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10ABA-2D1B-BC42-8A6D-B083684C9443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299CC-6734-9547-A80F-B16A3DD426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12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y a trois grandes catégories d’objets</a:t>
            </a:r>
          </a:p>
          <a:p>
            <a:endParaRPr lang="fr-FR" baseline="0" dirty="0" smtClean="0"/>
          </a:p>
          <a:p>
            <a:r>
              <a:rPr lang="fr-FR" dirty="0" smtClean="0"/>
              <a:t>http://www.cafepy.com/article/python_types_and_objects/python_types_and_objects.html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6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fr-FR" baseline="0" dirty="0" smtClean="0"/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baseline="0" dirty="0" smtClean="0"/>
              <a:t>Certains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 ne peuvent pas être des super classes comme </a:t>
            </a:r>
            <a:r>
              <a:rPr lang="fr-FR" baseline="0" dirty="0" err="1" smtClean="0"/>
              <a:t>FunctionType</a:t>
            </a:r>
            <a:r>
              <a:rPr lang="fr-FR" baseline="0" dirty="0" smtClean="0"/>
              <a:t> (la raison n’est pas claire pour moi, peut-être est-ce lié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baseline="0" dirty="0" smtClean="0"/>
              <a:t>Rôle très particulier des fonctions).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smtClean="0"/>
              <a:t>&gt;&gt;&gt; import types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smtClean="0"/>
              <a:t>&gt;&gt;&gt; type(</a:t>
            </a:r>
            <a:r>
              <a:rPr lang="fr-FR" dirty="0" err="1" smtClean="0"/>
              <a:t>types.FunctionType</a:t>
            </a:r>
            <a:r>
              <a:rPr lang="fr-FR" dirty="0" smtClean="0"/>
              <a:t>)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smtClean="0"/>
              <a:t>&lt;type 'type'&gt;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smtClean="0"/>
              <a:t>&gt;&gt;&gt;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smtClean="0"/>
              <a:t>	</a:t>
            </a:r>
            <a:r>
              <a:rPr lang="fr-FR" dirty="0" err="1" smtClean="0"/>
              <a:t>pass</a:t>
            </a:r>
            <a:endParaRPr lang="fr-FR" dirty="0" smtClean="0"/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fr-FR" dirty="0" smtClean="0"/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err="1" smtClean="0"/>
              <a:t>Traceback</a:t>
            </a:r>
            <a:r>
              <a:rPr lang="fr-FR" dirty="0" smtClean="0"/>
              <a:t> (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call last):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smtClean="0"/>
              <a:t>  File "&lt;pyshell#74&gt;", line 1, in &lt;module&gt;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smtClean="0"/>
              <a:t>    class C(</a:t>
            </a:r>
            <a:r>
              <a:rPr lang="fr-FR" dirty="0" err="1" smtClean="0"/>
              <a:t>types.FunctionType</a:t>
            </a:r>
            <a:r>
              <a:rPr lang="fr-FR" dirty="0" smtClean="0"/>
              <a:t>):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err="1" smtClean="0"/>
              <a:t>TypeError</a:t>
            </a:r>
            <a:r>
              <a:rPr lang="fr-FR" dirty="0" smtClean="0"/>
              <a:t>: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calling</a:t>
            </a:r>
            <a:r>
              <a:rPr lang="fr-FR" dirty="0" smtClean="0"/>
              <a:t> the </a:t>
            </a:r>
            <a:r>
              <a:rPr lang="fr-FR" dirty="0" err="1" smtClean="0"/>
              <a:t>metaclass</a:t>
            </a:r>
            <a:r>
              <a:rPr lang="fr-FR" dirty="0" smtClean="0"/>
              <a:t> bases</a:t>
            </a:r>
          </a:p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smtClean="0"/>
              <a:t>    type '</a:t>
            </a:r>
            <a:r>
              <a:rPr lang="fr-FR" dirty="0" err="1" smtClean="0"/>
              <a:t>function</a:t>
            </a:r>
            <a:r>
              <a:rPr lang="fr-FR" dirty="0" smtClean="0"/>
              <a:t>' </a:t>
            </a:r>
            <a:r>
              <a:rPr lang="fr-FR" dirty="0" err="1" smtClean="0"/>
              <a:t>is</a:t>
            </a:r>
            <a:r>
              <a:rPr lang="fr-FR" dirty="0" smtClean="0"/>
              <a:t> not an acceptable base type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5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Type est la </a:t>
            </a:r>
            <a:r>
              <a:rPr lang="fr-FR" dirty="0" err="1" smtClean="0"/>
              <a:t>métaclasse</a:t>
            </a:r>
            <a:r>
              <a:rPr lang="fr-FR" baseline="0" dirty="0" smtClean="0"/>
              <a:t> pour type. Ça n’est évidement pas type qui instancie type, ça n’aurait pas de sens puisque type doit exister à un moment et ne peut pas être</a:t>
            </a:r>
          </a:p>
          <a:p>
            <a:r>
              <a:rPr lang="fr-FR" baseline="0" dirty="0" smtClean="0"/>
              <a:t>Une génération </a:t>
            </a:r>
            <a:r>
              <a:rPr lang="fr-FR" baseline="0" dirty="0" err="1" smtClean="0"/>
              <a:t>spontannée</a:t>
            </a:r>
            <a:r>
              <a:rPr lang="fr-FR" baseline="0" dirty="0" smtClean="0"/>
              <a:t>. L’objet type est le premier créé par l’interpréteur Python. Le fait que type(type) retourne type est simplement une astuce pour n’avoir qu’un seul niveau de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. Si ça n’était pas le cas, il faudrait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type, et une autre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pour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de type, et ainsi de suite.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L’objet type est implémenté en C puisque c’est l’objet qui alloue ma mémoire pour tous les objets. On peut implémenter</a:t>
            </a:r>
          </a:p>
          <a:p>
            <a:r>
              <a:rPr lang="fr-FR" baseline="0" dirty="0" smtClean="0"/>
              <a:t>De nouvelles </a:t>
            </a:r>
            <a:r>
              <a:rPr lang="fr-FR" baseline="0" dirty="0" err="1" smtClean="0"/>
              <a:t>metaclasses</a:t>
            </a:r>
            <a:r>
              <a:rPr lang="fr-FR" baseline="0" dirty="0" smtClean="0"/>
              <a:t> en C, ou on peut simplement faire une classe qui hérite de type, mais dans ce cas, les </a:t>
            </a:r>
          </a:p>
          <a:p>
            <a:r>
              <a:rPr lang="fr-FR" baseline="0" dirty="0" smtClean="0"/>
              <a:t>Fonctionnalités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 seront limités (elle n’aura notamment pas la possibilité de faire de l’allocation mémoire).</a:t>
            </a:r>
          </a:p>
          <a:p>
            <a:r>
              <a:rPr lang="fr-FR" baseline="0" dirty="0" smtClean="0"/>
              <a:t>Voir http://legacy.python.org/dev/peps/pep-0253/</a:t>
            </a:r>
          </a:p>
          <a:p>
            <a:endParaRPr lang="fr-FR" baseline="0" dirty="0" smtClean="0"/>
          </a:p>
          <a:p>
            <a:r>
              <a:rPr lang="fr-FR" baseline="0" dirty="0" smtClean="0"/>
              <a:t>Quelques résultats étonnants à première vue</a:t>
            </a:r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isinstance</a:t>
            </a:r>
            <a:r>
              <a:rPr lang="fr-FR" dirty="0" smtClean="0"/>
              <a:t>(type, 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True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 est une instance</a:t>
            </a:r>
            <a:r>
              <a:rPr lang="fr-FR" baseline="0" dirty="0" smtClean="0"/>
              <a:t> d’objet parce que objet est une instance de type et objet est une super classe de type (relation de transitivité)</a:t>
            </a:r>
          </a:p>
          <a:p>
            <a:r>
              <a:rPr lang="fr-FR" baseline="0" dirty="0" smtClean="0"/>
              <a:t>type est une instance d’objet parce que parce que type est une instance de type et objet est une super classe de type (relation de transitivité)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61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4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</a:t>
            </a:r>
            <a:r>
              <a:rPr lang="fr-FR" baseline="0" dirty="0" smtClean="0"/>
              <a:t> C on peut notamment allouer la mémoire pour la création des objets.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66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intérpréteur</a:t>
            </a:r>
            <a:r>
              <a:rPr lang="fr-FR" dirty="0" smtClean="0"/>
              <a:t> crée tous les objets dans le</a:t>
            </a:r>
            <a:r>
              <a:rPr lang="fr-FR" baseline="0" dirty="0" smtClean="0"/>
              <a:t> bloc de code de la classe et crée un espace de nommage temporaire, ensuite c’est l’appel à type qui crée l’objet classe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baseline="0" dirty="0" smtClean="0"/>
              <a:t>C’est important de savoir que c’est une copie parce que lorsque l’on modifie l’espace de nommage dans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 avec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l’espace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nommage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qui a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été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copié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Donc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fois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n’a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 de lien avec la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et on ne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peut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plus modifier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l’espace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nommage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moyen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27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6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99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__new__ est une méthode statique. On lui passe comme premier argument la </a:t>
            </a:r>
            <a:r>
              <a:rPr lang="fr-FR" baseline="0" dirty="0" err="1" smtClean="0"/>
              <a:t>métaclasse</a:t>
            </a:r>
            <a:r>
              <a:rPr lang="fr-FR" baseline="0" dirty="0" smtClean="0"/>
              <a:t>. </a:t>
            </a:r>
          </a:p>
          <a:p>
            <a:r>
              <a:rPr lang="fr-FR" baseline="0" dirty="0" smtClean="0"/>
              <a:t>__</a:t>
            </a:r>
            <a:r>
              <a:rPr lang="fr-FR" baseline="0" dirty="0" err="1" smtClean="0"/>
              <a:t>init</a:t>
            </a:r>
            <a:r>
              <a:rPr lang="fr-FR" baseline="0" dirty="0" smtClean="0"/>
              <a:t>__ est appelé sur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 et non sur l’instance de la classe </a:t>
            </a:r>
            <a:r>
              <a:rPr lang="fr-FR" baseline="0" dirty="0" err="1" smtClean="0"/>
              <a:t>cls</a:t>
            </a:r>
            <a:r>
              <a:rPr lang="fr-FR" baseline="0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Dans __new__ c’est obligatoire de faire à la fin un return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7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7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3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métaclasse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ajoute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automatiquement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super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et pour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tous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les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attributs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autre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que les __x) avec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mauvaise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capitalization,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crée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autre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nom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minuscules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0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7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super classe de C est </a:t>
            </a:r>
            <a:r>
              <a:rPr lang="fr-FR" dirty="0" err="1" smtClean="0"/>
              <a:t>object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n’a pas de super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1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06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3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 d’une instance est</a:t>
            </a:r>
            <a:r>
              <a:rPr lang="fr-FR" baseline="0" dirty="0" smtClean="0"/>
              <a:t> la classe qui l’a instanciée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3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objet qui instancie les</a:t>
            </a:r>
            <a:r>
              <a:rPr lang="fr-FR" baseline="0" dirty="0" smtClean="0"/>
              <a:t> classes est une </a:t>
            </a:r>
            <a:r>
              <a:rPr lang="fr-FR" baseline="0" dirty="0" err="1" smtClean="0"/>
              <a:t>metaclasse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1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type</a:t>
            </a:r>
            <a:r>
              <a:rPr lang="fr-FR" baseline="0" dirty="0" smtClean="0"/>
              <a:t> d’une sous classe est toujours type si type est le type de la super classe, ce qui est toujours le cas pour les</a:t>
            </a:r>
          </a:p>
          <a:p>
            <a:r>
              <a:rPr lang="fr-FR" baseline="0" dirty="0" smtClean="0"/>
              <a:t>Classes new-style (sauf si on change la </a:t>
            </a:r>
            <a:r>
              <a:rPr lang="fr-FR" baseline="0" dirty="0" err="1" smtClean="0"/>
              <a:t>meta</a:t>
            </a:r>
            <a:r>
              <a:rPr lang="fr-FR" baseline="0" dirty="0" smtClean="0"/>
              <a:t> classe, mais on reviendra dessus plus tard)</a:t>
            </a:r>
          </a:p>
          <a:p>
            <a:r>
              <a:rPr lang="fr-FR" baseline="0" dirty="0" smtClean="0"/>
              <a:t>Le type de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est type parce que c’est une classe et que c’est type qui instancie</a:t>
            </a:r>
          </a:p>
          <a:p>
            <a:r>
              <a:rPr lang="fr-FR" baseline="0" dirty="0" smtClean="0"/>
              <a:t>cette classe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2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fr-FR" dirty="0" smtClean="0"/>
              <a:t>Attention</a:t>
            </a:r>
            <a:r>
              <a:rPr lang="fr-FR" baseline="0" dirty="0" smtClean="0"/>
              <a:t> à la terminologie. Tous les objets sont des instances de quelque chose, en particulier les classes sont des instances de la </a:t>
            </a:r>
            <a:r>
              <a:rPr lang="fr-FR" baseline="0" dirty="0" err="1" smtClean="0"/>
              <a:t>metaclasse</a:t>
            </a:r>
            <a:r>
              <a:rPr lang="fr-FR" baseline="0" dirty="0" smtClean="0"/>
              <a:t>, mais dans notre contexte on réserve le terme instance à des objets qui n’ont pas pour type l’objet type. On appelle ici les instance de la </a:t>
            </a:r>
            <a:r>
              <a:rPr lang="fr-FR" baseline="0" dirty="0" err="1" smtClean="0"/>
              <a:t>metaclase</a:t>
            </a:r>
            <a:r>
              <a:rPr lang="fr-FR" baseline="0" dirty="0" smtClean="0"/>
              <a:t> des classes ou des types (les deux termes sont équivalents).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6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2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07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42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72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74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63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19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1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2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53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27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D894-0E80-1C42-BC8D-62F58B322BCE}" type="datetimeFigureOut">
              <a:rPr lang="fr-FR" smtClean="0"/>
              <a:t>16/03/17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3FD9-0E86-C64A-90B4-2374D5976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python.org/3.5/reference/datamodel.html%23customizing-class-creation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beaz.com/py3meta/index.html" TargetMode="External"/><Relationship Id="rId4" Type="http://schemas.openxmlformats.org/officeDocument/2006/relationships/hyperlink" Target="https://zestedesavoir.com/tutoriels/954/notions-de-python-avancees/9-metaclasses/" TargetMode="External"/><Relationship Id="rId5" Type="http://schemas.openxmlformats.org/officeDocument/2006/relationships/hyperlink" Target="https://openclassrooms.com/courses/apprenez-a-programmer-en-python/les-metaclass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etmax.com/la-difference-entre-__new__-et-__init__-en-pyth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sz="4500" dirty="0" smtClean="0">
                <a:solidFill>
                  <a:schemeClr val="tx1"/>
                </a:solidFill>
              </a:rPr>
              <a:t>Les </a:t>
            </a:r>
            <a:r>
              <a:rPr lang="fr-FR" sz="4500" dirty="0" err="1" smtClean="0">
                <a:solidFill>
                  <a:schemeClr val="tx1"/>
                </a:solidFill>
              </a:rPr>
              <a:t>métaclasses</a:t>
            </a:r>
            <a:endParaRPr lang="fr-FR" sz="4500" dirty="0">
              <a:solidFill>
                <a:schemeClr val="tx1"/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6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23630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Rectangle 3"/>
          <p:cNvSpPr/>
          <p:nvPr/>
        </p:nvSpPr>
        <p:spPr bwMode="auto">
          <a:xfrm>
            <a:off x="2082247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Rectangle 5"/>
          <p:cNvSpPr/>
          <p:nvPr/>
        </p:nvSpPr>
        <p:spPr bwMode="auto">
          <a:xfrm>
            <a:off x="3940864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ZoneTexte 6"/>
          <p:cNvSpPr txBox="1"/>
          <p:nvPr/>
        </p:nvSpPr>
        <p:spPr>
          <a:xfrm>
            <a:off x="223630" y="1075790"/>
            <a:ext cx="5312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le type de sa </a:t>
            </a:r>
            <a:r>
              <a:rPr lang="fr-FR" sz="3000" dirty="0" err="1">
                <a:latin typeface="Calibri" panose="020F0502020204030204" pitchFamily="34" charset="0"/>
                <a:cs typeface="Courier New" panose="02070309020205020404" pitchFamily="49" charset="0"/>
              </a:rPr>
              <a:t>super-classe</a:t>
            </a:r>
            <a:endParaRPr lang="fr-FR" sz="3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5989" y="2279650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u="sng" dirty="0" err="1">
                <a:latin typeface="Calibri" panose="020F0502020204030204" pitchFamily="34" charset="0"/>
              </a:rPr>
              <a:t>métaclasse</a:t>
            </a:r>
            <a:endParaRPr lang="fr-FR" sz="27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14606" y="2292293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classe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40864" y="2279650"/>
            <a:ext cx="1595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instance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89760" y="2988322"/>
            <a:ext cx="14478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27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89759" y="3684352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27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189758" y="4283259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27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89758" y="4882166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27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48377" y="3684352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27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048377" y="4283259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27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048376" y="4882166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27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31143" y="2988322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700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664200" y="1075790"/>
            <a:ext cx="36024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D(C): pass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type(D)</a:t>
            </a:r>
          </a:p>
          <a:p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AE2302-58AC-4CEC-BA37-19329518E9E7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0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442689"/>
            <a:ext cx="8842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2938" indent="-642938">
              <a:buFont typeface="Arial" panose="020B0604020202020204" pitchFamily="34" charset="0"/>
              <a:buChar char="•"/>
            </a:pPr>
            <a:r>
              <a:rPr lang="fr-FR" sz="4500" dirty="0">
                <a:latin typeface="Calibri" panose="020F0502020204030204" pitchFamily="34" charset="0"/>
              </a:rPr>
              <a:t>La </a:t>
            </a:r>
            <a:r>
              <a:rPr lang="fr-FR" sz="4500" dirty="0" err="1">
                <a:latin typeface="Calibri" panose="020F0502020204030204" pitchFamily="34" charset="0"/>
              </a:rPr>
              <a:t>métaclasse</a:t>
            </a:r>
            <a:r>
              <a:rPr lang="fr-FR" sz="4500" dirty="0">
                <a:latin typeface="Calibri" panose="020F0502020204030204" pitchFamily="34" charset="0"/>
              </a:rPr>
              <a:t> </a:t>
            </a:r>
            <a:r>
              <a:rPr lang="fr-FR" sz="4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4500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4500" dirty="0">
                <a:latin typeface="Calibri" panose="020F0502020204030204" pitchFamily="34" charset="0"/>
              </a:rPr>
              <a:t>instancie les classes</a:t>
            </a:r>
          </a:p>
          <a:p>
            <a:pPr marL="642938" indent="-642938">
              <a:buFont typeface="Arial" panose="020B0604020202020204" pitchFamily="34" charset="0"/>
              <a:buChar char="•"/>
            </a:pP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Les classes instancient les instances</a:t>
            </a:r>
          </a:p>
          <a:p>
            <a:pPr marL="642938" indent="-642938">
              <a:buFont typeface="Arial" panose="020B0604020202020204" pitchFamily="34" charset="0"/>
              <a:buChar char="•"/>
            </a:pP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Toutes les classes </a:t>
            </a:r>
            <a:b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héritent de </a:t>
            </a:r>
            <a:r>
              <a:rPr lang="fr-FR" sz="4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4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39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374109"/>
            <a:ext cx="884291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2938" indent="-642938">
              <a:buFont typeface="Arial" panose="020B0604020202020204" pitchFamily="34" charset="0"/>
              <a:buChar char="•"/>
            </a:pP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4500" i="1" dirty="0">
                <a:latin typeface="Calibri" panose="020F0502020204030204" pitchFamily="34" charset="0"/>
                <a:cs typeface="Courier New" panose="02070309020205020404" pitchFamily="49" charset="0"/>
              </a:rPr>
              <a:t>classe</a:t>
            </a: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 ou </a:t>
            </a:r>
            <a:r>
              <a:rPr lang="fr-FR" sz="4500" i="1" dirty="0">
                <a:latin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 une instance de la </a:t>
            </a:r>
            <a:r>
              <a:rPr lang="fr-FR" sz="4500" dirty="0" err="1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85838" lvl="1" indent="-642938">
              <a:buFont typeface="Arial" panose="020B0604020202020204" pitchFamily="34" charset="0"/>
              <a:buChar char="•"/>
            </a:pPr>
            <a:r>
              <a:rPr lang="fr-FR" sz="4050" dirty="0">
                <a:latin typeface="Calibri" panose="020F0502020204030204" pitchFamily="34" charset="0"/>
                <a:cs typeface="Courier New" panose="02070309020205020404" pitchFamily="49" charset="0"/>
              </a:rPr>
              <a:t>La classe a pour type l’objet </a:t>
            </a:r>
            <a:r>
              <a:rPr lang="fr-FR" sz="4050" dirty="0" err="1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405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0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374109"/>
            <a:ext cx="884291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2938" indent="-642938">
              <a:buFont typeface="Arial" panose="020B0604020202020204" pitchFamily="34" charset="0"/>
              <a:buChar char="•"/>
            </a:pP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On appelle </a:t>
            </a:r>
            <a:r>
              <a:rPr lang="fr-FR" sz="4500" i="1" dirty="0">
                <a:latin typeface="Calibri" panose="020F0502020204030204" pitchFamily="34" charset="0"/>
                <a:cs typeface="Courier New" panose="02070309020205020404" pitchFamily="49" charset="0"/>
              </a:rPr>
              <a:t>instance</a:t>
            </a: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 une instance d’une classe</a:t>
            </a:r>
          </a:p>
          <a:p>
            <a:pPr marL="985838" lvl="1" indent="-642938">
              <a:buFont typeface="Arial" panose="020B0604020202020204" pitchFamily="34" charset="0"/>
              <a:buChar char="•"/>
            </a:pPr>
            <a:r>
              <a:rPr lang="fr-FR" sz="4050" dirty="0">
                <a:latin typeface="Calibri" panose="020F0502020204030204" pitchFamily="34" charset="0"/>
                <a:cs typeface="Courier New" panose="02070309020205020404" pitchFamily="49" charset="0"/>
              </a:rPr>
              <a:t>Une instance n’a pas pour type l’objet </a:t>
            </a:r>
            <a:r>
              <a:rPr lang="fr-FR" sz="4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4050" dirty="0">
                <a:latin typeface="Calibri" panose="020F0502020204030204" pitchFamily="34" charset="0"/>
                <a:cs typeface="Courier New" panose="02070309020205020404" pitchFamily="49" charset="0"/>
              </a:rPr>
              <a:t>, mais l’objet classe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06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442689"/>
            <a:ext cx="8842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2938" indent="-642938">
              <a:buFont typeface="Arial" panose="020B0604020202020204" pitchFamily="34" charset="0"/>
              <a:buChar char="•"/>
            </a:pP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sous-classes, pas les instances</a:t>
            </a:r>
            <a:endParaRPr lang="fr-FR" sz="4500" dirty="0">
              <a:latin typeface="Calibri" panose="020F0502020204030204" pitchFamily="34" charset="0"/>
            </a:endParaRPr>
          </a:p>
          <a:p>
            <a:pPr marL="642938" indent="-642938">
              <a:buFont typeface="Arial" panose="020B0604020202020204" pitchFamily="34" charset="0"/>
              <a:buChar char="•"/>
            </a:pP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Les classes peuvent avoir des instances, pas les instances</a:t>
            </a:r>
            <a:endParaRPr lang="fr-FR" sz="4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19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442689"/>
            <a:ext cx="8631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</a:rPr>
              <a:t>Quel lien entre </a:t>
            </a:r>
            <a:r>
              <a:rPr lang="fr-FR" sz="4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4500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4500" dirty="0">
                <a:latin typeface="Calibri" panose="020F0502020204030204" pitchFamily="34" charset="0"/>
              </a:rPr>
              <a:t>et </a:t>
            </a:r>
            <a:r>
              <a:rPr lang="fr-FR" sz="4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4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06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23630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Rectangle 3"/>
          <p:cNvSpPr/>
          <p:nvPr/>
        </p:nvSpPr>
        <p:spPr bwMode="auto">
          <a:xfrm>
            <a:off x="2082247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Rectangle 5"/>
          <p:cNvSpPr/>
          <p:nvPr/>
        </p:nvSpPr>
        <p:spPr bwMode="auto">
          <a:xfrm>
            <a:off x="3940864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" name="ZoneTexte 2"/>
          <p:cNvSpPr txBox="1"/>
          <p:nvPr/>
        </p:nvSpPr>
        <p:spPr>
          <a:xfrm>
            <a:off x="5664200" y="1075790"/>
            <a:ext cx="3602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type.__bases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(&lt;class 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5989" y="2279650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u="sng" dirty="0" err="1">
                <a:latin typeface="Calibri" panose="020F0502020204030204" pitchFamily="34" charset="0"/>
              </a:rPr>
              <a:t>métaclasse</a:t>
            </a:r>
            <a:endParaRPr lang="fr-FR" sz="27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14606" y="2292293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classe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40864" y="2279650"/>
            <a:ext cx="1595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instance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89760" y="2988322"/>
            <a:ext cx="14478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27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89759" y="3684352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27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189758" y="4283259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27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89758" y="4882166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27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48377" y="3684352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27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048377" y="4283259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27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048376" y="4882166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27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31143" y="2988322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sz="2700" dirty="0">
              <a:solidFill>
                <a:srgbClr val="00B050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AE2302-58AC-4CEC-BA37-19329518E9E7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73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374109"/>
            <a:ext cx="884291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Peut-on écrire nos propres </a:t>
            </a:r>
            <a:r>
              <a:rPr lang="fr-FR" sz="4500" dirty="0" err="1">
                <a:latin typeface="Calibri" panose="020F0502020204030204" pitchFamily="34" charset="0"/>
                <a:cs typeface="Courier New" panose="02070309020205020404" pitchFamily="49" charset="0"/>
              </a:rPr>
              <a:t>métaclasses</a:t>
            </a: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 pour instancier les classes ?</a:t>
            </a:r>
          </a:p>
          <a:p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Oui !</a:t>
            </a:r>
            <a:endParaRPr lang="fr-FR" sz="405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59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374109"/>
            <a:ext cx="884291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4500" dirty="0" err="1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En C</a:t>
            </a:r>
          </a:p>
          <a:p>
            <a:pPr marL="857250" lvl="1" indent="-514350">
              <a:buFont typeface="Arial" panose="020B0604020202020204" pitchFamily="34" charset="0"/>
              <a:buChar char="•"/>
            </a:pPr>
            <a:r>
              <a:rPr lang="fr-FR" sz="4050" dirty="0">
                <a:latin typeface="Calibri" panose="020F0502020204030204" pitchFamily="34" charset="0"/>
                <a:cs typeface="Courier New" panose="02070309020205020404" pitchFamily="49" charset="0"/>
              </a:rPr>
              <a:t>Contrôle total de la création d’objets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63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374109"/>
            <a:ext cx="8842918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Comment écrire une </a:t>
            </a:r>
            <a:r>
              <a:rPr lang="fr-FR" sz="4500" dirty="0" err="1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En Python en créant une classe qui hérite de l’objet </a:t>
            </a:r>
            <a:r>
              <a:rPr lang="fr-FR" sz="45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405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Contrôle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fr-FR" sz="405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pré-instanciation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fr-FR" sz="405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initialisation </a:t>
            </a:r>
            <a:r>
              <a:rPr lang="fr-FR" sz="4050" dirty="0">
                <a:latin typeface="Calibri" panose="020F0502020204030204" pitchFamily="34" charset="0"/>
                <a:cs typeface="Courier New" panose="02070309020205020404" pitchFamily="49" charset="0"/>
              </a:rPr>
              <a:t>de l’objet classe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9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2101" y="1390650"/>
            <a:ext cx="78231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</a:rPr>
              <a:t>Tout est un objet en Python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92101" y="2279651"/>
            <a:ext cx="782319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</a:rPr>
              <a:t>Mais tous les objets n’ont pas les mêmes propriétés</a:t>
            </a:r>
          </a:p>
          <a:p>
            <a:pPr marL="985838" lvl="1" indent="-642938">
              <a:buFont typeface="Arial" panose="020B0604020202020204" pitchFamily="34" charset="0"/>
              <a:buChar char="•"/>
            </a:pPr>
            <a:r>
              <a:rPr lang="fr-FR" sz="4050" dirty="0" err="1">
                <a:latin typeface="Calibri" panose="020F0502020204030204" pitchFamily="34" charset="0"/>
              </a:rPr>
              <a:t>Métaclasses</a:t>
            </a:r>
            <a:endParaRPr lang="fr-FR" sz="4050" dirty="0">
              <a:latin typeface="Calibri" panose="020F0502020204030204" pitchFamily="34" charset="0"/>
            </a:endParaRPr>
          </a:p>
          <a:p>
            <a:pPr marL="985838" lvl="1" indent="-642938">
              <a:buFont typeface="Arial" panose="020B0604020202020204" pitchFamily="34" charset="0"/>
              <a:buChar char="•"/>
            </a:pPr>
            <a:r>
              <a:rPr lang="fr-FR" sz="4050" dirty="0">
                <a:latin typeface="Calibri" panose="020F0502020204030204" pitchFamily="34" charset="0"/>
              </a:rPr>
              <a:t>Classes</a:t>
            </a:r>
          </a:p>
          <a:p>
            <a:pPr marL="985838" lvl="1" indent="-642938">
              <a:buFont typeface="Arial" panose="020B0604020202020204" pitchFamily="34" charset="0"/>
              <a:buChar char="•"/>
            </a:pPr>
            <a:r>
              <a:rPr lang="fr-FR" sz="4050" dirty="0">
                <a:latin typeface="Calibri" panose="020F0502020204030204" pitchFamily="34" charset="0"/>
              </a:rPr>
              <a:t>Instances</a:t>
            </a:r>
          </a:p>
          <a:p>
            <a:pPr marL="985838" lvl="1" indent="-642938">
              <a:buFont typeface="Arial" panose="020B0604020202020204" pitchFamily="34" charset="0"/>
              <a:buChar char="•"/>
            </a:pPr>
            <a:endParaRPr lang="fr-FR" sz="4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5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374109"/>
            <a:ext cx="8842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Comment la </a:t>
            </a:r>
            <a:r>
              <a:rPr lang="fr-FR" sz="4500" dirty="0" err="1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 crée l’objet classe ?</a:t>
            </a:r>
            <a:endParaRPr lang="fr-FR" sz="405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03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4443" y="1967679"/>
            <a:ext cx="4437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C(object):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78721" y="1967679"/>
            <a:ext cx="486527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{'__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__' : __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__,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 :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'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 : []}</a:t>
            </a:r>
          </a:p>
          <a:p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type('C', (object,), </a:t>
            </a:r>
            <a:r>
              <a:rPr lang="en-US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2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4027517" y="857250"/>
            <a:ext cx="24938" cy="51435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ZoneTexte 8"/>
          <p:cNvSpPr txBox="1"/>
          <p:nvPr/>
        </p:nvSpPr>
        <p:spPr>
          <a:xfrm>
            <a:off x="224444" y="884745"/>
            <a:ext cx="38030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latin typeface="Calibri" panose="020F0502020204030204" pitchFamily="34" charset="0"/>
              </a:rPr>
              <a:t>Code du programmeur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278721" y="884745"/>
            <a:ext cx="4225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latin typeface="Calibri" panose="020F0502020204030204" pitchFamily="34" charset="0"/>
              </a:rPr>
              <a:t>Ce que fait </a:t>
            </a:r>
            <a:r>
              <a:rPr lang="fr-FR" sz="3000" dirty="0" smtClean="0">
                <a:latin typeface="Calibri" panose="020F0502020204030204" pitchFamily="34" charset="0"/>
              </a:rPr>
              <a:t>l’interpréteur (simplifié)</a:t>
            </a:r>
            <a:endParaRPr lang="fr-FR" sz="300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73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5750" y="371475"/>
            <a:ext cx="885825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Étapes de création d’une classe</a:t>
            </a:r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fr-FR" sz="45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L’interpréteur va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Créer un espace de nommage (vide) avec la méthode 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fr-F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32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qui retourne un objet utilisé pour l’espace de nommage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Exécuter le bloc de code de la classe pour remplir l’espace de nommage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Créer l’objet classe (avec 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fr-FR" sz="32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 en lui associant </a:t>
            </a:r>
            <a:r>
              <a:rPr lang="fr-FR" sz="3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une copie </a:t>
            </a:r>
            <a:r>
              <a:rPr lang="fr-FR" sz="32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de l’espace de nommage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78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5750" y="371475"/>
            <a:ext cx="885825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Étapes de création d’une classe</a:t>
            </a:r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fr-FR" sz="36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La création est un peu plus compliquée. Tout est expliqué ici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45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3600" dirty="0">
                <a:latin typeface="Calibri" panose="020F0502020204030204" pitchFamily="34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fr-FR" sz="3600" dirty="0" smtClean="0">
                <a:latin typeface="Calibri" panose="020F0502020204030204" pitchFamily="34" charset="0"/>
                <a:cs typeface="Courier New" panose="02070309020205020404" pitchFamily="49" charset="0"/>
                <a:hlinkClick r:id="rId3"/>
              </a:rPr>
              <a:t>docs.python.org/3.5/reference/datamodel.html#customizing-class-creation</a:t>
            </a:r>
            <a:endParaRPr lang="fr-FR" sz="3600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26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374109"/>
            <a:ext cx="8842918" cy="4085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Que fait l’appel </a:t>
            </a:r>
          </a:p>
          <a:p>
            <a:r>
              <a:rPr lang="fr-FR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fr-FR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</a:p>
          <a:p>
            <a:pPr marL="857250" lvl="1" indent="-514350">
              <a:buFont typeface="Arial" panose="020B0604020202020204" pitchFamily="34" charset="0"/>
              <a:buChar char="•"/>
            </a:pPr>
            <a:r>
              <a:rPr lang="fr-FR" sz="4050" dirty="0">
                <a:latin typeface="Calibri" panose="020F0502020204030204" pitchFamily="34" charset="0"/>
                <a:cs typeface="Courier New" panose="02070309020205020404" pitchFamily="49" charset="0"/>
              </a:rPr>
              <a:t>Appel de </a:t>
            </a:r>
            <a:r>
              <a:rPr lang="fr-FR" sz="4050" dirty="0">
                <a:latin typeface="Courier New" panose="02070309020205020404" pitchFamily="49" charset="0"/>
                <a:cs typeface="Courier New" panose="02070309020205020404" pitchFamily="49" charset="0"/>
              </a:rPr>
              <a:t>__call__ </a:t>
            </a:r>
            <a:r>
              <a:rPr lang="fr-FR" sz="4050" dirty="0">
                <a:latin typeface="Calibri" panose="020F0502020204030204" pitchFamily="34" charset="0"/>
                <a:cs typeface="Courier New" panose="02070309020205020404" pitchFamily="49" charset="0"/>
              </a:rPr>
              <a:t>sur l’objet </a:t>
            </a:r>
            <a:r>
              <a:rPr lang="fr-FR" sz="405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857250" lvl="1" indent="-514350">
              <a:buFont typeface="Arial" panose="020B0604020202020204" pitchFamily="34" charset="0"/>
              <a:buChar char="•"/>
            </a:pPr>
            <a:r>
              <a:rPr lang="fr-FR" sz="4050" dirty="0" smtClean="0">
                <a:latin typeface="Calibri" panose="020F0502020204030204" pitchFamily="34" charset="0"/>
                <a:cs typeface="Calibri" panose="020F0502020204030204" pitchFamily="34" charset="0"/>
              </a:rPr>
              <a:t>Le code de </a:t>
            </a:r>
            <a:r>
              <a:rPr lang="fr-FR" sz="4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__call__</a:t>
            </a:r>
            <a:r>
              <a:rPr lang="fr-FR" sz="4050" dirty="0" smtClean="0">
                <a:latin typeface="Calibri" panose="020F0502020204030204" pitchFamily="34" charset="0"/>
                <a:cs typeface="Calibri" panose="020F0502020204030204" pitchFamily="34" charset="0"/>
              </a:rPr>
              <a:t> est</a:t>
            </a:r>
            <a:endParaRPr lang="fr-FR" sz="4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__(type, name,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bases,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48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286825"/>
            <a:ext cx="884291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sz="3600" dirty="0">
                <a:latin typeface="Calibri" panose="020F0502020204030204" pitchFamily="34" charset="0"/>
                <a:cs typeface="Courier New" panose="02070309020205020404" pitchFamily="49" charset="0"/>
              </a:rPr>
              <a:t>crée </a:t>
            </a:r>
            <a:r>
              <a:rPr lang="fr-FR" sz="3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classe</a:t>
            </a:r>
            <a:endParaRPr lang="fr-FR" sz="3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985838" lvl="1" indent="-642938">
              <a:buFont typeface="Arial" panose="020B0604020202020204" pitchFamily="34" charset="0"/>
              <a:buChar char="•"/>
            </a:pPr>
            <a:r>
              <a:rPr lang="fr-FR" sz="33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peut donc faire des modifications avant la création (espace de nommage, super classes, etc.) ou changer l’objet retourné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sz="3600" dirty="0">
                <a:latin typeface="Calibri" panose="020F0502020204030204" pitchFamily="34" charset="0"/>
                <a:cs typeface="Courier New" panose="02070309020205020404" pitchFamily="49" charset="0"/>
              </a:rPr>
              <a:t>initialise </a:t>
            </a:r>
            <a:r>
              <a:rPr lang="fr-FR" sz="36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l’objet classe</a:t>
            </a:r>
            <a:endParaRPr lang="fr-FR" sz="36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857250" lvl="1" indent="-514350">
              <a:buFont typeface="Arial" panose="020B0604020202020204" pitchFamily="34" charset="0"/>
              <a:buChar char="•"/>
            </a:pPr>
            <a:r>
              <a:rPr lang="fr-FR" sz="33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 peut modifier l’objet classe après sa création</a:t>
            </a:r>
          </a:p>
          <a:p>
            <a:pPr marL="857250" lvl="1" indent="-514350">
              <a:buFont typeface="Arial" panose="020B0604020202020204" pitchFamily="34" charset="0"/>
              <a:buChar char="•"/>
            </a:pPr>
            <a:endParaRPr lang="fr-FR" sz="33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fr-FR" sz="3300" u="sng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Attention</a:t>
            </a:r>
            <a:r>
              <a:rPr lang="fr-FR" sz="33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: ici on parle de classes, pas d’instances !</a:t>
            </a:r>
            <a:endParaRPr lang="fr-FR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45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5750" y="371475"/>
            <a:ext cx="88582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Alors </a:t>
            </a:r>
            <a:r>
              <a:rPr lang="fr-FR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sz="4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ou </a:t>
            </a:r>
            <a:r>
              <a:rPr lang="fr-FR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4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?</a:t>
            </a:r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Ce que je peux faire dans 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</a:t>
            </a:r>
            <a:r>
              <a:rPr lang="fr-FR" kern="0" dirty="0" smtClean="0"/>
              <a:t> et pas dans 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Retourner un autre objet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Changer l’arbre d’héritage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Changer l’espace de nommage avant la création de l’objet classe (plus facile qu’après)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Souvent, c’est équivalent d’utiliser l’une ou l’autre, le choix est alors une question de goût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 </a:t>
            </a:r>
            <a:r>
              <a:rPr lang="fr-FR" kern="0" dirty="0" smtClean="0"/>
              <a:t>marche dans tous les cas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fr-FR" kern="0" dirty="0" smtClean="0"/>
              <a:t>est plus simple</a:t>
            </a:r>
          </a:p>
        </p:txBody>
      </p:sp>
    </p:spTree>
    <p:extLst>
      <p:ext uri="{BB962C8B-B14F-4D97-AF65-F5344CB8AC3E}">
        <p14:creationId xmlns:p14="http://schemas.microsoft.com/office/powerpoint/2010/main" val="3591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9144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(type):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__new__(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("Avant la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creation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l'objet classe",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metaclasse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("bases :", bases)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__(classe,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type.__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__(classe,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("Apres la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creation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la classe",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("classe :", classe)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("bases :", bases)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1</a:t>
            </a:r>
          </a:p>
          <a:p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Dans 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la classe est déjà créée, donc si on modifie 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bases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ou </a:t>
            </a:r>
            <a:r>
              <a:rPr lang="fr-F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ça n’aura pas d’impact sur la classe, il faut le faire dans 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__new__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3864505" y="311640"/>
            <a:ext cx="1239650" cy="2246549"/>
            <a:chOff x="3988905" y="1258957"/>
            <a:chExt cx="1239650" cy="2246549"/>
          </a:xfrm>
        </p:grpSpPr>
        <p:sp>
          <p:nvSpPr>
            <p:cNvPr id="8" name="Ellipse 7"/>
            <p:cNvSpPr/>
            <p:nvPr/>
          </p:nvSpPr>
          <p:spPr bwMode="auto">
            <a:xfrm>
              <a:off x="3988905" y="1258957"/>
              <a:ext cx="815581" cy="31805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 bwMode="auto">
            <a:xfrm>
              <a:off x="4412974" y="3187454"/>
              <a:ext cx="815581" cy="31805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 bwMode="auto">
            <a:xfrm>
              <a:off x="4426226" y="1550504"/>
              <a:ext cx="604721" cy="1643270"/>
            </a:xfrm>
            <a:custGeom>
              <a:avLst/>
              <a:gdLst>
                <a:gd name="connsiteX0" fmla="*/ 0 w 1020417"/>
                <a:gd name="connsiteY0" fmla="*/ 0 h 1908313"/>
                <a:gd name="connsiteX1" fmla="*/ 689113 w 1020417"/>
                <a:gd name="connsiteY1" fmla="*/ 1258957 h 1908313"/>
                <a:gd name="connsiteX2" fmla="*/ 1020417 w 1020417"/>
                <a:gd name="connsiteY2" fmla="*/ 1908313 h 1908313"/>
                <a:gd name="connsiteX0" fmla="*/ 0 w 694847"/>
                <a:gd name="connsiteY0" fmla="*/ 0 h 1643270"/>
                <a:gd name="connsiteX1" fmla="*/ 689113 w 694847"/>
                <a:gd name="connsiteY1" fmla="*/ 1258957 h 1643270"/>
                <a:gd name="connsiteX2" fmla="*/ 371060 w 694847"/>
                <a:gd name="connsiteY2" fmla="*/ 1643270 h 1643270"/>
                <a:gd name="connsiteX0" fmla="*/ 0 w 695701"/>
                <a:gd name="connsiteY0" fmla="*/ 0 h 1643270"/>
                <a:gd name="connsiteX1" fmla="*/ 689113 w 695701"/>
                <a:gd name="connsiteY1" fmla="*/ 1258957 h 1643270"/>
                <a:gd name="connsiteX2" fmla="*/ 371060 w 695701"/>
                <a:gd name="connsiteY2" fmla="*/ 1643270 h 1643270"/>
                <a:gd name="connsiteX0" fmla="*/ 0 w 604721"/>
                <a:gd name="connsiteY0" fmla="*/ 0 h 1643270"/>
                <a:gd name="connsiteX1" fmla="*/ 596348 w 604721"/>
                <a:gd name="connsiteY1" fmla="*/ 861392 h 1643270"/>
                <a:gd name="connsiteX2" fmla="*/ 371060 w 604721"/>
                <a:gd name="connsiteY2" fmla="*/ 1643270 h 164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4721" h="1643270">
                  <a:moveTo>
                    <a:pt x="0" y="0"/>
                  </a:moveTo>
                  <a:cubicBezTo>
                    <a:pt x="259522" y="470452"/>
                    <a:pt x="534505" y="587514"/>
                    <a:pt x="596348" y="861392"/>
                  </a:cubicBezTo>
                  <a:cubicBezTo>
                    <a:pt x="658191" y="1135270"/>
                    <a:pt x="356703" y="1464366"/>
                    <a:pt x="371060" y="1643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825287" y="324892"/>
            <a:ext cx="1767704" cy="2213113"/>
            <a:chOff x="4949687" y="1272209"/>
            <a:chExt cx="1767704" cy="2213113"/>
          </a:xfrm>
        </p:grpSpPr>
        <p:sp>
          <p:nvSpPr>
            <p:cNvPr id="10" name="Ellipse 9"/>
            <p:cNvSpPr/>
            <p:nvPr/>
          </p:nvSpPr>
          <p:spPr bwMode="auto">
            <a:xfrm>
              <a:off x="4949687" y="1272209"/>
              <a:ext cx="1345096" cy="31805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5372295" y="3167270"/>
              <a:ext cx="1345096" cy="31805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 bwMode="auto">
            <a:xfrm>
              <a:off x="5698434" y="1603513"/>
              <a:ext cx="371061" cy="1563757"/>
            </a:xfrm>
            <a:custGeom>
              <a:avLst/>
              <a:gdLst>
                <a:gd name="connsiteX0" fmla="*/ 0 w 927744"/>
                <a:gd name="connsiteY0" fmla="*/ 0 h 1881809"/>
                <a:gd name="connsiteX1" fmla="*/ 781878 w 927744"/>
                <a:gd name="connsiteY1" fmla="*/ 1431235 h 1881809"/>
                <a:gd name="connsiteX2" fmla="*/ 927652 w 927744"/>
                <a:gd name="connsiteY2" fmla="*/ 1881809 h 1881809"/>
                <a:gd name="connsiteX0" fmla="*/ 0 w 927652"/>
                <a:gd name="connsiteY0" fmla="*/ 0 h 1881809"/>
                <a:gd name="connsiteX1" fmla="*/ 265043 w 927652"/>
                <a:gd name="connsiteY1" fmla="*/ 821635 h 1881809"/>
                <a:gd name="connsiteX2" fmla="*/ 927652 w 927652"/>
                <a:gd name="connsiteY2" fmla="*/ 1881809 h 1881809"/>
                <a:gd name="connsiteX0" fmla="*/ 0 w 371061"/>
                <a:gd name="connsiteY0" fmla="*/ 0 h 1563757"/>
                <a:gd name="connsiteX1" fmla="*/ 265043 w 371061"/>
                <a:gd name="connsiteY1" fmla="*/ 821635 h 1563757"/>
                <a:gd name="connsiteX2" fmla="*/ 371061 w 371061"/>
                <a:gd name="connsiteY2" fmla="*/ 1563757 h 156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061" h="1563757">
                  <a:moveTo>
                    <a:pt x="0" y="0"/>
                  </a:moveTo>
                  <a:cubicBezTo>
                    <a:pt x="313634" y="558800"/>
                    <a:pt x="203200" y="561009"/>
                    <a:pt x="265043" y="821635"/>
                  </a:cubicBezTo>
                  <a:cubicBezTo>
                    <a:pt x="326887" y="1082261"/>
                    <a:pt x="371061" y="1563757"/>
                    <a:pt x="371061" y="1563757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018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7160" y="957062"/>
            <a:ext cx="9006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Avant la creation de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l'objet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&lt;class '__main__.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bases : ()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{'x': 1, '__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__': 'C', '__module__': '__main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 creation de la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&lt;class '__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bases : ()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{'x': 1, '__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__': 'C', '__module__': '__main__'}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51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5750" y="371475"/>
            <a:ext cx="88582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Exemple de </a:t>
            </a:r>
            <a:r>
              <a:rPr lang="fr-FR" sz="45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Ajouter la classe </a:t>
            </a: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fr-FR" kern="0" dirty="0" smtClean="0"/>
              <a:t> comme super classe de toutes les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Créer un nom de méthode en minuscules pour tous les noms de méthodes avec une mauvaise capitalisation </a:t>
            </a:r>
          </a:p>
        </p:txBody>
      </p:sp>
    </p:spTree>
    <p:extLst>
      <p:ext uri="{BB962C8B-B14F-4D97-AF65-F5344CB8AC3E}">
        <p14:creationId xmlns:p14="http://schemas.microsoft.com/office/powerpoint/2010/main" val="74196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442689"/>
            <a:ext cx="8329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</a:rPr>
              <a:t>Quelle est la super classe de toutes les classes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66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7160" y="300216"/>
            <a:ext cx="90068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UpperAttrMetaclass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(type):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__new__(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uppercase_attr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name,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dct.items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name.startswith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('__'):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uppercase_attr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uppercase_attr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[name]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bases =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bases,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uppercase_attr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BaseOfAll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UpperAttrMetaclass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funC_bAd_CAP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pass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(C()),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__, C().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'\n')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08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1614" y="278877"/>
            <a:ext cx="8985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Quelle différence entre un décorateur de classe et une </a:t>
            </a:r>
            <a:r>
              <a:rPr lang="fr-FR" sz="45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09600" y="2060294"/>
            <a:ext cx="8229600" cy="42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On peut faire essentiellement la même chose avec l’un ou l’autre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Dans certains cas, c’est plus facile avec un décorateur, dans d’autres avec une </a:t>
            </a:r>
            <a:r>
              <a:rPr lang="fr-FR" kern="0" dirty="0" err="1" smtClean="0"/>
              <a:t>métaclasse</a:t>
            </a:r>
            <a:endParaRPr lang="fr-FR" kern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La différence la plus importante 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/>
              <a:t>L</a:t>
            </a:r>
            <a:r>
              <a:rPr lang="fr-FR" kern="0" dirty="0" smtClean="0"/>
              <a:t>e décorateur n’est pas hérité par les sous classes d’une classe décorée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La </a:t>
            </a:r>
            <a:r>
              <a:rPr lang="fr-FR" kern="0" dirty="0" err="1" smtClean="0"/>
              <a:t>métaclasse</a:t>
            </a:r>
            <a:r>
              <a:rPr lang="fr-FR" kern="0" dirty="0" smtClean="0"/>
              <a:t> est héritée, la </a:t>
            </a:r>
            <a:r>
              <a:rPr lang="fr-FR" kern="0" dirty="0" err="1" smtClean="0"/>
              <a:t>métaclasse</a:t>
            </a:r>
            <a:r>
              <a:rPr lang="fr-FR" kern="0" dirty="0" smtClean="0"/>
              <a:t> d’une sous classe est celle de sa super classe</a:t>
            </a:r>
          </a:p>
          <a:p>
            <a:pPr>
              <a:buFont typeface="Arial" panose="020B0604020202020204" pitchFamily="34" charset="0"/>
              <a:buChar char="•"/>
            </a:pPr>
            <a:endParaRPr lang="fr-FR" kern="0" dirty="0" smtClean="0"/>
          </a:p>
        </p:txBody>
      </p:sp>
    </p:spTree>
    <p:extLst>
      <p:ext uri="{BB962C8B-B14F-4D97-AF65-F5344CB8AC3E}">
        <p14:creationId xmlns:p14="http://schemas.microsoft.com/office/powerpoint/2010/main" val="190271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7160" y="300216"/>
            <a:ext cx="9006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meta(type):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__new__(meta, name, bases,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=meta):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B(A):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print("type de A {}\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A() {}\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B {}\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B() {}"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.format(type(A), type(A()), type(B), type(B())))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33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5750" y="371475"/>
            <a:ext cx="8858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Héritage, </a:t>
            </a:r>
            <a:r>
              <a:rPr lang="fr-FR" sz="45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4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et recherche d’attributs</a:t>
            </a:r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09600" y="2060294"/>
            <a:ext cx="8229600" cy="42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kern="0" dirty="0" smtClean="0"/>
              <a:t>On cherche les attributs le long de l’arbre d’héritage, mais </a:t>
            </a:r>
            <a:r>
              <a:rPr lang="fr-FR" kern="0" dirty="0" smtClean="0"/>
              <a:t>est-ce </a:t>
            </a:r>
            <a:r>
              <a:rPr lang="fr-FR" kern="0" dirty="0" smtClean="0"/>
              <a:t>que la </a:t>
            </a:r>
            <a:r>
              <a:rPr lang="fr-FR" kern="0" dirty="0" err="1" smtClean="0"/>
              <a:t>métaclasse</a:t>
            </a:r>
            <a:r>
              <a:rPr lang="fr-FR" kern="0" dirty="0" smtClean="0"/>
              <a:t> entre quelque part dans l’algorithme de recherche des attributs?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C’est simple ! (ou presque)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kern="0" dirty="0" smtClean="0"/>
              <a:t>Une classe est une instance de </a:t>
            </a:r>
            <a:r>
              <a:rPr lang="fr-FR" kern="0" dirty="0" err="1" smtClean="0"/>
              <a:t>métaclasse</a:t>
            </a:r>
            <a:r>
              <a:rPr lang="fr-FR" kern="0" dirty="0" smtClean="0"/>
              <a:t>, il y a donc une relation d’</a:t>
            </a:r>
            <a:r>
              <a:rPr lang="fr-FR" kern="0" dirty="0" err="1" smtClean="0"/>
              <a:t>heritage</a:t>
            </a:r>
            <a:r>
              <a:rPr lang="fr-FR" kern="0" dirty="0" smtClean="0"/>
              <a:t> entre la classe et sa </a:t>
            </a:r>
            <a:r>
              <a:rPr lang="fr-FR" kern="0" dirty="0" err="1" smtClean="0"/>
              <a:t>métaclasse</a:t>
            </a:r>
            <a:r>
              <a:rPr lang="fr-FR" kern="0" dirty="0" smtClean="0"/>
              <a:t>, mais cette relation n’est pas propagée aux instances de la classe</a:t>
            </a:r>
          </a:p>
        </p:txBody>
      </p:sp>
    </p:spTree>
    <p:extLst>
      <p:ext uri="{BB962C8B-B14F-4D97-AF65-F5344CB8AC3E}">
        <p14:creationId xmlns:p14="http://schemas.microsoft.com/office/powerpoint/2010/main" val="169293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5750" y="371475"/>
            <a:ext cx="8858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Héritage, </a:t>
            </a:r>
            <a:r>
              <a:rPr lang="fr-FR" sz="45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métaclasse</a:t>
            </a:r>
            <a:r>
              <a:rPr lang="fr-FR" sz="4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et recherche d’attributs</a:t>
            </a:r>
            <a:endParaRPr lang="fr-FR" sz="45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09600" y="2060294"/>
            <a:ext cx="8229600" cy="42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instance.x</a:t>
            </a:r>
            <a:r>
              <a:rPr lang="fr-FR" kern="0" dirty="0" smtClean="0"/>
              <a:t> ne sera jamais cherché dans une </a:t>
            </a:r>
            <a:r>
              <a:rPr lang="fr-FR" kern="0" dirty="0" err="1" smtClean="0"/>
              <a:t>m</a:t>
            </a:r>
            <a:r>
              <a:rPr lang="fr-FR" kern="0" dirty="0" err="1" smtClean="0"/>
              <a:t>é</a:t>
            </a:r>
            <a:r>
              <a:rPr lang="fr-FR" kern="0" dirty="0" err="1" smtClean="0"/>
              <a:t>taclasse</a:t>
            </a:r>
            <a:endParaRPr lang="fr-FR" kern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class.x</a:t>
            </a:r>
            <a:r>
              <a:rPr lang="fr-FR" kern="0" dirty="0" smtClean="0"/>
              <a:t> sera cherché le long de l’arbre d’héritage puis dans la </a:t>
            </a:r>
            <a:r>
              <a:rPr lang="fr-FR" kern="0" dirty="0" err="1" smtClean="0"/>
              <a:t>métaclasse</a:t>
            </a:r>
            <a:endParaRPr lang="fr-FR" kern="0" dirty="0" smtClean="0"/>
          </a:p>
        </p:txBody>
      </p:sp>
    </p:spTree>
    <p:extLst>
      <p:ext uri="{BB962C8B-B14F-4D97-AF65-F5344CB8AC3E}">
        <p14:creationId xmlns:p14="http://schemas.microsoft.com/office/powerpoint/2010/main" val="245343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7160" y="0"/>
            <a:ext cx="900684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meta(type):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y = z = "meta"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__new__(meta, name, bases,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type.__new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__(meta, name, bases,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=meta):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y = "A"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B(A):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"B"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{}\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nB.y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{}\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nB.z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{}\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n".format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print("B().x: {}\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().y: {}".format(B().x, B().y))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print("B().z: {}\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n".format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(B().z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B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A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meta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B().x: B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B().y: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'B' object has no attribute 'z'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64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45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Métaclasses</a:t>
            </a:r>
            <a:r>
              <a:rPr lang="fr-FR" sz="45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en Python 2.x</a:t>
            </a:r>
            <a:endParaRPr lang="fr-FR" sz="45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En Python 2.x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Tout ce que l’on a décrit sur les </a:t>
            </a:r>
            <a:r>
              <a:rPr lang="fr-FR" dirty="0" err="1" smtClean="0"/>
              <a:t>métaclasses</a:t>
            </a:r>
            <a:r>
              <a:rPr lang="fr-FR" dirty="0" smtClean="0"/>
              <a:t> ne fonctionne qu’avec les classes new-style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En Python 2.x, la syntaxe pour définir une </a:t>
            </a:r>
            <a:r>
              <a:rPr lang="fr-FR" dirty="0" err="1" smtClean="0"/>
              <a:t>metaclasse</a:t>
            </a:r>
            <a:r>
              <a:rPr lang="fr-FR" dirty="0" smtClean="0"/>
              <a:t> est différente de Python 3.x</a:t>
            </a:r>
          </a:p>
          <a:p>
            <a:pPr marL="0" indent="0"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C(object):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MaMetaClasse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</a:t>
            </a:r>
          </a:p>
          <a:p>
            <a:pPr marL="0" indent="0"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241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Complément 2.x</a:t>
            </a:r>
            <a:endParaRPr lang="fr-FR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3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45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Pour aller plus loin</a:t>
            </a:r>
            <a:endParaRPr lang="fr-FR" sz="45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000" dirty="0" smtClean="0">
              <a:cs typeface="Courier New" panose="02070309020205020404" pitchFamily="49" charset="0"/>
              <a:hlinkClick r:id="rId2"/>
            </a:endParaRPr>
          </a:p>
          <a:p>
            <a:pPr marL="0" indent="0">
              <a:buNone/>
            </a:pPr>
            <a:endParaRPr lang="fr-FR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cs typeface="Courier New" panose="02070309020205020404" pitchFamily="49" charset="0"/>
              </a:rPr>
              <a:t>David </a:t>
            </a:r>
            <a:r>
              <a:rPr lang="fr-FR" sz="2000" dirty="0" err="1" smtClean="0">
                <a:cs typeface="Courier New" panose="02070309020205020404" pitchFamily="49" charset="0"/>
              </a:rPr>
              <a:t>Beazley</a:t>
            </a:r>
            <a:r>
              <a:rPr lang="fr-FR" sz="2000" dirty="0" smtClean="0">
                <a:cs typeface="Courier New" panose="02070309020205020404" pitchFamily="49" charset="0"/>
              </a:rPr>
              <a:t>: Python </a:t>
            </a:r>
            <a:r>
              <a:rPr lang="fr-FR" sz="2000" dirty="0">
                <a:cs typeface="Courier New" panose="02070309020205020404" pitchFamily="49" charset="0"/>
              </a:rPr>
              <a:t>3 </a:t>
            </a:r>
            <a:r>
              <a:rPr lang="fr-FR" sz="2000" dirty="0" err="1" smtClean="0">
                <a:cs typeface="Courier New" panose="02070309020205020404" pitchFamily="49" charset="0"/>
              </a:rPr>
              <a:t>Metaprogramming</a:t>
            </a:r>
            <a:endParaRPr lang="fr-FR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cs typeface="Courier New" panose="02070309020205020404" pitchFamily="49" charset="0"/>
                <a:hlinkClick r:id="rId3"/>
              </a:rPr>
              <a:t>http://</a:t>
            </a:r>
            <a:r>
              <a:rPr lang="fr-FR" sz="2000" dirty="0" smtClean="0">
                <a:cs typeface="Courier New" panose="02070309020205020404" pitchFamily="49" charset="0"/>
                <a:hlinkClick r:id="rId3"/>
              </a:rPr>
              <a:t>www.dabeaz.com/py3meta/index.html</a:t>
            </a:r>
            <a:endParaRPr lang="fr-FR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cs typeface="Courier New" panose="02070309020205020404" pitchFamily="49" charset="0"/>
                <a:hlinkClick r:id="rId4"/>
              </a:rPr>
              <a:t>https://zestedesavoir.com/tutoriels/954/notions-de-python-avancees/9-metaclasses</a:t>
            </a:r>
            <a:r>
              <a:rPr lang="fr-FR" sz="2000" dirty="0" smtClean="0">
                <a:cs typeface="Courier New" panose="02070309020205020404" pitchFamily="49" charset="0"/>
                <a:hlinkClick r:id="rId4"/>
              </a:rPr>
              <a:t>/</a:t>
            </a:r>
            <a:r>
              <a:rPr lang="fr-FR" sz="2000" dirty="0" smtClean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fr-FR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cs typeface="Courier New" panose="02070309020205020404" pitchFamily="49" charset="0"/>
                <a:hlinkClick r:id="rId5"/>
              </a:rPr>
              <a:t>https://</a:t>
            </a:r>
            <a:r>
              <a:rPr lang="fr-FR" sz="2000" dirty="0" smtClean="0">
                <a:cs typeface="Courier New" panose="02070309020205020404" pitchFamily="49" charset="0"/>
                <a:hlinkClick r:id="rId5"/>
              </a:rPr>
              <a:t>openclassrooms.com/courses/apprenez-a-programmer-en-python/les-metaclasses</a:t>
            </a:r>
            <a:r>
              <a:rPr lang="fr-FR" sz="2000" dirty="0" smtClean="0">
                <a:cs typeface="Courier New" panose="02070309020205020404" pitchFamily="49" charset="0"/>
              </a:rPr>
              <a:t> </a:t>
            </a:r>
            <a:endParaRPr lang="fr-FR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 smtClean="0">
              <a:cs typeface="Courier New" panose="02070309020205020404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95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23630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Rectangle 3"/>
          <p:cNvSpPr/>
          <p:nvPr/>
        </p:nvSpPr>
        <p:spPr bwMode="auto">
          <a:xfrm>
            <a:off x="2082247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Rectangle 5"/>
          <p:cNvSpPr/>
          <p:nvPr/>
        </p:nvSpPr>
        <p:spPr bwMode="auto">
          <a:xfrm>
            <a:off x="3940864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" name="ZoneTexte 2"/>
          <p:cNvSpPr txBox="1"/>
          <p:nvPr/>
        </p:nvSpPr>
        <p:spPr>
          <a:xfrm>
            <a:off x="5664200" y="1075790"/>
            <a:ext cx="33555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C.__bases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(&lt;class '</a:t>
            </a:r>
            <a:r>
              <a:rPr lang="fr-FR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t[0].__bases__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3630" y="1075790"/>
            <a:ext cx="5312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3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3000" dirty="0">
                <a:latin typeface="Calibri" panose="020F0502020204030204" pitchFamily="34" charset="0"/>
              </a:rPr>
              <a:t>est la super classe de toutes les classes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5989" y="2279650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u="sng" dirty="0" err="1">
                <a:latin typeface="Calibri" panose="020F0502020204030204" pitchFamily="34" charset="0"/>
              </a:rPr>
              <a:t>métaclasse</a:t>
            </a:r>
            <a:endParaRPr lang="fr-FR" sz="27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14606" y="2292293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classe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40864" y="2279650"/>
            <a:ext cx="1595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instance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89760" y="2988322"/>
            <a:ext cx="14877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2700" dirty="0">
              <a:solidFill>
                <a:srgbClr val="FF0000"/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AE2302-58AC-4CEC-BA37-19329518E9E7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09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23630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Rectangle 3"/>
          <p:cNvSpPr/>
          <p:nvPr/>
        </p:nvSpPr>
        <p:spPr bwMode="auto">
          <a:xfrm>
            <a:off x="2082247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Rectangle 5"/>
          <p:cNvSpPr/>
          <p:nvPr/>
        </p:nvSpPr>
        <p:spPr bwMode="auto">
          <a:xfrm>
            <a:off x="3940864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" name="ZoneTexte 2"/>
          <p:cNvSpPr txBox="1"/>
          <p:nvPr/>
        </p:nvSpPr>
        <p:spPr>
          <a:xfrm>
            <a:off x="5664200" y="1075790"/>
            <a:ext cx="3355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class' </a:t>
            </a:r>
            <a:r>
              <a:rPr lang="fr-FR" sz="2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.__bases__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class' </a:t>
            </a:r>
            <a:r>
              <a:rPr lang="fr-FR" sz="2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bases__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class' </a:t>
            </a:r>
            <a:r>
              <a:rPr lang="fr-FR" sz="2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'&gt;,)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3630" y="1075790"/>
            <a:ext cx="5312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3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fr-FR" sz="3000" dirty="0">
                <a:latin typeface="Calibri" panose="020F0502020204030204" pitchFamily="34" charset="0"/>
              </a:rPr>
              <a:t>est la super classe de toutes les classes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5989" y="2279650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u="sng" dirty="0" err="1">
                <a:latin typeface="Calibri" panose="020F0502020204030204" pitchFamily="34" charset="0"/>
              </a:rPr>
              <a:t>métaclasse</a:t>
            </a:r>
            <a:endParaRPr lang="fr-FR" sz="27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14606" y="2292293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classe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40864" y="2279650"/>
            <a:ext cx="1595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instance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89760" y="2988322"/>
            <a:ext cx="14877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2700" dirty="0">
              <a:solidFill>
                <a:srgbClr val="FF0000"/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AE2302-58AC-4CEC-BA37-19329518E9E7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2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3" y="1442689"/>
            <a:ext cx="8329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</a:rPr>
              <a:t>Quelle différence entre classe et instance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31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23630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Rectangle 3"/>
          <p:cNvSpPr/>
          <p:nvPr/>
        </p:nvSpPr>
        <p:spPr bwMode="auto">
          <a:xfrm>
            <a:off x="2082247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Rectangle 5"/>
          <p:cNvSpPr/>
          <p:nvPr/>
        </p:nvSpPr>
        <p:spPr bwMode="auto">
          <a:xfrm>
            <a:off x="3940864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" name="ZoneTexte 2"/>
          <p:cNvSpPr txBox="1"/>
          <p:nvPr/>
        </p:nvSpPr>
        <p:spPr>
          <a:xfrm>
            <a:off x="5664200" y="1075790"/>
            <a:ext cx="360246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C()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'__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type(C)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2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3630" y="1075789"/>
            <a:ext cx="5312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3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5989" y="2279650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u="sng" dirty="0" err="1">
                <a:latin typeface="Calibri" panose="020F0502020204030204" pitchFamily="34" charset="0"/>
              </a:rPr>
              <a:t>métaclasse</a:t>
            </a:r>
            <a:endParaRPr lang="fr-FR" sz="27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14606" y="2292293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classe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40864" y="2279650"/>
            <a:ext cx="1595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instance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89760" y="2988322"/>
            <a:ext cx="14478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27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89759" y="3684352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27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48377" y="3684352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27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AE2302-58AC-4CEC-BA37-19329518E9E7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30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23630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Rectangle 3"/>
          <p:cNvSpPr/>
          <p:nvPr/>
        </p:nvSpPr>
        <p:spPr bwMode="auto">
          <a:xfrm>
            <a:off x="2082247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Rectangle 5"/>
          <p:cNvSpPr/>
          <p:nvPr/>
        </p:nvSpPr>
        <p:spPr bwMode="auto">
          <a:xfrm>
            <a:off x="3940864" y="2279650"/>
            <a:ext cx="1595231" cy="357201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3" name="ZoneTexte 2"/>
          <p:cNvSpPr txBox="1"/>
          <p:nvPr/>
        </p:nvSpPr>
        <p:spPr>
          <a:xfrm>
            <a:off x="5664200" y="1075790"/>
            <a:ext cx="3602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type(1)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fr-F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fr-FR" sz="2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type('a')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fr-FR" sz="2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3630" y="1075789"/>
            <a:ext cx="5312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latin typeface="Calibri" panose="020F0502020204030204" pitchFamily="34" charset="0"/>
                <a:cs typeface="Courier New" panose="02070309020205020404" pitchFamily="49" charset="0"/>
              </a:rPr>
              <a:t>Le type d’une classe est l’objet </a:t>
            </a:r>
            <a:r>
              <a:rPr lang="fr-FR" sz="3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5989" y="2279650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u="sng" dirty="0" err="1">
                <a:latin typeface="Calibri" panose="020F0502020204030204" pitchFamily="34" charset="0"/>
              </a:rPr>
              <a:t>métaclasse</a:t>
            </a:r>
            <a:endParaRPr lang="fr-FR" sz="2700" u="sng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14606" y="2292293"/>
            <a:ext cx="1730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classe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40864" y="2279650"/>
            <a:ext cx="1595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700" u="sng" dirty="0">
                <a:latin typeface="Calibri" panose="020F0502020204030204" pitchFamily="34" charset="0"/>
              </a:rPr>
              <a:t>instance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89760" y="2988322"/>
            <a:ext cx="14877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fr-FR" sz="27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89759" y="3684352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FR" sz="27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189758" y="4283259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27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189758" y="4882166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sz="27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48377" y="3684352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fr-FR" sz="27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048377" y="4283259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sz="27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048376" y="4882166"/>
            <a:ext cx="1380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fr-FR" sz="2700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AE2302-58AC-4CEC-BA37-19329518E9E7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6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1082" y="1091426"/>
            <a:ext cx="80790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latin typeface="Calibri" panose="020F0502020204030204" pitchFamily="34" charset="0"/>
              </a:rPr>
              <a:t>Pourquoi le type de toutes les classes est l’objet </a:t>
            </a:r>
            <a:r>
              <a:rPr lang="fr-FR" sz="4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4500" dirty="0">
                <a:solidFill>
                  <a:srgbClr val="00B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pPr marL="642938" indent="-642938">
              <a:buFont typeface="Arial" panose="020B0604020202020204" pitchFamily="34" charset="0"/>
              <a:buChar char="•"/>
            </a:pPr>
            <a:r>
              <a:rPr lang="fr-FR" sz="4500" dirty="0">
                <a:latin typeface="Calibri" panose="020F0502020204030204" pitchFamily="34" charset="0"/>
              </a:rPr>
              <a:t>Le type est l’objet qui instancie</a:t>
            </a:r>
          </a:p>
          <a:p>
            <a:pPr marL="642938" indent="-642938">
              <a:buFont typeface="Arial" panose="020B0604020202020204" pitchFamily="34" charset="0"/>
              <a:buChar char="•"/>
            </a:pPr>
            <a:r>
              <a:rPr lang="fr-FR" sz="4500" dirty="0">
                <a:latin typeface="Calibri" panose="020F0502020204030204" pitchFamily="34" charset="0"/>
                <a:cs typeface="Courier New" panose="02070309020205020404" pitchFamily="49" charset="0"/>
              </a:rPr>
              <a:t>L’objet </a:t>
            </a:r>
            <a:r>
              <a:rPr lang="fr-FR" sz="4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sz="4500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fr-FR" sz="4500" dirty="0">
                <a:latin typeface="Calibri" panose="020F0502020204030204" pitchFamily="34" charset="0"/>
              </a:rPr>
              <a:t>instancie toutes les classes</a:t>
            </a:r>
          </a:p>
          <a:p>
            <a:pPr marL="642938" indent="-642938">
              <a:buFont typeface="Arial" panose="020B0604020202020204" pitchFamily="34" charset="0"/>
              <a:buChar char="•"/>
            </a:pPr>
            <a:r>
              <a:rPr lang="fr-FR" sz="4500" dirty="0">
                <a:latin typeface="Calibri" panose="020F0502020204030204" pitchFamily="34" charset="0"/>
              </a:rPr>
              <a:t>C’est une </a:t>
            </a:r>
            <a:r>
              <a:rPr lang="fr-FR" sz="4500" u="sng" dirty="0" err="1">
                <a:latin typeface="Calibri" panose="020F0502020204030204" pitchFamily="34" charset="0"/>
              </a:rPr>
              <a:t>métaclasse</a:t>
            </a:r>
            <a:r>
              <a:rPr lang="fr-FR" sz="4500" u="sng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159C22-3937-41CD-B871-002FA589FB8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83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2959</Words>
  <Application>Microsoft Macintosh PowerPoint</Application>
  <PresentationFormat>Présentation à l'écran (4:3)</PresentationFormat>
  <Paragraphs>423</Paragraphs>
  <Slides>37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Thème Office</vt:lpstr>
      <vt:lpstr>Les métaclasses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Métaclasses en Python 2.x</vt:lpstr>
      <vt:lpstr>Pour aller plus loin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métaclasses</dc:title>
  <dc:creator>Thierry Parmentelat</dc:creator>
  <cp:lastModifiedBy>Thierry Parmentelat</cp:lastModifiedBy>
  <cp:revision>2</cp:revision>
  <dcterms:created xsi:type="dcterms:W3CDTF">2017-03-16T12:28:47Z</dcterms:created>
  <dcterms:modified xsi:type="dcterms:W3CDTF">2017-03-16T20:50:54Z</dcterms:modified>
</cp:coreProperties>
</file>