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7" r:id="rId9"/>
    <p:sldId id="260" r:id="rId10"/>
    <p:sldId id="270" r:id="rId11"/>
    <p:sldId id="269" r:id="rId12"/>
    <p:sldId id="272" r:id="rId13"/>
    <p:sldId id="274" r:id="rId14"/>
    <p:sldId id="275" r:id="rId15"/>
    <p:sldId id="268" r:id="rId16"/>
    <p:sldId id="276" r:id="rId17"/>
    <p:sldId id="277" r:id="rId18"/>
    <p:sldId id="278" r:id="rId19"/>
    <p:sldId id="279" r:id="rId20"/>
    <p:sldId id="273" r:id="rId21"/>
    <p:sldId id="280" r:id="rId22"/>
    <p:sldId id="271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2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D1CCA"/>
    <a:srgbClr val="0066FF"/>
    <a:srgbClr val="992727"/>
    <a:srgbClr val="CC3300"/>
    <a:srgbClr val="6083CB"/>
    <a:srgbClr val="445FC4"/>
    <a:srgbClr val="EAC334"/>
    <a:srgbClr val="0566C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57" autoAdjust="0"/>
  </p:normalViewPr>
  <p:slideViewPr>
    <p:cSldViewPr snapToGrid="0" showGuides="1">
      <p:cViewPr varScale="1">
        <p:scale>
          <a:sx n="66" d="100"/>
          <a:sy n="66" d="100"/>
        </p:scale>
        <p:origin x="108" y="236"/>
      </p:cViewPr>
      <p:guideLst>
        <p:guide pos="416"/>
        <p:guide pos="7256"/>
        <p:guide orient="horz" pos="731"/>
        <p:guide orient="horz" pos="686"/>
        <p:guide orient="horz" pos="3929"/>
        <p:guide orient="horz"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55BCB-85D3-417B-979B-DCC2E7B3315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6E7F5-5E33-40AD-AC0F-329ABC13E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2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第一种假设是因为我们基于手机实现的，但如果你将手机给别人，从而带签到，这是所有基于手机甚至设备签到都无法规避的问题，但实际上，能将手机给别人的情况也相当少</a:t>
            </a:r>
            <a:endParaRPr lang="en-US" altLang="zh-CN" dirty="0"/>
          </a:p>
          <a:p>
            <a:r>
              <a:rPr lang="zh-CN" altLang="en-US" dirty="0"/>
              <a:t>第二种假设是想表明，没有能够完美的防止签到作弊，但我们通过技术手段提高了作弊门槛，同时保证这个过程没有额外的代价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5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最初我们并不是想用</a:t>
            </a:r>
            <a:r>
              <a:rPr lang="en-US" altLang="zh-CN" dirty="0"/>
              <a:t>fingerprint</a:t>
            </a:r>
            <a:r>
              <a:rPr lang="zh-CN" altLang="en-US" dirty="0"/>
              <a:t>来进行实现，反而我们最初的想法接近于利用</a:t>
            </a:r>
            <a:r>
              <a:rPr lang="en-US" altLang="zh-CN" dirty="0"/>
              <a:t>IP</a:t>
            </a:r>
            <a:r>
              <a:rPr lang="zh-CN" altLang="en-US" dirty="0"/>
              <a:t>网段配合路由追踪来完成，但学校的网络配置</a:t>
            </a:r>
            <a:r>
              <a:rPr lang="en-US" altLang="zh-CN" dirty="0"/>
              <a:t>IP</a:t>
            </a:r>
            <a:r>
              <a:rPr lang="zh-CN" altLang="en-US" dirty="0"/>
              <a:t>地址分配较为固定，不能有效的判断是否出于某个特定的</a:t>
            </a:r>
            <a:r>
              <a:rPr lang="en-US" altLang="zh-CN" dirty="0"/>
              <a:t>WIFI</a:t>
            </a:r>
            <a:r>
              <a:rPr lang="zh-CN" altLang="en-US" dirty="0"/>
              <a:t>连接范围内，同时学校提供了</a:t>
            </a:r>
            <a:r>
              <a:rPr lang="en-US" altLang="zh-CN" dirty="0"/>
              <a:t>VPN</a:t>
            </a:r>
            <a:r>
              <a:rPr lang="zh-CN" altLang="en-US" dirty="0"/>
              <a:t>也让问题更加复杂，在和老师讨论后我们最终选用</a:t>
            </a:r>
            <a:r>
              <a:rPr lang="en-US" altLang="zh-CN" dirty="0" err="1"/>
              <a:t>FingerPrint</a:t>
            </a:r>
            <a:r>
              <a:rPr lang="zh-CN" altLang="en-US" dirty="0"/>
              <a:t>来进行</a:t>
            </a:r>
            <a:r>
              <a:rPr lang="en-US" altLang="zh-CN" dirty="0" err="1"/>
              <a:t>checkInd</a:t>
            </a:r>
            <a:r>
              <a:rPr lang="zh-CN" altLang="en-US" dirty="0"/>
              <a:t>的实现</a:t>
            </a:r>
            <a:endParaRPr lang="en-US" altLang="zh-CN" dirty="0"/>
          </a:p>
          <a:p>
            <a:r>
              <a:rPr lang="zh-CN" altLang="en-US" dirty="0"/>
              <a:t>微信小程序：出于跨平台的考虑我们做了一版微信小程序，前端部分已经做好了，但在通信出现了较大的问题，微信小程序只支持经过备案的域名进行通信，考虑到备案成本较高，我们最终有了现在基于安卓实现的</a:t>
            </a:r>
            <a:r>
              <a:rPr lang="en-US" altLang="zh-CN" dirty="0"/>
              <a:t>Quickin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7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考虑到面向连接的</a:t>
            </a:r>
            <a:r>
              <a:rPr lang="en-US" altLang="zh-CN" dirty="0"/>
              <a:t>TCP</a:t>
            </a:r>
            <a:r>
              <a:rPr lang="zh-CN" altLang="en-US" dirty="0"/>
              <a:t>不仅在带给了工程额外的复杂度，在实际中必要性也相当低，服务器使用华东地区的阿里云服务器，</a:t>
            </a:r>
            <a:r>
              <a:rPr lang="en-US" altLang="zh-CN" dirty="0"/>
              <a:t>UDP</a:t>
            </a:r>
            <a:r>
              <a:rPr lang="zh-CN" altLang="en-US" dirty="0"/>
              <a:t>的丢包率我们测试</a:t>
            </a:r>
            <a:r>
              <a:rPr lang="en-US" altLang="zh-CN" dirty="0"/>
              <a:t>200</a:t>
            </a:r>
            <a:r>
              <a:rPr lang="zh-CN" altLang="en-US" dirty="0"/>
              <a:t>次发</a:t>
            </a:r>
            <a:r>
              <a:rPr lang="en-US" altLang="zh-CN" dirty="0"/>
              <a:t>UDP</a:t>
            </a:r>
            <a:r>
              <a:rPr lang="zh-CN" altLang="en-US" dirty="0"/>
              <a:t>包丢</a:t>
            </a:r>
            <a:r>
              <a:rPr lang="en-US" altLang="zh-CN" dirty="0"/>
              <a:t>3</a:t>
            </a:r>
            <a:r>
              <a:rPr lang="zh-CN" altLang="en-US" dirty="0"/>
              <a:t>次，丢包率不足</a:t>
            </a:r>
            <a:r>
              <a:rPr lang="en-US" altLang="zh-CN" dirty="0"/>
              <a:t>2%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因此我们使用了原生的</a:t>
            </a:r>
            <a:r>
              <a:rPr lang="en-US" altLang="zh-CN" dirty="0"/>
              <a:t>UDP</a:t>
            </a:r>
            <a:r>
              <a:rPr lang="zh-CN" altLang="en-US" dirty="0"/>
              <a:t>通信，同时为了保证通信的可靠性，在程序层手动实行了停等协议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到相似度判断，我们本来打算一定的数据集做聚类或者其它机器学习算法，但数据集收集结束后，在和老师交流中意识到我们数据集是相当有限的，少了环境等其它维度的信息，因此我们在进行初步测试时，发现因为采用了</a:t>
            </a:r>
            <a:r>
              <a:rPr lang="en-US" altLang="zh-CN" dirty="0"/>
              <a:t>BSSID</a:t>
            </a:r>
            <a:r>
              <a:rPr lang="zh-CN" altLang="en-US" dirty="0"/>
              <a:t>来作为信息，同时对范围精度要求也很小，因此手工实现已经能达到比较好的效果，因此我们后续在手工版本的决策树进行测试和人工调参，来让签到范围达到一个我们满意的效果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这里教师端和服务器通讯主要有两部分</a:t>
            </a:r>
            <a:endParaRPr lang="en-US" altLang="zh-CN" dirty="0"/>
          </a:p>
          <a:p>
            <a:r>
              <a:rPr lang="zh-CN" altLang="en-US" dirty="0"/>
              <a:t>一个是开始签到唤醒整个签到机制，</a:t>
            </a:r>
            <a:br>
              <a:rPr lang="en-US" altLang="zh-CN" dirty="0"/>
            </a:br>
            <a:r>
              <a:rPr lang="zh-CN" altLang="en-US" dirty="0"/>
              <a:t>而是定时发送</a:t>
            </a:r>
            <a:r>
              <a:rPr lang="en-US" altLang="zh-CN" dirty="0"/>
              <a:t>UDP</a:t>
            </a:r>
            <a:r>
              <a:rPr lang="zh-CN" altLang="en-US" dirty="0"/>
              <a:t>包对服务器进行询问，这里主要是考虑到教师端可能不具有公网</a:t>
            </a:r>
            <a:r>
              <a:rPr lang="en-US" altLang="zh-CN" dirty="0"/>
              <a:t>IP</a:t>
            </a:r>
            <a:r>
              <a:rPr lang="zh-CN" altLang="en-US" dirty="0"/>
              <a:t>，在没有端口转发的基础下，很难由服务器主动唤醒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0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这种难以比较的数据如果会对标准产生影响，如果算签到会导致标准比较松，因此我们采取了算作存疑的数据，由教师端手动的确认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8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2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5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0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3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6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3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1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2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0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24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sv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9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9.sv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11.svg"/><Relationship Id="rId4" Type="http://schemas.openxmlformats.org/officeDocument/2006/relationships/image" Target="../media/image31.jp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35.svg"/><Relationship Id="rId4" Type="http://schemas.openxmlformats.org/officeDocument/2006/relationships/image" Target="../media/image7.sv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4DB2B6-2853-4251-A1E3-98A223276CF5}"/>
              </a:ext>
            </a:extLst>
          </p:cNvPr>
          <p:cNvSpPr/>
          <p:nvPr/>
        </p:nvSpPr>
        <p:spPr>
          <a:xfrm>
            <a:off x="3969519" y="1279928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6FBD12-EBE6-4705-891D-DA7A799A0E16}"/>
              </a:ext>
            </a:extLst>
          </p:cNvPr>
          <p:cNvSpPr txBox="1"/>
          <p:nvPr/>
        </p:nvSpPr>
        <p:spPr>
          <a:xfrm>
            <a:off x="3459763" y="3702931"/>
            <a:ext cx="5259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54000">
                    <a:srgbClr val="00B0F0">
                      <a:alpha val="43000"/>
                    </a:srgb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基于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54000">
                    <a:srgbClr val="00B0F0">
                      <a:alpha val="43000"/>
                    </a:srgbClr>
                  </a:glow>
                </a:effectLst>
                <a:latin typeface="MV Boli" panose="02000500030200090000" pitchFamily="2" charset="0"/>
                <a:ea typeface="华文行楷" panose="02010800040101010101" pitchFamily="2" charset="-122"/>
                <a:cs typeface="MV Boli" panose="02000500030200090000" pitchFamily="2" charset="0"/>
              </a:rPr>
              <a:t>WIFI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54000">
                    <a:srgbClr val="00B0F0">
                      <a:alpha val="43000"/>
                    </a:srgb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指纹的防作弊签到系统</a:t>
            </a:r>
            <a:endParaRPr lang="en-US" altLang="zh-CN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254000">
                  <a:srgbClr val="00B0F0">
                    <a:alpha val="43000"/>
                  </a:srgbClr>
                </a:glo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54000">
                    <a:srgbClr val="00B0F0">
                      <a:alpha val="43000"/>
                    </a:srgb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潘家琦  李昕然  卿云帆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02B950-7064-4A7E-BD85-6E77C3A5CBFA}"/>
              </a:ext>
            </a:extLst>
          </p:cNvPr>
          <p:cNvSpPr txBox="1"/>
          <p:nvPr/>
        </p:nvSpPr>
        <p:spPr>
          <a:xfrm>
            <a:off x="2446222" y="854280"/>
            <a:ext cx="7286857" cy="48320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400" spc="300" dirty="0"/>
              <a:t>●●●●●●●●●●●●●●●●●●</a:t>
            </a:r>
            <a:endParaRPr lang="en-US" altLang="zh-CN" sz="2400" spc="300" dirty="0"/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spc="300" dirty="0"/>
              <a:t>●●●●●●●●●●●●●●●●●●</a:t>
            </a:r>
            <a:endParaRPr lang="en-US" altLang="zh-CN" sz="2400" spc="300" dirty="0"/>
          </a:p>
          <a:p>
            <a:pPr algn="ctr"/>
            <a:endParaRPr lang="zh-CN" altLang="en-US" sz="2000" spc="300" dirty="0"/>
          </a:p>
        </p:txBody>
      </p:sp>
    </p:spTree>
    <p:extLst>
      <p:ext uri="{BB962C8B-B14F-4D97-AF65-F5344CB8AC3E}">
        <p14:creationId xmlns:p14="http://schemas.microsoft.com/office/powerpoint/2010/main" val="387854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3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4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5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8" grpId="1"/>
      <p:bldP spid="8" grpId="2"/>
      <p:bldP spid="8" grpId="3"/>
      <p:bldP spid="8" grpId="4"/>
      <p:bldP spid="8" grpId="5"/>
      <p:bldP spid="8" grpId="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5CA463-C2E0-4775-B5E2-E693300047A1}"/>
              </a:ext>
            </a:extLst>
          </p:cNvPr>
          <p:cNvSpPr txBox="1"/>
          <p:nvPr/>
        </p:nvSpPr>
        <p:spPr>
          <a:xfrm>
            <a:off x="5029041" y="690146"/>
            <a:ext cx="213391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基本假设</a:t>
            </a:r>
            <a:endParaRPr lang="en-US" altLang="zh-CN" sz="3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DBFBA7-33B2-4E75-A3CC-83C844752AAB}"/>
              </a:ext>
            </a:extLst>
          </p:cNvPr>
          <p:cNvSpPr txBox="1"/>
          <p:nvPr/>
        </p:nvSpPr>
        <p:spPr>
          <a:xfrm>
            <a:off x="3496632" y="2074116"/>
            <a:ext cx="58528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一、手机是人的“</a:t>
            </a:r>
            <a:r>
              <a:rPr lang="zh-CN" altLang="en-US" sz="3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外置器官</a:t>
            </a:r>
            <a:r>
              <a:rPr lang="zh-CN" altLang="en-US" sz="3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86BB5D-9597-4C21-B5F9-B638301666D7}"/>
              </a:ext>
            </a:extLst>
          </p:cNvPr>
          <p:cNvSpPr txBox="1"/>
          <p:nvPr/>
        </p:nvSpPr>
        <p:spPr>
          <a:xfrm>
            <a:off x="3496632" y="3795955"/>
            <a:ext cx="58528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二、没有绝对可靠的签到系统</a:t>
            </a:r>
          </a:p>
        </p:txBody>
      </p:sp>
    </p:spTree>
    <p:extLst>
      <p:ext uri="{BB962C8B-B14F-4D97-AF65-F5344CB8AC3E}">
        <p14:creationId xmlns:p14="http://schemas.microsoft.com/office/powerpoint/2010/main" val="34383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4ACB6C-777E-4710-BCB7-A9AAC33AD99E}"/>
              </a:ext>
            </a:extLst>
          </p:cNvPr>
          <p:cNvSpPr/>
          <p:nvPr/>
        </p:nvSpPr>
        <p:spPr>
          <a:xfrm>
            <a:off x="236132" y="2415641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  <a:ea typeface="华文新魏" panose="02010800040101010101" pitchFamily="2" charset="-122"/>
              </a:rPr>
              <a:t>IP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网段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路由追踪</a:t>
            </a:r>
          </a:p>
        </p:txBody>
      </p:sp>
      <p:sp>
        <p:nvSpPr>
          <p:cNvPr id="5" name="箭头: 燕尾形 4">
            <a:extLst>
              <a:ext uri="{FF2B5EF4-FFF2-40B4-BE49-F238E27FC236}">
                <a16:creationId xmlns:a16="http://schemas.microsoft.com/office/drawing/2014/main" id="{8ADE126B-BCF6-4D7F-A0CD-46E3C1569B09}"/>
              </a:ext>
            </a:extLst>
          </p:cNvPr>
          <p:cNvSpPr/>
          <p:nvPr/>
        </p:nvSpPr>
        <p:spPr>
          <a:xfrm>
            <a:off x="3024216" y="2900548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E9424F-14C2-4CD0-A6D4-88E704DF91B6}"/>
              </a:ext>
            </a:extLst>
          </p:cNvPr>
          <p:cNvSpPr/>
          <p:nvPr/>
        </p:nvSpPr>
        <p:spPr>
          <a:xfrm>
            <a:off x="4560444" y="2415640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Fingerprint</a:t>
            </a:r>
            <a:endParaRPr lang="zh-CN" altLang="en-US" sz="45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5B74835B-1337-4A0A-988D-B1D1EDC99549}"/>
              </a:ext>
            </a:extLst>
          </p:cNvPr>
          <p:cNvSpPr/>
          <p:nvPr/>
        </p:nvSpPr>
        <p:spPr>
          <a:xfrm rot="18459755">
            <a:off x="6951112" y="2238536"/>
            <a:ext cx="1868775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5F17DD-2C8F-47CC-AA04-319CDBE72C86}"/>
              </a:ext>
            </a:extLst>
          </p:cNvPr>
          <p:cNvSpPr/>
          <p:nvPr/>
        </p:nvSpPr>
        <p:spPr>
          <a:xfrm>
            <a:off x="8478355" y="552349"/>
            <a:ext cx="2622397" cy="1323647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微信小程序</a:t>
            </a:r>
          </a:p>
        </p:txBody>
      </p:sp>
      <p:sp>
        <p:nvSpPr>
          <p:cNvPr id="20" name="箭头: 燕尾形 19">
            <a:extLst>
              <a:ext uri="{FF2B5EF4-FFF2-40B4-BE49-F238E27FC236}">
                <a16:creationId xmlns:a16="http://schemas.microsoft.com/office/drawing/2014/main" id="{B6018D91-2FAB-42EA-B04C-CC2C458BB0E5}"/>
              </a:ext>
            </a:extLst>
          </p:cNvPr>
          <p:cNvSpPr/>
          <p:nvPr/>
        </p:nvSpPr>
        <p:spPr>
          <a:xfrm rot="5400000">
            <a:off x="8592078" y="2775459"/>
            <a:ext cx="2358549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720836-76D2-4735-BBEE-D242E963B191}"/>
              </a:ext>
            </a:extLst>
          </p:cNvPr>
          <p:cNvSpPr/>
          <p:nvPr/>
        </p:nvSpPr>
        <p:spPr>
          <a:xfrm>
            <a:off x="8478355" y="4312798"/>
            <a:ext cx="2622397" cy="1649751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安卓</a:t>
            </a:r>
            <a:endParaRPr lang="en-US" altLang="zh-CN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  <a:p>
            <a:pPr algn="ctr"/>
            <a:r>
              <a:rPr lang="en-US" altLang="zh-CN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DB45FA-0E17-4ECB-927D-9A17B44D3B3B}"/>
              </a:ext>
            </a:extLst>
          </p:cNvPr>
          <p:cNvSpPr txBox="1"/>
          <p:nvPr/>
        </p:nvSpPr>
        <p:spPr>
          <a:xfrm>
            <a:off x="-214216" y="2735988"/>
            <a:ext cx="30819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500" b="1" dirty="0">
                <a:effectLst>
                  <a:glow rad="127000">
                    <a:schemeClr val="accent5">
                      <a:lumMod val="75000"/>
                      <a:alpha val="7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5500" b="1" dirty="0">
              <a:effectLst>
                <a:glow rad="127000">
                  <a:schemeClr val="accent5">
                    <a:lumMod val="75000"/>
                    <a:alpha val="7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6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98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98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94125 -0.281762 E" pathEditMode="relative" ptsTypes="">
                                      <p:cBhvr>
                                        <p:cTn id="75" dur="798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4125 0.281762 L 0 0 E" pathEditMode="relative" ptsTypes="">
                                      <p:cBhvr>
                                        <p:cTn id="77" dur="79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798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17526" y="56901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798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85088" y="17574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3" grpId="0"/>
      <p:bldP spid="23" grpId="1"/>
      <p:bldP spid="2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D54239-BF99-4093-BA37-245928505453}"/>
              </a:ext>
            </a:extLst>
          </p:cNvPr>
          <p:cNvSpPr txBox="1"/>
          <p:nvPr/>
        </p:nvSpPr>
        <p:spPr>
          <a:xfrm>
            <a:off x="-214216" y="2735988"/>
            <a:ext cx="30819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500" b="1" dirty="0">
                <a:effectLst>
                  <a:glow rad="127000">
                    <a:schemeClr val="accent5">
                      <a:lumMod val="75000"/>
                      <a:alpha val="7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5500" b="1" dirty="0">
              <a:effectLst>
                <a:glow rad="127000">
                  <a:schemeClr val="accent5">
                    <a:lumMod val="75000"/>
                    <a:alpha val="7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 useBgFill="1">
        <p:nvSpPr>
          <p:cNvPr id="2" name="左大括号 1">
            <a:extLst>
              <a:ext uri="{FF2B5EF4-FFF2-40B4-BE49-F238E27FC236}">
                <a16:creationId xmlns:a16="http://schemas.microsoft.com/office/drawing/2014/main" id="{A07B8772-0E19-4FCF-B539-769997AE6AB4}"/>
              </a:ext>
            </a:extLst>
          </p:cNvPr>
          <p:cNvSpPr/>
          <p:nvPr/>
        </p:nvSpPr>
        <p:spPr>
          <a:xfrm>
            <a:off x="2277533" y="444726"/>
            <a:ext cx="968829" cy="5790974"/>
          </a:xfrm>
          <a:prstGeom prst="leftBrace">
            <a:avLst/>
          </a:prstGeom>
          <a:ln w="6350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4711F96-DCEF-44BC-B42F-0B4DA356C3B7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8" name="图形 27" descr="智能手机">
              <a:extLst>
                <a:ext uri="{FF2B5EF4-FFF2-40B4-BE49-F238E27FC236}">
                  <a16:creationId xmlns:a16="http://schemas.microsoft.com/office/drawing/2014/main" id="{07674D07-E43C-4E23-83D0-E5B6C00ECF7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9" name="图形 28" descr="智能手机">
              <a:extLst>
                <a:ext uri="{FF2B5EF4-FFF2-40B4-BE49-F238E27FC236}">
                  <a16:creationId xmlns:a16="http://schemas.microsoft.com/office/drawing/2014/main" id="{362C89FB-DF3A-4D53-9E10-E3CB873E1DC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37" name="图形 36" descr="智能手机">
              <a:extLst>
                <a:ext uri="{FF2B5EF4-FFF2-40B4-BE49-F238E27FC236}">
                  <a16:creationId xmlns:a16="http://schemas.microsoft.com/office/drawing/2014/main" id="{9533F928-10C3-4461-BF6B-FA93FBF8979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E6BC4526-DFC1-4ADA-BFD0-F3D8BE774BE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pic>
        <p:nvPicPr>
          <p:cNvPr id="39" name="图形 38" descr="智能手机">
            <a:extLst>
              <a:ext uri="{FF2B5EF4-FFF2-40B4-BE49-F238E27FC236}">
                <a16:creationId xmlns:a16="http://schemas.microsoft.com/office/drawing/2014/main" id="{096ACE00-9BA9-4104-8662-59197FC888F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A2F702B-B1D2-4BBC-888D-3153C3C75B17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44" name="图形 43" descr="线箭头轻微弯曲">
            <a:extLst>
              <a:ext uri="{FF2B5EF4-FFF2-40B4-BE49-F238E27FC236}">
                <a16:creationId xmlns:a16="http://schemas.microsoft.com/office/drawing/2014/main" id="{017D7096-7E66-4B16-8DFD-8729C754F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094427">
            <a:off x="5313418" y="1143305"/>
            <a:ext cx="1432227" cy="1432227"/>
          </a:xfrm>
          <a:prstGeom prst="rect">
            <a:avLst/>
          </a:prstGeom>
        </p:spPr>
      </p:pic>
      <p:sp>
        <p:nvSpPr>
          <p:cNvPr id="3" name="图形 14" descr="线箭头轻微弯曲">
            <a:extLst>
              <a:ext uri="{FF2B5EF4-FFF2-40B4-BE49-F238E27FC236}">
                <a16:creationId xmlns:a16="http://schemas.microsoft.com/office/drawing/2014/main" id="{AF210B08-B5FF-4FB3-8F1E-94D73714D4BE}"/>
              </a:ext>
            </a:extLst>
          </p:cNvPr>
          <p:cNvSpPr/>
          <p:nvPr/>
        </p:nvSpPr>
        <p:spPr>
          <a:xfrm rot="16200000" flipH="1">
            <a:off x="7087689" y="1582850"/>
            <a:ext cx="1303412" cy="566060"/>
          </a:xfrm>
          <a:custGeom>
            <a:avLst/>
            <a:gdLst>
              <a:gd name="connsiteX0" fmla="*/ 1237873 w 1251299"/>
              <a:gd name="connsiteY0" fmla="*/ 216231 h 499565"/>
              <a:gd name="connsiteX1" fmla="*/ 1029006 w 1251299"/>
              <a:gd name="connsiteY1" fmla="*/ 7365 h 499565"/>
              <a:gd name="connsiteX2" fmla="*/ 972314 w 1251299"/>
              <a:gd name="connsiteY2" fmla="*/ 13332 h 499565"/>
              <a:gd name="connsiteX3" fmla="*/ 966346 w 1251299"/>
              <a:gd name="connsiteY3" fmla="*/ 70024 h 499565"/>
              <a:gd name="connsiteX4" fmla="*/ 1099126 w 1251299"/>
              <a:gd name="connsiteY4" fmla="*/ 202804 h 499565"/>
              <a:gd name="connsiteX5" fmla="*/ 939492 w 1251299"/>
              <a:gd name="connsiteY5" fmla="*/ 202804 h 499565"/>
              <a:gd name="connsiteX6" fmla="*/ 805221 w 1251299"/>
              <a:gd name="connsiteY6" fmla="*/ 204296 h 499565"/>
              <a:gd name="connsiteX7" fmla="*/ 86123 w 1251299"/>
              <a:gd name="connsiteY7" fmla="*/ 65549 h 499565"/>
              <a:gd name="connsiteX8" fmla="*/ 26447 w 1251299"/>
              <a:gd name="connsiteY8" fmla="*/ 43170 h 499565"/>
              <a:gd name="connsiteX9" fmla="*/ 4069 w 1251299"/>
              <a:gd name="connsiteY9" fmla="*/ 102846 h 499565"/>
              <a:gd name="connsiteX10" fmla="*/ 644095 w 1251299"/>
              <a:gd name="connsiteY10" fmla="*/ 296794 h 499565"/>
              <a:gd name="connsiteX11" fmla="*/ 806713 w 1251299"/>
              <a:gd name="connsiteY11" fmla="*/ 295302 h 499565"/>
              <a:gd name="connsiteX12" fmla="*/ 939492 w 1251299"/>
              <a:gd name="connsiteY12" fmla="*/ 293810 h 499565"/>
              <a:gd name="connsiteX13" fmla="*/ 1100618 w 1251299"/>
              <a:gd name="connsiteY13" fmla="*/ 293810 h 499565"/>
              <a:gd name="connsiteX14" fmla="*/ 967838 w 1251299"/>
              <a:gd name="connsiteY14" fmla="*/ 426589 h 499565"/>
              <a:gd name="connsiteX15" fmla="*/ 970822 w 1251299"/>
              <a:gd name="connsiteY15" fmla="*/ 486265 h 499565"/>
              <a:gd name="connsiteX16" fmla="*/ 1030498 w 1251299"/>
              <a:gd name="connsiteY16" fmla="*/ 489249 h 499565"/>
              <a:gd name="connsiteX17" fmla="*/ 1239365 w 1251299"/>
              <a:gd name="connsiteY17" fmla="*/ 280383 h 499565"/>
              <a:gd name="connsiteX18" fmla="*/ 1248316 w 1251299"/>
              <a:gd name="connsiteY18" fmla="*/ 265464 h 499565"/>
              <a:gd name="connsiteX19" fmla="*/ 1249808 w 1251299"/>
              <a:gd name="connsiteY19" fmla="*/ 260988 h 499565"/>
              <a:gd name="connsiteX20" fmla="*/ 1251300 w 1251299"/>
              <a:gd name="connsiteY20" fmla="*/ 258004 h 499565"/>
              <a:gd name="connsiteX21" fmla="*/ 1251300 w 1251299"/>
              <a:gd name="connsiteY21" fmla="*/ 253529 h 499565"/>
              <a:gd name="connsiteX22" fmla="*/ 1251300 w 1251299"/>
              <a:gd name="connsiteY22" fmla="*/ 249053 h 499565"/>
              <a:gd name="connsiteX23" fmla="*/ 1251300 w 1251299"/>
              <a:gd name="connsiteY23" fmla="*/ 246069 h 499565"/>
              <a:gd name="connsiteX24" fmla="*/ 1237873 w 1251299"/>
              <a:gd name="connsiteY24" fmla="*/ 216231 h 49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299" h="499565">
                <a:moveTo>
                  <a:pt x="1237873" y="216231"/>
                </a:moveTo>
                <a:lnTo>
                  <a:pt x="1029006" y="7365"/>
                </a:lnTo>
                <a:cubicBezTo>
                  <a:pt x="1011103" y="-4571"/>
                  <a:pt x="987233" y="-1587"/>
                  <a:pt x="972314" y="13332"/>
                </a:cubicBezTo>
                <a:cubicBezTo>
                  <a:pt x="957395" y="28251"/>
                  <a:pt x="954411" y="52122"/>
                  <a:pt x="966346" y="70024"/>
                </a:cubicBezTo>
                <a:lnTo>
                  <a:pt x="1099126" y="202804"/>
                </a:lnTo>
                <a:lnTo>
                  <a:pt x="939492" y="202804"/>
                </a:lnTo>
                <a:cubicBezTo>
                  <a:pt x="897719" y="202804"/>
                  <a:pt x="852962" y="204296"/>
                  <a:pt x="805221" y="204296"/>
                </a:cubicBezTo>
                <a:cubicBezTo>
                  <a:pt x="545630" y="208772"/>
                  <a:pt x="151767" y="214739"/>
                  <a:pt x="86123" y="65549"/>
                </a:cubicBezTo>
                <a:cubicBezTo>
                  <a:pt x="75680" y="43170"/>
                  <a:pt x="50318" y="32727"/>
                  <a:pt x="26447" y="43170"/>
                </a:cubicBezTo>
                <a:cubicBezTo>
                  <a:pt x="4069" y="53614"/>
                  <a:pt x="-6375" y="78976"/>
                  <a:pt x="4069" y="102846"/>
                </a:cubicBezTo>
                <a:cubicBezTo>
                  <a:pt x="80156" y="272923"/>
                  <a:pt x="366601" y="296794"/>
                  <a:pt x="644095" y="296794"/>
                </a:cubicBezTo>
                <a:cubicBezTo>
                  <a:pt x="699296" y="296794"/>
                  <a:pt x="754496" y="295302"/>
                  <a:pt x="806713" y="295302"/>
                </a:cubicBezTo>
                <a:cubicBezTo>
                  <a:pt x="854454" y="293810"/>
                  <a:pt x="899211" y="293810"/>
                  <a:pt x="939492" y="293810"/>
                </a:cubicBezTo>
                <a:lnTo>
                  <a:pt x="1100618" y="293810"/>
                </a:lnTo>
                <a:lnTo>
                  <a:pt x="967838" y="426589"/>
                </a:lnTo>
                <a:cubicBezTo>
                  <a:pt x="954411" y="444492"/>
                  <a:pt x="955903" y="469855"/>
                  <a:pt x="970822" y="486265"/>
                </a:cubicBezTo>
                <a:cubicBezTo>
                  <a:pt x="985741" y="502676"/>
                  <a:pt x="1012595" y="504168"/>
                  <a:pt x="1030498" y="489249"/>
                </a:cubicBezTo>
                <a:lnTo>
                  <a:pt x="1239365" y="280383"/>
                </a:lnTo>
                <a:cubicBezTo>
                  <a:pt x="1243840" y="275907"/>
                  <a:pt x="1246824" y="271431"/>
                  <a:pt x="1248316" y="265464"/>
                </a:cubicBezTo>
                <a:cubicBezTo>
                  <a:pt x="1248316" y="263972"/>
                  <a:pt x="1249808" y="262480"/>
                  <a:pt x="1249808" y="260988"/>
                </a:cubicBezTo>
                <a:cubicBezTo>
                  <a:pt x="1249808" y="259496"/>
                  <a:pt x="1249808" y="259496"/>
                  <a:pt x="1251300" y="258004"/>
                </a:cubicBezTo>
                <a:cubicBezTo>
                  <a:pt x="1251300" y="256512"/>
                  <a:pt x="1251300" y="255020"/>
                  <a:pt x="1251300" y="253529"/>
                </a:cubicBezTo>
                <a:cubicBezTo>
                  <a:pt x="1251300" y="252037"/>
                  <a:pt x="1251300" y="250545"/>
                  <a:pt x="1251300" y="249053"/>
                </a:cubicBezTo>
                <a:cubicBezTo>
                  <a:pt x="1251300" y="247561"/>
                  <a:pt x="1251300" y="247561"/>
                  <a:pt x="1251300" y="246069"/>
                </a:cubicBezTo>
                <a:cubicBezTo>
                  <a:pt x="1249808" y="234134"/>
                  <a:pt x="1245332" y="223691"/>
                  <a:pt x="1237873" y="216231"/>
                </a:cubicBezTo>
                <a:close/>
              </a:path>
            </a:pathLst>
          </a:custGeom>
          <a:solidFill>
            <a:schemeClr val="tx1"/>
          </a:solidFill>
          <a:ln w="1488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EAF72B-1070-4CDC-8D10-5241C1560C6A}"/>
              </a:ext>
            </a:extLst>
          </p:cNvPr>
          <p:cNvSpPr txBox="1"/>
          <p:nvPr/>
        </p:nvSpPr>
        <p:spPr>
          <a:xfrm>
            <a:off x="3139150" y="1358048"/>
            <a:ext cx="2637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发送</a:t>
            </a:r>
            <a:r>
              <a:rPr lang="en-US" altLang="zh-CN" sz="2000" dirty="0"/>
              <a:t>Invoke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r>
              <a:rPr lang="zh-CN" altLang="en-US" sz="2000" dirty="0"/>
              <a:t>和教师</a:t>
            </a:r>
            <a:r>
              <a:rPr lang="en-US" altLang="zh-CN" sz="2000" dirty="0"/>
              <a:t>WIFI Fingerprint</a:t>
            </a:r>
            <a:br>
              <a:rPr lang="en-US" altLang="zh-CN" sz="2000" dirty="0"/>
            </a:br>
            <a:r>
              <a:rPr lang="zh-CN" altLang="en-US" sz="2000" dirty="0"/>
              <a:t>启动一个签到流程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3605D5-DA39-424D-A842-95899CB54D8C}"/>
              </a:ext>
            </a:extLst>
          </p:cNvPr>
          <p:cNvSpPr txBox="1"/>
          <p:nvPr/>
        </p:nvSpPr>
        <p:spPr>
          <a:xfrm>
            <a:off x="8376904" y="162156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定时向服务器</a:t>
            </a:r>
            <a:br>
              <a:rPr lang="en-US" altLang="zh-CN" sz="2000" dirty="0"/>
            </a:br>
            <a:r>
              <a:rPr lang="zh-CN" altLang="en-US" sz="2000" dirty="0"/>
              <a:t>请求最新数据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709D5D-393A-4293-B782-4F37261AD82A}"/>
              </a:ext>
            </a:extLst>
          </p:cNvPr>
          <p:cNvSpPr txBox="1"/>
          <p:nvPr/>
        </p:nvSpPr>
        <p:spPr>
          <a:xfrm>
            <a:off x="7534035" y="3387098"/>
            <a:ext cx="341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签到</a:t>
            </a:r>
            <a:endParaRPr lang="en-US" altLang="zh-CN" sz="2000" dirty="0"/>
          </a:p>
          <a:p>
            <a:r>
              <a:rPr lang="zh-CN" altLang="en-US" sz="2000" dirty="0"/>
              <a:t>发送给服务器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zh-CN" altLang="en-US" sz="2000" dirty="0"/>
              <a:t>学生姓名、</a:t>
            </a:r>
            <a:endParaRPr lang="en-US" altLang="zh-CN" sz="2000" dirty="0"/>
          </a:p>
          <a:p>
            <a:r>
              <a:rPr lang="zh-CN" altLang="en-US" sz="2000" dirty="0"/>
              <a:t>设备唯一标识码</a:t>
            </a:r>
            <a:r>
              <a:rPr lang="en-US" altLang="zh-CN" sz="2000" dirty="0"/>
              <a:t>(</a:t>
            </a:r>
            <a:r>
              <a:rPr lang="zh-CN" altLang="en-US" sz="2000" dirty="0"/>
              <a:t>按时间加密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zh-CN" altLang="en-US" sz="2000" dirty="0"/>
              <a:t>当前</a:t>
            </a:r>
            <a:r>
              <a:rPr lang="en-US" altLang="zh-CN" sz="2000" dirty="0"/>
              <a:t>WIFI Fingerprint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784D299-A95F-4FEC-8B0B-9A8767076F0C}"/>
              </a:ext>
            </a:extLst>
          </p:cNvPr>
          <p:cNvGrpSpPr/>
          <p:nvPr/>
        </p:nvGrpSpPr>
        <p:grpSpPr>
          <a:xfrm>
            <a:off x="4785346" y="136121"/>
            <a:ext cx="2608608" cy="756458"/>
            <a:chOff x="4587525" y="5018314"/>
            <a:chExt cx="4487199" cy="1301222"/>
          </a:xfrm>
        </p:grpSpPr>
        <p:pic>
          <p:nvPicPr>
            <p:cNvPr id="22" name="图形 21" descr="智能手机">
              <a:extLst>
                <a:ext uri="{FF2B5EF4-FFF2-40B4-BE49-F238E27FC236}">
                  <a16:creationId xmlns:a16="http://schemas.microsoft.com/office/drawing/2014/main" id="{25CB0FF6-78AA-4CAF-B78C-8143CD54A98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3" name="图形 22" descr="智能手机">
              <a:extLst>
                <a:ext uri="{FF2B5EF4-FFF2-40B4-BE49-F238E27FC236}">
                  <a16:creationId xmlns:a16="http://schemas.microsoft.com/office/drawing/2014/main" id="{B3D8E95B-A759-4F24-BD0A-997D4A18F624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24" name="图形 23" descr="智能手机">
              <a:extLst>
                <a:ext uri="{FF2B5EF4-FFF2-40B4-BE49-F238E27FC236}">
                  <a16:creationId xmlns:a16="http://schemas.microsoft.com/office/drawing/2014/main" id="{4FA4EB70-C1B0-4F8B-90FB-5263064082E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25" name="图形 24" descr="智能手机">
              <a:extLst>
                <a:ext uri="{FF2B5EF4-FFF2-40B4-BE49-F238E27FC236}">
                  <a16:creationId xmlns:a16="http://schemas.microsoft.com/office/drawing/2014/main" id="{CF1F5E7D-0878-414D-924D-09F443575B3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9FC9EAA-C1B7-4EC8-8B72-3C63206500B8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学生端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F2674F-E809-4EF7-918C-1B186D5D22DE}"/>
              </a:ext>
            </a:extLst>
          </p:cNvPr>
          <p:cNvSpPr txBox="1"/>
          <p:nvPr/>
        </p:nvSpPr>
        <p:spPr>
          <a:xfrm>
            <a:off x="182879" y="1130300"/>
            <a:ext cx="40959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发送给服务器</a:t>
            </a:r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b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学生姓名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设备唯一标识码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按时间加密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当前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 Fingerprint</a:t>
            </a:r>
          </a:p>
        </p:txBody>
      </p:sp>
    </p:spTree>
    <p:extLst>
      <p:ext uri="{BB962C8B-B14F-4D97-AF65-F5344CB8AC3E}">
        <p14:creationId xmlns:p14="http://schemas.microsoft.com/office/powerpoint/2010/main" val="6494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98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98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816 -0.751615 E" pathEditMode="relative" ptsTypes="">
                                      <p:cBhvr>
                                        <p:cTn id="112" dur="79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16 0.751615 L 0 0 E" pathEditMode="relative" ptsTypes="">
                                      <p:cBhvr>
                                        <p:cTn id="114" dur="798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798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8134" y="58134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798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72015" y="17201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798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98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117 -0.700005 E" pathEditMode="relative" ptsTypes="">
                                      <p:cBhvr>
                                        <p:cTn id="126" dur="79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117 0.700005 L 0 0 E" pathEditMode="relative" ptsTypes="">
                                      <p:cBhvr>
                                        <p:cTn id="128" dur="798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798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5536" y="95652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798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04673" y="10454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798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98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8516 -0.288685 E" pathEditMode="relative" ptsTypes="">
                                      <p:cBhvr>
                                        <p:cTn id="140" dur="79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57 0.28866 L -2.70833E-6 -3.7037E-7 " pathEditMode="relative" rAng="0" ptsTypes="AA">
                                      <p:cBhvr>
                                        <p:cTn id="142" dur="798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5" y="-14444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798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38815" y="133962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798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72038" y="7464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2" grpId="1" animBg="1"/>
      <p:bldP spid="40" grpId="0"/>
      <p:bldP spid="40" grpId="1"/>
      <p:bldP spid="41" grpId="0"/>
      <p:bldP spid="41" grpId="1"/>
      <p:bldP spid="41" grpId="2"/>
      <p:bldP spid="41" grpId="3"/>
      <p:bldP spid="42" grpId="0"/>
      <p:bldP spid="42" grpId="1"/>
      <p:bldP spid="3" grpId="0" animBg="1"/>
      <p:bldP spid="3" grpId="1" animBg="1"/>
      <p:bldP spid="4" grpId="0"/>
      <p:bldP spid="4" grpId="1"/>
      <p:bldP spid="6" grpId="0"/>
      <p:bldP spid="6" grpId="1"/>
      <p:bldP spid="7" grpId="0"/>
      <p:bldP spid="7" grpId="1"/>
      <p:bldP spid="7" grpId="2"/>
      <p:bldP spid="7" grpId="3"/>
      <p:bldP spid="26" grpId="0"/>
      <p:bldP spid="26" grpId="1"/>
      <p:bldP spid="26" grpId="2"/>
      <p:bldP spid="27" grpId="0"/>
      <p:bldP spid="27" grpId="1"/>
      <p:bldP spid="27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AB2A4D-B006-496F-9B45-905D07562D39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75C5E4-1946-4512-A585-93D021B809FD}"/>
              </a:ext>
            </a:extLst>
          </p:cNvPr>
          <p:cNvGrpSpPr/>
          <p:nvPr/>
        </p:nvGrpSpPr>
        <p:grpSpPr>
          <a:xfrm>
            <a:off x="4785346" y="136121"/>
            <a:ext cx="2608608" cy="756458"/>
            <a:chOff x="4587525" y="5018314"/>
            <a:chExt cx="4487199" cy="1301222"/>
          </a:xfrm>
        </p:grpSpPr>
        <p:pic>
          <p:nvPicPr>
            <p:cNvPr id="6" name="图形 5" descr="智能手机">
              <a:extLst>
                <a:ext uri="{FF2B5EF4-FFF2-40B4-BE49-F238E27FC236}">
                  <a16:creationId xmlns:a16="http://schemas.microsoft.com/office/drawing/2014/main" id="{B55E8A48-B1D0-4F27-90F5-053E6DBD5CA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7" name="图形 6" descr="智能手机">
              <a:extLst>
                <a:ext uri="{FF2B5EF4-FFF2-40B4-BE49-F238E27FC236}">
                  <a16:creationId xmlns:a16="http://schemas.microsoft.com/office/drawing/2014/main" id="{3A8EFD80-3C0E-4F37-AE39-3DA43201712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8" name="图形 7" descr="智能手机">
              <a:extLst>
                <a:ext uri="{FF2B5EF4-FFF2-40B4-BE49-F238E27FC236}">
                  <a16:creationId xmlns:a16="http://schemas.microsoft.com/office/drawing/2014/main" id="{E1EBB643-C380-4E5B-9CA6-3EBEFD05340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9" name="图形 8" descr="智能手机">
              <a:extLst>
                <a:ext uri="{FF2B5EF4-FFF2-40B4-BE49-F238E27FC236}">
                  <a16:creationId xmlns:a16="http://schemas.microsoft.com/office/drawing/2014/main" id="{C3C06D3A-5F16-4376-8FE7-2F23094F774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32A015B-B78D-42E8-8F24-ADB994EDD65F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学生端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656987-8088-4517-894F-C7DCDE2F5FAB}"/>
              </a:ext>
            </a:extLst>
          </p:cNvPr>
          <p:cNvSpPr txBox="1"/>
          <p:nvPr/>
        </p:nvSpPr>
        <p:spPr>
          <a:xfrm>
            <a:off x="182879" y="1130300"/>
            <a:ext cx="40959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发送给服务器</a:t>
            </a:r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b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学生姓名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设备唯一标识码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按时间加密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当前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 Fingerprint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5E6F89-3BCA-471B-A0F0-284964FA99DD}"/>
              </a:ext>
            </a:extLst>
          </p:cNvPr>
          <p:cNvSpPr/>
          <p:nvPr/>
        </p:nvSpPr>
        <p:spPr>
          <a:xfrm>
            <a:off x="11894602" y="2168723"/>
            <a:ext cx="265430" cy="2554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9B5374-E2EE-4A2E-B351-DBAD10BE5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1097692"/>
            <a:ext cx="2481329" cy="5376212"/>
          </a:xfrm>
          <a:prstGeom prst="rect">
            <a:avLst/>
          </a:prstGeom>
        </p:spPr>
      </p:pic>
      <p:pic>
        <p:nvPicPr>
          <p:cNvPr id="14" name="图形 13" descr="线箭头平直">
            <a:extLst>
              <a:ext uri="{FF2B5EF4-FFF2-40B4-BE49-F238E27FC236}">
                <a16:creationId xmlns:a16="http://schemas.microsoft.com/office/drawing/2014/main" id="{F58E0747-A3A9-47E9-849D-A4AD3284D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9525" y="4005414"/>
            <a:ext cx="1559132" cy="7179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436A677-B1E9-457B-86B5-F28D70DDD6CC}"/>
              </a:ext>
            </a:extLst>
          </p:cNvPr>
          <p:cNvSpPr txBox="1"/>
          <p:nvPr/>
        </p:nvSpPr>
        <p:spPr>
          <a:xfrm>
            <a:off x="5375488" y="2638405"/>
            <a:ext cx="201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Step2: </a:t>
            </a:r>
            <a:r>
              <a:rPr lang="zh-CN" altLang="en-US" dirty="0"/>
              <a:t>点击签到</a:t>
            </a:r>
          </a:p>
        </p:txBody>
      </p:sp>
      <p:pic>
        <p:nvPicPr>
          <p:cNvPr id="17" name="图形 16" descr="线箭头平直">
            <a:extLst>
              <a:ext uri="{FF2B5EF4-FFF2-40B4-BE49-F238E27FC236}">
                <a16:creationId xmlns:a16="http://schemas.microsoft.com/office/drawing/2014/main" id="{A4A9D4CE-4BA4-4A6C-B549-80C91EDDF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9525" y="2428767"/>
            <a:ext cx="1559132" cy="71791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1C72E9D-5E4E-40F7-A1E3-C61C5290BDE2}"/>
              </a:ext>
            </a:extLst>
          </p:cNvPr>
          <p:cNvSpPr txBox="1"/>
          <p:nvPr/>
        </p:nvSpPr>
        <p:spPr>
          <a:xfrm>
            <a:off x="5343641" y="4179705"/>
            <a:ext cx="201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Step1: </a:t>
            </a:r>
            <a:r>
              <a:rPr lang="zh-CN" altLang="en-US" dirty="0"/>
              <a:t>输入姓名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8B23C2-7865-4366-B928-73F9E9A36211}"/>
              </a:ext>
            </a:extLst>
          </p:cNvPr>
          <p:cNvSpPr/>
          <p:nvPr/>
        </p:nvSpPr>
        <p:spPr>
          <a:xfrm>
            <a:off x="8575475" y="2500660"/>
            <a:ext cx="1559132" cy="5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D01F2ED-E02C-46D7-B932-72F65C4E3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9" y="3146633"/>
            <a:ext cx="4840149" cy="2581067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944B3CF-4FC9-41D1-9D69-6F6BC4064E4A}"/>
              </a:ext>
            </a:extLst>
          </p:cNvPr>
          <p:cNvSpPr/>
          <p:nvPr/>
        </p:nvSpPr>
        <p:spPr>
          <a:xfrm>
            <a:off x="750487" y="4058920"/>
            <a:ext cx="513080" cy="533400"/>
          </a:xfrm>
          <a:prstGeom prst="rect">
            <a:avLst/>
          </a:prstGeom>
          <a:noFill/>
          <a:ln w="25400" cap="sq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形 25" descr="直箭头">
            <a:extLst>
              <a:ext uri="{FF2B5EF4-FFF2-40B4-BE49-F238E27FC236}">
                <a16:creationId xmlns:a16="http://schemas.microsoft.com/office/drawing/2014/main" id="{C6045397-9324-40A2-9E43-1A8C8D0CB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24212" y="4804591"/>
            <a:ext cx="1419454" cy="9144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2000719-46E4-431D-8EFD-AA2C08D82893}"/>
              </a:ext>
            </a:extLst>
          </p:cNvPr>
          <p:cNvSpPr txBox="1"/>
          <p:nvPr/>
        </p:nvSpPr>
        <p:spPr>
          <a:xfrm>
            <a:off x="340819" y="5911879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CC3300"/>
                </a:solidFill>
              </a:rPr>
              <a:t>扫描</a:t>
            </a:r>
            <a:r>
              <a:rPr lang="en-US" altLang="zh-CN" sz="1400" b="1" dirty="0">
                <a:solidFill>
                  <a:srgbClr val="CC3300"/>
                </a:solidFill>
              </a:rPr>
              <a:t>WIFI BSSID</a:t>
            </a:r>
            <a:endParaRPr lang="zh-CN" altLang="en-US" sz="1400" b="1" dirty="0">
              <a:solidFill>
                <a:srgbClr val="CC33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27DDD2E-B10A-4F3D-A34A-BCE73906B12E}"/>
              </a:ext>
            </a:extLst>
          </p:cNvPr>
          <p:cNvSpPr/>
          <p:nvPr/>
        </p:nvSpPr>
        <p:spPr>
          <a:xfrm>
            <a:off x="1268141" y="4770780"/>
            <a:ext cx="341703" cy="461191"/>
          </a:xfrm>
          <a:prstGeom prst="rect">
            <a:avLst/>
          </a:prstGeom>
          <a:noFill/>
          <a:ln w="25400" cap="sq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形 28" descr="直箭头">
            <a:extLst>
              <a:ext uri="{FF2B5EF4-FFF2-40B4-BE49-F238E27FC236}">
                <a16:creationId xmlns:a16="http://schemas.microsoft.com/office/drawing/2014/main" id="{2A07B6E7-6409-4E22-9EBE-3118889CC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609844" y="4592320"/>
            <a:ext cx="1419454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A7AB524-ACCF-4DBF-B64D-4D73C7514C14}"/>
              </a:ext>
            </a:extLst>
          </p:cNvPr>
          <p:cNvSpPr txBox="1"/>
          <p:nvPr/>
        </p:nvSpPr>
        <p:spPr>
          <a:xfrm>
            <a:off x="2987315" y="4895631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CC3300"/>
                </a:solidFill>
              </a:rPr>
              <a:t>扫描</a:t>
            </a:r>
            <a:r>
              <a:rPr lang="en-US" altLang="zh-CN" sz="1400" b="1" dirty="0">
                <a:solidFill>
                  <a:srgbClr val="CC3300"/>
                </a:solidFill>
              </a:rPr>
              <a:t>WIFI </a:t>
            </a:r>
            <a:r>
              <a:rPr lang="zh-CN" altLang="en-US" sz="1400" b="1" dirty="0">
                <a:solidFill>
                  <a:srgbClr val="CC3300"/>
                </a:solidFill>
              </a:rPr>
              <a:t>信号强度</a:t>
            </a:r>
            <a:r>
              <a:rPr lang="en-US" altLang="zh-CN" sz="1400" b="1" dirty="0">
                <a:solidFill>
                  <a:srgbClr val="CC3300"/>
                </a:solidFill>
              </a:rPr>
              <a:t>(dbm)</a:t>
            </a:r>
            <a:endParaRPr lang="zh-CN" altLang="en-US" sz="1400" b="1" dirty="0">
              <a:solidFill>
                <a:srgbClr val="CC33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2E2632F-5ECA-45B0-AC40-E5EF23B2FB45}"/>
              </a:ext>
            </a:extLst>
          </p:cNvPr>
          <p:cNvSpPr/>
          <p:nvPr/>
        </p:nvSpPr>
        <p:spPr>
          <a:xfrm>
            <a:off x="1097279" y="3337559"/>
            <a:ext cx="386081" cy="225632"/>
          </a:xfrm>
          <a:prstGeom prst="rect">
            <a:avLst/>
          </a:prstGeom>
          <a:noFill/>
          <a:ln w="25400" cap="sq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形 31" descr="直箭头">
            <a:extLst>
              <a:ext uri="{FF2B5EF4-FFF2-40B4-BE49-F238E27FC236}">
                <a16:creationId xmlns:a16="http://schemas.microsoft.com/office/drawing/2014/main" id="{BFD82EF5-B2ED-491C-9432-D9D78DE7E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632818">
            <a:off x="1508272" y="3256515"/>
            <a:ext cx="1105500" cy="712154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ADBA836-4980-4B11-8052-7754F5873801}"/>
              </a:ext>
            </a:extLst>
          </p:cNvPr>
          <p:cNvSpPr txBox="1"/>
          <p:nvPr/>
        </p:nvSpPr>
        <p:spPr>
          <a:xfrm>
            <a:off x="2598383" y="3559466"/>
            <a:ext cx="1821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CC3300"/>
                </a:solidFill>
              </a:rPr>
              <a:t>安卓设备唯一标识码</a:t>
            </a:r>
            <a:r>
              <a:rPr lang="en-US" altLang="zh-CN" sz="1100" b="1" dirty="0">
                <a:solidFill>
                  <a:srgbClr val="CC3300"/>
                </a:solidFill>
              </a:rPr>
              <a:t>UUID</a:t>
            </a:r>
          </a:p>
          <a:p>
            <a:r>
              <a:rPr lang="zh-CN" altLang="en-US" sz="1100" b="1" dirty="0">
                <a:solidFill>
                  <a:srgbClr val="CC3300"/>
                </a:solidFill>
              </a:rPr>
              <a:t>自定义按时间加密后输出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10952888-0042-45A2-9713-41321A04C5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69" y="1209540"/>
            <a:ext cx="3753462" cy="1263377"/>
          </a:xfrm>
          <a:prstGeom prst="rect">
            <a:avLst/>
          </a:prstGeom>
        </p:spPr>
      </p:pic>
      <p:pic>
        <p:nvPicPr>
          <p:cNvPr id="36" name="图形 35" descr="直箭头">
            <a:extLst>
              <a:ext uri="{FF2B5EF4-FFF2-40B4-BE49-F238E27FC236}">
                <a16:creationId xmlns:a16="http://schemas.microsoft.com/office/drawing/2014/main" id="{6B600504-55A2-44A1-8902-76A44DC1D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172562">
            <a:off x="3611750" y="2667388"/>
            <a:ext cx="1523434" cy="981383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FA82DEBD-BFA5-4015-BE93-DD248F2F08FC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1EA1221B-24C4-4574-871F-C8739B0046F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39" name="图形 38" descr="智能手机">
              <a:extLst>
                <a:ext uri="{FF2B5EF4-FFF2-40B4-BE49-F238E27FC236}">
                  <a16:creationId xmlns:a16="http://schemas.microsoft.com/office/drawing/2014/main" id="{2D599354-FD94-4BCD-A831-5658194A898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40" name="图形 39" descr="智能手机">
              <a:extLst>
                <a:ext uri="{FF2B5EF4-FFF2-40B4-BE49-F238E27FC236}">
                  <a16:creationId xmlns:a16="http://schemas.microsoft.com/office/drawing/2014/main" id="{55116AC0-D102-4A1D-9A7E-DCACEB5E8D3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41" name="图形 40" descr="智能手机">
              <a:extLst>
                <a:ext uri="{FF2B5EF4-FFF2-40B4-BE49-F238E27FC236}">
                  <a16:creationId xmlns:a16="http://schemas.microsoft.com/office/drawing/2014/main" id="{C9873F70-A79F-4DAC-A297-EF92BD96322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D9D2CEB-2DF5-4C44-8D5A-362FDE7316B2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9819F6F-0E8A-4D42-9422-DD9E046918D3}"/>
              </a:ext>
            </a:extLst>
          </p:cNvPr>
          <p:cNvSpPr txBox="1"/>
          <p:nvPr/>
        </p:nvSpPr>
        <p:spPr>
          <a:xfrm>
            <a:off x="7534035" y="3387098"/>
            <a:ext cx="341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签到</a:t>
            </a:r>
            <a:endParaRPr lang="en-US" altLang="zh-CN" sz="2000" dirty="0"/>
          </a:p>
          <a:p>
            <a:r>
              <a:rPr lang="zh-CN" altLang="en-US" sz="2000" dirty="0"/>
              <a:t>发送给服务器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zh-CN" altLang="en-US" sz="2000" dirty="0"/>
              <a:t>学生姓名、</a:t>
            </a:r>
            <a:endParaRPr lang="en-US" altLang="zh-CN" sz="2000" dirty="0"/>
          </a:p>
          <a:p>
            <a:r>
              <a:rPr lang="zh-CN" altLang="en-US" sz="2000" dirty="0"/>
              <a:t>设备唯一标识码</a:t>
            </a:r>
            <a:r>
              <a:rPr lang="en-US" altLang="zh-CN" sz="2000" dirty="0"/>
              <a:t>(</a:t>
            </a:r>
            <a:r>
              <a:rPr lang="zh-CN" altLang="en-US" sz="2000" dirty="0"/>
              <a:t>按时间加密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zh-CN" altLang="en-US" sz="2000" dirty="0"/>
              <a:t>当前</a:t>
            </a:r>
            <a:r>
              <a:rPr lang="en-US" altLang="zh-CN" sz="2000" dirty="0"/>
              <a:t>WIFI Fingerprint</a:t>
            </a:r>
          </a:p>
        </p:txBody>
      </p:sp>
    </p:spTree>
    <p:extLst>
      <p:ext uri="{BB962C8B-B14F-4D97-AF65-F5344CB8AC3E}">
        <p14:creationId xmlns:p14="http://schemas.microsoft.com/office/powerpoint/2010/main" val="5806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98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98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2005 0.049544 E" pathEditMode="relative" ptsTypes="">
                                      <p:cBhvr>
                                        <p:cTn id="12" dur="79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005 -0.049544 L 0 0 E" pathEditMode="relative" ptsTypes="">
                                      <p:cBhvr>
                                        <p:cTn id="14" dur="79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98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34834" y="210452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98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697" y="4751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accel="49940" decel="5006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798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accel="49940" decel="5006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98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49940" decel="5006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animMotion origin="layout" path="M 0 0 L -0.52971 0.245402 E" pathEditMode="relative" ptsTypes="">
                                      <p:cBhvr>
                                        <p:cTn id="42" dur="798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49940" decel="5006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52969 -0.24537 L 2.77556E-17 -7.40741E-7 " pathEditMode="relative" rAng="0" ptsTypes="AA">
                                      <p:cBhvr>
                                        <p:cTn id="44" dur="79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122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accel="49940" decel="50060" fill="hold" grpId="2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6" dur="798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0439" y="509009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49940" decel="5006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798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32212" y="1964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xit" presetSubtype="3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6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accel="49940" decel="5006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accel="49940" decel="50060" fill="hold" grpId="3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3" presetClass="path" presetSubtype="0" accel="49940" decel="5006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.52971 -0.245402 E" pathEditMode="relative" ptsTypes="">
                                      <p:cBhvr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49940" decel="50060" fill="hold" grpId="4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7"/>
                                    </p:cond>
                                  </p:endCondLst>
                                  <p:childTnLst>
                                    <p:animMotion origin="layout" path="M -0.52971 0.245402 L 0 0 E" pathEditMode="relative" ptsTypes="">
                                      <p:cBhvr>
                                        <p:cTn id="1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" presetClass="emph" presetSubtype="0" accel="49940" decel="5006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2212" y="19646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accel="49940" decel="50060" fill="hold" grpId="5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310439" y="50900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2" presetClass="exit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8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8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accel="49940" decel="5006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accel="49940" decel="5006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3" presetClass="path" presetSubtype="0" accel="49940" decel="5006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 L 0.222005 -0.049544 E" pathEditMode="relative" ptsTypes="">
                                      <p:cBhvr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49940" decel="5006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222005 0.049544 L 0 0 E" pathEditMode="relative" ptsTypes="">
                                      <p:cBhvr>
                                        <p:cTn id="1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accel="49940" decel="5006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697" y="47517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6" presetClass="emph" presetSubtype="0" accel="49940" decel="50060" fill="hold" grpId="5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7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934834" y="21045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10" presetClass="exit" presetSubtype="0" accel="49940" decel="5006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accel="49940" decel="5006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3" presetClass="path" presetSubtype="0" accel="49940" decel="5006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024117 0.700005 E" pathEditMode="relative" ptsTypes="">
                                      <p:cBhvr>
                                        <p:cTn id="1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3" presetClass="path" presetSubtype="0" accel="49940" decel="5006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24117 -0.700005 L 0 0 E" pathEditMode="relative" ptsTypes="">
                                      <p:cBhvr>
                                        <p:cTn id="1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" presetClass="emph" presetSubtype="0" accel="49940" decel="5006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9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4673" y="104546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accel="49940" decel="5006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92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95536" y="9565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10" presetClass="exit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3" presetClass="path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060816 0.751615 E" pathEditMode="relative" ptsTypes="">
                                      <p:cBhvr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60816 -0.751615 L 0 0 E" pathEditMode="relative" ptsTypes="">
                                      <p:cBhvr>
                                        <p:cTn id="2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" presetClass="emph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2015" y="172015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  <p:from x="58134" y="5813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10" presetClass="exit" presetSubtype="0" accel="49940" decel="5006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accel="49940" decel="5006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3" presetClass="path" presetSubtype="0" accel="49940" decel="5006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575207 0.311124 E" pathEditMode="relative" ptsTypes="">
                                      <p:cBhvr>
                                        <p:cTn id="2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63" presetClass="path" presetSubtype="0" accel="49940" decel="5006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575207 -0.311124 L 0 0 E" pathEditMode="relative" ptsTypes="">
                                      <p:cBhvr>
                                        <p:cTn id="2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accel="49940" decel="5006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18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3485" y="86885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accel="49940" decel="5006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0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19782" y="11509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  <p:bldP spid="11" grpId="1"/>
      <p:bldP spid="11" grpId="2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16" grpId="0"/>
      <p:bldP spid="16" grpId="1"/>
      <p:bldP spid="18" grpId="0"/>
      <p:bldP spid="18" grpId="1"/>
      <p:bldP spid="19" grpId="0"/>
      <p:bldP spid="19" grpId="1"/>
      <p:bldP spid="19" grpId="2"/>
      <p:bldP spid="19" grpId="3"/>
      <p:bldP spid="19" grpId="4"/>
      <p:bldP spid="19" grpId="5"/>
      <p:bldP spid="24" grpId="0" animBg="1"/>
      <p:bldP spid="24" grpId="1" animBg="1"/>
      <p:bldP spid="27" grpId="0"/>
      <p:bldP spid="27" grpId="1"/>
      <p:bldP spid="28" grpId="0" animBg="1"/>
      <p:bldP spid="28" grpId="1" animBg="1"/>
      <p:bldP spid="30" grpId="0"/>
      <p:bldP spid="30" grpId="1"/>
      <p:bldP spid="31" grpId="0" animBg="1"/>
      <p:bldP spid="31" grpId="1" animBg="1"/>
      <p:bldP spid="33" grpId="0"/>
      <p:bldP spid="33" grpId="1"/>
      <p:bldP spid="42" grpId="0"/>
      <p:bldP spid="42" grpId="1"/>
      <p:bldP spid="42" grpId="2"/>
      <p:bldP spid="43" grpId="0"/>
      <p:bldP spid="43" grpId="1"/>
      <p:bldP spid="4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D65F06-D710-4E31-A543-0441F9D5F791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FA1343-8F81-4F7A-8AA5-A305DD4811CE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13" name="图形 12" descr="智能手机">
              <a:extLst>
                <a:ext uri="{FF2B5EF4-FFF2-40B4-BE49-F238E27FC236}">
                  <a16:creationId xmlns:a16="http://schemas.microsoft.com/office/drawing/2014/main" id="{14741A12-7BCC-4D2F-858E-FF90D3A037F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14" name="图形 13" descr="智能手机">
              <a:extLst>
                <a:ext uri="{FF2B5EF4-FFF2-40B4-BE49-F238E27FC236}">
                  <a16:creationId xmlns:a16="http://schemas.microsoft.com/office/drawing/2014/main" id="{B5996997-AD9C-45A7-AB3C-CF9D3D2479E8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15" name="图形 14" descr="智能手机">
              <a:extLst>
                <a:ext uri="{FF2B5EF4-FFF2-40B4-BE49-F238E27FC236}">
                  <a16:creationId xmlns:a16="http://schemas.microsoft.com/office/drawing/2014/main" id="{D7AE79E1-7A5B-477C-BDA9-16A22A0DF16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16" name="图形 15" descr="智能手机">
              <a:extLst>
                <a:ext uri="{FF2B5EF4-FFF2-40B4-BE49-F238E27FC236}">
                  <a16:creationId xmlns:a16="http://schemas.microsoft.com/office/drawing/2014/main" id="{023B39D3-5E64-44A1-8801-1405B624E31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0A0AF04-B22E-4F4C-82F0-3E8E77281C11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861E92-22A6-4BEA-A768-E12BB67DE112}"/>
              </a:ext>
            </a:extLst>
          </p:cNvPr>
          <p:cNvSpPr txBox="1"/>
          <p:nvPr/>
        </p:nvSpPr>
        <p:spPr>
          <a:xfrm>
            <a:off x="7534035" y="3387098"/>
            <a:ext cx="341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签到</a:t>
            </a:r>
            <a:endParaRPr lang="en-US" altLang="zh-CN" sz="2000" dirty="0"/>
          </a:p>
          <a:p>
            <a:r>
              <a:rPr lang="zh-CN" altLang="en-US" sz="2000" dirty="0"/>
              <a:t>发送给服务器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zh-CN" altLang="en-US" sz="2000" dirty="0"/>
              <a:t>学生姓名、</a:t>
            </a:r>
            <a:endParaRPr lang="en-US" altLang="zh-CN" sz="2000" dirty="0"/>
          </a:p>
          <a:p>
            <a:r>
              <a:rPr lang="zh-CN" altLang="en-US" sz="2000" dirty="0"/>
              <a:t>设备唯一标识码</a:t>
            </a:r>
            <a:r>
              <a:rPr lang="en-US" altLang="zh-CN" sz="2000" dirty="0"/>
              <a:t>(</a:t>
            </a:r>
            <a:r>
              <a:rPr lang="zh-CN" altLang="en-US" sz="2000" dirty="0"/>
              <a:t>按时间加密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zh-CN" altLang="en-US" sz="2000" dirty="0"/>
              <a:t>当前</a:t>
            </a:r>
            <a:r>
              <a:rPr lang="en-US" altLang="zh-CN" sz="2000" dirty="0"/>
              <a:t>WIFI Fingerprint</a:t>
            </a:r>
          </a:p>
        </p:txBody>
      </p:sp>
      <p:pic>
        <p:nvPicPr>
          <p:cNvPr id="19" name="图形 18" descr="线箭头轻微弯曲">
            <a:extLst>
              <a:ext uri="{FF2B5EF4-FFF2-40B4-BE49-F238E27FC236}">
                <a16:creationId xmlns:a16="http://schemas.microsoft.com/office/drawing/2014/main" id="{BE192D09-922C-4BC3-BF2E-77627E03A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25" name="图形 24" descr="线箭头平直">
            <a:extLst>
              <a:ext uri="{FF2B5EF4-FFF2-40B4-BE49-F238E27FC236}">
                <a16:creationId xmlns:a16="http://schemas.microsoft.com/office/drawing/2014/main" id="{74E80E61-3A18-481D-9811-FABB7A997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41964" y="3600270"/>
            <a:ext cx="3235309" cy="149406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532E763-179E-4F63-BB59-CD92326F3885}"/>
              </a:ext>
            </a:extLst>
          </p:cNvPr>
          <p:cNvSpPr txBox="1"/>
          <p:nvPr/>
        </p:nvSpPr>
        <p:spPr>
          <a:xfrm>
            <a:off x="880975" y="4570999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原生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UDP</a:t>
            </a:r>
            <a:endParaRPr lang="zh-CN" altLang="en-US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303419-2418-4E77-B9A4-FAA0CBA0BDE9}"/>
              </a:ext>
            </a:extLst>
          </p:cNvPr>
          <p:cNvSpPr txBox="1"/>
          <p:nvPr/>
        </p:nvSpPr>
        <p:spPr>
          <a:xfrm>
            <a:off x="1522438" y="3971873"/>
            <a:ext cx="1903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学生端</a:t>
            </a:r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通信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9CC375-4F87-4F09-B6BA-E2FD218FD06B}"/>
              </a:ext>
            </a:extLst>
          </p:cNvPr>
          <p:cNvSpPr txBox="1"/>
          <p:nvPr/>
        </p:nvSpPr>
        <p:spPr>
          <a:xfrm>
            <a:off x="2234822" y="4555648"/>
            <a:ext cx="2577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+ (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手动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停等协议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16F2F3-053B-4C5A-81B9-DA0BD6211E28}"/>
              </a:ext>
            </a:extLst>
          </p:cNvPr>
          <p:cNvSpPr txBox="1"/>
          <p:nvPr/>
        </p:nvSpPr>
        <p:spPr>
          <a:xfrm>
            <a:off x="1182375" y="5266602"/>
            <a:ext cx="51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3600" dirty="0"/>
          </a:p>
        </p:txBody>
      </p:sp>
      <p:pic>
        <p:nvPicPr>
          <p:cNvPr id="6" name="图形 5" descr="箭头顺时针弯曲">
            <a:extLst>
              <a:ext uri="{FF2B5EF4-FFF2-40B4-BE49-F238E27FC236}">
                <a16:creationId xmlns:a16="http://schemas.microsoft.com/office/drawing/2014/main" id="{74977E17-3EB5-4DBA-94ED-82F7DAC23F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908592">
            <a:off x="227533" y="2763198"/>
            <a:ext cx="2091198" cy="20911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65B99E-A98F-4D50-9E4C-A210CCC4A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83" y="425837"/>
            <a:ext cx="3731143" cy="3111088"/>
          </a:xfrm>
          <a:prstGeom prst="rect">
            <a:avLst/>
          </a:prstGeom>
        </p:spPr>
      </p:pic>
      <p:pic>
        <p:nvPicPr>
          <p:cNvPr id="10" name="图形 9" descr="添加">
            <a:extLst>
              <a:ext uri="{FF2B5EF4-FFF2-40B4-BE49-F238E27FC236}">
                <a16:creationId xmlns:a16="http://schemas.microsoft.com/office/drawing/2014/main" id="{553D326C-866D-4EB9-B0DD-4F137CD427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86602" y="1413062"/>
            <a:ext cx="914400" cy="914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BFA4046-793C-4B47-8236-9481A37DC6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46" y="1109837"/>
            <a:ext cx="4588853" cy="15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20" grpId="0"/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7239829-E07C-47D4-BEBC-8201D3094440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8" name="图形 27" descr="智能手机">
              <a:extLst>
                <a:ext uri="{FF2B5EF4-FFF2-40B4-BE49-F238E27FC236}">
                  <a16:creationId xmlns:a16="http://schemas.microsoft.com/office/drawing/2014/main" id="{07674D07-E43C-4E23-83D0-E5B6C00ECF7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9" name="图形 28" descr="智能手机">
              <a:extLst>
                <a:ext uri="{FF2B5EF4-FFF2-40B4-BE49-F238E27FC236}">
                  <a16:creationId xmlns:a16="http://schemas.microsoft.com/office/drawing/2014/main" id="{362C89FB-DF3A-4D53-9E10-E3CB873E1DC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37" name="图形 36" descr="智能手机">
              <a:extLst>
                <a:ext uri="{FF2B5EF4-FFF2-40B4-BE49-F238E27FC236}">
                  <a16:creationId xmlns:a16="http://schemas.microsoft.com/office/drawing/2014/main" id="{9533F928-10C3-4461-BF6B-FA93FBF8979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E6BC4526-DFC1-4ADA-BFD0-F3D8BE774BE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7156B7B-2BBB-4FFE-9E34-C940F7D29C4A}"/>
              </a:ext>
            </a:extLst>
          </p:cNvPr>
          <p:cNvSpPr txBox="1"/>
          <p:nvPr/>
        </p:nvSpPr>
        <p:spPr>
          <a:xfrm>
            <a:off x="7534035" y="3387098"/>
            <a:ext cx="341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签到</a:t>
            </a:r>
            <a:endParaRPr lang="en-US" altLang="zh-CN" sz="2000" dirty="0"/>
          </a:p>
          <a:p>
            <a:r>
              <a:rPr lang="zh-CN" altLang="en-US" sz="2000" dirty="0"/>
              <a:t>发送给服务器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zh-CN" altLang="en-US" sz="2000" dirty="0"/>
              <a:t>学生姓名、</a:t>
            </a:r>
            <a:endParaRPr lang="en-US" altLang="zh-CN" sz="2000" dirty="0"/>
          </a:p>
          <a:p>
            <a:r>
              <a:rPr lang="zh-CN" altLang="en-US" sz="2000" dirty="0"/>
              <a:t>设备唯一标识码</a:t>
            </a:r>
            <a:r>
              <a:rPr lang="en-US" altLang="zh-CN" sz="2000" dirty="0"/>
              <a:t>(</a:t>
            </a:r>
            <a:r>
              <a:rPr lang="zh-CN" altLang="en-US" sz="2000" dirty="0"/>
              <a:t>按时间加密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zh-CN" altLang="en-US" sz="2000" dirty="0"/>
              <a:t>当前</a:t>
            </a:r>
            <a:r>
              <a:rPr lang="en-US" altLang="zh-CN" sz="2000" dirty="0"/>
              <a:t>WIFI Fingerprint</a:t>
            </a:r>
          </a:p>
        </p:txBody>
      </p:sp>
      <p:pic>
        <p:nvPicPr>
          <p:cNvPr id="20" name="图形 19" descr="监视器">
            <a:extLst>
              <a:ext uri="{FF2B5EF4-FFF2-40B4-BE49-F238E27FC236}">
                <a16:creationId xmlns:a16="http://schemas.microsoft.com/office/drawing/2014/main" id="{E477603C-727C-488C-9789-5D22784F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1FA3BA3-C340-46E1-952A-8AE767EA6F7E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0F74CC-76C0-4113-95C7-879E0238A13B}"/>
              </a:ext>
            </a:extLst>
          </p:cNvPr>
          <p:cNvSpPr/>
          <p:nvPr/>
        </p:nvSpPr>
        <p:spPr>
          <a:xfrm>
            <a:off x="4122548" y="6467307"/>
            <a:ext cx="3934203" cy="24454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590FB7-96F1-47A1-A859-D0E23A846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9" y="1107441"/>
            <a:ext cx="7604475" cy="39108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5D0D46-53F0-455E-8365-3F764E69A224}"/>
              </a:ext>
            </a:extLst>
          </p:cNvPr>
          <p:cNvSpPr txBox="1"/>
          <p:nvPr/>
        </p:nvSpPr>
        <p:spPr>
          <a:xfrm>
            <a:off x="8587708" y="2011316"/>
            <a:ext cx="2646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重金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”购置了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具有公网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阿里云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服务器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将后端代码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部署在该服务器上</a:t>
            </a:r>
          </a:p>
        </p:txBody>
      </p:sp>
    </p:spTree>
    <p:extLst>
      <p:ext uri="{BB962C8B-B14F-4D97-AF65-F5344CB8AC3E}">
        <p14:creationId xmlns:p14="http://schemas.microsoft.com/office/powerpoint/2010/main" val="384585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3914 -0.379534 E" pathEditMode="relative" ptsTypes="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914 0.379534 L 0 0 E" pathEditMode="relative" ptsTypes="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1435" y="61435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62773" y="16277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117 -0.334964 E" pathEditMode="relative" ptsTypes="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117 0.334964 L 0 0 E" pathEditMode="relative" ptsTypes="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5536" y="95652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from x="104673" y="10454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accel="49940" decel="500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4684 -0.514247 E" pathEditMode="relative" ptsTypes="">
                                      <p:cBhvr>
                                        <p:cTn id="6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684 0.514247 L 0 0 E" pathEditMode="relative" ptsTypes="">
                                      <p:cBhvr>
                                        <p:cTn id="6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93291" y="1599232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7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51735" y="625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4684 0.514247 E" pathEditMode="relative" ptsTypes="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684 -0.514247 L 0 0 E" pathEditMode="relative" ptsTypes="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1735" y="6253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ccel="49940" decel="5006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93291" y="159923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2" grpId="1"/>
      <p:bldP spid="42" grpId="2"/>
      <p:bldP spid="42" grpId="3"/>
      <p:bldP spid="18" grpId="0"/>
      <p:bldP spid="22" grpId="0"/>
      <p:bldP spid="22" grpId="1"/>
      <p:bldP spid="22" grpId="2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A8FC4-BC31-49C7-BEFE-6BBE2EF13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B45A9927-D334-4CB0-B544-52D8D39A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06688B-7D9D-49CF-A4A2-6F57FB10B61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09151-371B-40DE-BA8F-255A6A4A240B}"/>
              </a:ext>
            </a:extLst>
          </p:cNvPr>
          <p:cNvSpPr txBox="1"/>
          <p:nvPr/>
        </p:nvSpPr>
        <p:spPr>
          <a:xfrm>
            <a:off x="346360" y="3429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487E9-5E3A-4D77-9244-9FD39B161876}"/>
              </a:ext>
            </a:extLst>
          </p:cNvPr>
          <p:cNvSpPr txBox="1"/>
          <p:nvPr/>
        </p:nvSpPr>
        <p:spPr>
          <a:xfrm>
            <a:off x="2296951" y="17612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基本框架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89AD2-0398-4B1B-AC28-9DD17EB9F700}"/>
              </a:ext>
            </a:extLst>
          </p:cNvPr>
          <p:cNvSpPr txBox="1"/>
          <p:nvPr/>
        </p:nvSpPr>
        <p:spPr>
          <a:xfrm>
            <a:off x="2402152" y="554540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F4-D7E3-4C0A-87FD-713476AB7782}"/>
              </a:ext>
            </a:extLst>
          </p:cNvPr>
          <p:cNvSpPr txBox="1"/>
          <p:nvPr/>
        </p:nvSpPr>
        <p:spPr>
          <a:xfrm>
            <a:off x="4162516" y="12187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基本通信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529A0-7F36-4B26-A4E6-C756F1BE0F99}"/>
              </a:ext>
            </a:extLst>
          </p:cNvPr>
          <p:cNvSpPr txBox="1"/>
          <p:nvPr/>
        </p:nvSpPr>
        <p:spPr>
          <a:xfrm>
            <a:off x="4199055" y="2222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本地读写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 useBgFill="1">
        <p:nvSpPr>
          <p:cNvPr id="12" name="左大括号 11">
            <a:extLst>
              <a:ext uri="{FF2B5EF4-FFF2-40B4-BE49-F238E27FC236}">
                <a16:creationId xmlns:a16="http://schemas.microsoft.com/office/drawing/2014/main" id="{9F8BED7B-3B84-4469-A30E-718051AF467D}"/>
              </a:ext>
            </a:extLst>
          </p:cNvPr>
          <p:cNvSpPr/>
          <p:nvPr/>
        </p:nvSpPr>
        <p:spPr>
          <a:xfrm>
            <a:off x="1695464" y="1155215"/>
            <a:ext cx="487334" cy="5009233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 useBgFill="1">
        <p:nvSpPr>
          <p:cNvPr id="13" name="左大括号 12">
            <a:extLst>
              <a:ext uri="{FF2B5EF4-FFF2-40B4-BE49-F238E27FC236}">
                <a16:creationId xmlns:a16="http://schemas.microsoft.com/office/drawing/2014/main" id="{12D9A5DD-8C9C-4AA3-9F90-6393CE6CCB5A}"/>
              </a:ext>
            </a:extLst>
          </p:cNvPr>
          <p:cNvSpPr/>
          <p:nvPr/>
        </p:nvSpPr>
        <p:spPr>
          <a:xfrm>
            <a:off x="3675182" y="1341968"/>
            <a:ext cx="487334" cy="1300158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824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A8FC4-BC31-49C7-BEFE-6BBE2EF13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B45A9927-D334-4CB0-B544-52D8D39A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06688B-7D9D-49CF-A4A2-6F57FB10B61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09151-371B-40DE-BA8F-255A6A4A240B}"/>
              </a:ext>
            </a:extLst>
          </p:cNvPr>
          <p:cNvSpPr txBox="1"/>
          <p:nvPr/>
        </p:nvSpPr>
        <p:spPr>
          <a:xfrm>
            <a:off x="346360" y="3429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89AD2-0398-4B1B-AC28-9DD17EB9F700}"/>
              </a:ext>
            </a:extLst>
          </p:cNvPr>
          <p:cNvSpPr txBox="1"/>
          <p:nvPr/>
        </p:nvSpPr>
        <p:spPr>
          <a:xfrm>
            <a:off x="2402152" y="554540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 useBgFill="1">
        <p:nvSpPr>
          <p:cNvPr id="12" name="左大括号 11">
            <a:extLst>
              <a:ext uri="{FF2B5EF4-FFF2-40B4-BE49-F238E27FC236}">
                <a16:creationId xmlns:a16="http://schemas.microsoft.com/office/drawing/2014/main" id="{9F8BED7B-3B84-4469-A30E-718051AF467D}"/>
              </a:ext>
            </a:extLst>
          </p:cNvPr>
          <p:cNvSpPr/>
          <p:nvPr/>
        </p:nvSpPr>
        <p:spPr>
          <a:xfrm>
            <a:off x="1695464" y="1155215"/>
            <a:ext cx="487334" cy="5009233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9BBF14-16F8-4DAB-8AA0-47CB3EB511EC}"/>
              </a:ext>
            </a:extLst>
          </p:cNvPr>
          <p:cNvGrpSpPr/>
          <p:nvPr/>
        </p:nvGrpSpPr>
        <p:grpSpPr>
          <a:xfrm>
            <a:off x="2296951" y="1218725"/>
            <a:ext cx="3317876" cy="1465820"/>
            <a:chOff x="2296951" y="1218725"/>
            <a:chExt cx="3317876" cy="146582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5487E9-5E3A-4D77-9244-9FD39B161876}"/>
                </a:ext>
              </a:extLst>
            </p:cNvPr>
            <p:cNvSpPr txBox="1"/>
            <p:nvPr/>
          </p:nvSpPr>
          <p:spPr>
            <a:xfrm>
              <a:off x="2296951" y="17612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基本框架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A75E2CC-F4AE-4E14-90DD-B58D1A5A732E}"/>
                </a:ext>
              </a:extLst>
            </p:cNvPr>
            <p:cNvGrpSpPr/>
            <p:nvPr/>
          </p:nvGrpSpPr>
          <p:grpSpPr>
            <a:xfrm>
              <a:off x="3675182" y="1218725"/>
              <a:ext cx="1939645" cy="1465820"/>
              <a:chOff x="3675182" y="1218725"/>
              <a:chExt cx="1939645" cy="146582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633501C0-F6FA-4B55-9AF2-A0468C16959C}"/>
                  </a:ext>
                </a:extLst>
              </p:cNvPr>
              <p:cNvGrpSpPr/>
              <p:nvPr/>
            </p:nvGrpSpPr>
            <p:grpSpPr>
              <a:xfrm>
                <a:off x="4162516" y="1218725"/>
                <a:ext cx="1452311" cy="1465820"/>
                <a:chOff x="4162516" y="1218725"/>
                <a:chExt cx="1452311" cy="1465820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C112DF4-D7E3-4C0A-87FD-713476AB7782}"/>
                    </a:ext>
                  </a:extLst>
                </p:cNvPr>
                <p:cNvSpPr txBox="1"/>
                <p:nvPr/>
              </p:nvSpPr>
              <p:spPr>
                <a:xfrm>
                  <a:off x="4162516" y="12187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基本通信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4F529A0-7F36-4B26-A4E6-C756F1BE0F99}"/>
                    </a:ext>
                  </a:extLst>
                </p:cNvPr>
                <p:cNvSpPr txBox="1"/>
                <p:nvPr/>
              </p:nvSpPr>
              <p:spPr>
                <a:xfrm>
                  <a:off x="4199055" y="222288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本地读写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p:grpSp>
          <p:sp useBgFill="1"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12D9A5DD-8C9C-4AA3-9F90-6393CE6CCB5A}"/>
                  </a:ext>
                </a:extLst>
              </p:cNvPr>
              <p:cNvSpPr/>
              <p:nvPr/>
            </p:nvSpPr>
            <p:spPr>
              <a:xfrm>
                <a:off x="3675182" y="1341968"/>
                <a:ext cx="487334" cy="1300158"/>
              </a:xfrm>
              <a:prstGeom prst="leftBrace">
                <a:avLst>
                  <a:gd name="adj1" fmla="val 8333"/>
                  <a:gd name="adj2" fmla="val 50220"/>
                </a:avLst>
              </a:prstGeom>
              <a:ln w="40640" cap="sq">
                <a:solidFill>
                  <a:schemeClr val="tx1"/>
                </a:solidFill>
                <a:round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304600-D900-4294-A0CA-011374572AF6}"/>
              </a:ext>
            </a:extLst>
          </p:cNvPr>
          <p:cNvGrpSpPr/>
          <p:nvPr/>
        </p:nvGrpSpPr>
        <p:grpSpPr>
          <a:xfrm>
            <a:off x="394847" y="2879990"/>
            <a:ext cx="3317876" cy="1465820"/>
            <a:chOff x="2296951" y="1218725"/>
            <a:chExt cx="3317876" cy="14658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C4F13E8-2727-43C1-8039-BF1C1860FE1D}"/>
                </a:ext>
              </a:extLst>
            </p:cNvPr>
            <p:cNvSpPr txBox="1"/>
            <p:nvPr/>
          </p:nvSpPr>
          <p:spPr>
            <a:xfrm>
              <a:off x="2296951" y="17612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基本框架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12956EB-3510-4581-A620-758E667625C7}"/>
                </a:ext>
              </a:extLst>
            </p:cNvPr>
            <p:cNvGrpSpPr/>
            <p:nvPr/>
          </p:nvGrpSpPr>
          <p:grpSpPr>
            <a:xfrm>
              <a:off x="3675182" y="1218725"/>
              <a:ext cx="1939645" cy="1465820"/>
              <a:chOff x="3675182" y="1218725"/>
              <a:chExt cx="1939645" cy="146582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8771BC7-7236-4C81-9962-A5DE1BFDBDD9}"/>
                  </a:ext>
                </a:extLst>
              </p:cNvPr>
              <p:cNvGrpSpPr/>
              <p:nvPr/>
            </p:nvGrpSpPr>
            <p:grpSpPr>
              <a:xfrm>
                <a:off x="4162516" y="1218725"/>
                <a:ext cx="1452311" cy="1465820"/>
                <a:chOff x="4162516" y="1218725"/>
                <a:chExt cx="1452311" cy="1465820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F0DF73A-30DC-440E-915D-035D06FC4757}"/>
                    </a:ext>
                  </a:extLst>
                </p:cNvPr>
                <p:cNvSpPr txBox="1"/>
                <p:nvPr/>
              </p:nvSpPr>
              <p:spPr>
                <a:xfrm>
                  <a:off x="4162516" y="12187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基本通信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D6200A4-F635-424B-99F1-EFAA33FDA99A}"/>
                    </a:ext>
                  </a:extLst>
                </p:cNvPr>
                <p:cNvSpPr txBox="1"/>
                <p:nvPr/>
              </p:nvSpPr>
              <p:spPr>
                <a:xfrm>
                  <a:off x="4199055" y="222288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本地读写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p:grpSp>
          <p:sp useBgFill="1">
            <p:nvSpPr>
              <p:cNvPr id="19" name="左大括号 18">
                <a:extLst>
                  <a:ext uri="{FF2B5EF4-FFF2-40B4-BE49-F238E27FC236}">
                    <a16:creationId xmlns:a16="http://schemas.microsoft.com/office/drawing/2014/main" id="{7AF06EA2-B4AE-4451-9AF0-674ECB1129AA}"/>
                  </a:ext>
                </a:extLst>
              </p:cNvPr>
              <p:cNvSpPr/>
              <p:nvPr/>
            </p:nvSpPr>
            <p:spPr>
              <a:xfrm>
                <a:off x="3675182" y="1341968"/>
                <a:ext cx="487334" cy="1300158"/>
              </a:xfrm>
              <a:prstGeom prst="leftBrace">
                <a:avLst>
                  <a:gd name="adj1" fmla="val 8333"/>
                  <a:gd name="adj2" fmla="val 50220"/>
                </a:avLst>
              </a:prstGeom>
              <a:ln w="40640" cap="sq">
                <a:solidFill>
                  <a:schemeClr val="tx1"/>
                </a:solidFill>
                <a:round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2E9E9D-74B6-435A-9695-DE3FC2C8D7F7}"/>
              </a:ext>
            </a:extLst>
          </p:cNvPr>
          <p:cNvGrpSpPr/>
          <p:nvPr/>
        </p:nvGrpSpPr>
        <p:grpSpPr>
          <a:xfrm>
            <a:off x="7165532" y="1218725"/>
            <a:ext cx="4445268" cy="4741890"/>
            <a:chOff x="7578546" y="1155215"/>
            <a:chExt cx="3954761" cy="429619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9BE8DD1-518C-4D72-B74F-2E1CBF2EA42C}"/>
                </a:ext>
              </a:extLst>
            </p:cNvPr>
            <p:cNvSpPr txBox="1"/>
            <p:nvPr/>
          </p:nvSpPr>
          <p:spPr>
            <a:xfrm>
              <a:off x="7578546" y="1155215"/>
              <a:ext cx="374814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C++</a:t>
              </a:r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实现多线程</a:t>
              </a:r>
              <a:r>
                <a:rPr lang="en-US" altLang="zh-CN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UdpServer</a:t>
              </a:r>
            </a:p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实现</a:t>
              </a:r>
              <a:r>
                <a:rPr lang="zh-CN" altLang="en-US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并发</a:t>
              </a:r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地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对教师和学生消息的收发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dirty="0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FC0A5DC-31A6-49A9-9152-93E67317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221" y="2684545"/>
              <a:ext cx="3950086" cy="2766867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F2A73FB-07CB-47E5-A0D9-D8A0E4D0E070}"/>
              </a:ext>
            </a:extLst>
          </p:cNvPr>
          <p:cNvGrpSpPr/>
          <p:nvPr/>
        </p:nvGrpSpPr>
        <p:grpSpPr>
          <a:xfrm>
            <a:off x="7105992" y="1217637"/>
            <a:ext cx="4185761" cy="4871350"/>
            <a:chOff x="5310247" y="2289818"/>
            <a:chExt cx="4185761" cy="487135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5154EC3-9F04-4168-949E-11DC987ED492}"/>
                </a:ext>
              </a:extLst>
            </p:cNvPr>
            <p:cNvSpPr txBox="1"/>
            <p:nvPr/>
          </p:nvSpPr>
          <p:spPr>
            <a:xfrm>
              <a:off x="5310247" y="2289818"/>
              <a:ext cx="418576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对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学生名单，学生唯一识别码等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持久化</a:t>
              </a:r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存储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C7F3CFF-90D0-446A-9D3E-C73EA4B80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132" y="3702276"/>
              <a:ext cx="3672065" cy="3458892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263D5055-5241-40E3-BE29-9B1D5275A69B}"/>
              </a:ext>
            </a:extLst>
          </p:cNvPr>
          <p:cNvSpPr txBox="1"/>
          <p:nvPr/>
        </p:nvSpPr>
        <p:spPr>
          <a:xfrm>
            <a:off x="132129" y="3402136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90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6012 0.242238 E" pathEditMode="relative" ptsTypes="">
                                      <p:cBhvr>
                                        <p:cTn id="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9 -0.24213 L 4.16667E-7 -1.85185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121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7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7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5599 -0.24213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-1210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012 0.242238 L 0 0 E" pathEditMode="relative" ptsTypes="">
                                      <p:cBhvr>
                                        <p:cTn id="6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7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7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3" presetClass="pat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619 -0.312522 E" pathEditMode="relative" ptsTypes="">
                                      <p:cBhvr>
                                        <p:cTn id="9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19 0.312522 L 0 0 E" pathEditMode="relative" ptsTypes="">
                                      <p:cBhvr>
                                        <p:cTn id="100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" presetClass="emp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7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7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" grpId="0"/>
      <p:bldP spid="9" grpId="1"/>
      <p:bldP spid="9" grpId="2"/>
      <p:bldP spid="9" grpId="3"/>
      <p:bldP spid="9" grpId="4"/>
      <p:bldP spid="12" grpId="0" animBg="1"/>
      <p:bldP spid="12" grpId="1" animBg="1"/>
      <p:bldP spid="12" grpId="2" animBg="1"/>
      <p:bldP spid="30" grpId="0"/>
      <p:bldP spid="30" grpId="1"/>
      <p:bldP spid="3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A8FC4-BC31-49C7-BEFE-6BBE2EF13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B45A9927-D334-4CB0-B544-52D8D39A1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06688B-7D9D-49CF-A4A2-6F57FB10B61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89AD2-0398-4B1B-AC28-9DD17EB9F700}"/>
              </a:ext>
            </a:extLst>
          </p:cNvPr>
          <p:cNvSpPr txBox="1"/>
          <p:nvPr/>
        </p:nvSpPr>
        <p:spPr>
          <a:xfrm>
            <a:off x="132129" y="3402136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35E7A3-FAA8-47EF-8C66-09BE64A3A8AD}"/>
              </a:ext>
            </a:extLst>
          </p:cNvPr>
          <p:cNvSpPr txBox="1"/>
          <p:nvPr/>
        </p:nvSpPr>
        <p:spPr>
          <a:xfrm>
            <a:off x="8039901" y="1341165"/>
            <a:ext cx="41088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Artificial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rtificial </a:t>
            </a: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ntelligence</a:t>
            </a:r>
          </a:p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人工的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人工智能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古典朴素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“原生态”反向传播调参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对各个信号量进行加权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计算两个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实现了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基于决策树的“专家系统”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返回成功签到、签到存疑、未成功签到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D62EA57-2D08-4D01-A94E-57F97170C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04" y="1502684"/>
            <a:ext cx="4075155" cy="48731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700AC9E-E17F-45FC-81B9-D61FB319CA10}"/>
              </a:ext>
            </a:extLst>
          </p:cNvPr>
          <p:cNvSpPr txBox="1"/>
          <p:nvPr/>
        </p:nvSpPr>
        <p:spPr>
          <a:xfrm>
            <a:off x="2402152" y="554540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9F477A-B3E4-47E1-8086-9B0F341458BC}"/>
              </a:ext>
            </a:extLst>
          </p:cNvPr>
          <p:cNvSpPr txBox="1"/>
          <p:nvPr/>
        </p:nvSpPr>
        <p:spPr>
          <a:xfrm>
            <a:off x="346360" y="3429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后端实现</a:t>
            </a:r>
          </a:p>
        </p:txBody>
      </p:sp>
      <p:sp useBgFill="1">
        <p:nvSpPr>
          <p:cNvPr id="18" name="左大括号 17">
            <a:extLst>
              <a:ext uri="{FF2B5EF4-FFF2-40B4-BE49-F238E27FC236}">
                <a16:creationId xmlns:a16="http://schemas.microsoft.com/office/drawing/2014/main" id="{084DEFC4-9616-418D-8EFB-127B0CF1D2A0}"/>
              </a:ext>
            </a:extLst>
          </p:cNvPr>
          <p:cNvSpPr/>
          <p:nvPr/>
        </p:nvSpPr>
        <p:spPr>
          <a:xfrm>
            <a:off x="1695464" y="1155215"/>
            <a:ext cx="487334" cy="5009233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2E4534-5059-480A-96F5-7977E79CEF4F}"/>
              </a:ext>
            </a:extLst>
          </p:cNvPr>
          <p:cNvGrpSpPr/>
          <p:nvPr/>
        </p:nvGrpSpPr>
        <p:grpSpPr>
          <a:xfrm>
            <a:off x="2296951" y="1218725"/>
            <a:ext cx="3317876" cy="1465820"/>
            <a:chOff x="2296951" y="1218725"/>
            <a:chExt cx="3317876" cy="14658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BB369E0-AA29-4E44-8404-24DB9F9606F5}"/>
                </a:ext>
              </a:extLst>
            </p:cNvPr>
            <p:cNvSpPr txBox="1"/>
            <p:nvPr/>
          </p:nvSpPr>
          <p:spPr>
            <a:xfrm>
              <a:off x="2296951" y="17612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基本框架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7F4F9EA-3026-4F8A-AB7B-189F6B7103FE}"/>
                </a:ext>
              </a:extLst>
            </p:cNvPr>
            <p:cNvGrpSpPr/>
            <p:nvPr/>
          </p:nvGrpSpPr>
          <p:grpSpPr>
            <a:xfrm>
              <a:off x="3675182" y="1218725"/>
              <a:ext cx="1939645" cy="1465820"/>
              <a:chOff x="3675182" y="1218725"/>
              <a:chExt cx="1939645" cy="146582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33A2D62-C5F4-4EB7-851E-A84007AABB6A}"/>
                  </a:ext>
                </a:extLst>
              </p:cNvPr>
              <p:cNvGrpSpPr/>
              <p:nvPr/>
            </p:nvGrpSpPr>
            <p:grpSpPr>
              <a:xfrm>
                <a:off x="4162516" y="1218725"/>
                <a:ext cx="1452311" cy="1465820"/>
                <a:chOff x="4162516" y="1218725"/>
                <a:chExt cx="1452311" cy="1465820"/>
              </a:xfrm>
            </p:grpSpPr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138AE07-0E3D-4DE4-A25D-60BFB41817C1}"/>
                    </a:ext>
                  </a:extLst>
                </p:cNvPr>
                <p:cNvSpPr txBox="1"/>
                <p:nvPr/>
              </p:nvSpPr>
              <p:spPr>
                <a:xfrm>
                  <a:off x="4162516" y="12187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基本通信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FBFC934-3C8E-4DB1-BFDD-E5ECF54C2231}"/>
                    </a:ext>
                  </a:extLst>
                </p:cNvPr>
                <p:cNvSpPr txBox="1"/>
                <p:nvPr/>
              </p:nvSpPr>
              <p:spPr>
                <a:xfrm>
                  <a:off x="4199055" y="222288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本地读写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p:grpSp>
          <p:sp useBgFill="1">
            <p:nvSpPr>
              <p:cNvPr id="23" name="左大括号 22">
                <a:extLst>
                  <a:ext uri="{FF2B5EF4-FFF2-40B4-BE49-F238E27FC236}">
                    <a16:creationId xmlns:a16="http://schemas.microsoft.com/office/drawing/2014/main" id="{89DEA430-9CCA-4FB7-A525-0642023EC4C3}"/>
                  </a:ext>
                </a:extLst>
              </p:cNvPr>
              <p:cNvSpPr/>
              <p:nvPr/>
            </p:nvSpPr>
            <p:spPr>
              <a:xfrm>
                <a:off x="3675182" y="1341968"/>
                <a:ext cx="487334" cy="1300158"/>
              </a:xfrm>
              <a:prstGeom prst="leftBrace">
                <a:avLst>
                  <a:gd name="adj1" fmla="val 8333"/>
                  <a:gd name="adj2" fmla="val 50220"/>
                </a:avLst>
              </a:prstGeom>
              <a:ln w="40640" cap="sq">
                <a:solidFill>
                  <a:schemeClr val="tx1"/>
                </a:solidFill>
                <a:round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6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619 0.312522 E" pathEditMode="relative" ptsTypes="">
                                      <p:cBhvr>
                                        <p:cTn id="3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19 -0.312522 L 0 0 E" pathEditMode="relative" ptsTypes="">
                                      <p:cBhvr>
                                        <p:cTn id="4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7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7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2" grpId="0"/>
      <p:bldP spid="2" grpId="1"/>
      <p:bldP spid="16" grpId="0"/>
      <p:bldP spid="16" grpId="1"/>
      <p:bldP spid="16" grpId="2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A8FC4-BC31-49C7-BEFE-6BBE2EF13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B45A9927-D334-4CB0-B544-52D8D39A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06688B-7D9D-49CF-A4A2-6F57FB10B61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09151-371B-40DE-BA8F-255A6A4A240B}"/>
              </a:ext>
            </a:extLst>
          </p:cNvPr>
          <p:cNvSpPr txBox="1"/>
          <p:nvPr/>
        </p:nvSpPr>
        <p:spPr>
          <a:xfrm>
            <a:off x="346360" y="3429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487E9-5E3A-4D77-9244-9FD39B161876}"/>
              </a:ext>
            </a:extLst>
          </p:cNvPr>
          <p:cNvSpPr txBox="1"/>
          <p:nvPr/>
        </p:nvSpPr>
        <p:spPr>
          <a:xfrm>
            <a:off x="2296951" y="17612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基本框架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89AD2-0398-4B1B-AC28-9DD17EB9F700}"/>
              </a:ext>
            </a:extLst>
          </p:cNvPr>
          <p:cNvSpPr txBox="1"/>
          <p:nvPr/>
        </p:nvSpPr>
        <p:spPr>
          <a:xfrm>
            <a:off x="2402152" y="554540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F4-D7E3-4C0A-87FD-713476AB7782}"/>
              </a:ext>
            </a:extLst>
          </p:cNvPr>
          <p:cNvSpPr txBox="1"/>
          <p:nvPr/>
        </p:nvSpPr>
        <p:spPr>
          <a:xfrm>
            <a:off x="4162516" y="12187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基本通信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529A0-7F36-4B26-A4E6-C756F1BE0F99}"/>
              </a:ext>
            </a:extLst>
          </p:cNvPr>
          <p:cNvSpPr txBox="1"/>
          <p:nvPr/>
        </p:nvSpPr>
        <p:spPr>
          <a:xfrm>
            <a:off x="4199055" y="2222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本地读写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 useBgFill="1">
        <p:nvSpPr>
          <p:cNvPr id="12" name="左大括号 11">
            <a:extLst>
              <a:ext uri="{FF2B5EF4-FFF2-40B4-BE49-F238E27FC236}">
                <a16:creationId xmlns:a16="http://schemas.microsoft.com/office/drawing/2014/main" id="{9F8BED7B-3B84-4469-A30E-718051AF467D}"/>
              </a:ext>
            </a:extLst>
          </p:cNvPr>
          <p:cNvSpPr/>
          <p:nvPr/>
        </p:nvSpPr>
        <p:spPr>
          <a:xfrm>
            <a:off x="1695464" y="1155215"/>
            <a:ext cx="487334" cy="5009233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 useBgFill="1">
        <p:nvSpPr>
          <p:cNvPr id="13" name="左大括号 12">
            <a:extLst>
              <a:ext uri="{FF2B5EF4-FFF2-40B4-BE49-F238E27FC236}">
                <a16:creationId xmlns:a16="http://schemas.microsoft.com/office/drawing/2014/main" id="{12D9A5DD-8C9C-4AA3-9F90-6393CE6CCB5A}"/>
              </a:ext>
            </a:extLst>
          </p:cNvPr>
          <p:cNvSpPr/>
          <p:nvPr/>
        </p:nvSpPr>
        <p:spPr>
          <a:xfrm>
            <a:off x="3675182" y="1341968"/>
            <a:ext cx="487334" cy="1300158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21" name="图形 20" descr="监视器">
            <a:extLst>
              <a:ext uri="{FF2B5EF4-FFF2-40B4-BE49-F238E27FC236}">
                <a16:creationId xmlns:a16="http://schemas.microsoft.com/office/drawing/2014/main" id="{2D9B8478-512F-462C-B174-A9BB0B62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49A8016-867F-4A10-B724-F20EF32F3823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4BFD727-C058-41A0-9D76-29BBEFED3C8D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4" name="图形 23" descr="智能手机">
              <a:extLst>
                <a:ext uri="{FF2B5EF4-FFF2-40B4-BE49-F238E27FC236}">
                  <a16:creationId xmlns:a16="http://schemas.microsoft.com/office/drawing/2014/main" id="{9DD4C7C1-B6EC-4462-B034-D87503E7F39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5" name="图形 24" descr="智能手机">
              <a:extLst>
                <a:ext uri="{FF2B5EF4-FFF2-40B4-BE49-F238E27FC236}">
                  <a16:creationId xmlns:a16="http://schemas.microsoft.com/office/drawing/2014/main" id="{53787D27-1598-4D17-BDA9-5CF4D8C1B9D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26" name="图形 25" descr="智能手机">
              <a:extLst>
                <a:ext uri="{FF2B5EF4-FFF2-40B4-BE49-F238E27FC236}">
                  <a16:creationId xmlns:a16="http://schemas.microsoft.com/office/drawing/2014/main" id="{2DA4E735-946B-4BAC-BBDF-15B7820F020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27" name="图形 26" descr="智能手机">
              <a:extLst>
                <a:ext uri="{FF2B5EF4-FFF2-40B4-BE49-F238E27FC236}">
                  <a16:creationId xmlns:a16="http://schemas.microsoft.com/office/drawing/2014/main" id="{B232C2AE-0731-461C-848C-19EFE7824D8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4011A63-F695-478B-A75E-910193256101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pic>
        <p:nvPicPr>
          <p:cNvPr id="29" name="图形 28" descr="线箭头轻微弯曲">
            <a:extLst>
              <a:ext uri="{FF2B5EF4-FFF2-40B4-BE49-F238E27FC236}">
                <a16:creationId xmlns:a16="http://schemas.microsoft.com/office/drawing/2014/main" id="{9CAE6E64-16B3-4BED-87D6-6BBA9709E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30" name="图形 29" descr="智能手机">
            <a:extLst>
              <a:ext uri="{FF2B5EF4-FFF2-40B4-BE49-F238E27FC236}">
                <a16:creationId xmlns:a16="http://schemas.microsoft.com/office/drawing/2014/main" id="{3C55ED6E-7A66-4EFF-8AC0-DCC71D92B16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8EB39B0-1B13-44DA-B937-5C73A0FD4AF0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</p:spTree>
    <p:extLst>
      <p:ext uri="{BB962C8B-B14F-4D97-AF65-F5344CB8AC3E}">
        <p14:creationId xmlns:p14="http://schemas.microsoft.com/office/powerpoint/2010/main" val="231493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914 0.379534 E" pathEditMode="relative" ptsTypes="">
                                      <p:cBhvr>
                                        <p:cTn id="5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914 -0.379534 L 0 0 E" pathEditMode="relative" ptsTypes="">
                                      <p:cBhvr>
                                        <p:cTn id="53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62773" y="162773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7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61435" y="6143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4117 0.334964 E" pathEditMode="relative" ptsTypes="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117 -0.334964 L 0 0 E" pathEditMode="relative" ptsTypes="">
                                      <p:cBhvr>
                                        <p:cTn id="67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4673" y="104546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7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from x="95536" y="9565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22" grpId="0"/>
      <p:bldP spid="22" grpId="1"/>
      <p:bldP spid="22" grpId="2"/>
      <p:bldP spid="28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50A454-437E-412B-A3FC-8C41C0A3294D}"/>
              </a:ext>
            </a:extLst>
          </p:cNvPr>
          <p:cNvSpPr txBox="1"/>
          <p:nvPr/>
        </p:nvSpPr>
        <p:spPr>
          <a:xfrm>
            <a:off x="13273" y="-28881"/>
            <a:ext cx="7951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动机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7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798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accel="49940" decel="5006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98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465782 0.021693 E" pathEditMode="relative" ptsTypes="">
                                      <p:cBhvr>
                                        <p:cTn id="66" dur="79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465782 -0.021693 L 0 0 E" pathEditMode="relative" ptsTypes="">
                                      <p:cBhvr>
                                        <p:cTn id="68" dur="798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accel="49940" decel="5006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0" dur="798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1508" y="174074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2" dur="798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464935" y="5744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  <p:bldP spid="2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BF435F3-1061-4043-AC05-F16FDC812C24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8" name="图形 27" descr="智能手机">
              <a:extLst>
                <a:ext uri="{FF2B5EF4-FFF2-40B4-BE49-F238E27FC236}">
                  <a16:creationId xmlns:a16="http://schemas.microsoft.com/office/drawing/2014/main" id="{07674D07-E43C-4E23-83D0-E5B6C00ECF7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9" name="图形 28" descr="智能手机">
              <a:extLst>
                <a:ext uri="{FF2B5EF4-FFF2-40B4-BE49-F238E27FC236}">
                  <a16:creationId xmlns:a16="http://schemas.microsoft.com/office/drawing/2014/main" id="{362C89FB-DF3A-4D53-9E10-E3CB873E1DC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37" name="图形 36" descr="智能手机">
              <a:extLst>
                <a:ext uri="{FF2B5EF4-FFF2-40B4-BE49-F238E27FC236}">
                  <a16:creationId xmlns:a16="http://schemas.microsoft.com/office/drawing/2014/main" id="{9533F928-10C3-4461-BF6B-FA93FBF8979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E6BC4526-DFC1-4ADA-BFD0-F3D8BE774BE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pic>
        <p:nvPicPr>
          <p:cNvPr id="39" name="图形 38" descr="智能手机">
            <a:extLst>
              <a:ext uri="{FF2B5EF4-FFF2-40B4-BE49-F238E27FC236}">
                <a16:creationId xmlns:a16="http://schemas.microsoft.com/office/drawing/2014/main" id="{096ACE00-9BA9-4104-8662-59197FC888F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A2F702B-B1D2-4BBC-888D-3153C3C75B17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18" name="图形 17" descr="智能手机">
            <a:extLst>
              <a:ext uri="{FF2B5EF4-FFF2-40B4-BE49-F238E27FC236}">
                <a16:creationId xmlns:a16="http://schemas.microsoft.com/office/drawing/2014/main" id="{E1B73CEC-63AC-42F1-9902-D181902B24B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1162" y="70903"/>
            <a:ext cx="836975" cy="9578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09A66D-DF74-4379-9DD2-52AB18B6F8E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教师端</a:t>
            </a:r>
          </a:p>
        </p:txBody>
      </p:sp>
    </p:spTree>
    <p:extLst>
      <p:ext uri="{BB962C8B-B14F-4D97-AF65-F5344CB8AC3E}">
        <p14:creationId xmlns:p14="http://schemas.microsoft.com/office/powerpoint/2010/main" val="1188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117 0.010152 E" pathEditMode="relative" ptsTypes="">
                                      <p:cBhvr>
                                        <p:cTn id="1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117 -0.010152 L 0 0 E" pathEditMode="relative" ptsTypes="">
                                      <p:cBhvr>
                                        <p:cTn id="14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5536" y="95652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4673" y="10454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3914 -0.043143 E" pathEditMode="relative" ptsTypes="">
                                      <p:cBhvr>
                                        <p:cTn id="46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914 0.043143 L 0 0 E" pathEditMode="relative" ptsTypes="">
                                      <p:cBhvr>
                                        <p:cTn id="4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7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2916" y="73612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7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58941" y="13584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0" grpId="2"/>
      <p:bldP spid="41" grpId="0"/>
      <p:bldP spid="42" grpId="0"/>
      <p:bldP spid="20" grpId="0"/>
      <p:bldP spid="20" grpId="1"/>
      <p:bldP spid="20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27DF55-F29C-45BD-A997-43059A5E7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86EB7D-233B-402B-9C1A-BF6187EBA114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教师端</a:t>
            </a:r>
          </a:p>
        </p:txBody>
      </p:sp>
      <p:pic>
        <p:nvPicPr>
          <p:cNvPr id="6" name="图形 5" descr="智能手机">
            <a:extLst>
              <a:ext uri="{FF2B5EF4-FFF2-40B4-BE49-F238E27FC236}">
                <a16:creationId xmlns:a16="http://schemas.microsoft.com/office/drawing/2014/main" id="{CB4AD4B9-92A7-4913-A40E-B27B3E4299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1162" y="70903"/>
            <a:ext cx="836975" cy="9578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349158-B27E-459D-9DD0-9DED72715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46" y="1369754"/>
            <a:ext cx="2383408" cy="516405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811715-F544-4EBC-95FE-269A9BB4254F}"/>
              </a:ext>
            </a:extLst>
          </p:cNvPr>
          <p:cNvCxnSpPr/>
          <p:nvPr/>
        </p:nvCxnSpPr>
        <p:spPr>
          <a:xfrm>
            <a:off x="5104015" y="6384175"/>
            <a:ext cx="3990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E603640-D692-452C-B7C0-82AD6C1FA833}"/>
              </a:ext>
            </a:extLst>
          </p:cNvPr>
          <p:cNvCxnSpPr/>
          <p:nvPr/>
        </p:nvCxnSpPr>
        <p:spPr>
          <a:xfrm>
            <a:off x="5896495" y="6384175"/>
            <a:ext cx="3990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EF9B7F9-8B6F-4F0A-A781-C4FC7C781FF7}"/>
              </a:ext>
            </a:extLst>
          </p:cNvPr>
          <p:cNvCxnSpPr>
            <a:cxnSpLocks/>
          </p:cNvCxnSpPr>
          <p:nvPr/>
        </p:nvCxnSpPr>
        <p:spPr>
          <a:xfrm>
            <a:off x="6622506" y="6384175"/>
            <a:ext cx="50540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DEC3D3A-BD0B-493A-92DC-57BC34952CC2}"/>
              </a:ext>
            </a:extLst>
          </p:cNvPr>
          <p:cNvSpPr txBox="1"/>
          <p:nvPr/>
        </p:nvSpPr>
        <p:spPr>
          <a:xfrm>
            <a:off x="0" y="2762703"/>
            <a:ext cx="4185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存 疑：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展示签到存在疑问的学生数据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包括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相似度不高、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学生标识码错误等情况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BBCA81-5C8B-4537-B261-62B1CF0B0B58}"/>
              </a:ext>
            </a:extLst>
          </p:cNvPr>
          <p:cNvSpPr txBox="1"/>
          <p:nvPr/>
        </p:nvSpPr>
        <p:spPr>
          <a:xfrm>
            <a:off x="0" y="150341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已签到：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展示已签到学生数据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7D482D-1A64-4CF5-A5BB-DBC5117DEFEF}"/>
              </a:ext>
            </a:extLst>
          </p:cNvPr>
          <p:cNvSpPr txBox="1"/>
          <p:nvPr/>
        </p:nvSpPr>
        <p:spPr>
          <a:xfrm>
            <a:off x="0" y="4657249"/>
            <a:ext cx="4935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未签到：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展示未签到以及签到失败学生数据</a:t>
            </a:r>
          </a:p>
        </p:txBody>
      </p:sp>
      <p:pic>
        <p:nvPicPr>
          <p:cNvPr id="15" name="图形 14" descr="线箭头轻微弯曲">
            <a:extLst>
              <a:ext uri="{FF2B5EF4-FFF2-40B4-BE49-F238E27FC236}">
                <a16:creationId xmlns:a16="http://schemas.microsoft.com/office/drawing/2014/main" id="{8F8A1B26-BEFA-4A13-9F0D-7E213F2E2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587524">
            <a:off x="7171287" y="1461710"/>
            <a:ext cx="914400" cy="914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A5C7B52-5B4B-44DF-A4D8-0B45D44BFB94}"/>
              </a:ext>
            </a:extLst>
          </p:cNvPr>
          <p:cNvSpPr txBox="1"/>
          <p:nvPr/>
        </p:nvSpPr>
        <p:spPr>
          <a:xfrm>
            <a:off x="7847986" y="903246"/>
            <a:ext cx="41344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r>
              <a:rPr lang="zh-CN" altLang="en-US" sz="22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按钮</a:t>
            </a:r>
            <a:endParaRPr lang="en-US" altLang="zh-CN" sz="22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2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点击后收集教师</a:t>
            </a:r>
            <a:r>
              <a:rPr lang="en-US" altLang="zh-CN" sz="22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</a:p>
          <a:p>
            <a:r>
              <a:rPr lang="zh-CN" altLang="en-US" sz="22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发送给服务器，并接收学生列表</a:t>
            </a:r>
          </a:p>
        </p:txBody>
      </p:sp>
      <p:pic>
        <p:nvPicPr>
          <p:cNvPr id="17" name="图形 16" descr="监视器">
            <a:extLst>
              <a:ext uri="{FF2B5EF4-FFF2-40B4-BE49-F238E27FC236}">
                <a16:creationId xmlns:a16="http://schemas.microsoft.com/office/drawing/2014/main" id="{7573C9BB-D282-451F-96AB-59C6F7170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547BBC-E24D-49F4-8944-B58EDEB012CA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19" name="图形 18" descr="智能手机">
              <a:extLst>
                <a:ext uri="{FF2B5EF4-FFF2-40B4-BE49-F238E27FC236}">
                  <a16:creationId xmlns:a16="http://schemas.microsoft.com/office/drawing/2014/main" id="{C27995AA-0FCB-4752-9383-C6D2F47C3AC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0" name="图形 19" descr="智能手机">
              <a:extLst>
                <a:ext uri="{FF2B5EF4-FFF2-40B4-BE49-F238E27FC236}">
                  <a16:creationId xmlns:a16="http://schemas.microsoft.com/office/drawing/2014/main" id="{B583CC23-1535-4955-9F6E-46FB232722B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21" name="图形 20" descr="智能手机">
              <a:extLst>
                <a:ext uri="{FF2B5EF4-FFF2-40B4-BE49-F238E27FC236}">
                  <a16:creationId xmlns:a16="http://schemas.microsoft.com/office/drawing/2014/main" id="{B8E95406-53ED-4DF2-BF21-3ECEFBE7F2D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22" name="图形 21" descr="智能手机">
              <a:extLst>
                <a:ext uri="{FF2B5EF4-FFF2-40B4-BE49-F238E27FC236}">
                  <a16:creationId xmlns:a16="http://schemas.microsoft.com/office/drawing/2014/main" id="{9F5ADB19-3317-46DD-B72F-765D2928974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AF30656-323B-486F-BA6D-5398A925E47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9B2F15-D8EF-4F97-9EE7-79741A5965B8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25" name="图形 24" descr="线箭头轻微弯曲">
            <a:extLst>
              <a:ext uri="{FF2B5EF4-FFF2-40B4-BE49-F238E27FC236}">
                <a16:creationId xmlns:a16="http://schemas.microsoft.com/office/drawing/2014/main" id="{BCF9CD74-0610-48CF-ADA9-559A6BA70E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26" name="图形 25" descr="智能手机">
            <a:extLst>
              <a:ext uri="{FF2B5EF4-FFF2-40B4-BE49-F238E27FC236}">
                <a16:creationId xmlns:a16="http://schemas.microsoft.com/office/drawing/2014/main" id="{4FA5ADA5-4CB1-419B-8F2F-8CE959BE592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800" y="194400"/>
            <a:ext cx="1330300" cy="130122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E45E54F-1171-4726-8122-CAA0982EEBA3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</p:spTree>
    <p:extLst>
      <p:ext uri="{BB962C8B-B14F-4D97-AF65-F5344CB8AC3E}">
        <p14:creationId xmlns:p14="http://schemas.microsoft.com/office/powerpoint/2010/main" val="7886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837 0.043042 E" pathEditMode="relative" ptsTypes="">
                                      <p:cBhvr>
                                        <p:cTn id="10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837 -0.043042 L 0 0 E" pathEditMode="relative" ptsTypes="">
                                      <p:cBhvr>
                                        <p:cTn id="110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8941" y="135848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7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62916" y="7361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4117 -0.010152 E" pathEditMode="relative" ptsTypes="">
                                      <p:cBhvr>
                                        <p:cTn id="12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117 0.010152 L 0 0 E" pathEditMode="relative" ptsTypes="">
                                      <p:cBhvr>
                                        <p:cTn id="124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4673" y="104546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7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95536" y="9565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23" grpId="0"/>
      <p:bldP spid="24" grpId="0"/>
      <p:bldP spid="29" grpId="0"/>
      <p:bldP spid="29" grpId="1"/>
      <p:bldP spid="29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pic>
        <p:nvPicPr>
          <p:cNvPr id="28" name="图形 27" descr="智能手机">
            <a:extLst>
              <a:ext uri="{FF2B5EF4-FFF2-40B4-BE49-F238E27FC236}">
                <a16:creationId xmlns:a16="http://schemas.microsoft.com/office/drawing/2014/main" id="{07674D07-E43C-4E23-83D0-E5B6C00ECF7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7525" y="5018314"/>
            <a:ext cx="1330300" cy="1301222"/>
          </a:xfrm>
          <a:prstGeom prst="rect">
            <a:avLst/>
          </a:prstGeom>
        </p:spPr>
      </p:pic>
      <p:pic>
        <p:nvPicPr>
          <p:cNvPr id="29" name="图形 28" descr="智能手机">
            <a:extLst>
              <a:ext uri="{FF2B5EF4-FFF2-40B4-BE49-F238E27FC236}">
                <a16:creationId xmlns:a16="http://schemas.microsoft.com/office/drawing/2014/main" id="{362C89FB-DF3A-4D53-9E10-E3CB873E1DC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9825" y="5018314"/>
            <a:ext cx="1330300" cy="1301222"/>
          </a:xfrm>
          <a:prstGeom prst="rect">
            <a:avLst/>
          </a:prstGeom>
        </p:spPr>
      </p:pic>
      <p:pic>
        <p:nvPicPr>
          <p:cNvPr id="37" name="图形 36" descr="智能手机">
            <a:extLst>
              <a:ext uri="{FF2B5EF4-FFF2-40B4-BE49-F238E27FC236}">
                <a16:creationId xmlns:a16="http://schemas.microsoft.com/office/drawing/2014/main" id="{9533F928-10C3-4461-BF6B-FA93FBF8979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2125" y="5018314"/>
            <a:ext cx="1330300" cy="1301222"/>
          </a:xfrm>
          <a:prstGeom prst="rect">
            <a:avLst/>
          </a:prstGeom>
        </p:spPr>
      </p:pic>
      <p:pic>
        <p:nvPicPr>
          <p:cNvPr id="38" name="图形 37" descr="智能手机">
            <a:extLst>
              <a:ext uri="{FF2B5EF4-FFF2-40B4-BE49-F238E27FC236}">
                <a16:creationId xmlns:a16="http://schemas.microsoft.com/office/drawing/2014/main" id="{E6BC4526-DFC1-4ADA-BFD0-F3D8BE774BE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4424" y="5018314"/>
            <a:ext cx="1330300" cy="130122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A2F702B-B1D2-4BBC-888D-3153C3C75B17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44" name="图形 43" descr="线箭头轻微弯曲">
            <a:extLst>
              <a:ext uri="{FF2B5EF4-FFF2-40B4-BE49-F238E27FC236}">
                <a16:creationId xmlns:a16="http://schemas.microsoft.com/office/drawing/2014/main" id="{017D7096-7E66-4B16-8DFD-8729C754FF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094427">
            <a:off x="5313418" y="1143305"/>
            <a:ext cx="1432227" cy="1432227"/>
          </a:xfrm>
          <a:prstGeom prst="rect">
            <a:avLst/>
          </a:prstGeom>
        </p:spPr>
      </p:pic>
      <p:sp>
        <p:nvSpPr>
          <p:cNvPr id="3" name="图形 14" descr="线箭头轻微弯曲">
            <a:extLst>
              <a:ext uri="{FF2B5EF4-FFF2-40B4-BE49-F238E27FC236}">
                <a16:creationId xmlns:a16="http://schemas.microsoft.com/office/drawing/2014/main" id="{AF210B08-B5FF-4FB3-8F1E-94D73714D4BE}"/>
              </a:ext>
            </a:extLst>
          </p:cNvPr>
          <p:cNvSpPr/>
          <p:nvPr/>
        </p:nvSpPr>
        <p:spPr>
          <a:xfrm rot="16200000" flipH="1">
            <a:off x="7087689" y="1582850"/>
            <a:ext cx="1303412" cy="566060"/>
          </a:xfrm>
          <a:custGeom>
            <a:avLst/>
            <a:gdLst>
              <a:gd name="connsiteX0" fmla="*/ 1237873 w 1251299"/>
              <a:gd name="connsiteY0" fmla="*/ 216231 h 499565"/>
              <a:gd name="connsiteX1" fmla="*/ 1029006 w 1251299"/>
              <a:gd name="connsiteY1" fmla="*/ 7365 h 499565"/>
              <a:gd name="connsiteX2" fmla="*/ 972314 w 1251299"/>
              <a:gd name="connsiteY2" fmla="*/ 13332 h 499565"/>
              <a:gd name="connsiteX3" fmla="*/ 966346 w 1251299"/>
              <a:gd name="connsiteY3" fmla="*/ 70024 h 499565"/>
              <a:gd name="connsiteX4" fmla="*/ 1099126 w 1251299"/>
              <a:gd name="connsiteY4" fmla="*/ 202804 h 499565"/>
              <a:gd name="connsiteX5" fmla="*/ 939492 w 1251299"/>
              <a:gd name="connsiteY5" fmla="*/ 202804 h 499565"/>
              <a:gd name="connsiteX6" fmla="*/ 805221 w 1251299"/>
              <a:gd name="connsiteY6" fmla="*/ 204296 h 499565"/>
              <a:gd name="connsiteX7" fmla="*/ 86123 w 1251299"/>
              <a:gd name="connsiteY7" fmla="*/ 65549 h 499565"/>
              <a:gd name="connsiteX8" fmla="*/ 26447 w 1251299"/>
              <a:gd name="connsiteY8" fmla="*/ 43170 h 499565"/>
              <a:gd name="connsiteX9" fmla="*/ 4069 w 1251299"/>
              <a:gd name="connsiteY9" fmla="*/ 102846 h 499565"/>
              <a:gd name="connsiteX10" fmla="*/ 644095 w 1251299"/>
              <a:gd name="connsiteY10" fmla="*/ 296794 h 499565"/>
              <a:gd name="connsiteX11" fmla="*/ 806713 w 1251299"/>
              <a:gd name="connsiteY11" fmla="*/ 295302 h 499565"/>
              <a:gd name="connsiteX12" fmla="*/ 939492 w 1251299"/>
              <a:gd name="connsiteY12" fmla="*/ 293810 h 499565"/>
              <a:gd name="connsiteX13" fmla="*/ 1100618 w 1251299"/>
              <a:gd name="connsiteY13" fmla="*/ 293810 h 499565"/>
              <a:gd name="connsiteX14" fmla="*/ 967838 w 1251299"/>
              <a:gd name="connsiteY14" fmla="*/ 426589 h 499565"/>
              <a:gd name="connsiteX15" fmla="*/ 970822 w 1251299"/>
              <a:gd name="connsiteY15" fmla="*/ 486265 h 499565"/>
              <a:gd name="connsiteX16" fmla="*/ 1030498 w 1251299"/>
              <a:gd name="connsiteY16" fmla="*/ 489249 h 499565"/>
              <a:gd name="connsiteX17" fmla="*/ 1239365 w 1251299"/>
              <a:gd name="connsiteY17" fmla="*/ 280383 h 499565"/>
              <a:gd name="connsiteX18" fmla="*/ 1248316 w 1251299"/>
              <a:gd name="connsiteY18" fmla="*/ 265464 h 499565"/>
              <a:gd name="connsiteX19" fmla="*/ 1249808 w 1251299"/>
              <a:gd name="connsiteY19" fmla="*/ 260988 h 499565"/>
              <a:gd name="connsiteX20" fmla="*/ 1251300 w 1251299"/>
              <a:gd name="connsiteY20" fmla="*/ 258004 h 499565"/>
              <a:gd name="connsiteX21" fmla="*/ 1251300 w 1251299"/>
              <a:gd name="connsiteY21" fmla="*/ 253529 h 499565"/>
              <a:gd name="connsiteX22" fmla="*/ 1251300 w 1251299"/>
              <a:gd name="connsiteY22" fmla="*/ 249053 h 499565"/>
              <a:gd name="connsiteX23" fmla="*/ 1251300 w 1251299"/>
              <a:gd name="connsiteY23" fmla="*/ 246069 h 499565"/>
              <a:gd name="connsiteX24" fmla="*/ 1237873 w 1251299"/>
              <a:gd name="connsiteY24" fmla="*/ 216231 h 49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299" h="499565">
                <a:moveTo>
                  <a:pt x="1237873" y="216231"/>
                </a:moveTo>
                <a:lnTo>
                  <a:pt x="1029006" y="7365"/>
                </a:lnTo>
                <a:cubicBezTo>
                  <a:pt x="1011103" y="-4571"/>
                  <a:pt x="987233" y="-1587"/>
                  <a:pt x="972314" y="13332"/>
                </a:cubicBezTo>
                <a:cubicBezTo>
                  <a:pt x="957395" y="28251"/>
                  <a:pt x="954411" y="52122"/>
                  <a:pt x="966346" y="70024"/>
                </a:cubicBezTo>
                <a:lnTo>
                  <a:pt x="1099126" y="202804"/>
                </a:lnTo>
                <a:lnTo>
                  <a:pt x="939492" y="202804"/>
                </a:lnTo>
                <a:cubicBezTo>
                  <a:pt x="897719" y="202804"/>
                  <a:pt x="852962" y="204296"/>
                  <a:pt x="805221" y="204296"/>
                </a:cubicBezTo>
                <a:cubicBezTo>
                  <a:pt x="545630" y="208772"/>
                  <a:pt x="151767" y="214739"/>
                  <a:pt x="86123" y="65549"/>
                </a:cubicBezTo>
                <a:cubicBezTo>
                  <a:pt x="75680" y="43170"/>
                  <a:pt x="50318" y="32727"/>
                  <a:pt x="26447" y="43170"/>
                </a:cubicBezTo>
                <a:cubicBezTo>
                  <a:pt x="4069" y="53614"/>
                  <a:pt x="-6375" y="78976"/>
                  <a:pt x="4069" y="102846"/>
                </a:cubicBezTo>
                <a:cubicBezTo>
                  <a:pt x="80156" y="272923"/>
                  <a:pt x="366601" y="296794"/>
                  <a:pt x="644095" y="296794"/>
                </a:cubicBezTo>
                <a:cubicBezTo>
                  <a:pt x="699296" y="296794"/>
                  <a:pt x="754496" y="295302"/>
                  <a:pt x="806713" y="295302"/>
                </a:cubicBezTo>
                <a:cubicBezTo>
                  <a:pt x="854454" y="293810"/>
                  <a:pt x="899211" y="293810"/>
                  <a:pt x="939492" y="293810"/>
                </a:cubicBezTo>
                <a:lnTo>
                  <a:pt x="1100618" y="293810"/>
                </a:lnTo>
                <a:lnTo>
                  <a:pt x="967838" y="426589"/>
                </a:lnTo>
                <a:cubicBezTo>
                  <a:pt x="954411" y="444492"/>
                  <a:pt x="955903" y="469855"/>
                  <a:pt x="970822" y="486265"/>
                </a:cubicBezTo>
                <a:cubicBezTo>
                  <a:pt x="985741" y="502676"/>
                  <a:pt x="1012595" y="504168"/>
                  <a:pt x="1030498" y="489249"/>
                </a:cubicBezTo>
                <a:lnTo>
                  <a:pt x="1239365" y="280383"/>
                </a:lnTo>
                <a:cubicBezTo>
                  <a:pt x="1243840" y="275907"/>
                  <a:pt x="1246824" y="271431"/>
                  <a:pt x="1248316" y="265464"/>
                </a:cubicBezTo>
                <a:cubicBezTo>
                  <a:pt x="1248316" y="263972"/>
                  <a:pt x="1249808" y="262480"/>
                  <a:pt x="1249808" y="260988"/>
                </a:cubicBezTo>
                <a:cubicBezTo>
                  <a:pt x="1249808" y="259496"/>
                  <a:pt x="1249808" y="259496"/>
                  <a:pt x="1251300" y="258004"/>
                </a:cubicBezTo>
                <a:cubicBezTo>
                  <a:pt x="1251300" y="256512"/>
                  <a:pt x="1251300" y="255020"/>
                  <a:pt x="1251300" y="253529"/>
                </a:cubicBezTo>
                <a:cubicBezTo>
                  <a:pt x="1251300" y="252037"/>
                  <a:pt x="1251300" y="250545"/>
                  <a:pt x="1251300" y="249053"/>
                </a:cubicBezTo>
                <a:cubicBezTo>
                  <a:pt x="1251300" y="247561"/>
                  <a:pt x="1251300" y="247561"/>
                  <a:pt x="1251300" y="246069"/>
                </a:cubicBezTo>
                <a:cubicBezTo>
                  <a:pt x="1249808" y="234134"/>
                  <a:pt x="1245332" y="223691"/>
                  <a:pt x="1237873" y="216231"/>
                </a:cubicBezTo>
                <a:close/>
              </a:path>
            </a:pathLst>
          </a:custGeom>
          <a:solidFill>
            <a:schemeClr val="tx1"/>
          </a:solidFill>
          <a:ln w="1488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6" name="图形 5" descr="直箭头">
            <a:extLst>
              <a:ext uri="{FF2B5EF4-FFF2-40B4-BE49-F238E27FC236}">
                <a16:creationId xmlns:a16="http://schemas.microsoft.com/office/drawing/2014/main" id="{4893AB07-9727-42CD-8479-98F03FE3C8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9419" y="1216364"/>
            <a:ext cx="2014454" cy="130122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1FB5BDD-4827-4576-A676-3B4436F53B4D}"/>
              </a:ext>
            </a:extLst>
          </p:cNvPr>
          <p:cNvSpPr txBox="1"/>
          <p:nvPr/>
        </p:nvSpPr>
        <p:spPr>
          <a:xfrm>
            <a:off x="872154" y="1171135"/>
            <a:ext cx="33057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点击开始签到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发送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Invoke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和教师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 Fingerprint</a:t>
            </a:r>
            <a:b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启动签到流程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BEC320-8399-41A5-882F-53258A996098}"/>
              </a:ext>
            </a:extLst>
          </p:cNvPr>
          <p:cNvSpPr txBox="1"/>
          <p:nvPr/>
        </p:nvSpPr>
        <p:spPr>
          <a:xfrm>
            <a:off x="1722741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仍然是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205508-CBF8-475A-B66C-C9706C057CB4}"/>
              </a:ext>
            </a:extLst>
          </p:cNvPr>
          <p:cNvSpPr txBox="1"/>
          <p:nvPr/>
        </p:nvSpPr>
        <p:spPr>
          <a:xfrm>
            <a:off x="872154" y="3890974"/>
            <a:ext cx="3932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原生</a:t>
            </a: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UDP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手动停等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协议</a:t>
            </a:r>
          </a:p>
        </p:txBody>
      </p:sp>
      <p:pic>
        <p:nvPicPr>
          <p:cNvPr id="23" name="图形 22" descr="直箭头">
            <a:extLst>
              <a:ext uri="{FF2B5EF4-FFF2-40B4-BE49-F238E27FC236}">
                <a16:creationId xmlns:a16="http://schemas.microsoft.com/office/drawing/2014/main" id="{A8949E19-71A4-4BF8-BDF6-7B614F249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641771" y="865061"/>
            <a:ext cx="1308951" cy="8455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C3A058-46E6-45FA-8FF2-20C9A1C1764E}"/>
              </a:ext>
            </a:extLst>
          </p:cNvPr>
          <p:cNvSpPr txBox="1"/>
          <p:nvPr/>
        </p:nvSpPr>
        <p:spPr>
          <a:xfrm>
            <a:off x="8504734" y="149631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定时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向服务器查询进展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更新本地数据</a:t>
            </a:r>
          </a:p>
        </p:txBody>
      </p:sp>
      <p:pic>
        <p:nvPicPr>
          <p:cNvPr id="24" name="图形 23" descr="智能手机">
            <a:extLst>
              <a:ext uri="{FF2B5EF4-FFF2-40B4-BE49-F238E27FC236}">
                <a16:creationId xmlns:a16="http://schemas.microsoft.com/office/drawing/2014/main" id="{000F4257-3199-4A06-B66B-5F459BF6476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25D7D13-7533-4287-853A-5B18798A1BD3}"/>
              </a:ext>
            </a:extLst>
          </p:cNvPr>
          <p:cNvSpPr txBox="1"/>
          <p:nvPr/>
        </p:nvSpPr>
        <p:spPr>
          <a:xfrm>
            <a:off x="-214216" y="2735988"/>
            <a:ext cx="30819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500" b="1" dirty="0">
                <a:effectLst>
                  <a:glow rad="127000">
                    <a:schemeClr val="accent5">
                      <a:lumMod val="75000"/>
                      <a:alpha val="7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5500" b="1" dirty="0">
              <a:effectLst>
                <a:glow rad="127000">
                  <a:schemeClr val="accent5">
                    <a:lumMod val="75000"/>
                    <a:alpha val="7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 useBgFill="1">
        <p:nvSpPr>
          <p:cNvPr id="26" name="左大括号 25">
            <a:extLst>
              <a:ext uri="{FF2B5EF4-FFF2-40B4-BE49-F238E27FC236}">
                <a16:creationId xmlns:a16="http://schemas.microsoft.com/office/drawing/2014/main" id="{7F85BD12-415D-40DC-938C-2F2796B793ED}"/>
              </a:ext>
            </a:extLst>
          </p:cNvPr>
          <p:cNvSpPr/>
          <p:nvPr/>
        </p:nvSpPr>
        <p:spPr>
          <a:xfrm>
            <a:off x="2277533" y="444726"/>
            <a:ext cx="968829" cy="5790974"/>
          </a:xfrm>
          <a:prstGeom prst="leftBrace">
            <a:avLst/>
          </a:prstGeom>
          <a:ln w="6350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227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8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8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8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8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0" grpId="0"/>
      <p:bldP spid="20" grpId="1"/>
      <p:bldP spid="7" grpId="0"/>
      <p:bldP spid="7" grpId="1"/>
      <p:bldP spid="22" grpId="0"/>
      <p:bldP spid="22" grpId="1"/>
      <p:bldP spid="9" grpId="0"/>
      <p:bldP spid="9" grpId="1"/>
      <p:bldP spid="25" grpId="0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D54239-BF99-4093-BA37-245928505453}"/>
              </a:ext>
            </a:extLst>
          </p:cNvPr>
          <p:cNvSpPr txBox="1"/>
          <p:nvPr/>
        </p:nvSpPr>
        <p:spPr>
          <a:xfrm>
            <a:off x="-214216" y="2735988"/>
            <a:ext cx="30819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500" b="1" dirty="0">
                <a:effectLst>
                  <a:glow rad="127000">
                    <a:schemeClr val="accent5">
                      <a:lumMod val="75000"/>
                      <a:alpha val="7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5500" b="1" dirty="0">
              <a:effectLst>
                <a:glow rad="127000">
                  <a:schemeClr val="accent5">
                    <a:lumMod val="75000"/>
                    <a:alpha val="7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 useBgFill="1">
        <p:nvSpPr>
          <p:cNvPr id="2" name="左大括号 1">
            <a:extLst>
              <a:ext uri="{FF2B5EF4-FFF2-40B4-BE49-F238E27FC236}">
                <a16:creationId xmlns:a16="http://schemas.microsoft.com/office/drawing/2014/main" id="{A07B8772-0E19-4FCF-B539-769997AE6AB4}"/>
              </a:ext>
            </a:extLst>
          </p:cNvPr>
          <p:cNvSpPr/>
          <p:nvPr/>
        </p:nvSpPr>
        <p:spPr>
          <a:xfrm>
            <a:off x="2277533" y="444726"/>
            <a:ext cx="968829" cy="5790974"/>
          </a:xfrm>
          <a:prstGeom prst="leftBrace">
            <a:avLst/>
          </a:prstGeom>
          <a:ln w="6350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7F6A408-360C-4984-9538-5CE88CB6D5D6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8" name="图形 27" descr="智能手机">
              <a:extLst>
                <a:ext uri="{FF2B5EF4-FFF2-40B4-BE49-F238E27FC236}">
                  <a16:creationId xmlns:a16="http://schemas.microsoft.com/office/drawing/2014/main" id="{07674D07-E43C-4E23-83D0-E5B6C00ECF7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9" name="图形 28" descr="智能手机">
              <a:extLst>
                <a:ext uri="{FF2B5EF4-FFF2-40B4-BE49-F238E27FC236}">
                  <a16:creationId xmlns:a16="http://schemas.microsoft.com/office/drawing/2014/main" id="{362C89FB-DF3A-4D53-9E10-E3CB873E1DC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37" name="图形 36" descr="智能手机">
              <a:extLst>
                <a:ext uri="{FF2B5EF4-FFF2-40B4-BE49-F238E27FC236}">
                  <a16:creationId xmlns:a16="http://schemas.microsoft.com/office/drawing/2014/main" id="{9533F928-10C3-4461-BF6B-FA93FBF8979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E6BC4526-DFC1-4ADA-BFD0-F3D8BE774BE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pic>
        <p:nvPicPr>
          <p:cNvPr id="39" name="图形 38" descr="智能手机">
            <a:extLst>
              <a:ext uri="{FF2B5EF4-FFF2-40B4-BE49-F238E27FC236}">
                <a16:creationId xmlns:a16="http://schemas.microsoft.com/office/drawing/2014/main" id="{096ACE00-9BA9-4104-8662-59197FC888F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A2F702B-B1D2-4BBC-888D-3153C3C75B17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44" name="图形 43" descr="线箭头轻微弯曲">
            <a:extLst>
              <a:ext uri="{FF2B5EF4-FFF2-40B4-BE49-F238E27FC236}">
                <a16:creationId xmlns:a16="http://schemas.microsoft.com/office/drawing/2014/main" id="{017D7096-7E66-4B16-8DFD-8729C754F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094427">
            <a:off x="5313418" y="1143305"/>
            <a:ext cx="1432227" cy="1432227"/>
          </a:xfrm>
          <a:prstGeom prst="rect">
            <a:avLst/>
          </a:prstGeom>
        </p:spPr>
      </p:pic>
      <p:sp>
        <p:nvSpPr>
          <p:cNvPr id="3" name="图形 14" descr="线箭头轻微弯曲">
            <a:extLst>
              <a:ext uri="{FF2B5EF4-FFF2-40B4-BE49-F238E27FC236}">
                <a16:creationId xmlns:a16="http://schemas.microsoft.com/office/drawing/2014/main" id="{AF210B08-B5FF-4FB3-8F1E-94D73714D4BE}"/>
              </a:ext>
            </a:extLst>
          </p:cNvPr>
          <p:cNvSpPr/>
          <p:nvPr/>
        </p:nvSpPr>
        <p:spPr>
          <a:xfrm rot="16200000" flipH="1">
            <a:off x="7087689" y="1582850"/>
            <a:ext cx="1303412" cy="566060"/>
          </a:xfrm>
          <a:custGeom>
            <a:avLst/>
            <a:gdLst>
              <a:gd name="connsiteX0" fmla="*/ 1237873 w 1251299"/>
              <a:gd name="connsiteY0" fmla="*/ 216231 h 499565"/>
              <a:gd name="connsiteX1" fmla="*/ 1029006 w 1251299"/>
              <a:gd name="connsiteY1" fmla="*/ 7365 h 499565"/>
              <a:gd name="connsiteX2" fmla="*/ 972314 w 1251299"/>
              <a:gd name="connsiteY2" fmla="*/ 13332 h 499565"/>
              <a:gd name="connsiteX3" fmla="*/ 966346 w 1251299"/>
              <a:gd name="connsiteY3" fmla="*/ 70024 h 499565"/>
              <a:gd name="connsiteX4" fmla="*/ 1099126 w 1251299"/>
              <a:gd name="connsiteY4" fmla="*/ 202804 h 499565"/>
              <a:gd name="connsiteX5" fmla="*/ 939492 w 1251299"/>
              <a:gd name="connsiteY5" fmla="*/ 202804 h 499565"/>
              <a:gd name="connsiteX6" fmla="*/ 805221 w 1251299"/>
              <a:gd name="connsiteY6" fmla="*/ 204296 h 499565"/>
              <a:gd name="connsiteX7" fmla="*/ 86123 w 1251299"/>
              <a:gd name="connsiteY7" fmla="*/ 65549 h 499565"/>
              <a:gd name="connsiteX8" fmla="*/ 26447 w 1251299"/>
              <a:gd name="connsiteY8" fmla="*/ 43170 h 499565"/>
              <a:gd name="connsiteX9" fmla="*/ 4069 w 1251299"/>
              <a:gd name="connsiteY9" fmla="*/ 102846 h 499565"/>
              <a:gd name="connsiteX10" fmla="*/ 644095 w 1251299"/>
              <a:gd name="connsiteY10" fmla="*/ 296794 h 499565"/>
              <a:gd name="connsiteX11" fmla="*/ 806713 w 1251299"/>
              <a:gd name="connsiteY11" fmla="*/ 295302 h 499565"/>
              <a:gd name="connsiteX12" fmla="*/ 939492 w 1251299"/>
              <a:gd name="connsiteY12" fmla="*/ 293810 h 499565"/>
              <a:gd name="connsiteX13" fmla="*/ 1100618 w 1251299"/>
              <a:gd name="connsiteY13" fmla="*/ 293810 h 499565"/>
              <a:gd name="connsiteX14" fmla="*/ 967838 w 1251299"/>
              <a:gd name="connsiteY14" fmla="*/ 426589 h 499565"/>
              <a:gd name="connsiteX15" fmla="*/ 970822 w 1251299"/>
              <a:gd name="connsiteY15" fmla="*/ 486265 h 499565"/>
              <a:gd name="connsiteX16" fmla="*/ 1030498 w 1251299"/>
              <a:gd name="connsiteY16" fmla="*/ 489249 h 499565"/>
              <a:gd name="connsiteX17" fmla="*/ 1239365 w 1251299"/>
              <a:gd name="connsiteY17" fmla="*/ 280383 h 499565"/>
              <a:gd name="connsiteX18" fmla="*/ 1248316 w 1251299"/>
              <a:gd name="connsiteY18" fmla="*/ 265464 h 499565"/>
              <a:gd name="connsiteX19" fmla="*/ 1249808 w 1251299"/>
              <a:gd name="connsiteY19" fmla="*/ 260988 h 499565"/>
              <a:gd name="connsiteX20" fmla="*/ 1251300 w 1251299"/>
              <a:gd name="connsiteY20" fmla="*/ 258004 h 499565"/>
              <a:gd name="connsiteX21" fmla="*/ 1251300 w 1251299"/>
              <a:gd name="connsiteY21" fmla="*/ 253529 h 499565"/>
              <a:gd name="connsiteX22" fmla="*/ 1251300 w 1251299"/>
              <a:gd name="connsiteY22" fmla="*/ 249053 h 499565"/>
              <a:gd name="connsiteX23" fmla="*/ 1251300 w 1251299"/>
              <a:gd name="connsiteY23" fmla="*/ 246069 h 499565"/>
              <a:gd name="connsiteX24" fmla="*/ 1237873 w 1251299"/>
              <a:gd name="connsiteY24" fmla="*/ 216231 h 49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299" h="499565">
                <a:moveTo>
                  <a:pt x="1237873" y="216231"/>
                </a:moveTo>
                <a:lnTo>
                  <a:pt x="1029006" y="7365"/>
                </a:lnTo>
                <a:cubicBezTo>
                  <a:pt x="1011103" y="-4571"/>
                  <a:pt x="987233" y="-1587"/>
                  <a:pt x="972314" y="13332"/>
                </a:cubicBezTo>
                <a:cubicBezTo>
                  <a:pt x="957395" y="28251"/>
                  <a:pt x="954411" y="52122"/>
                  <a:pt x="966346" y="70024"/>
                </a:cubicBezTo>
                <a:lnTo>
                  <a:pt x="1099126" y="202804"/>
                </a:lnTo>
                <a:lnTo>
                  <a:pt x="939492" y="202804"/>
                </a:lnTo>
                <a:cubicBezTo>
                  <a:pt x="897719" y="202804"/>
                  <a:pt x="852962" y="204296"/>
                  <a:pt x="805221" y="204296"/>
                </a:cubicBezTo>
                <a:cubicBezTo>
                  <a:pt x="545630" y="208772"/>
                  <a:pt x="151767" y="214739"/>
                  <a:pt x="86123" y="65549"/>
                </a:cubicBezTo>
                <a:cubicBezTo>
                  <a:pt x="75680" y="43170"/>
                  <a:pt x="50318" y="32727"/>
                  <a:pt x="26447" y="43170"/>
                </a:cubicBezTo>
                <a:cubicBezTo>
                  <a:pt x="4069" y="53614"/>
                  <a:pt x="-6375" y="78976"/>
                  <a:pt x="4069" y="102846"/>
                </a:cubicBezTo>
                <a:cubicBezTo>
                  <a:pt x="80156" y="272923"/>
                  <a:pt x="366601" y="296794"/>
                  <a:pt x="644095" y="296794"/>
                </a:cubicBezTo>
                <a:cubicBezTo>
                  <a:pt x="699296" y="296794"/>
                  <a:pt x="754496" y="295302"/>
                  <a:pt x="806713" y="295302"/>
                </a:cubicBezTo>
                <a:cubicBezTo>
                  <a:pt x="854454" y="293810"/>
                  <a:pt x="899211" y="293810"/>
                  <a:pt x="939492" y="293810"/>
                </a:cubicBezTo>
                <a:lnTo>
                  <a:pt x="1100618" y="293810"/>
                </a:lnTo>
                <a:lnTo>
                  <a:pt x="967838" y="426589"/>
                </a:lnTo>
                <a:cubicBezTo>
                  <a:pt x="954411" y="444492"/>
                  <a:pt x="955903" y="469855"/>
                  <a:pt x="970822" y="486265"/>
                </a:cubicBezTo>
                <a:cubicBezTo>
                  <a:pt x="985741" y="502676"/>
                  <a:pt x="1012595" y="504168"/>
                  <a:pt x="1030498" y="489249"/>
                </a:cubicBezTo>
                <a:lnTo>
                  <a:pt x="1239365" y="280383"/>
                </a:lnTo>
                <a:cubicBezTo>
                  <a:pt x="1243840" y="275907"/>
                  <a:pt x="1246824" y="271431"/>
                  <a:pt x="1248316" y="265464"/>
                </a:cubicBezTo>
                <a:cubicBezTo>
                  <a:pt x="1248316" y="263972"/>
                  <a:pt x="1249808" y="262480"/>
                  <a:pt x="1249808" y="260988"/>
                </a:cubicBezTo>
                <a:cubicBezTo>
                  <a:pt x="1249808" y="259496"/>
                  <a:pt x="1249808" y="259496"/>
                  <a:pt x="1251300" y="258004"/>
                </a:cubicBezTo>
                <a:cubicBezTo>
                  <a:pt x="1251300" y="256512"/>
                  <a:pt x="1251300" y="255020"/>
                  <a:pt x="1251300" y="253529"/>
                </a:cubicBezTo>
                <a:cubicBezTo>
                  <a:pt x="1251300" y="252037"/>
                  <a:pt x="1251300" y="250545"/>
                  <a:pt x="1251300" y="249053"/>
                </a:cubicBezTo>
                <a:cubicBezTo>
                  <a:pt x="1251300" y="247561"/>
                  <a:pt x="1251300" y="247561"/>
                  <a:pt x="1251300" y="246069"/>
                </a:cubicBezTo>
                <a:cubicBezTo>
                  <a:pt x="1249808" y="234134"/>
                  <a:pt x="1245332" y="223691"/>
                  <a:pt x="1237873" y="216231"/>
                </a:cubicBezTo>
                <a:close/>
              </a:path>
            </a:pathLst>
          </a:custGeom>
          <a:solidFill>
            <a:schemeClr val="tx1"/>
          </a:solidFill>
          <a:ln w="1488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sp>
        <p:nvSpPr>
          <p:cNvPr id="20" name="箭头: 燕尾形 19">
            <a:extLst>
              <a:ext uri="{FF2B5EF4-FFF2-40B4-BE49-F238E27FC236}">
                <a16:creationId xmlns:a16="http://schemas.microsoft.com/office/drawing/2014/main" id="{AE0E4CD1-9ABB-4DCF-B25E-4694FAEBA49A}"/>
              </a:ext>
            </a:extLst>
          </p:cNvPr>
          <p:cNvSpPr/>
          <p:nvPr/>
        </p:nvSpPr>
        <p:spPr>
          <a:xfrm>
            <a:off x="3024216" y="2900548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A56D7F-AEBA-4EB1-A3B5-5DF472B82212}"/>
              </a:ext>
            </a:extLst>
          </p:cNvPr>
          <p:cNvSpPr/>
          <p:nvPr/>
        </p:nvSpPr>
        <p:spPr>
          <a:xfrm>
            <a:off x="4560444" y="2415640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Fingerprint</a:t>
            </a:r>
            <a:endParaRPr lang="zh-CN" altLang="en-US" sz="45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2" name="箭头: 燕尾形 21">
            <a:extLst>
              <a:ext uri="{FF2B5EF4-FFF2-40B4-BE49-F238E27FC236}">
                <a16:creationId xmlns:a16="http://schemas.microsoft.com/office/drawing/2014/main" id="{69B52B23-6ACB-40EC-80CF-2372FCB325A3}"/>
              </a:ext>
            </a:extLst>
          </p:cNvPr>
          <p:cNvSpPr/>
          <p:nvPr/>
        </p:nvSpPr>
        <p:spPr>
          <a:xfrm rot="18459755">
            <a:off x="6951112" y="2238536"/>
            <a:ext cx="1868775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1C55AC-D2BC-477E-AEAE-ED2306E36C3E}"/>
              </a:ext>
            </a:extLst>
          </p:cNvPr>
          <p:cNvSpPr/>
          <p:nvPr/>
        </p:nvSpPr>
        <p:spPr>
          <a:xfrm>
            <a:off x="8478355" y="552349"/>
            <a:ext cx="2622397" cy="1323647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微信小程序</a:t>
            </a:r>
          </a:p>
        </p:txBody>
      </p:sp>
      <p:sp>
        <p:nvSpPr>
          <p:cNvPr id="24" name="箭头: 燕尾形 23">
            <a:extLst>
              <a:ext uri="{FF2B5EF4-FFF2-40B4-BE49-F238E27FC236}">
                <a16:creationId xmlns:a16="http://schemas.microsoft.com/office/drawing/2014/main" id="{3CEE74CE-1CBC-42CA-BF04-331D85E4BBEE}"/>
              </a:ext>
            </a:extLst>
          </p:cNvPr>
          <p:cNvSpPr/>
          <p:nvPr/>
        </p:nvSpPr>
        <p:spPr>
          <a:xfrm rot="5400000">
            <a:off x="8592078" y="2775459"/>
            <a:ext cx="2358549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85EE44-3219-4FDF-A987-8D4964AF574F}"/>
              </a:ext>
            </a:extLst>
          </p:cNvPr>
          <p:cNvSpPr/>
          <p:nvPr/>
        </p:nvSpPr>
        <p:spPr>
          <a:xfrm>
            <a:off x="8478355" y="4312798"/>
            <a:ext cx="2622397" cy="1649751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安卓</a:t>
            </a:r>
            <a:endParaRPr lang="en-US" altLang="zh-CN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  <a:p>
            <a:pPr algn="ctr"/>
            <a:r>
              <a:rPr lang="en-US" altLang="zh-CN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A924E-5628-4F84-9437-2AB74E600988}"/>
              </a:ext>
            </a:extLst>
          </p:cNvPr>
          <p:cNvSpPr/>
          <p:nvPr/>
        </p:nvSpPr>
        <p:spPr>
          <a:xfrm>
            <a:off x="236132" y="2415641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  <a:ea typeface="华文新魏" panose="02010800040101010101" pitchFamily="2" charset="-122"/>
              </a:rPr>
              <a:t>IP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网段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路由追踪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30D893-CFCF-45E3-861E-FF1E32A4E574}"/>
              </a:ext>
            </a:extLst>
          </p:cNvPr>
          <p:cNvSpPr/>
          <p:nvPr/>
        </p:nvSpPr>
        <p:spPr>
          <a:xfrm>
            <a:off x="5361354" y="4582679"/>
            <a:ext cx="1950208" cy="1301223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开发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B14DBB5-2B08-4BCC-9254-496A3CC893A4}"/>
              </a:ext>
            </a:extLst>
          </p:cNvPr>
          <p:cNvSpPr/>
          <p:nvPr/>
        </p:nvSpPr>
        <p:spPr>
          <a:xfrm rot="10800000">
            <a:off x="7099896" y="5247271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accel="49940" decel="5006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-0.035415 -0.063626 E" pathEditMode="relative" ptsTypes="">
                                      <p:cBhvr>
                                        <p:cTn id="5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49940" decel="5006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03542 0.06366 L -1.45833E-6 -2.96296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319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62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43462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49940" decel="5006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64" dur="7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230088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accel="49940" decel="5006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3" presetClass="path" presetSubtype="0" accel="49940" decel="5006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-0.341749 0.761767 E" pathEditMode="relative" ptsTypes="">
                                      <p:cBhvr>
                                        <p:cTn id="7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341749 -0.761767 L 0 0 E" pathEditMode="relative" ptsTypes="">
                                      <p:cBhvr>
                                        <p:cTn id="7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" presetClass="emph" presetSubtype="0" accel="49940" decel="5006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6" dur="7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60346" y="183818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78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38410" y="5440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0" presetClass="exit" presetSubtype="0" accel="49940" decel="5006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accel="49940" decel="50060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accel="49940" decel="5006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 0 L -0.382322 0.353129 E" pathEditMode="relative" ptsTypes="">
                                      <p:cBhvr>
                                        <p:cTn id="86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49940" decel="50060" fill="hold" grpId="4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382322 -0.353129 L 0 0 E" pathEditMode="relative" ptsTypes="">
                                      <p:cBhvr>
                                        <p:cTn id="88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accel="49940" decel="5006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90" dur="7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13151" y="183818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ccel="49940" decel="50060" fill="hold" grpId="5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92" dur="7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88378" y="5440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0" presetClass="exit" presetSubtype="0" accel="49940" decel="5006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3" presetClass="path" presetSubtype="0" accel="49940" decel="5006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-0.341749 0.05161 E" pathEditMode="relative" ptsTypes="">
                                      <p:cBhvr>
                                        <p:cTn id="100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341749 -0.05161 L 0 0 E" pathEditMode="relative" ptsTypes="">
                                      <p:cBhvr>
                                        <p:cTn id="10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" presetClass="emph" presetSubtype="0" accel="49940" decel="5006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04" dur="6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60346" y="183818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06" dur="6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38410" y="5440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4ACB6C-777E-4710-BCB7-A9AAC33AD99E}"/>
              </a:ext>
            </a:extLst>
          </p:cNvPr>
          <p:cNvSpPr/>
          <p:nvPr/>
        </p:nvSpPr>
        <p:spPr>
          <a:xfrm>
            <a:off x="236132" y="2415641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  <a:ea typeface="华文新魏" panose="02010800040101010101" pitchFamily="2" charset="-122"/>
              </a:rPr>
              <a:t>IP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网段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路由追踪</a:t>
            </a:r>
          </a:p>
        </p:txBody>
      </p:sp>
      <p:sp>
        <p:nvSpPr>
          <p:cNvPr id="5" name="箭头: 燕尾形 4">
            <a:extLst>
              <a:ext uri="{FF2B5EF4-FFF2-40B4-BE49-F238E27FC236}">
                <a16:creationId xmlns:a16="http://schemas.microsoft.com/office/drawing/2014/main" id="{8ADE126B-BCF6-4D7F-A0CD-46E3C1569B09}"/>
              </a:ext>
            </a:extLst>
          </p:cNvPr>
          <p:cNvSpPr/>
          <p:nvPr/>
        </p:nvSpPr>
        <p:spPr>
          <a:xfrm>
            <a:off x="3024216" y="2900548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E9424F-14C2-4CD0-A6D4-88E704DF91B6}"/>
              </a:ext>
            </a:extLst>
          </p:cNvPr>
          <p:cNvSpPr/>
          <p:nvPr/>
        </p:nvSpPr>
        <p:spPr>
          <a:xfrm>
            <a:off x="4560444" y="2415640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Fingerprint</a:t>
            </a:r>
            <a:endParaRPr lang="zh-CN" altLang="en-US" sz="45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5B74835B-1337-4A0A-988D-B1D1EDC99549}"/>
              </a:ext>
            </a:extLst>
          </p:cNvPr>
          <p:cNvSpPr/>
          <p:nvPr/>
        </p:nvSpPr>
        <p:spPr>
          <a:xfrm rot="18459755">
            <a:off x="6951112" y="2238536"/>
            <a:ext cx="1868775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5F17DD-2C8F-47CC-AA04-319CDBE72C86}"/>
              </a:ext>
            </a:extLst>
          </p:cNvPr>
          <p:cNvSpPr/>
          <p:nvPr/>
        </p:nvSpPr>
        <p:spPr>
          <a:xfrm>
            <a:off x="8478355" y="552349"/>
            <a:ext cx="2622397" cy="1323647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微信小程序</a:t>
            </a:r>
          </a:p>
        </p:txBody>
      </p:sp>
      <p:sp>
        <p:nvSpPr>
          <p:cNvPr id="20" name="箭头: 燕尾形 19">
            <a:extLst>
              <a:ext uri="{FF2B5EF4-FFF2-40B4-BE49-F238E27FC236}">
                <a16:creationId xmlns:a16="http://schemas.microsoft.com/office/drawing/2014/main" id="{B6018D91-2FAB-42EA-B04C-CC2C458BB0E5}"/>
              </a:ext>
            </a:extLst>
          </p:cNvPr>
          <p:cNvSpPr/>
          <p:nvPr/>
        </p:nvSpPr>
        <p:spPr>
          <a:xfrm rot="5400000">
            <a:off x="8592078" y="2775459"/>
            <a:ext cx="2358549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720836-76D2-4735-BBEE-D242E963B191}"/>
              </a:ext>
            </a:extLst>
          </p:cNvPr>
          <p:cNvSpPr/>
          <p:nvPr/>
        </p:nvSpPr>
        <p:spPr>
          <a:xfrm>
            <a:off x="8478355" y="4312798"/>
            <a:ext cx="2622397" cy="1649751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安卓</a:t>
            </a:r>
            <a:endParaRPr lang="en-US" altLang="zh-CN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  <a:p>
            <a:pPr algn="ctr"/>
            <a:r>
              <a:rPr lang="en-US" altLang="zh-CN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61F3F1-C386-49BE-A848-0B371C8AC30F}"/>
              </a:ext>
            </a:extLst>
          </p:cNvPr>
          <p:cNvSpPr/>
          <p:nvPr/>
        </p:nvSpPr>
        <p:spPr>
          <a:xfrm>
            <a:off x="5361354" y="4582679"/>
            <a:ext cx="1950208" cy="1301223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开发</a:t>
            </a:r>
          </a:p>
        </p:txBody>
      </p:sp>
      <p:sp>
        <p:nvSpPr>
          <p:cNvPr id="13" name="箭头: 燕尾形 12">
            <a:extLst>
              <a:ext uri="{FF2B5EF4-FFF2-40B4-BE49-F238E27FC236}">
                <a16:creationId xmlns:a16="http://schemas.microsoft.com/office/drawing/2014/main" id="{45E38935-4B45-451E-8EB1-1DCD0341A83A}"/>
              </a:ext>
            </a:extLst>
          </p:cNvPr>
          <p:cNvSpPr/>
          <p:nvPr/>
        </p:nvSpPr>
        <p:spPr>
          <a:xfrm rot="10800000">
            <a:off x="7099896" y="5247271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燕尾形 13">
            <a:extLst>
              <a:ext uri="{FF2B5EF4-FFF2-40B4-BE49-F238E27FC236}">
                <a16:creationId xmlns:a16="http://schemas.microsoft.com/office/drawing/2014/main" id="{5C9A3CAD-6E1C-45AA-984D-45D4CE07845D}"/>
              </a:ext>
            </a:extLst>
          </p:cNvPr>
          <p:cNvSpPr/>
          <p:nvPr/>
        </p:nvSpPr>
        <p:spPr>
          <a:xfrm rot="10800000">
            <a:off x="3847231" y="5247272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953DD8-6DA2-4C83-8CEF-C6D6C86D70FA}"/>
              </a:ext>
            </a:extLst>
          </p:cNvPr>
          <p:cNvSpPr/>
          <p:nvPr/>
        </p:nvSpPr>
        <p:spPr>
          <a:xfrm>
            <a:off x="1852646" y="4596659"/>
            <a:ext cx="1950208" cy="1301223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测试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89D20B-6A10-45AE-A4DE-EB78979B7AF4}"/>
              </a:ext>
            </a:extLst>
          </p:cNvPr>
          <p:cNvSpPr/>
          <p:nvPr/>
        </p:nvSpPr>
        <p:spPr>
          <a:xfrm>
            <a:off x="368818" y="1163427"/>
            <a:ext cx="1950208" cy="1301223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E9A70-7790-4E57-A336-2A67B6D4CC4D}"/>
              </a:ext>
            </a:extLst>
          </p:cNvPr>
          <p:cNvSpPr txBox="1"/>
          <p:nvPr/>
        </p:nvSpPr>
        <p:spPr>
          <a:xfrm>
            <a:off x="2872477" y="304523"/>
            <a:ext cx="4161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200+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个数据点：</a:t>
            </a:r>
          </a:p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四组教室数据，每组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80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个随机收集数据点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准确率达到</a:t>
            </a: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95+%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F8A00D-BF35-41F3-8DE0-205BF27BE37B}"/>
              </a:ext>
            </a:extLst>
          </p:cNvPr>
          <p:cNvSpPr txBox="1"/>
          <p:nvPr/>
        </p:nvSpPr>
        <p:spPr>
          <a:xfrm>
            <a:off x="2689811" y="2078923"/>
            <a:ext cx="63176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难以比对的数据：</a:t>
            </a:r>
            <a:endParaRPr lang="en-US" altLang="zh-CN" sz="2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较为偏僻的教室</a:t>
            </a:r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:Fingerprint</a:t>
            </a:r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过于简单</a:t>
            </a:r>
            <a:endParaRPr lang="en-US" altLang="zh-CN" sz="2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手机置于金属包围的桌屉部分收集</a:t>
            </a:r>
            <a:endParaRPr lang="zh-CN" altLang="en-US" sz="2000" dirty="0"/>
          </a:p>
        </p:txBody>
      </p:sp>
      <p:pic>
        <p:nvPicPr>
          <p:cNvPr id="7" name="图形 6" descr="箭头轻微弯曲">
            <a:extLst>
              <a:ext uri="{FF2B5EF4-FFF2-40B4-BE49-F238E27FC236}">
                <a16:creationId xmlns:a16="http://schemas.microsoft.com/office/drawing/2014/main" id="{427CD89B-127C-4DAD-98B5-88B7BD74A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6766">
            <a:off x="3574594" y="3156450"/>
            <a:ext cx="1302327" cy="130232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9CC3989-338E-4CCC-BFFE-2E8EE41F4043}"/>
              </a:ext>
            </a:extLst>
          </p:cNvPr>
          <p:cNvSpPr txBox="1"/>
          <p:nvPr/>
        </p:nvSpPr>
        <p:spPr>
          <a:xfrm>
            <a:off x="5027963" y="3958938"/>
            <a:ext cx="1510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存疑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3354C6-08AB-4B60-8064-1E4DB5DAC853}"/>
              </a:ext>
            </a:extLst>
          </p:cNvPr>
          <p:cNvSpPr/>
          <p:nvPr/>
        </p:nvSpPr>
        <p:spPr>
          <a:xfrm>
            <a:off x="3778266" y="4330295"/>
            <a:ext cx="4631125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Show Time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75E9FD-0914-4862-AD35-360FA2137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30" y="895451"/>
            <a:ext cx="4226942" cy="52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accel="49940" decel="5006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accel="49940" decel="5006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49940" decel="5006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121705 -0.500617 E" pathEditMode="relative" ptsTypes="">
                                      <p:cBhvr>
                                        <p:cTn id="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49940" decel="5006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1705 0.500617 L 0 0 E" pathEditMode="relative" ptsTypes="">
                                      <p:cBhvr>
                                        <p:cTn id="61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accel="49940" decel="5006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7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accel="49940" decel="5006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5" dur="7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12" grpId="0" animBg="1"/>
      <p:bldP spid="13" grpId="0" animBg="1"/>
      <p:bldP spid="14" grpId="0" animBg="1"/>
      <p:bldP spid="14" grpId="1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18" grpId="2" animBg="1"/>
      <p:bldP spid="18" grpId="3" animBg="1"/>
      <p:bldP spid="3" grpId="0"/>
      <p:bldP spid="3" grpId="1"/>
      <p:bldP spid="22" grpId="0"/>
      <p:bldP spid="22" grpId="1"/>
      <p:bldP spid="23" grpId="0"/>
      <p:bldP spid="23" grpId="1"/>
      <p:bldP spid="25" grpId="0" animBg="1"/>
      <p:bldP spid="2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5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0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0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5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34440-A9D9-4857-82A8-7BA7F9836017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2729D2-0691-402B-A14A-7D593E775B6F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601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accel="49940" decel="5006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accel="49940" decel="5006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432625 0.280293 E" pathEditMode="relative" ptsTypes="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432625 -0.280293 L 0 0 E" pathEditMode="relative" ptsTypes="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26776" y="138462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44096" y="7222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47309 -0.291932 E" pathEditMode="relative" ptsTypes="">
                                      <p:cBhvr>
                                        <p:cTn id="7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47305 0.2919 L -2.08333E-6 -3.7037E-7 " pathEditMode="relative" rAng="0" ptsTypes="AA">
                                      <p:cBhvr>
                                        <p:cTn id="7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-1460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accel="49940" decel="5006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0" dur="7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1445" y="344444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ccel="49940" decel="5006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7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873726" y="2903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  <p:bldP spid="12" grpId="0"/>
      <p:bldP spid="12" grpId="1"/>
      <p:bldP spid="12" grpId="2"/>
      <p:bldP spid="12" grpId="3"/>
      <p:bldP spid="14" grpId="0"/>
      <p:bldP spid="14" grpId="1"/>
      <p:bldP spid="14" grpId="2"/>
      <p:bldP spid="14" grpId="3"/>
      <p:bldP spid="16" grpId="0"/>
      <p:bldP spid="16" grpId="1"/>
      <p:bldP spid="18" grpId="0"/>
      <p:bldP spid="18" grpId="1"/>
      <p:bldP spid="11" grpId="0"/>
      <p:bldP spid="11" grpId="1"/>
      <p:bldP spid="11" grpId="2"/>
      <p:bldP spid="13" grpId="1"/>
      <p:bldP spid="13" grpId="2"/>
      <p:bldP spid="13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B78B9-633A-43CB-B8C0-66F155F7DA88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FB437C-C368-47E4-B4F5-63B45D0B74AE}"/>
              </a:ext>
            </a:extLst>
          </p:cNvPr>
          <p:cNvSpPr txBox="1"/>
          <p:nvPr/>
        </p:nvSpPr>
        <p:spPr>
          <a:xfrm>
            <a:off x="4022417" y="154514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FD2A7F-7340-47E1-B3B4-668F35436DC5}"/>
              </a:ext>
            </a:extLst>
          </p:cNvPr>
          <p:cNvSpPr txBox="1"/>
          <p:nvPr/>
        </p:nvSpPr>
        <p:spPr>
          <a:xfrm>
            <a:off x="4218305" y="2778663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完整的安卓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工程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A62109-C45D-45DB-B566-234088FB7DD2}"/>
              </a:ext>
            </a:extLst>
          </p:cNvPr>
          <p:cNvSpPr txBox="1"/>
          <p:nvPr/>
        </p:nvSpPr>
        <p:spPr>
          <a:xfrm>
            <a:off x="4422687" y="379020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较为完整的开发流程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2B8ED7-86AC-4168-B2BA-C73C6626050E}"/>
              </a:ext>
            </a:extLst>
          </p:cNvPr>
          <p:cNvSpPr txBox="1"/>
          <p:nvPr/>
        </p:nvSpPr>
        <p:spPr>
          <a:xfrm>
            <a:off x="3538310" y="4801751"/>
            <a:ext cx="51026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25+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代码文件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Java,C++,XML,Python</a:t>
            </a:r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多种语言</a:t>
            </a:r>
            <a:endParaRPr lang="en-US" altLang="zh-CN" sz="24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2000+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行代码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2B18D3-440E-460E-90F0-97F9F3A5D0B7}"/>
              </a:ext>
            </a:extLst>
          </p:cNvPr>
          <p:cNvSpPr txBox="1"/>
          <p:nvPr/>
        </p:nvSpPr>
        <p:spPr>
          <a:xfrm>
            <a:off x="648097" y="283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</p:spTree>
    <p:extLst>
      <p:ext uri="{BB962C8B-B14F-4D97-AF65-F5344CB8AC3E}">
        <p14:creationId xmlns:p14="http://schemas.microsoft.com/office/powerpoint/2010/main" val="16068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accel="49940" decel="5006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accel="49940" decel="5006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49940" decel="5006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99906 -0.188453 E" pathEditMode="relative" ptsTypes="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49940" decel="5006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99906 0.188453 L 0 0 E" pathEditMode="relative" ptsTypes="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accel="49940" decel="5006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6352" y="88235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49940" decel="5006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15805" y="11333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10" grpId="0"/>
      <p:bldP spid="10" grpId="1"/>
      <p:bldP spid="12" grpId="0"/>
      <p:bldP spid="12" grpId="1"/>
      <p:bldP spid="14" grpId="0"/>
      <p:bldP spid="14" grpId="1"/>
      <p:bldP spid="15" grpId="0"/>
      <p:bldP spid="15" grpId="1"/>
      <p:bldP spid="15" grpId="2"/>
      <p:bldP spid="15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CAB5F3-3F3F-45FF-BE69-992CDA061AC0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1E900A-6526-4FD0-8A49-2ED06C986462}"/>
              </a:ext>
            </a:extLst>
          </p:cNvPr>
          <p:cNvSpPr txBox="1"/>
          <p:nvPr/>
        </p:nvSpPr>
        <p:spPr>
          <a:xfrm>
            <a:off x="4510752" y="28351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“创新了，但没完全创新”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A7ED6A-A69C-45FC-9154-38E667454640}"/>
              </a:ext>
            </a:extLst>
          </p:cNvPr>
          <p:cNvSpPr txBox="1"/>
          <p:nvPr/>
        </p:nvSpPr>
        <p:spPr>
          <a:xfrm>
            <a:off x="648097" y="283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6D9D84-A5C5-4C8B-A0D9-B0293A9DF15A}"/>
              </a:ext>
            </a:extLst>
          </p:cNvPr>
          <p:cNvSpPr txBox="1"/>
          <p:nvPr/>
        </p:nvSpPr>
        <p:spPr>
          <a:xfrm>
            <a:off x="3941977" y="153302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2800" dirty="0">
                <a:effectLst/>
              </a:rPr>
              <a:t>“创新了，但没完全创新”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A52DE9-327B-4C13-BE68-1823D6FCA538}"/>
              </a:ext>
            </a:extLst>
          </p:cNvPr>
          <p:cNvSpPr txBox="1"/>
          <p:nvPr/>
        </p:nvSpPr>
        <p:spPr>
          <a:xfrm>
            <a:off x="3308279" y="3141133"/>
            <a:ext cx="6032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在思路和研究上</a:t>
            </a:r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创新性较弱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但从工程角度讲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目前通行的签到程序最多做到检测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BSSID</a:t>
            </a:r>
          </a:p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很少有以信号强度关系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作为判断依据的实现</a:t>
            </a:r>
          </a:p>
        </p:txBody>
      </p:sp>
    </p:spTree>
    <p:extLst>
      <p:ext uri="{BB962C8B-B14F-4D97-AF65-F5344CB8AC3E}">
        <p14:creationId xmlns:p14="http://schemas.microsoft.com/office/powerpoint/2010/main" val="69448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1407 -0.186685 E" pathEditMode="relative" ptsTypes="">
                                      <p:cBhvr>
                                        <p:cTn id="2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407 0.186685 L 0 0 E" pathEditMode="relative" ptsTypes="">
                                      <p:cBhvr>
                                        <p:cTn id="3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6301" y="88235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15873" y="11333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CAB5F3-3F3F-45FF-BE69-992CDA061AC0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1E900A-6526-4FD0-8A49-2ED06C986462}"/>
              </a:ext>
            </a:extLst>
          </p:cNvPr>
          <p:cNvSpPr txBox="1"/>
          <p:nvPr/>
        </p:nvSpPr>
        <p:spPr>
          <a:xfrm>
            <a:off x="4510752" y="28351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“创新了，但没完全创新”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432CA6-3066-4F53-9943-C3729DDE2FC8}"/>
              </a:ext>
            </a:extLst>
          </p:cNvPr>
          <p:cNvSpPr txBox="1"/>
          <p:nvPr/>
        </p:nvSpPr>
        <p:spPr>
          <a:xfrm>
            <a:off x="8564245" y="28351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“绝知此事要躬行”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A7ED6A-A69C-45FC-9154-38E667454640}"/>
              </a:ext>
            </a:extLst>
          </p:cNvPr>
          <p:cNvSpPr txBox="1"/>
          <p:nvPr/>
        </p:nvSpPr>
        <p:spPr>
          <a:xfrm>
            <a:off x="648097" y="283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A2A92F-B6FD-43C2-8151-AB5DD4EFCEBA}"/>
              </a:ext>
            </a:extLst>
          </p:cNvPr>
          <p:cNvSpPr txBox="1"/>
          <p:nvPr/>
        </p:nvSpPr>
        <p:spPr>
          <a:xfrm>
            <a:off x="4381490" y="142692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2800" dirty="0">
                <a:effectLst/>
              </a:rPr>
              <a:t>“绝知此事要躬行”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1E52E-0182-4CE0-809E-26F5D16360D6}"/>
              </a:ext>
            </a:extLst>
          </p:cNvPr>
          <p:cNvSpPr txBox="1"/>
          <p:nvPr/>
        </p:nvSpPr>
        <p:spPr>
          <a:xfrm>
            <a:off x="2829783" y="3242733"/>
            <a:ext cx="651973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即使是一个“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想当然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”的简单网络通信方案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在实际使用时也要面对各种各样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细节问题</a:t>
            </a:r>
            <a:endParaRPr lang="en-US" altLang="zh-CN" sz="26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在实现过程中，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一个简单但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鲁棒的通信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，远比看起来要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复杂</a:t>
            </a:r>
          </a:p>
        </p:txBody>
      </p:sp>
    </p:spTree>
    <p:extLst>
      <p:ext uri="{BB962C8B-B14F-4D97-AF65-F5344CB8AC3E}">
        <p14:creationId xmlns:p14="http://schemas.microsoft.com/office/powerpoint/2010/main" val="16596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4141 -0.171214 E" pathEditMode="relative" ptsTypes="">
                                      <p:cBhvr>
                                        <p:cTn id="2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141 0.171214 L 0 0 E" pathEditMode="relative" ptsTypes="">
                                      <p:cBhvr>
                                        <p:cTn id="3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6486" y="88235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15625" y="11333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10" grpId="0"/>
      <p:bldP spid="10" grpId="1"/>
      <p:bldP spid="10" grpId="2"/>
      <p:bldP spid="10" grpId="3"/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CAB5F3-3F3F-45FF-BE69-992CDA061AC0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1E900A-6526-4FD0-8A49-2ED06C986462}"/>
              </a:ext>
            </a:extLst>
          </p:cNvPr>
          <p:cNvSpPr txBox="1"/>
          <p:nvPr/>
        </p:nvSpPr>
        <p:spPr>
          <a:xfrm>
            <a:off x="4510752" y="28351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“创新了，但没完全创新”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432CA6-3066-4F53-9943-C3729DDE2FC8}"/>
              </a:ext>
            </a:extLst>
          </p:cNvPr>
          <p:cNvSpPr txBox="1"/>
          <p:nvPr/>
        </p:nvSpPr>
        <p:spPr>
          <a:xfrm>
            <a:off x="8564245" y="28351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“绝知此事要躬行”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A7ED6A-A69C-45FC-9154-38E667454640}"/>
              </a:ext>
            </a:extLst>
          </p:cNvPr>
          <p:cNvSpPr txBox="1"/>
          <p:nvPr/>
        </p:nvSpPr>
        <p:spPr>
          <a:xfrm>
            <a:off x="648097" y="283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17089-2B44-43B5-A37C-EFA5170505CF}"/>
              </a:ext>
            </a:extLst>
          </p:cNvPr>
          <p:cNvSpPr txBox="1"/>
          <p:nvPr/>
        </p:nvSpPr>
        <p:spPr>
          <a:xfrm>
            <a:off x="2266425" y="5690185"/>
            <a:ext cx="2880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n w="0"/>
                <a:solidFill>
                  <a:srgbClr val="FF0000"/>
                </a:solidFill>
                <a:effectLst>
                  <a:glow rad="139700">
                    <a:srgbClr val="0000FF">
                      <a:alpha val="70000"/>
                    </a:srgbClr>
                  </a:glo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“Be Real”</a:t>
            </a:r>
            <a:endParaRPr lang="zh-CN" altLang="en-US" sz="4000" dirty="0">
              <a:effectLst>
                <a:glow rad="139700">
                  <a:srgbClr val="0000FF">
                    <a:alpha val="70000"/>
                  </a:srgbClr>
                </a:glo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044257-331E-4D0E-B84A-1199D74651E3}"/>
              </a:ext>
            </a:extLst>
          </p:cNvPr>
          <p:cNvSpPr txBox="1"/>
          <p:nvPr/>
        </p:nvSpPr>
        <p:spPr>
          <a:xfrm>
            <a:off x="7419867" y="5690185"/>
            <a:ext cx="3456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n w="0"/>
                <a:solidFill>
                  <a:srgbClr val="FF0000"/>
                </a:solidFill>
                <a:effectLst>
                  <a:glow rad="139700">
                    <a:srgbClr val="0000FF">
                      <a:alpha val="70000"/>
                    </a:srgbClr>
                  </a:glo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“Be robust”</a:t>
            </a:r>
            <a:endParaRPr lang="zh-CN" altLang="en-US" sz="4000" dirty="0">
              <a:effectLst>
                <a:glow rad="139700">
                  <a:srgbClr val="0000FF">
                    <a:alpha val="70000"/>
                  </a:srgbClr>
                </a:glo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B3C363-7758-486C-AC35-FFD2A23E0ED3}"/>
              </a:ext>
            </a:extLst>
          </p:cNvPr>
          <p:cNvSpPr txBox="1"/>
          <p:nvPr/>
        </p:nvSpPr>
        <p:spPr>
          <a:xfrm>
            <a:off x="4412878" y="5159540"/>
            <a:ext cx="2880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n w="0"/>
                <a:solidFill>
                  <a:srgbClr val="FF0000"/>
                </a:solidFill>
                <a:effectLst>
                  <a:glow rad="139700">
                    <a:srgbClr val="0000FF">
                      <a:alpha val="70000"/>
                    </a:srgbClr>
                  </a:glo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“Be Real”</a:t>
            </a:r>
            <a:endParaRPr lang="zh-CN" altLang="en-US" sz="4000" dirty="0">
              <a:effectLst>
                <a:glow rad="139700">
                  <a:srgbClr val="0000FF">
                    <a:alpha val="70000"/>
                  </a:srgbClr>
                </a:glo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CBB217-9124-473F-B49A-E3795AFF639F}"/>
              </a:ext>
            </a:extLst>
          </p:cNvPr>
          <p:cNvSpPr txBox="1"/>
          <p:nvPr/>
        </p:nvSpPr>
        <p:spPr>
          <a:xfrm>
            <a:off x="2681505" y="2858089"/>
            <a:ext cx="738856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在算法上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真正的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采用机器学习算法，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同时考虑通过手机采集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其他环境变量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比如蓝牙环境、</a:t>
            </a:r>
            <a:r>
              <a:rPr lang="en-US" altLang="zh-CN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4G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5G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环境以及其他传感器参数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D15233-7E66-446A-AA5F-EF16C4B3DD5C}"/>
              </a:ext>
            </a:extLst>
          </p:cNvPr>
          <p:cNvSpPr txBox="1"/>
          <p:nvPr/>
        </p:nvSpPr>
        <p:spPr>
          <a:xfrm>
            <a:off x="4510752" y="5043854"/>
            <a:ext cx="3456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n w="0"/>
                <a:solidFill>
                  <a:srgbClr val="FF0000"/>
                </a:solidFill>
                <a:effectLst>
                  <a:glow rad="139700">
                    <a:srgbClr val="0000FF">
                      <a:alpha val="70000"/>
                    </a:srgbClr>
                  </a:glo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“Be robust”</a:t>
            </a:r>
            <a:endParaRPr lang="zh-CN" altLang="en-US" sz="4000" dirty="0">
              <a:effectLst>
                <a:glow rad="139700">
                  <a:srgbClr val="0000FF">
                    <a:alpha val="70000"/>
                  </a:srgbClr>
                </a:glo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06A89E-F36D-4F8C-952C-F80E597FB2B4}"/>
              </a:ext>
            </a:extLst>
          </p:cNvPr>
          <p:cNvSpPr txBox="1"/>
          <p:nvPr/>
        </p:nvSpPr>
        <p:spPr>
          <a:xfrm>
            <a:off x="3397569" y="1638286"/>
            <a:ext cx="59227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从课程项目到实际应用有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巨大的鸿沟</a:t>
            </a:r>
            <a:endParaRPr lang="en-US" altLang="zh-CN" sz="26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相比学校相对稳定简单的</a:t>
            </a:r>
            <a:r>
              <a:rPr lang="en-US" altLang="zh-CN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环境，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其他场景的</a:t>
            </a:r>
            <a:r>
              <a:rPr lang="en-US" altLang="zh-CN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环境更加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复杂和多变</a:t>
            </a:r>
            <a:endParaRPr lang="en-US" altLang="zh-CN" sz="26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B7AAF6-F8EB-4C46-8841-030B1C531D14}"/>
              </a:ext>
            </a:extLst>
          </p:cNvPr>
          <p:cNvSpPr txBox="1"/>
          <p:nvPr/>
        </p:nvSpPr>
        <p:spPr>
          <a:xfrm>
            <a:off x="3397569" y="3601556"/>
            <a:ext cx="7098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具体实现中，还面临设备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权限和隐私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保护问题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对关键数据有着很严格的保护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这极大的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限制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了项目的实用性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88C8C8-5FE1-49F5-8ADF-70EF85C13AC1}"/>
              </a:ext>
            </a:extLst>
          </p:cNvPr>
          <p:cNvSpPr txBox="1"/>
          <p:nvPr/>
        </p:nvSpPr>
        <p:spPr>
          <a:xfrm>
            <a:off x="2456761" y="2747311"/>
            <a:ext cx="7053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路漫漫其修远兮，吾将上下而求索</a:t>
            </a:r>
            <a:r>
              <a:rPr lang="en-US" altLang="zh-CN" sz="32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endParaRPr lang="zh-CN" altLang="en-US" sz="32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5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6054 0.077376 E" pathEditMode="relative" ptsTypes="">
                                      <p:cBhvr>
                                        <p:cTn id="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054 -0.077376 L 0 0 E" pathEditMode="relative" ptsTypes="">
                                      <p:cBhvr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7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8609 0.094245 E" pathEditMode="relative" ptsTypes="">
                                      <p:cBhvr>
                                        <p:cTn id="6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609 -0.094245 L 0 0 E" pathEditMode="relative" ptsTypes="">
                                      <p:cBhvr>
                                        <p:cTn id="7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7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7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accel="49940" decel="5006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3" presetClass="pat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54 -0.438091 E" pathEditMode="relative" ptsTypes="">
                                      <p:cBhvr>
                                        <p:cTn id="8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605 0.43819 L 4.79167E-6 2.96296E-6 " pathEditMode="relative" rAng="0" ptsTypes="AA">
                                      <p:cBhvr>
                                        <p:cTn id="86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192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accel="49940" decel="5006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7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19749" y="82609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45506" y="12105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xit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3" presetClass="pat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0273 -0.438091 E" pathEditMode="relative" ptsTypes="">
                                      <p:cBhvr>
                                        <p:cTn id="9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31 0.43819 L 4.79167E-6 2.96296E-6 " pathEditMode="relative" rAng="0" ptsTypes="AA">
                                      <p:cBhvr>
                                        <p:cTn id="100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-2192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" presetClass="emph" presetSubtype="0" accel="49940" decel="5006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83108" y="82609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accel="49940" decel="5006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54613" y="12105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accel="49940" decel="5006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0493 0.368234 E" pathEditMode="relative" ptsTypes="">
                                      <p:cBhvr>
                                        <p:cTn id="1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49940" decel="5006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047 -0.36829 L 4.79167E-6 2.96296E-6 " pathEditMode="relative" rAng="0" ptsTypes="AA">
                                      <p:cBhvr>
                                        <p:cTn id="11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1840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7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7278" y="126667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ccel="49940" decel="5006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56409" y="7894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accel="49940" decel="5006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8948 0.368234 E" pathEditMode="relative" ptsTypes="">
                                      <p:cBhvr>
                                        <p:cTn id="12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49940" decel="5006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5 -0.36829 L 4.79167E-6 2.96296E-6 " pathEditMode="relative" rAng="0" ptsTypes="AA">
                                      <p:cBhvr>
                                        <p:cTn id="12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1840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63208" y="126667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ccel="49940" decel="5006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61271" y="7894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accel="49940" decel="5006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3553 0.368234 E" pathEditMode="relative" ptsTypes="">
                                      <p:cBhvr>
                                        <p:cTn id="14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49940" decel="5006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48 -0.36829 L 4.79167E-6 2.96296E-6 " pathEditMode="relative" rAng="0" ptsTypes="AA">
                                      <p:cBhvr>
                                        <p:cTn id="14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74" y="1840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14211" y="126667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accel="49940" decel="5006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46683" y="7894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11" grpId="0"/>
      <p:bldP spid="11" grpId="1"/>
      <p:bldP spid="11" grpId="2"/>
      <p:bldP spid="11" grpId="3"/>
      <p:bldP spid="11" grpId="4"/>
      <p:bldP spid="11" grpId="5"/>
      <p:bldP spid="12" grpId="0"/>
      <p:bldP spid="12" grpId="1"/>
      <p:bldP spid="12" grpId="2"/>
      <p:bldP spid="12" grpId="3"/>
      <p:bldP spid="12" grpId="4"/>
      <p:bldP spid="12" grpId="5"/>
      <p:bldP spid="13" grpId="0"/>
      <p:bldP spid="13" grpId="1"/>
      <p:bldP spid="13" grpId="2"/>
      <p:bldP spid="13" grpId="3"/>
      <p:bldP spid="14" grpId="0"/>
      <p:bldP spid="14" grpId="1"/>
      <p:bldP spid="15" grpId="0"/>
      <p:bldP spid="15" grpId="1"/>
      <p:bldP spid="15" grpId="2"/>
      <p:bldP spid="15" grpId="3"/>
      <p:bldP spid="16" grpId="0"/>
      <p:bldP spid="16" grpId="1"/>
      <p:bldP spid="17" grpId="0"/>
      <p:bldP spid="17" grpId="1"/>
      <p:bldP spid="19" grpId="0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19" grpId="9"/>
      <p:bldP spid="19" grpId="10"/>
      <p:bldP spid="19" grpId="11"/>
      <p:bldP spid="19" grpId="12"/>
      <p:bldP spid="19" grpId="13"/>
      <p:bldP spid="19" grpId="14"/>
      <p:bldP spid="19" grpId="1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0250A454-437E-412B-A3FC-8C41C0A3294D}"/>
              </a:ext>
            </a:extLst>
          </p:cNvPr>
          <p:cNvSpPr txBox="1"/>
          <p:nvPr/>
        </p:nvSpPr>
        <p:spPr>
          <a:xfrm>
            <a:off x="13273" y="-28881"/>
            <a:ext cx="7951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动机</a:t>
            </a: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D6691A-4485-4979-8FF4-88BF034A5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48" y="0"/>
            <a:ext cx="3179404" cy="6884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3BE39B-EEFA-4605-852B-A59E81B8A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9" y="2162589"/>
            <a:ext cx="1581882" cy="15818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39631F-6022-49EC-8F18-E7382D30E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  <a14:imgEffect>
                      <a14:colorTemperature colorTemp="5935"/>
                    </a14:imgEffect>
                    <a14:imgEffect>
                      <a14:saturation sa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60" y="546547"/>
            <a:ext cx="4727220" cy="617130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9396932-724D-4652-ACA8-BB8700DA30F7}"/>
              </a:ext>
            </a:extLst>
          </p:cNvPr>
          <p:cNvSpPr/>
          <p:nvPr/>
        </p:nvSpPr>
        <p:spPr>
          <a:xfrm>
            <a:off x="1657408" y="1531647"/>
            <a:ext cx="6917278" cy="630942"/>
          </a:xfrm>
          <a:prstGeom prst="rect">
            <a:avLst/>
          </a:prstGeom>
          <a:noFill/>
          <a:effectLst>
            <a:glow>
              <a:srgbClr val="3333FF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当前，学校普遍使用动态</a:t>
            </a:r>
            <a:r>
              <a:rPr lang="zh-CN" altLang="en-US" sz="3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扫码</a:t>
            </a:r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endParaRPr lang="zh-CN" altLang="en-US" sz="3500" b="0" cap="none" spc="0" dirty="0">
              <a:ln w="0"/>
              <a:solidFill>
                <a:schemeClr val="tx1"/>
              </a:solidFill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30CBB9-421C-41E9-887B-FBB545AC01F9}"/>
              </a:ext>
            </a:extLst>
          </p:cNvPr>
          <p:cNvSpPr txBox="1"/>
          <p:nvPr/>
        </p:nvSpPr>
        <p:spPr>
          <a:xfrm>
            <a:off x="434863" y="2089223"/>
            <a:ext cx="42321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多采用</a:t>
            </a:r>
            <a:r>
              <a:rPr lang="en-US" altLang="zh-CN" sz="3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3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秒</a:t>
            </a:r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刷新一次，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很明显，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这对大部分同学的手速</a:t>
            </a:r>
            <a:r>
              <a:rPr lang="en-US" altLang="zh-CN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r>
              <a:rPr lang="zh-CN" altLang="en-US" sz="3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无法构成挑战</a:t>
            </a:r>
          </a:p>
        </p:txBody>
      </p:sp>
      <p:sp>
        <p:nvSpPr>
          <p:cNvPr id="18" name="iconfont-1186-560667">
            <a:extLst>
              <a:ext uri="{FF2B5EF4-FFF2-40B4-BE49-F238E27FC236}">
                <a16:creationId xmlns:a16="http://schemas.microsoft.com/office/drawing/2014/main" id="{A5EDF859-22F6-43C8-83F4-E339C41685C5}"/>
              </a:ext>
            </a:extLst>
          </p:cNvPr>
          <p:cNvSpPr/>
          <p:nvPr/>
        </p:nvSpPr>
        <p:spPr>
          <a:xfrm>
            <a:off x="10865590" y="133994"/>
            <a:ext cx="1010611" cy="825106"/>
          </a:xfrm>
          <a:custGeom>
            <a:avLst/>
            <a:gdLst>
              <a:gd name="T0" fmla="*/ 8626 w 12744"/>
              <a:gd name="T1" fmla="*/ 3144 h 10406"/>
              <a:gd name="T2" fmla="*/ 9071 w 12744"/>
              <a:gd name="T3" fmla="*/ 3172 h 10406"/>
              <a:gd name="T4" fmla="*/ 4508 w 12744"/>
              <a:gd name="T5" fmla="*/ 0 h 10406"/>
              <a:gd name="T6" fmla="*/ 0 w 12744"/>
              <a:gd name="T7" fmla="*/ 3840 h 10406"/>
              <a:gd name="T8" fmla="*/ 1809 w 12744"/>
              <a:gd name="T9" fmla="*/ 6873 h 10406"/>
              <a:gd name="T10" fmla="*/ 1363 w 12744"/>
              <a:gd name="T11" fmla="*/ 8264 h 10406"/>
              <a:gd name="T12" fmla="*/ 2949 w 12744"/>
              <a:gd name="T13" fmla="*/ 7485 h 10406"/>
              <a:gd name="T14" fmla="*/ 4535 w 12744"/>
              <a:gd name="T15" fmla="*/ 7707 h 10406"/>
              <a:gd name="T16" fmla="*/ 4953 w 12744"/>
              <a:gd name="T17" fmla="*/ 7680 h 10406"/>
              <a:gd name="T18" fmla="*/ 4814 w 12744"/>
              <a:gd name="T19" fmla="*/ 6733 h 10406"/>
              <a:gd name="T20" fmla="*/ 8626 w 12744"/>
              <a:gd name="T21" fmla="*/ 3144 h 10406"/>
              <a:gd name="T22" fmla="*/ 6205 w 12744"/>
              <a:gd name="T23" fmla="*/ 1920 h 10406"/>
              <a:gd name="T24" fmla="*/ 6762 w 12744"/>
              <a:gd name="T25" fmla="*/ 2476 h 10406"/>
              <a:gd name="T26" fmla="*/ 6205 w 12744"/>
              <a:gd name="T27" fmla="*/ 3033 h 10406"/>
              <a:gd name="T28" fmla="*/ 5537 w 12744"/>
              <a:gd name="T29" fmla="*/ 2476 h 10406"/>
              <a:gd name="T30" fmla="*/ 6205 w 12744"/>
              <a:gd name="T31" fmla="*/ 1920 h 10406"/>
              <a:gd name="T32" fmla="*/ 3033 w 12744"/>
              <a:gd name="T33" fmla="*/ 3060 h 10406"/>
              <a:gd name="T34" fmla="*/ 2365 w 12744"/>
              <a:gd name="T35" fmla="*/ 2504 h 10406"/>
              <a:gd name="T36" fmla="*/ 3033 w 12744"/>
              <a:gd name="T37" fmla="*/ 1947 h 10406"/>
              <a:gd name="T38" fmla="*/ 3589 w 12744"/>
              <a:gd name="T39" fmla="*/ 2504 h 10406"/>
              <a:gd name="T40" fmla="*/ 3033 w 12744"/>
              <a:gd name="T41" fmla="*/ 3060 h 10406"/>
              <a:gd name="T42" fmla="*/ 3033 w 12744"/>
              <a:gd name="T43" fmla="*/ 3060 h 10406"/>
              <a:gd name="T44" fmla="*/ 12744 w 12744"/>
              <a:gd name="T45" fmla="*/ 6678 h 10406"/>
              <a:gd name="T46" fmla="*/ 8904 w 12744"/>
              <a:gd name="T47" fmla="*/ 3394 h 10406"/>
              <a:gd name="T48" fmla="*/ 5064 w 12744"/>
              <a:gd name="T49" fmla="*/ 6678 h 10406"/>
              <a:gd name="T50" fmla="*/ 8904 w 12744"/>
              <a:gd name="T51" fmla="*/ 9961 h 10406"/>
              <a:gd name="T52" fmla="*/ 10268 w 12744"/>
              <a:gd name="T53" fmla="*/ 9739 h 10406"/>
              <a:gd name="T54" fmla="*/ 11492 w 12744"/>
              <a:gd name="T55" fmla="*/ 10406 h 10406"/>
              <a:gd name="T56" fmla="*/ 11158 w 12744"/>
              <a:gd name="T57" fmla="*/ 9266 h 10406"/>
              <a:gd name="T58" fmla="*/ 12744 w 12744"/>
              <a:gd name="T59" fmla="*/ 6678 h 10406"/>
              <a:gd name="T60" fmla="*/ 7680 w 12744"/>
              <a:gd name="T61" fmla="*/ 6093 h 10406"/>
              <a:gd name="T62" fmla="*/ 7235 w 12744"/>
              <a:gd name="T63" fmla="*/ 5648 h 10406"/>
              <a:gd name="T64" fmla="*/ 7680 w 12744"/>
              <a:gd name="T65" fmla="*/ 5203 h 10406"/>
              <a:gd name="T66" fmla="*/ 8236 w 12744"/>
              <a:gd name="T67" fmla="*/ 5648 h 10406"/>
              <a:gd name="T68" fmla="*/ 7680 w 12744"/>
              <a:gd name="T69" fmla="*/ 6093 h 10406"/>
              <a:gd name="T70" fmla="*/ 10156 w 12744"/>
              <a:gd name="T71" fmla="*/ 6093 h 10406"/>
              <a:gd name="T72" fmla="*/ 9711 w 12744"/>
              <a:gd name="T73" fmla="*/ 5648 h 10406"/>
              <a:gd name="T74" fmla="*/ 10156 w 12744"/>
              <a:gd name="T75" fmla="*/ 5203 h 10406"/>
              <a:gd name="T76" fmla="*/ 10713 w 12744"/>
              <a:gd name="T77" fmla="*/ 5648 h 10406"/>
              <a:gd name="T78" fmla="*/ 10156 w 12744"/>
              <a:gd name="T79" fmla="*/ 6093 h 10406"/>
              <a:gd name="T80" fmla="*/ 10156 w 12744"/>
              <a:gd name="T81" fmla="*/ 6093 h 10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44" h="10406">
                <a:moveTo>
                  <a:pt x="8626" y="3144"/>
                </a:moveTo>
                <a:cubicBezTo>
                  <a:pt x="8765" y="3144"/>
                  <a:pt x="8904" y="3144"/>
                  <a:pt x="9071" y="3172"/>
                </a:cubicBezTo>
                <a:cubicBezTo>
                  <a:pt x="8682" y="1363"/>
                  <a:pt x="6734" y="0"/>
                  <a:pt x="4508" y="0"/>
                </a:cubicBezTo>
                <a:cubicBezTo>
                  <a:pt x="2031" y="0"/>
                  <a:pt x="0" y="1697"/>
                  <a:pt x="0" y="3840"/>
                </a:cubicBezTo>
                <a:cubicBezTo>
                  <a:pt x="0" y="5092"/>
                  <a:pt x="668" y="6093"/>
                  <a:pt x="1809" y="6873"/>
                </a:cubicBezTo>
                <a:lnTo>
                  <a:pt x="1363" y="8264"/>
                </a:lnTo>
                <a:lnTo>
                  <a:pt x="2949" y="7485"/>
                </a:lnTo>
                <a:cubicBezTo>
                  <a:pt x="3506" y="7596"/>
                  <a:pt x="3979" y="7707"/>
                  <a:pt x="4535" y="7707"/>
                </a:cubicBezTo>
                <a:cubicBezTo>
                  <a:pt x="4675" y="7707"/>
                  <a:pt x="4814" y="7707"/>
                  <a:pt x="4953" y="7680"/>
                </a:cubicBezTo>
                <a:cubicBezTo>
                  <a:pt x="4869" y="7373"/>
                  <a:pt x="4814" y="7067"/>
                  <a:pt x="4814" y="6733"/>
                </a:cubicBezTo>
                <a:cubicBezTo>
                  <a:pt x="4786" y="4758"/>
                  <a:pt x="6483" y="3144"/>
                  <a:pt x="8626" y="3144"/>
                </a:cubicBezTo>
                <a:close/>
                <a:moveTo>
                  <a:pt x="6205" y="1920"/>
                </a:moveTo>
                <a:cubicBezTo>
                  <a:pt x="6539" y="1920"/>
                  <a:pt x="6762" y="2142"/>
                  <a:pt x="6762" y="2476"/>
                </a:cubicBezTo>
                <a:cubicBezTo>
                  <a:pt x="6762" y="2810"/>
                  <a:pt x="6539" y="3033"/>
                  <a:pt x="6205" y="3033"/>
                </a:cubicBezTo>
                <a:cubicBezTo>
                  <a:pt x="5871" y="3033"/>
                  <a:pt x="5537" y="2810"/>
                  <a:pt x="5537" y="2476"/>
                </a:cubicBezTo>
                <a:cubicBezTo>
                  <a:pt x="5537" y="2142"/>
                  <a:pt x="5871" y="1920"/>
                  <a:pt x="6205" y="1920"/>
                </a:cubicBezTo>
                <a:close/>
                <a:moveTo>
                  <a:pt x="3033" y="3060"/>
                </a:moveTo>
                <a:cubicBezTo>
                  <a:pt x="2699" y="3060"/>
                  <a:pt x="2365" y="2838"/>
                  <a:pt x="2365" y="2504"/>
                </a:cubicBezTo>
                <a:cubicBezTo>
                  <a:pt x="2365" y="2170"/>
                  <a:pt x="2699" y="1947"/>
                  <a:pt x="3033" y="1947"/>
                </a:cubicBezTo>
                <a:cubicBezTo>
                  <a:pt x="3367" y="1947"/>
                  <a:pt x="3589" y="2170"/>
                  <a:pt x="3589" y="2504"/>
                </a:cubicBezTo>
                <a:cubicBezTo>
                  <a:pt x="3617" y="2838"/>
                  <a:pt x="3395" y="3060"/>
                  <a:pt x="3033" y="3060"/>
                </a:cubicBezTo>
                <a:close/>
                <a:moveTo>
                  <a:pt x="3033" y="3060"/>
                </a:moveTo>
                <a:close/>
                <a:moveTo>
                  <a:pt x="12744" y="6678"/>
                </a:moveTo>
                <a:cubicBezTo>
                  <a:pt x="12744" y="4869"/>
                  <a:pt x="10935" y="3394"/>
                  <a:pt x="8904" y="3394"/>
                </a:cubicBezTo>
                <a:cubicBezTo>
                  <a:pt x="6762" y="3394"/>
                  <a:pt x="5064" y="4869"/>
                  <a:pt x="5064" y="6678"/>
                </a:cubicBezTo>
                <a:cubicBezTo>
                  <a:pt x="5064" y="8486"/>
                  <a:pt x="6762" y="9961"/>
                  <a:pt x="8904" y="9961"/>
                </a:cubicBezTo>
                <a:cubicBezTo>
                  <a:pt x="9349" y="9961"/>
                  <a:pt x="9795" y="9850"/>
                  <a:pt x="10268" y="9739"/>
                </a:cubicBezTo>
                <a:lnTo>
                  <a:pt x="11492" y="10406"/>
                </a:lnTo>
                <a:lnTo>
                  <a:pt x="11158" y="9266"/>
                </a:lnTo>
                <a:cubicBezTo>
                  <a:pt x="12076" y="8598"/>
                  <a:pt x="12744" y="7680"/>
                  <a:pt x="12744" y="6678"/>
                </a:cubicBezTo>
                <a:close/>
                <a:moveTo>
                  <a:pt x="7680" y="6093"/>
                </a:moveTo>
                <a:cubicBezTo>
                  <a:pt x="7457" y="6093"/>
                  <a:pt x="7235" y="5871"/>
                  <a:pt x="7235" y="5648"/>
                </a:cubicBezTo>
                <a:cubicBezTo>
                  <a:pt x="7235" y="5426"/>
                  <a:pt x="7457" y="5203"/>
                  <a:pt x="7680" y="5203"/>
                </a:cubicBezTo>
                <a:cubicBezTo>
                  <a:pt x="8014" y="5203"/>
                  <a:pt x="8236" y="5426"/>
                  <a:pt x="8236" y="5648"/>
                </a:cubicBezTo>
                <a:cubicBezTo>
                  <a:pt x="8236" y="5871"/>
                  <a:pt x="8014" y="6093"/>
                  <a:pt x="7680" y="6093"/>
                </a:cubicBezTo>
                <a:close/>
                <a:moveTo>
                  <a:pt x="10156" y="6093"/>
                </a:moveTo>
                <a:cubicBezTo>
                  <a:pt x="9934" y="6093"/>
                  <a:pt x="9711" y="5871"/>
                  <a:pt x="9711" y="5648"/>
                </a:cubicBezTo>
                <a:cubicBezTo>
                  <a:pt x="9711" y="5426"/>
                  <a:pt x="9934" y="5203"/>
                  <a:pt x="10156" y="5203"/>
                </a:cubicBezTo>
                <a:cubicBezTo>
                  <a:pt x="10490" y="5203"/>
                  <a:pt x="10713" y="5426"/>
                  <a:pt x="10713" y="5648"/>
                </a:cubicBezTo>
                <a:cubicBezTo>
                  <a:pt x="10713" y="5871"/>
                  <a:pt x="10490" y="6093"/>
                  <a:pt x="10156" y="6093"/>
                </a:cubicBezTo>
                <a:close/>
                <a:moveTo>
                  <a:pt x="10156" y="6093"/>
                </a:move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9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">
                                      <p:cBhvr>
                                        <p:cTn id="2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0" presetClass="exit" presetSubtype="0" accel="49940" decel="5006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798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accel="49940" decel="5006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98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3" presetClass="path" presetSubtype="0" accel="49940" decel="5006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 0 L -0.433173 0.422235 E" pathEditMode="relative" ptsTypes="">
                                      <p:cBhvr>
                                        <p:cTn id="67" dur="798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49940" decel="5006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433173 -0.422235 L 0 0 E" pathEditMode="relative" ptsTypes="">
                                      <p:cBhvr>
                                        <p:cTn id="69" dur="79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49940" decel="5006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71" dur="798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4602" y="834374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accel="49940" decel="5006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73" dur="798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31786" y="1198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6" grpId="1"/>
      <p:bldP spid="18" grpId="0" animBg="1"/>
      <p:bldP spid="18" grpId="1" animBg="1"/>
      <p:bldP spid="18" grpId="2" animBg="1"/>
      <p:bldP spid="18" grpId="3" animBg="1"/>
      <p:bldP spid="18" grpId="4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C78223-35F5-44DF-9330-954D844E415D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D62D7-52DA-4C59-9314-ADACEB534BDF}"/>
              </a:ext>
            </a:extLst>
          </p:cNvPr>
          <p:cNvSpPr txBox="1">
            <a:spLocks/>
          </p:cNvSpPr>
          <p:nvPr/>
        </p:nvSpPr>
        <p:spPr>
          <a:xfrm>
            <a:off x="73024" y="96691"/>
            <a:ext cx="5143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4000" dirty="0"/>
              <a:t>总结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618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accel="49940" decel="5006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accel="49940" decel="5006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49940" decel="5006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0.47309 0.291933 E" pathEditMode="relative" ptsTypes="">
                                      <p:cBhvr>
                                        <p:cTn id="2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49940" decel="5006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47309 -0.291933 L 0 0 E" pathEditMode="relative" ptsTypes="">
                                      <p:cBhvr>
                                        <p:cTn id="2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accel="49940" decel="5006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8" dur="7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73726" y="29032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ccel="49940" decel="5006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" dur="7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1445" y="3444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accel="49940" decel="5006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472396 -0.529559 E" pathEditMode="relative" ptsTypes="">
                                      <p:cBhvr>
                                        <p:cTn id="7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472396 0.529559 L 0 0 E" pathEditMode="relative" ptsTypes="">
                                      <p:cBhvr>
                                        <p:cTn id="7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accel="49940" decel="5006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0" dur="7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3913" y="159259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7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718739" y="627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  <p:bldP spid="12" grpId="0"/>
      <p:bldP spid="12" grpId="1"/>
      <p:bldP spid="14" grpId="1"/>
      <p:bldP spid="14" grpId="2"/>
      <p:bldP spid="14" grpId="3"/>
      <p:bldP spid="14" grpId="4"/>
      <p:bldP spid="16" grpId="0"/>
      <p:bldP spid="16" grpId="1"/>
      <p:bldP spid="16" grpId="2"/>
      <p:bldP spid="16" grpId="3"/>
      <p:bldP spid="18" grpId="0"/>
      <p:bldP spid="18" grpId="1"/>
      <p:bldP spid="11" grpId="0"/>
      <p:bldP spid="11" grpId="1"/>
      <p:bldP spid="11" grpId="2"/>
      <p:bldP spid="13" grpId="0"/>
      <p:bldP spid="13" grpId="1"/>
      <p:bldP spid="13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8AAB09-84C5-4DAF-BA88-74378DA8762E}"/>
              </a:ext>
            </a:extLst>
          </p:cNvPr>
          <p:cNvSpPr txBox="1">
            <a:spLocks/>
          </p:cNvSpPr>
          <p:nvPr/>
        </p:nvSpPr>
        <p:spPr>
          <a:xfrm>
            <a:off x="73024" y="96691"/>
            <a:ext cx="5143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4000" dirty="0"/>
              <a:t>总结</a:t>
            </a:r>
            <a:endParaRPr lang="en-US" altLang="zh-CN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098B38-81E0-4499-B857-84D1391A67CB}"/>
              </a:ext>
            </a:extLst>
          </p:cNvPr>
          <p:cNvSpPr txBox="1"/>
          <p:nvPr/>
        </p:nvSpPr>
        <p:spPr>
          <a:xfrm>
            <a:off x="1211243" y="4993260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李昕然：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F94BD6-1815-4B10-8B40-29F6477E1E3C}"/>
              </a:ext>
            </a:extLst>
          </p:cNvPr>
          <p:cNvSpPr txBox="1"/>
          <p:nvPr/>
        </p:nvSpPr>
        <p:spPr>
          <a:xfrm>
            <a:off x="1211243" y="3692352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卿云帆：</a:t>
            </a:r>
            <a:endParaRPr lang="zh-CN" altLang="en-US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18F41B-9160-40CF-9466-0B90456AAC8D}"/>
              </a:ext>
            </a:extLst>
          </p:cNvPr>
          <p:cNvSpPr txBox="1"/>
          <p:nvPr/>
        </p:nvSpPr>
        <p:spPr>
          <a:xfrm>
            <a:off x="1211243" y="2391443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潘家琦</a:t>
            </a:r>
            <a:r>
              <a:rPr lang="en-US" altLang="zh-CN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zh-CN" altLang="en-US" sz="3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E2B3A4-ED10-42FB-8820-8F05D2D6614E}"/>
              </a:ext>
            </a:extLst>
          </p:cNvPr>
          <p:cNvSpPr/>
          <p:nvPr/>
        </p:nvSpPr>
        <p:spPr>
          <a:xfrm>
            <a:off x="3975868" y="-9468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2D60CD-CF28-46EB-B417-1A8202AA4441}"/>
              </a:ext>
            </a:extLst>
          </p:cNvPr>
          <p:cNvSpPr txBox="1"/>
          <p:nvPr/>
        </p:nvSpPr>
        <p:spPr>
          <a:xfrm>
            <a:off x="3736400" y="2391443"/>
            <a:ext cx="778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后端基本框架，数据测试，文件整理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552B9E-E6FD-4497-819F-6E938834C238}"/>
              </a:ext>
            </a:extLst>
          </p:cNvPr>
          <p:cNvSpPr txBox="1"/>
          <p:nvPr/>
        </p:nvSpPr>
        <p:spPr>
          <a:xfrm>
            <a:off x="3736400" y="3692352"/>
            <a:ext cx="7577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项目管理，安卓前端开发，</a:t>
            </a:r>
            <a:r>
              <a:rPr lang="en-US" altLang="zh-CN" sz="3600" b="1" dirty="0">
                <a:ln w="0"/>
                <a:solidFill>
                  <a:srgbClr val="FF0000"/>
                </a:solidFill>
                <a:latin typeface="Lucida Handwriting" panose="03010101010101010101" pitchFamily="66" charset="0"/>
                <a:ea typeface="华文新魏" panose="02010800040101010101" pitchFamily="2" charset="-122"/>
              </a:rPr>
              <a:t>PPT</a:t>
            </a:r>
            <a:r>
              <a:rPr lang="zh-CN" altLang="en-US" sz="3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制作</a:t>
            </a:r>
            <a:endParaRPr lang="zh-CN" altLang="en-US" sz="26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58B7B9-5194-441E-B4F5-1E4D24965B5B}"/>
              </a:ext>
            </a:extLst>
          </p:cNvPr>
          <p:cNvSpPr txBox="1"/>
          <p:nvPr/>
        </p:nvSpPr>
        <p:spPr>
          <a:xfrm>
            <a:off x="3736399" y="4993259"/>
            <a:ext cx="7577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对比算法，数据收集，报告撰写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11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606AEF-D5AC-439F-B726-63A5CA4A4B2B}"/>
              </a:ext>
            </a:extLst>
          </p:cNvPr>
          <p:cNvSpPr txBox="1">
            <a:spLocks/>
          </p:cNvSpPr>
          <p:nvPr/>
        </p:nvSpPr>
        <p:spPr>
          <a:xfrm>
            <a:off x="73024" y="96691"/>
            <a:ext cx="5143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4000" dirty="0"/>
              <a:t>总结</a:t>
            </a:r>
            <a:endParaRPr lang="en-US" altLang="zh-CN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6907E8-4AC1-4923-A884-F0DE1BAAF4CA}"/>
              </a:ext>
            </a:extLst>
          </p:cNvPr>
          <p:cNvSpPr txBox="1"/>
          <p:nvPr/>
        </p:nvSpPr>
        <p:spPr>
          <a:xfrm>
            <a:off x="1211243" y="4993260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李昕然：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CDDFCD-7423-4090-932D-F6AFB4B3A68E}"/>
              </a:ext>
            </a:extLst>
          </p:cNvPr>
          <p:cNvSpPr txBox="1"/>
          <p:nvPr/>
        </p:nvSpPr>
        <p:spPr>
          <a:xfrm>
            <a:off x="1211243" y="3692352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卿云帆：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16AC3-9B21-42E3-878D-A0A40EB0540A}"/>
              </a:ext>
            </a:extLst>
          </p:cNvPr>
          <p:cNvSpPr txBox="1"/>
          <p:nvPr/>
        </p:nvSpPr>
        <p:spPr>
          <a:xfrm>
            <a:off x="1211243" y="2391443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潘家琦</a:t>
            </a:r>
            <a:r>
              <a:rPr lang="en-US" altLang="zh-CN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BB30C7-3991-47BA-932A-4B5EA4E8D1B6}"/>
              </a:ext>
            </a:extLst>
          </p:cNvPr>
          <p:cNvSpPr/>
          <p:nvPr/>
        </p:nvSpPr>
        <p:spPr>
          <a:xfrm>
            <a:off x="3975868" y="-9468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BAA171-BDAC-4079-A70A-ADB7EF2E476D}"/>
              </a:ext>
            </a:extLst>
          </p:cNvPr>
          <p:cNvSpPr txBox="1"/>
          <p:nvPr/>
        </p:nvSpPr>
        <p:spPr>
          <a:xfrm>
            <a:off x="3736400" y="2391443"/>
            <a:ext cx="778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网络编程入门大作业属于是）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35922D-125C-40D5-B47F-402FCAC2EE2E}"/>
              </a:ext>
            </a:extLst>
          </p:cNvPr>
          <p:cNvSpPr txBox="1"/>
          <p:nvPr/>
        </p:nvSpPr>
        <p:spPr>
          <a:xfrm>
            <a:off x="3736400" y="3692352"/>
            <a:ext cx="7577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（安卓开发大作业了属于是）</a:t>
            </a:r>
            <a:endParaRPr lang="zh-CN" alt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52D816-248C-4970-BCAE-B39006459FC2}"/>
              </a:ext>
            </a:extLst>
          </p:cNvPr>
          <p:cNvSpPr txBox="1"/>
          <p:nvPr/>
        </p:nvSpPr>
        <p:spPr>
          <a:xfrm>
            <a:off x="3736399" y="4993259"/>
            <a:ext cx="7577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（打入软件工程内部属于是）</a:t>
            </a:r>
          </a:p>
        </p:txBody>
      </p:sp>
    </p:spTree>
    <p:extLst>
      <p:ext uri="{BB962C8B-B14F-4D97-AF65-F5344CB8AC3E}">
        <p14:creationId xmlns:p14="http://schemas.microsoft.com/office/powerpoint/2010/main" val="314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97A549-07EC-4186-98E5-9CD686BCD2DA}"/>
              </a:ext>
            </a:extLst>
          </p:cNvPr>
          <p:cNvSpPr/>
          <p:nvPr/>
        </p:nvSpPr>
        <p:spPr>
          <a:xfrm>
            <a:off x="3975868" y="-9468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F99BA9-AE59-452F-B0F2-8429D33DBF82}"/>
              </a:ext>
            </a:extLst>
          </p:cNvPr>
          <p:cNvSpPr/>
          <p:nvPr/>
        </p:nvSpPr>
        <p:spPr>
          <a:xfrm>
            <a:off x="3975867" y="230561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4915C3-6AE8-41FB-8759-C76962FE70B5}"/>
              </a:ext>
            </a:extLst>
          </p:cNvPr>
          <p:cNvSpPr txBox="1">
            <a:spLocks/>
          </p:cNvSpPr>
          <p:nvPr/>
        </p:nvSpPr>
        <p:spPr>
          <a:xfrm>
            <a:off x="73024" y="96691"/>
            <a:ext cx="5143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4000" dirty="0"/>
              <a:t>总结</a:t>
            </a:r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0944A-51EA-4622-8A92-83FFDBB46724}"/>
              </a:ext>
            </a:extLst>
          </p:cNvPr>
          <p:cNvSpPr txBox="1">
            <a:spLocks/>
          </p:cNvSpPr>
          <p:nvPr/>
        </p:nvSpPr>
        <p:spPr>
          <a:xfrm>
            <a:off x="5318446" y="98851"/>
            <a:ext cx="15424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62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 E" pathEditMode="relative" ptsTypes="">
                                      <p:cBhvr>
                                        <p:cTn id="1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5 L 0 0 E" pathEditMode="relative" ptsTypes="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72396 -0.035588 E" pathEditMode="relative" ptsTypes="">
                                      <p:cBhvr>
                                        <p:cTn id="2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2396 0.035588 L 0 0 E" pathEditMode="relative" ptsTypes="">
                                      <p:cBhvr>
                                        <p:cTn id="2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99874" y="62791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33347" y="15925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F5CDFE7-128F-4680-89CB-6A76C7A77DF0}"/>
              </a:ext>
            </a:extLst>
          </p:cNvPr>
          <p:cNvSpPr/>
          <p:nvPr/>
        </p:nvSpPr>
        <p:spPr>
          <a:xfrm>
            <a:off x="3975867" y="230561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3A3E3-18BE-418F-9389-3D5F83052EB3}"/>
              </a:ext>
            </a:extLst>
          </p:cNvPr>
          <p:cNvSpPr txBox="1">
            <a:spLocks/>
          </p:cNvSpPr>
          <p:nvPr/>
        </p:nvSpPr>
        <p:spPr>
          <a:xfrm>
            <a:off x="5318446" y="98851"/>
            <a:ext cx="15424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Q&amp;A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807EC6-99D6-4AA6-89DC-ACD954498EAC}"/>
              </a:ext>
            </a:extLst>
          </p:cNvPr>
          <p:cNvSpPr/>
          <p:nvPr/>
        </p:nvSpPr>
        <p:spPr>
          <a:xfrm>
            <a:off x="3969518" y="2997841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E8304F-D8C7-4999-8215-17044E9AB520}"/>
              </a:ext>
            </a:extLst>
          </p:cNvPr>
          <p:cNvSpPr txBox="1">
            <a:spLocks/>
          </p:cNvSpPr>
          <p:nvPr/>
        </p:nvSpPr>
        <p:spPr>
          <a:xfrm>
            <a:off x="2303999" y="1160680"/>
            <a:ext cx="75713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感谢孔老师对项目全程的支持和帮助</a:t>
            </a:r>
            <a:endParaRPr lang="en-US" altLang="zh-CN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0ADF86-0865-4577-870A-E97E8DA23F3D}"/>
              </a:ext>
            </a:extLst>
          </p:cNvPr>
          <p:cNvSpPr txBox="1"/>
          <p:nvPr/>
        </p:nvSpPr>
        <p:spPr>
          <a:xfrm>
            <a:off x="3744811" y="5383381"/>
            <a:ext cx="4689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潘家琦</a:t>
            </a:r>
            <a:r>
              <a:rPr lang="en-US" altLang="zh-CN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李昕然</a:t>
            </a:r>
            <a:r>
              <a:rPr lang="en-US" altLang="zh-CN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卿云帆</a:t>
            </a: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88665-91E8-4643-A9D4-C34C63F967FC}"/>
              </a:ext>
            </a:extLst>
          </p:cNvPr>
          <p:cNvSpPr txBox="1"/>
          <p:nvPr/>
        </p:nvSpPr>
        <p:spPr>
          <a:xfrm rot="20927496">
            <a:off x="2119272" y="1593120"/>
            <a:ext cx="1001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Vladimir Script" panose="03050402040407070305" pitchFamily="66" charset="0"/>
                <a:ea typeface="等线" panose="02010600030101010101" pitchFamily="2" charset="-122"/>
              </a:rPr>
              <a:t>Thanks Listening</a:t>
            </a:r>
            <a:endParaRPr lang="zh-CN" altLang="en-US" sz="96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Vladimir Script" panose="03050402040407070305" pitchFamily="66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8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27535 E" pathEditMode="relative" ptsTypes="">
                                      <p:cBhvr>
                                        <p:cTn id="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27535 L 0 0 E" pathEditMode="relative" ptsTypes="">
                                      <p:cBhvr>
                                        <p:cTn id="1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490875" y="14444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20372" y="6923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521 0.100937 E" pathEditMode="relative" ptsTypes="">
                                      <p:cBhvr>
                                        <p:cTn id="2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-0.100937 L 0 0 E" pathEditMode="relative" ptsTypes="">
                                      <p:cBhvr>
                                        <p:cTn id="2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F94781-CE66-4E27-8996-1A7D616948E9}"/>
              </a:ext>
            </a:extLst>
          </p:cNvPr>
          <p:cNvSpPr txBox="1"/>
          <p:nvPr/>
        </p:nvSpPr>
        <p:spPr>
          <a:xfrm>
            <a:off x="13273" y="-28881"/>
            <a:ext cx="7951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动机</a:t>
            </a:r>
            <a:endParaRPr lang="zh-CN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C53783-8334-4D3E-84DB-CF5BBBC5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48" y="0"/>
            <a:ext cx="3179404" cy="68844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93D72B-EFB7-4112-8043-4491DC26C1B7}"/>
              </a:ext>
            </a:extLst>
          </p:cNvPr>
          <p:cNvSpPr/>
          <p:nvPr/>
        </p:nvSpPr>
        <p:spPr>
          <a:xfrm>
            <a:off x="11986953" y="1"/>
            <a:ext cx="191774" cy="207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E58A57-B257-4E3D-8DBC-E13DEC68FA03}"/>
              </a:ext>
            </a:extLst>
          </p:cNvPr>
          <p:cNvSpPr/>
          <p:nvPr/>
        </p:nvSpPr>
        <p:spPr>
          <a:xfrm>
            <a:off x="3079851" y="1223362"/>
            <a:ext cx="6019597" cy="2785378"/>
          </a:xfrm>
          <a:prstGeom prst="rect">
            <a:avLst/>
          </a:prstGeom>
          <a:noFill/>
          <a:effectLst>
            <a:glow>
              <a:srgbClr val="3333FF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我们始终认为，</a:t>
            </a:r>
            <a:endParaRPr lang="en-US" altLang="zh-CN" sz="35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上课</a:t>
            </a:r>
            <a:r>
              <a:rPr lang="zh-CN" altLang="en-US" sz="3500" b="0" cap="none" spc="0" dirty="0">
                <a:ln w="0"/>
                <a:solidFill>
                  <a:schemeClr val="tx1"/>
                </a:solidFill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是一种独立的正当行为，</a:t>
            </a:r>
            <a:endParaRPr lang="en-US" altLang="zh-CN" sz="3500" b="0" cap="none" spc="0" dirty="0">
              <a:ln w="0"/>
              <a:solidFill>
                <a:schemeClr val="tx1"/>
              </a:solidFill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本身就具有</a:t>
            </a:r>
            <a:r>
              <a:rPr lang="zh-CN" altLang="en-US" sz="3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内在的道德价值</a:t>
            </a:r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35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500" b="0" cap="none" spc="0" dirty="0">
                <a:ln w="0"/>
                <a:solidFill>
                  <a:schemeClr val="tx1"/>
                </a:solidFill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因此，</a:t>
            </a:r>
            <a:endParaRPr lang="en-US" altLang="zh-CN" sz="3500" b="0" cap="none" spc="0" dirty="0">
              <a:ln w="0"/>
              <a:solidFill>
                <a:schemeClr val="tx1"/>
              </a:solidFill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我们想要解决这种</a:t>
            </a:r>
            <a:r>
              <a:rPr lang="zh-CN" altLang="en-US" sz="3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恶</a:t>
            </a:r>
            <a:endParaRPr lang="en-US" altLang="zh-CN" sz="35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433229-0560-4C11-94F8-ADB19BFFFAAB}"/>
              </a:ext>
            </a:extLst>
          </p:cNvPr>
          <p:cNvSpPr txBox="1"/>
          <p:nvPr/>
        </p:nvSpPr>
        <p:spPr>
          <a:xfrm>
            <a:off x="2905125" y="4384844"/>
            <a:ext cx="6369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现在加狗头来得及么？</a:t>
            </a:r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000" b="0" cap="none" spc="0" dirty="0">
              <a:ln w="0"/>
              <a:solidFill>
                <a:schemeClr val="tx1"/>
              </a:solidFill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05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98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98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567 -0.486778 E" pathEditMode="relative" ptsTypes="">
                                      <p:cBhvr>
                                        <p:cTn id="12" dur="79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1567 0.486778 L 0 0 E" pathEditMode="relative" ptsTypes="">
                                      <p:cBhvr>
                                        <p:cTn id="14" dur="79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98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032" y="3019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98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657891" y="331275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98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98"/>
                            </p:stCondLst>
                            <p:childTnLst>
                              <p:par>
                                <p:cTn id="25" presetID="27" presetClass="emph" presetSubtype="0" fill="remove" grpId="1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3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animClr clrSpc="rgb" dir="cw">
                                      <p:cBhvr>
                                        <p:cTn id="27" dur="3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28" dur="3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3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88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/>
      <p:bldP spid="7" grpId="1"/>
      <p:bldP spid="7" grpId="2"/>
      <p:bldP spid="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50A454-437E-412B-A3FC-8C41C0A3294D}"/>
              </a:ext>
            </a:extLst>
          </p:cNvPr>
          <p:cNvSpPr txBox="1"/>
          <p:nvPr/>
        </p:nvSpPr>
        <p:spPr>
          <a:xfrm>
            <a:off x="13273" y="-28881"/>
            <a:ext cx="7951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动机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053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5782 -0.021693 E" pathEditMode="relative" ptsTypes="">
                                      <p:cBhvr>
                                        <p:cTn id="3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782 0.021693 L 0 0 E" pathEditMode="relative" ptsTypes="">
                                      <p:cBhvr>
                                        <p:cTn id="3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7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464935" y="57447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21508" y="17407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8" grpId="0"/>
      <p:bldP spid="10" grpId="0"/>
      <p:bldP spid="12" grpId="0"/>
      <p:bldP spid="14" grpId="0"/>
      <p:bldP spid="16" grpId="0"/>
      <p:bldP spid="18" grpId="0"/>
      <p:bldP spid="20" grpId="0"/>
      <p:bldP spid="20" grpId="1"/>
      <p:bldP spid="2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8CB9B4-BF0F-436C-9236-8590CB4D3E9B}"/>
              </a:ext>
            </a:extLst>
          </p:cNvPr>
          <p:cNvSpPr txBox="1">
            <a:spLocks/>
          </p:cNvSpPr>
          <p:nvPr/>
        </p:nvSpPr>
        <p:spPr>
          <a:xfrm>
            <a:off x="-15455" y="-32132"/>
            <a:ext cx="6758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500" dirty="0"/>
              <a:t>现有方案</a:t>
            </a:r>
          </a:p>
        </p:txBody>
      </p:sp>
    </p:spTree>
    <p:extLst>
      <p:ext uri="{BB962C8B-B14F-4D97-AF65-F5344CB8AC3E}">
        <p14:creationId xmlns:p14="http://schemas.microsoft.com/office/powerpoint/2010/main" val="243587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98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98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303 -0.060586 E" pathEditMode="relative" ptsTypes="">
                                      <p:cBhvr>
                                        <p:cTn id="36" dur="79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03 0.060586 L 0 0 E" pathEditMode="relative" ptsTypes="">
                                      <p:cBhvr>
                                        <p:cTn id="38" dur="798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798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8282" y="27037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798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546988" y="3698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0" grpId="1"/>
      <p:bldP spid="10" grpId="2"/>
      <p:bldP spid="12" grpId="0"/>
      <p:bldP spid="14" grpId="0"/>
      <p:bldP spid="16" grpId="0"/>
      <p:bldP spid="18" grpId="0"/>
      <p:bldP spid="11" grpId="0"/>
      <p:bldP spid="11" grpId="1"/>
      <p:bldP spid="1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553D06-06D6-423C-9259-3EA910ADFE30}"/>
              </a:ext>
            </a:extLst>
          </p:cNvPr>
          <p:cNvSpPr txBox="1">
            <a:spLocks/>
          </p:cNvSpPr>
          <p:nvPr/>
        </p:nvSpPr>
        <p:spPr>
          <a:xfrm>
            <a:off x="-15455" y="-32132"/>
            <a:ext cx="6758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500" dirty="0"/>
              <a:t>现有方案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CFD9F-ACEE-45CC-BE61-974A36D3A176}"/>
              </a:ext>
            </a:extLst>
          </p:cNvPr>
          <p:cNvSpPr txBox="1"/>
          <p:nvPr/>
        </p:nvSpPr>
        <p:spPr>
          <a:xfrm>
            <a:off x="8911242" y="34858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定位辅助签到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7E308C-75F0-4C23-A6C3-F8DAE1783191}"/>
              </a:ext>
            </a:extLst>
          </p:cNvPr>
          <p:cNvSpPr txBox="1"/>
          <p:nvPr/>
        </p:nvSpPr>
        <p:spPr>
          <a:xfrm>
            <a:off x="5245676" y="348581"/>
            <a:ext cx="254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检测连接</a:t>
            </a:r>
            <a:r>
              <a:rPr lang="en-US" altLang="zh-CN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</a:t>
            </a:r>
            <a:endParaRPr lang="zh-CN" altLang="en-US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DE8DD-0323-411A-9646-640E134AA744}"/>
              </a:ext>
            </a:extLst>
          </p:cNvPr>
          <p:cNvSpPr txBox="1"/>
          <p:nvPr/>
        </p:nvSpPr>
        <p:spPr>
          <a:xfrm>
            <a:off x="1303469" y="348581"/>
            <a:ext cx="3551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内网</a:t>
            </a:r>
            <a:r>
              <a:rPr lang="en-US" altLang="zh-CN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局域网签到</a:t>
            </a: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B383BC7B-CE92-4ECD-9277-7EEEA05BC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42" y="1283641"/>
            <a:ext cx="2842954" cy="4255140"/>
          </a:xfrm>
          <a:prstGeom prst="rect">
            <a:avLst/>
          </a:prstGeom>
        </p:spPr>
      </p:pic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DE2D5A2-FEAF-443A-BA53-1575FFCD512E}"/>
              </a:ext>
            </a:extLst>
          </p:cNvPr>
          <p:cNvCxnSpPr/>
          <p:nvPr/>
        </p:nvCxnSpPr>
        <p:spPr>
          <a:xfrm>
            <a:off x="8511243" y="902579"/>
            <a:ext cx="0" cy="493776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38100">
              <a:srgbClr val="00B0F0">
                <a:alpha val="65000"/>
              </a:srgb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B0372A0-4A69-4273-90D9-5C6CCB1DE74A}"/>
              </a:ext>
            </a:extLst>
          </p:cNvPr>
          <p:cNvCxnSpPr/>
          <p:nvPr/>
        </p:nvCxnSpPr>
        <p:spPr>
          <a:xfrm>
            <a:off x="4646814" y="902579"/>
            <a:ext cx="0" cy="493776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38100">
              <a:srgbClr val="00B0F0">
                <a:alpha val="65000"/>
              </a:srgb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BDE49D69-AFA6-422B-90D0-C62FC3515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24" y="1283641"/>
            <a:ext cx="2562181" cy="425514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9A0ED3-CD4F-432B-9957-BA6BC1E2C1E8}"/>
              </a:ext>
            </a:extLst>
          </p:cNvPr>
          <p:cNvSpPr txBox="1"/>
          <p:nvPr/>
        </p:nvSpPr>
        <p:spPr>
          <a:xfrm>
            <a:off x="1106018" y="1322242"/>
            <a:ext cx="33329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检测签到</a:t>
            </a:r>
            <a:r>
              <a:rPr lang="en-US" altLang="zh-CN" sz="3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IP</a:t>
            </a: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地址</a:t>
            </a:r>
            <a:endParaRPr lang="en-US" altLang="zh-CN" sz="3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不适用于校园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可以通过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VPN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规避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部署不连接万维网</a:t>
            </a:r>
            <a:endParaRPr lang="en-US" altLang="zh-CN" sz="3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不适用于校园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可能可以通过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VPN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规避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临时的局域网</a:t>
            </a:r>
            <a:endParaRPr lang="en-US" altLang="zh-CN" sz="3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代价高昂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面临高并发难题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107" grpId="0"/>
      <p:bldP spid="10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086090-B1F5-493F-8A9A-2DC7A40A6365}"/>
              </a:ext>
            </a:extLst>
          </p:cNvPr>
          <p:cNvSpPr txBox="1">
            <a:spLocks/>
          </p:cNvSpPr>
          <p:nvPr/>
        </p:nvSpPr>
        <p:spPr>
          <a:xfrm>
            <a:off x="-15455" y="-32132"/>
            <a:ext cx="6758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500" dirty="0"/>
              <a:t>现有方案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A1A4BE-CAC5-4726-901D-E5C6F45DA7A6}"/>
              </a:ext>
            </a:extLst>
          </p:cNvPr>
          <p:cNvSpPr txBox="1"/>
          <p:nvPr/>
        </p:nvSpPr>
        <p:spPr>
          <a:xfrm>
            <a:off x="3761097" y="2453388"/>
            <a:ext cx="34451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i="1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签到的简便性、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系统复杂性、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结果的可靠性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3A48FE-E651-4EBE-9643-270D0EDE85DF}"/>
              </a:ext>
            </a:extLst>
          </p:cNvPr>
          <p:cNvSpPr txBox="1">
            <a:spLocks/>
          </p:cNvSpPr>
          <p:nvPr/>
        </p:nvSpPr>
        <p:spPr>
          <a:xfrm>
            <a:off x="4021686" y="760617"/>
            <a:ext cx="39966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0"/>
                <a:effectLst>
                  <a:glow rad="1270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trade-off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12761E-471E-4F35-B581-B429FB7DC156}"/>
              </a:ext>
            </a:extLst>
          </p:cNvPr>
          <p:cNvSpPr txBox="1"/>
          <p:nvPr/>
        </p:nvSpPr>
        <p:spPr>
          <a:xfrm>
            <a:off x="3394622" y="1692151"/>
            <a:ext cx="17741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endParaRPr lang="en-US" altLang="zh-CN" sz="4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E4295B-F234-4A89-820C-7D3CAC9C6221}"/>
              </a:ext>
            </a:extLst>
          </p:cNvPr>
          <p:cNvSpPr txBox="1"/>
          <p:nvPr/>
        </p:nvSpPr>
        <p:spPr>
          <a:xfrm>
            <a:off x="2930072" y="4154364"/>
            <a:ext cx="63191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之间取得</a:t>
            </a: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平衡</a:t>
            </a:r>
            <a:endParaRPr lang="en-US" altLang="zh-CN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3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7" grpId="2"/>
      <p:bldP spid="11" grpId="0"/>
      <p:bldP spid="11" grpId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A86B06-65B2-401D-8E8A-FE303DB549DF}"/>
              </a:ext>
            </a:extLst>
          </p:cNvPr>
          <p:cNvSpPr txBox="1">
            <a:spLocks/>
          </p:cNvSpPr>
          <p:nvPr/>
        </p:nvSpPr>
        <p:spPr>
          <a:xfrm>
            <a:off x="-15455" y="-32132"/>
            <a:ext cx="6758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500" dirty="0"/>
              <a:t>现有方案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95241F-B280-487F-A502-ABB08FF0F55E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</p:spTree>
    <p:extLst>
      <p:ext uri="{BB962C8B-B14F-4D97-AF65-F5344CB8AC3E}">
        <p14:creationId xmlns:p14="http://schemas.microsoft.com/office/powerpoint/2010/main" val="126754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accel="49940" decel="5006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98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98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47303 0.060586 E" pathEditMode="relative" ptsTypes="">
                                      <p:cBhvr>
                                        <p:cTn id="16" dur="798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49940" decel="5006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47303 -0.060586 L 0 0 E" pathEditMode="relative" ptsTypes="">
                                      <p:cBhvr>
                                        <p:cTn id="18" dur="79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" dur="798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46988" y="36986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ccel="49940" decel="50060" fill="hold" grpId="4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2" dur="798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8282" y="27037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98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accel="49940" decel="5006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98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-0.432625 -0.280293 E" pathEditMode="relative" ptsTypes="">
                                      <p:cBhvr>
                                        <p:cTn id="60" dur="79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432625 0.280293 L 0 0 E" pathEditMode="relative" ptsTypes="">
                                      <p:cBhvr>
                                        <p:cTn id="62" dur="798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accel="49940" decel="5006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4" dur="798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44096" y="72222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6" dur="798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  <p:from x="226776" y="13846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8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8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1"/>
      <p:bldP spid="10" grpId="2"/>
      <p:bldP spid="10" grpId="3"/>
      <p:bldP spid="10" grpId="4"/>
      <p:bldP spid="12" grpId="0"/>
      <p:bldP spid="12" grpId="1"/>
      <p:bldP spid="12" grpId="2"/>
      <p:bldP spid="12" grpId="3"/>
      <p:bldP spid="14" grpId="0"/>
      <p:bldP spid="14" grpId="1"/>
      <p:bldP spid="16" grpId="0"/>
      <p:bldP spid="16" grpId="1"/>
      <p:bldP spid="18" grpId="0"/>
      <p:bldP spid="18" grpId="1"/>
      <p:bldP spid="11" grpId="0"/>
      <p:bldP spid="11" grpId="1"/>
      <p:bldP spid="11" grpId="2"/>
      <p:bldP spid="17" grpId="0"/>
      <p:bldP spid="17" grpId="1"/>
      <p:bldP spid="17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085;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1841</Words>
  <Application>Microsoft Office PowerPoint</Application>
  <PresentationFormat>宽屏</PresentationFormat>
  <Paragraphs>373</Paragraphs>
  <Slides>34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等线</vt:lpstr>
      <vt:lpstr>华文新魏</vt:lpstr>
      <vt:lpstr>华文行楷</vt:lpstr>
      <vt:lpstr>Agency FB</vt:lpstr>
      <vt:lpstr>Arial</vt:lpstr>
      <vt:lpstr>Calibri</vt:lpstr>
      <vt:lpstr>Calibri Light</vt:lpstr>
      <vt:lpstr>Cascadia Code SemiBold</vt:lpstr>
      <vt:lpstr>Lucida Handwriting</vt:lpstr>
      <vt:lpstr>MV Boli</vt:lpstr>
      <vt:lpstr>Vladimir Script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卿 云帆</dc:creator>
  <cp:lastModifiedBy>卿 云帆</cp:lastModifiedBy>
  <cp:revision>49</cp:revision>
  <dcterms:created xsi:type="dcterms:W3CDTF">2021-12-07T06:13:05Z</dcterms:created>
  <dcterms:modified xsi:type="dcterms:W3CDTF">2021-12-12T09:48:34Z</dcterms:modified>
</cp:coreProperties>
</file>