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e178806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e178806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famous 20 newsgroup data, the data contains 2 classes that are hard to distinguish because they share many words: Christianity and atheism. Author used a random forest with 500 trees and got 92.4% accuracy. </a:t>
            </a:r>
            <a:r>
              <a:rPr lang="en">
                <a:solidFill>
                  <a:srgbClr val="404040"/>
                </a:solidFill>
                <a:highlight>
                  <a:srgbClr val="FFFFFF"/>
                </a:highlight>
              </a:rPr>
              <a:t>Additional exploration shows us that the word "posting" (part of the email header) appears in 21.6% of the examples in the training set but only two times in the class “Christianity.” This is also the case in the test set, where the word appears in almost 20% of the examples but only twice in “Christianity.” This kind of artifact in the data set makes the problem much easier than it is in the real world, where we wouldn't expect such patterns to occur. These insights become easy once you understand what the models are actually doing, which in turn leads to models that generalize much better.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e178806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e1788062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Model predicts if a mushroom is poisonous or not. We can see that odor= foul is indicative of a poisonous mushroom ( If odor was not foul, on average this predictions would be 0.26 less ‘poisonous’.</a:t>
            </a:r>
            <a:endParaRPr sz="1200"/>
          </a:p>
          <a:p>
            <a:pPr indent="0" lvl="0" marL="0" rtl="0" algn="l">
              <a:spcBef>
                <a:spcPts val="1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e1788062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e1788062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04040"/>
                </a:solidFill>
                <a:highlight>
                  <a:srgbClr val="FFFFFF"/>
                </a:highlight>
              </a:rPr>
              <a:t>the classifier predicts “tree frog” as the most likely class, followed by "pool table" and "balloon" with lower probabilities. The explanation reveals that the classifier primarily focuses on the frog's face as an explanation for the predicted class. It also sheds light on why "pool table" has non-zero probability: the frog's hands and eyes bear a resemblance to billiard balls, especially on a green background. Similarly, the heart bears a resemblance to a red balloon.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e1788062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e1788062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e0a9059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e0a9059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you don’t know if you can trust a machine learning prediction, take a doctor, you give him or her the best model in the industry and you ask them to use it, they will probably not trust it to make predictions, they can ask for explanations. As data scientists, we can look into the accuracy but is it enough to really trust the algorithm? What about big data and having more dimensions and more relationships. </a:t>
            </a:r>
            <a:endParaRPr/>
          </a:p>
          <a:p>
            <a:pPr indent="0" lvl="0" marL="0" rtl="0" algn="l">
              <a:spcBef>
                <a:spcPts val="0"/>
              </a:spcBef>
              <a:spcAft>
                <a:spcPts val="0"/>
              </a:spcAft>
              <a:buNone/>
            </a:pPr>
            <a:r>
              <a:rPr lang="en"/>
              <a:t>That’s when LIME can help</a:t>
            </a:r>
            <a:endParaRPr/>
          </a:p>
          <a:p>
            <a:pPr indent="0" lvl="0" marL="0" rtl="0" algn="l">
              <a:spcBef>
                <a:spcPts val="0"/>
              </a:spcBef>
              <a:spcAft>
                <a:spcPts val="0"/>
              </a:spcAft>
              <a:buNone/>
            </a:pPr>
            <a:r>
              <a:rPr lang="en"/>
              <a:t> What if you can understand why any classifier is making a prediction even incredibly complicated models wouldn’t that be cool?</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like LIME is a black box algorithms in a business setting that is stil able to explain the logic behind the predictions intuitively to a business user.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e0cce77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e0cce77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e0a90590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e0a90590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e178806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e178806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e178806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e178806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e178806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e178806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e1788062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e1788062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404040"/>
                </a:solidFill>
                <a:highlight>
                  <a:srgbClr val="FFFFFF"/>
                </a:highlight>
              </a:rPr>
              <a:t>Since humans often have good intuition and business intelligence that is hard to capture in evaluation metrics. Assuming a “pick step” in which certain representative predictions are selected to be explained to the human would make the process similar to this one</a:t>
            </a:r>
            <a:endParaRPr sz="1200"/>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https://www.linkedin.com/in/fatima-louma%C3%AFni8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arxiv.org/pdf/1602.04938.pdf" TargetMode="External"/><Relationship Id="rId4" Type="http://schemas.openxmlformats.org/officeDocument/2006/relationships/hyperlink" Target="https://www.youtube.com/watch?v=KP7-JtFMLo4" TargetMode="External"/><Relationship Id="rId5" Type="http://schemas.openxmlformats.org/officeDocument/2006/relationships/hyperlink" Target="https://homes.cs.washington.edu/~marcotcr/blog/lime/" TargetMode="External"/><Relationship Id="rId6" Type="http://schemas.openxmlformats.org/officeDocument/2006/relationships/hyperlink" Target="https://arxiv.org/pdf/1602.04938.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b="21875" l="0" r="0" t="21875"/>
          <a:stretch/>
        </p:blipFill>
        <p:spPr>
          <a:xfrm>
            <a:off x="0" y="0"/>
            <a:ext cx="9144000" cy="514350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000000"/>
                </a:solidFill>
              </a:rPr>
              <a:t>Do you trust your model?</a:t>
            </a:r>
            <a:endParaRPr b="1" sz="3200">
              <a:solidFill>
                <a:srgbClr val="000000"/>
              </a:solidFill>
            </a:endParaRPr>
          </a:p>
          <a:p>
            <a:pPr indent="0" lvl="0" marL="0" rtl="0" algn="l">
              <a:spcBef>
                <a:spcPts val="0"/>
              </a:spcBef>
              <a:spcAft>
                <a:spcPts val="0"/>
              </a:spcAft>
              <a:buNone/>
            </a:pPr>
            <a:r>
              <a:rPr b="1" lang="en" sz="3200">
                <a:solidFill>
                  <a:srgbClr val="000000"/>
                </a:solidFill>
              </a:rPr>
              <a:t>An introduction to LIME</a:t>
            </a:r>
            <a:endParaRPr b="1" sz="3200">
              <a:solidFill>
                <a:srgbClr val="000000"/>
              </a:solidFill>
            </a:endParaRPr>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Fatima Loumaini</a:t>
            </a:r>
            <a:endParaRPr b="1">
              <a:solidFill>
                <a:srgbClr val="000000"/>
              </a:solidFill>
            </a:endParaRPr>
          </a:p>
        </p:txBody>
      </p:sp>
      <p:sp>
        <p:nvSpPr>
          <p:cNvPr id="107" name="Google Shape;107;p25"/>
          <p:cNvSpPr txBox="1"/>
          <p:nvPr>
            <p:ph idx="1" type="subTitle"/>
          </p:nvPr>
        </p:nvSpPr>
        <p:spPr>
          <a:xfrm>
            <a:off x="510450" y="4370773"/>
            <a:ext cx="8123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u="sng">
                <a:solidFill>
                  <a:srgbClr val="000000"/>
                </a:solidFill>
                <a:latin typeface="Roboto"/>
                <a:ea typeface="Roboto"/>
                <a:cs typeface="Roboto"/>
                <a:sym typeface="Roboto"/>
                <a:hlinkClick r:id="rId4"/>
              </a:rPr>
              <a:t>linkedin.com/in/fatima-loumaïni85</a:t>
            </a:r>
            <a:endParaRPr b="1" sz="1800">
              <a:solidFill>
                <a:srgbClr val="000000"/>
              </a:solidFill>
            </a:endParaRPr>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LIME Examples</a:t>
            </a:r>
            <a:endParaRPr b="1" sz="3200"/>
          </a:p>
        </p:txBody>
      </p:sp>
      <p:pic>
        <p:nvPicPr>
          <p:cNvPr id="166" name="Google Shape;166;p34"/>
          <p:cNvPicPr preferRelativeResize="0"/>
          <p:nvPr/>
        </p:nvPicPr>
        <p:blipFill>
          <a:blip r:embed="rId3">
            <a:alphaModFix/>
          </a:blip>
          <a:stretch>
            <a:fillRect/>
          </a:stretch>
        </p:blipFill>
        <p:spPr>
          <a:xfrm>
            <a:off x="76200" y="1184876"/>
            <a:ext cx="8686800" cy="26213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LIME Examples</a:t>
            </a:r>
            <a:endParaRPr b="1" sz="3200"/>
          </a:p>
        </p:txBody>
      </p:sp>
      <p:pic>
        <p:nvPicPr>
          <p:cNvPr id="172" name="Google Shape;172;p35"/>
          <p:cNvPicPr preferRelativeResize="0"/>
          <p:nvPr/>
        </p:nvPicPr>
        <p:blipFill>
          <a:blip r:embed="rId3">
            <a:alphaModFix/>
          </a:blip>
          <a:stretch>
            <a:fillRect/>
          </a:stretch>
        </p:blipFill>
        <p:spPr>
          <a:xfrm>
            <a:off x="235500" y="1176279"/>
            <a:ext cx="8686798" cy="21999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LIME Examples</a:t>
            </a:r>
            <a:endParaRPr b="1" sz="3200"/>
          </a:p>
        </p:txBody>
      </p:sp>
      <p:pic>
        <p:nvPicPr>
          <p:cNvPr id="178" name="Google Shape;178;p36"/>
          <p:cNvPicPr preferRelativeResize="0"/>
          <p:nvPr/>
        </p:nvPicPr>
        <p:blipFill>
          <a:blip r:embed="rId3">
            <a:alphaModFix/>
          </a:blip>
          <a:stretch>
            <a:fillRect/>
          </a:stretch>
        </p:blipFill>
        <p:spPr>
          <a:xfrm>
            <a:off x="685800" y="1170125"/>
            <a:ext cx="7830308"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Why we should use LIME?</a:t>
            </a:r>
            <a:endParaRPr b="1" sz="3200"/>
          </a:p>
          <a:p>
            <a:pPr indent="0" lvl="0" marL="0" rtl="0" algn="l">
              <a:spcBef>
                <a:spcPts val="0"/>
              </a:spcBef>
              <a:spcAft>
                <a:spcPts val="0"/>
              </a:spcAft>
              <a:buNone/>
            </a:pPr>
            <a:r>
              <a:t/>
            </a:r>
            <a:endParaRPr b="1" sz="3200"/>
          </a:p>
        </p:txBody>
      </p:sp>
      <p:sp>
        <p:nvSpPr>
          <p:cNvPr id="184" name="Google Shape;184;p37"/>
          <p:cNvSpPr txBox="1"/>
          <p:nvPr>
            <p:ph idx="1" type="body"/>
          </p:nvPr>
        </p:nvSpPr>
        <p:spPr>
          <a:xfrm>
            <a:off x="311700" y="1155925"/>
            <a:ext cx="8520600" cy="9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04040"/>
                </a:solidFill>
                <a:highlight>
                  <a:srgbClr val="FFFFFF"/>
                </a:highlight>
              </a:rPr>
              <a:t>Trust is crucial for effective human interaction with machine learning systems, and explaining individual predictions is an effective way of assessing trust. LIME is an efficient tool to facilitate such trust for machine learning practitioners and a good choice to add to their tool belts (available in Python and R).</a:t>
            </a:r>
            <a:endParaRPr>
              <a:solidFill>
                <a:srgbClr val="404040"/>
              </a:solidFill>
              <a:highlight>
                <a:srgbClr val="FFFFFF"/>
              </a:highlight>
            </a:endParaRPr>
          </a:p>
          <a:p>
            <a:pPr indent="0" lvl="0" marL="0" rtl="0" algn="l">
              <a:spcBef>
                <a:spcPts val="1600"/>
              </a:spcBef>
              <a:spcAft>
                <a:spcPts val="0"/>
              </a:spcAft>
              <a:buNone/>
            </a:pPr>
            <a:r>
              <a:rPr lang="en">
                <a:solidFill>
                  <a:srgbClr val="404040"/>
                </a:solidFill>
                <a:highlight>
                  <a:srgbClr val="FFFFFF"/>
                </a:highlight>
              </a:rPr>
              <a:t>On a legal side, in Europe for example companies that incorporate an automated decision making process are obliged to provide customers who ask a reason and explanation for refusing a loan, a job application etc.</a:t>
            </a:r>
            <a:endParaRPr>
              <a:solidFill>
                <a:srgbClr val="404040"/>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63563" y="43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Why should I trust you?</a:t>
            </a:r>
            <a:endParaRPr b="1" sz="3200"/>
          </a:p>
        </p:txBody>
      </p:sp>
      <p:sp>
        <p:nvSpPr>
          <p:cNvPr id="114" name="Google Shape;114;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1600"/>
              </a:spcAft>
              <a:buNone/>
            </a:pPr>
            <a:r>
              <a:t/>
            </a:r>
            <a:endParaRPr b="1" sz="2400"/>
          </a:p>
        </p:txBody>
      </p:sp>
      <p:pic>
        <p:nvPicPr>
          <p:cNvPr id="115" name="Google Shape;115;p26"/>
          <p:cNvPicPr preferRelativeResize="0"/>
          <p:nvPr/>
        </p:nvPicPr>
        <p:blipFill>
          <a:blip r:embed="rId3">
            <a:alphaModFix/>
          </a:blip>
          <a:stretch>
            <a:fillRect/>
          </a:stretch>
        </p:blipFill>
        <p:spPr>
          <a:xfrm>
            <a:off x="620530" y="1224274"/>
            <a:ext cx="8138160" cy="24597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What is LIME?</a:t>
            </a:r>
            <a:endParaRPr b="1" sz="3200"/>
          </a:p>
        </p:txBody>
      </p:sp>
      <p:sp>
        <p:nvSpPr>
          <p:cNvPr id="121" name="Google Shape;121;p27"/>
          <p:cNvSpPr txBox="1"/>
          <p:nvPr>
            <p:ph idx="1" type="body"/>
          </p:nvPr>
        </p:nvSpPr>
        <p:spPr>
          <a:xfrm>
            <a:off x="311700" y="115592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404040"/>
                </a:solidFill>
                <a:highlight>
                  <a:srgbClr val="FFFFFF"/>
                </a:highlight>
              </a:rPr>
              <a:t>In 2016, Marco Tulio Riberio, Sameer Singh, and Carlos Guestrin from UW released a paper, “</a:t>
            </a:r>
            <a:r>
              <a:rPr lang="en">
                <a:solidFill>
                  <a:srgbClr val="2D71C7"/>
                </a:solidFill>
                <a:highlight>
                  <a:srgbClr val="FFFFFF"/>
                </a:highlight>
                <a:uFill>
                  <a:noFill/>
                </a:uFill>
                <a:hlinkClick r:id="rId3"/>
              </a:rPr>
              <a:t>Why Should I Trust You?: Explaining the Predictions of Any Classifier</a:t>
            </a:r>
            <a:r>
              <a:rPr lang="en">
                <a:solidFill>
                  <a:srgbClr val="404040"/>
                </a:solidFill>
                <a:highlight>
                  <a:srgbClr val="FFFFFF"/>
                </a:highlight>
              </a:rPr>
              <a:t>” that was discussed at </a:t>
            </a:r>
            <a:r>
              <a:rPr lang="en">
                <a:solidFill>
                  <a:srgbClr val="2D71C7"/>
                </a:solidFill>
                <a:highlight>
                  <a:srgbClr val="FFFFFF"/>
                </a:highlight>
                <a:uFill>
                  <a:noFill/>
                </a:uFill>
                <a:hlinkClick r:id="rId4"/>
              </a:rPr>
              <a:t>KDD 2016</a:t>
            </a:r>
            <a:r>
              <a:rPr lang="en">
                <a:solidFill>
                  <a:srgbClr val="404040"/>
                </a:solidFill>
                <a:highlight>
                  <a:srgbClr val="FFFFFF"/>
                </a:highlight>
              </a:rPr>
              <a:t> as well as within a </a:t>
            </a:r>
            <a:r>
              <a:rPr lang="en">
                <a:solidFill>
                  <a:srgbClr val="2D71C7"/>
                </a:solidFill>
                <a:highlight>
                  <a:srgbClr val="FFFFFF"/>
                </a:highlight>
                <a:uFill>
                  <a:noFill/>
                </a:uFill>
                <a:hlinkClick r:id="rId5"/>
              </a:rPr>
              <a:t>blog post</a:t>
            </a:r>
            <a:r>
              <a:rPr lang="en">
                <a:solidFill>
                  <a:srgbClr val="404040"/>
                </a:solidFill>
                <a:highlight>
                  <a:srgbClr val="FFFFFF"/>
                </a:highlight>
              </a:rPr>
              <a:t>. Within </a:t>
            </a:r>
            <a:r>
              <a:rPr lang="en">
                <a:solidFill>
                  <a:srgbClr val="2D71C7"/>
                </a:solidFill>
                <a:highlight>
                  <a:srgbClr val="FFFFFF"/>
                </a:highlight>
                <a:uFill>
                  <a:noFill/>
                </a:uFill>
                <a:hlinkClick r:id="rId6"/>
              </a:rPr>
              <a:t>the paper</a:t>
            </a:r>
            <a:r>
              <a:rPr lang="en">
                <a:solidFill>
                  <a:srgbClr val="404040"/>
                </a:solidFill>
                <a:highlight>
                  <a:srgbClr val="FFFFFF"/>
                </a:highlight>
              </a:rPr>
              <a:t>, Riberio, Singh, and Guestrin propose LIME as a means of  “providing explanations for individual predictions as a solution to the ‘trust the prediction problem’, and selecting multiple such predictions (and explanations) as a solution to ‘trusting the model’ problem.” Riberio, Singh, and Guestrin also define LIME as “an algorithm that can explain the predictions of any classifier or regressor in a faithful way, by approximating it locally with an interpretable model”.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What is LIME?</a:t>
            </a:r>
            <a:endParaRPr b="1" sz="3200"/>
          </a:p>
        </p:txBody>
      </p:sp>
      <p:sp>
        <p:nvSpPr>
          <p:cNvPr id="127" name="Google Shape;127;p28"/>
          <p:cNvSpPr txBox="1"/>
          <p:nvPr>
            <p:ph idx="1" type="body"/>
          </p:nvPr>
        </p:nvSpPr>
        <p:spPr>
          <a:xfrm>
            <a:off x="311700" y="115592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L</a:t>
            </a:r>
            <a:r>
              <a:rPr lang="en"/>
              <a:t>ocal: refers to how we get to these explanations. It approximates the black box locally and the </a:t>
            </a:r>
            <a:r>
              <a:rPr lang="en"/>
              <a:t>neighborhood</a:t>
            </a:r>
            <a:r>
              <a:rPr lang="en"/>
              <a:t> of the explanations being explained.</a:t>
            </a:r>
            <a:endParaRPr/>
          </a:p>
          <a:p>
            <a:pPr indent="0" lvl="0" marL="0" rtl="0" algn="l">
              <a:spcBef>
                <a:spcPts val="1600"/>
              </a:spcBef>
              <a:spcAft>
                <a:spcPts val="0"/>
              </a:spcAft>
              <a:buNone/>
            </a:pPr>
            <a:r>
              <a:rPr b="1" lang="en">
                <a:solidFill>
                  <a:srgbClr val="000000"/>
                </a:solidFill>
              </a:rPr>
              <a:t>I</a:t>
            </a:r>
            <a:r>
              <a:rPr lang="en"/>
              <a:t>nterpretable: Explanations produced by Lime can be interpreted and understood by a human.</a:t>
            </a:r>
            <a:endParaRPr/>
          </a:p>
          <a:p>
            <a:pPr indent="0" lvl="0" marL="0" rtl="0" algn="l">
              <a:spcBef>
                <a:spcPts val="1600"/>
              </a:spcBef>
              <a:spcAft>
                <a:spcPts val="0"/>
              </a:spcAft>
              <a:buNone/>
            </a:pPr>
            <a:r>
              <a:rPr b="1" lang="en">
                <a:solidFill>
                  <a:srgbClr val="000000"/>
                </a:solidFill>
              </a:rPr>
              <a:t>M</a:t>
            </a:r>
            <a:r>
              <a:rPr lang="en"/>
              <a:t>odel-Agnostic: Treats the model as a </a:t>
            </a:r>
            <a:r>
              <a:rPr lang="en"/>
              <a:t>black box</a:t>
            </a:r>
            <a:r>
              <a:rPr lang="en"/>
              <a:t> and it works for any model.</a:t>
            </a:r>
            <a:endParaRPr/>
          </a:p>
          <a:p>
            <a:pPr indent="0" lvl="0" marL="0" rtl="0" algn="l">
              <a:spcBef>
                <a:spcPts val="1600"/>
              </a:spcBef>
              <a:spcAft>
                <a:spcPts val="1600"/>
              </a:spcAft>
              <a:buNone/>
            </a:pPr>
            <a:r>
              <a:rPr b="1" lang="en">
                <a:solidFill>
                  <a:srgbClr val="000000"/>
                </a:solidFill>
              </a:rPr>
              <a:t>E</a:t>
            </a:r>
            <a:r>
              <a:rPr lang="en"/>
              <a:t>xplanations: Understand what the model does and which features it picks from to develop the predictions.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Being Local and Model Agnostic</a:t>
            </a:r>
            <a:endParaRPr b="1" sz="3200"/>
          </a:p>
        </p:txBody>
      </p:sp>
      <p:sp>
        <p:nvSpPr>
          <p:cNvPr id="133" name="Google Shape;133;p29"/>
          <p:cNvSpPr txBox="1"/>
          <p:nvPr>
            <p:ph idx="1" type="body"/>
          </p:nvPr>
        </p:nvSpPr>
        <p:spPr>
          <a:xfrm>
            <a:off x="311700" y="1168950"/>
            <a:ext cx="8520600" cy="9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pretend this is the landscape we have between predictors and outcomes variables and we don’t get much by having a global view.</a:t>
            </a:r>
            <a:endParaRPr/>
          </a:p>
          <a:p>
            <a:pPr indent="0" lvl="0" marL="0" rtl="0" algn="l">
              <a:spcBef>
                <a:spcPts val="1600"/>
              </a:spcBef>
              <a:spcAft>
                <a:spcPts val="1600"/>
              </a:spcAft>
              <a:buNone/>
            </a:pPr>
            <a:r>
              <a:rPr lang="en" sz="2400"/>
              <a:t> </a:t>
            </a:r>
            <a:endParaRPr sz="2400"/>
          </a:p>
        </p:txBody>
      </p:sp>
      <p:pic>
        <p:nvPicPr>
          <p:cNvPr id="134" name="Google Shape;134;p29"/>
          <p:cNvPicPr preferRelativeResize="0"/>
          <p:nvPr/>
        </p:nvPicPr>
        <p:blipFill>
          <a:blip r:embed="rId3">
            <a:alphaModFix/>
          </a:blip>
          <a:stretch>
            <a:fillRect/>
          </a:stretch>
        </p:blipFill>
        <p:spPr>
          <a:xfrm>
            <a:off x="1600200" y="2113075"/>
            <a:ext cx="5930434" cy="249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Being Local and Model Agnostic..</a:t>
            </a:r>
            <a:endParaRPr b="1" sz="3200"/>
          </a:p>
        </p:txBody>
      </p:sp>
      <p:sp>
        <p:nvSpPr>
          <p:cNvPr id="140" name="Google Shape;140;p30"/>
          <p:cNvSpPr txBox="1"/>
          <p:nvPr>
            <p:ph idx="1" type="body"/>
          </p:nvPr>
        </p:nvSpPr>
        <p:spPr>
          <a:xfrm>
            <a:off x="311700" y="1155925"/>
            <a:ext cx="8520600" cy="9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LIME does, it ignores that and it goes very locally to a class of observation or an observation and gets to the point that it can use a linear regression to make a prediction and it will be very accurate at that level.</a:t>
            </a:r>
            <a:endParaRPr/>
          </a:p>
          <a:p>
            <a:pPr indent="0" lvl="0" marL="0" rtl="0" algn="l">
              <a:spcBef>
                <a:spcPts val="1600"/>
              </a:spcBef>
              <a:spcAft>
                <a:spcPts val="1600"/>
              </a:spcAft>
              <a:buNone/>
            </a:pPr>
            <a:r>
              <a:t/>
            </a:r>
            <a:endParaRPr/>
          </a:p>
        </p:txBody>
      </p:sp>
      <p:pic>
        <p:nvPicPr>
          <p:cNvPr id="141" name="Google Shape;141;p30"/>
          <p:cNvPicPr preferRelativeResize="0"/>
          <p:nvPr/>
        </p:nvPicPr>
        <p:blipFill>
          <a:blip r:embed="rId3">
            <a:alphaModFix/>
          </a:blip>
          <a:stretch>
            <a:fillRect/>
          </a:stretch>
        </p:blipFill>
        <p:spPr>
          <a:xfrm>
            <a:off x="228600" y="2287985"/>
            <a:ext cx="8503919" cy="26974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How Lime works</a:t>
            </a:r>
            <a:endParaRPr b="1" sz="3200"/>
          </a:p>
        </p:txBody>
      </p:sp>
      <p:sp>
        <p:nvSpPr>
          <p:cNvPr id="147" name="Google Shape;147;p31"/>
          <p:cNvSpPr txBox="1"/>
          <p:nvPr>
            <p:ph idx="1" type="body"/>
          </p:nvPr>
        </p:nvSpPr>
        <p:spPr>
          <a:xfrm>
            <a:off x="311700" y="1155925"/>
            <a:ext cx="8520600" cy="94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 makes use of the fact that linear models are easy to explain because they are based on linear relationships between features and class labels: The complex model function is approximated by locally fitting linear models to permutations of the original set.	</a:t>
            </a:r>
            <a:endParaRPr/>
          </a:p>
        </p:txBody>
      </p:sp>
      <p:pic>
        <p:nvPicPr>
          <p:cNvPr id="148" name="Google Shape;148;p31"/>
          <p:cNvPicPr preferRelativeResize="0"/>
          <p:nvPr/>
        </p:nvPicPr>
        <p:blipFill>
          <a:blip r:embed="rId3">
            <a:alphaModFix/>
          </a:blip>
          <a:stretch>
            <a:fillRect/>
          </a:stretch>
        </p:blipFill>
        <p:spPr>
          <a:xfrm>
            <a:off x="457200" y="2668985"/>
            <a:ext cx="8503919" cy="23317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How Lime works</a:t>
            </a:r>
            <a:endParaRPr b="1" sz="3200"/>
          </a:p>
        </p:txBody>
      </p:sp>
      <p:sp>
        <p:nvSpPr>
          <p:cNvPr id="154" name="Google Shape;154;p32"/>
          <p:cNvSpPr txBox="1"/>
          <p:nvPr>
            <p:ph idx="1" type="body"/>
          </p:nvPr>
        </p:nvSpPr>
        <p:spPr>
          <a:xfrm>
            <a:off x="311700" y="1155925"/>
            <a:ext cx="8520600" cy="9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each permutation, a linear model is being fit and weights are given so that incorrect classification of instances that are more similar to the original data are penalized ( positive weights support a decision, negative weights contradict them). This will give an approximation of how much (and in which way) each feature contributed to a decision made by the model.</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LIME in practice</a:t>
            </a:r>
            <a:endParaRPr b="1" sz="3200"/>
          </a:p>
        </p:txBody>
      </p:sp>
      <p:pic>
        <p:nvPicPr>
          <p:cNvPr id="160" name="Google Shape;160;p33"/>
          <p:cNvPicPr preferRelativeResize="0"/>
          <p:nvPr/>
        </p:nvPicPr>
        <p:blipFill>
          <a:blip r:embed="rId3">
            <a:alphaModFix/>
          </a:blip>
          <a:stretch>
            <a:fillRect/>
          </a:stretch>
        </p:blipFill>
        <p:spPr>
          <a:xfrm>
            <a:off x="304800" y="1574631"/>
            <a:ext cx="8476489" cy="22407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