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69" r:id="rId2"/>
    <p:sldId id="320" r:id="rId3"/>
    <p:sldId id="357" r:id="rId4"/>
    <p:sldId id="358" r:id="rId5"/>
    <p:sldId id="359" r:id="rId6"/>
    <p:sldId id="393" r:id="rId7"/>
    <p:sldId id="361" r:id="rId8"/>
    <p:sldId id="362" r:id="rId9"/>
    <p:sldId id="363" r:id="rId10"/>
    <p:sldId id="394" r:id="rId11"/>
    <p:sldId id="365" r:id="rId12"/>
    <p:sldId id="366" r:id="rId13"/>
    <p:sldId id="368" r:id="rId14"/>
    <p:sldId id="370" r:id="rId15"/>
    <p:sldId id="371" r:id="rId16"/>
    <p:sldId id="372" r:id="rId17"/>
    <p:sldId id="374" r:id="rId18"/>
    <p:sldId id="375" r:id="rId19"/>
    <p:sldId id="381" r:id="rId20"/>
    <p:sldId id="382" r:id="rId21"/>
    <p:sldId id="504" r:id="rId22"/>
    <p:sldId id="385" r:id="rId23"/>
    <p:sldId id="386" r:id="rId24"/>
    <p:sldId id="387" r:id="rId25"/>
    <p:sldId id="389" r:id="rId26"/>
    <p:sldId id="390" r:id="rId27"/>
    <p:sldId id="506" r:id="rId28"/>
    <p:sldId id="508" r:id="rId29"/>
    <p:sldId id="509" r:id="rId30"/>
    <p:sldId id="505" r:id="rId31"/>
    <p:sldId id="391" r:id="rId32"/>
    <p:sldId id="452" r:id="rId33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494"/>
    <a:srgbClr val="E7B3AD"/>
    <a:srgbClr val="0CDAB3"/>
    <a:srgbClr val="21C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4" autoAdjust="0"/>
    <p:restoredTop sz="95706" autoAdjust="0"/>
  </p:normalViewPr>
  <p:slideViewPr>
    <p:cSldViewPr snapToGrid="0">
      <p:cViewPr varScale="1">
        <p:scale>
          <a:sx n="66" d="100"/>
          <a:sy n="66" d="100"/>
        </p:scale>
        <p:origin x="120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D4C5-EF00-4DE8-BEEF-53090484C9F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9923-186E-4F81-BD47-8EB2CEBFB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Espace réservé de l'image des diapositives 1">
            <a:extLst>
              <a:ext uri="{FF2B5EF4-FFF2-40B4-BE49-F238E27FC236}">
                <a16:creationId xmlns:a16="http://schemas.microsoft.com/office/drawing/2014/main" id="{E328865D-1859-60A3-2E5D-EBC4DC71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Espace réservé des commentaires 2">
            <a:extLst>
              <a:ext uri="{FF2B5EF4-FFF2-40B4-BE49-F238E27FC236}">
                <a16:creationId xmlns:a16="http://schemas.microsoft.com/office/drawing/2014/main" id="{43D37136-914A-292C-4A84-60332879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Times New Roman" panose="02020603050405020304" pitchFamily="18" charset="0"/>
              </a:rPr>
              <a:t>before plus rapide aussi</a:t>
            </a:r>
          </a:p>
        </p:txBody>
      </p:sp>
      <p:sp>
        <p:nvSpPr>
          <p:cNvPr id="36867" name="Espace réservé du numéro de diapositive 3">
            <a:extLst>
              <a:ext uri="{FF2B5EF4-FFF2-40B4-BE49-F238E27FC236}">
                <a16:creationId xmlns:a16="http://schemas.microsoft.com/office/drawing/2014/main" id="{4FF36822-18DC-7AA3-D15F-EAA7ACEEC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55A60F-D86D-4A28-9771-DD05BD154FBA}" type="slidenum">
              <a:rPr lang="en-US" altLang="fr-FR" sz="1200">
                <a:latin typeface="Times New Roman" panose="02020603050405020304" pitchFamily="18" charset="0"/>
              </a:rPr>
              <a:pPr/>
              <a:t>23</a:t>
            </a:fld>
            <a:endParaRPr lang="en-US" altLang="fr-F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Espace réservé de l'image des diapositives 1">
            <a:extLst>
              <a:ext uri="{FF2B5EF4-FFF2-40B4-BE49-F238E27FC236}">
                <a16:creationId xmlns:a16="http://schemas.microsoft.com/office/drawing/2014/main" id="{13057646-9897-EB24-AFE0-FEF687A3C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Espace réservé des commentaires 2">
            <a:extLst>
              <a:ext uri="{FF2B5EF4-FFF2-40B4-BE49-F238E27FC236}">
                <a16:creationId xmlns:a16="http://schemas.microsoft.com/office/drawing/2014/main" id="{5DEA1853-3EB1-B720-F7E4-8E9B3C6B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  <p:sp>
        <p:nvSpPr>
          <p:cNvPr id="69635" name="Espace réservé du numéro de diapositive 3">
            <a:extLst>
              <a:ext uri="{FF2B5EF4-FFF2-40B4-BE49-F238E27FC236}">
                <a16:creationId xmlns:a16="http://schemas.microsoft.com/office/drawing/2014/main" id="{C59595DF-5B7C-5DDA-5F12-56A6EF106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F5CA8-DA8D-4481-803E-C739B2D0B80F}" type="slidenum">
              <a:rPr lang="en-US" altLang="fr-FR" sz="1200">
                <a:latin typeface="Times New Roman" panose="02020603050405020304" pitchFamily="18" charset="0"/>
              </a:rPr>
              <a:pPr/>
              <a:t>30</a:t>
            </a:fld>
            <a:endParaRPr lang="en-US" altLang="fr-F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ctr"/>
          <a:lstStyle>
            <a:lvl1pPr algn="ctr">
              <a:defRPr sz="9354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>
                <a:latin typeface="+mn-lt"/>
              </a:defRPr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1127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8636D-D9A9-7FFF-E79F-2A28432A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1680513"/>
            <a:ext cx="13040439" cy="4468682"/>
          </a:xfrm>
        </p:spPr>
        <p:txBody>
          <a:bodyPr anchor="ctr">
            <a:normAutofit/>
          </a:bodyPr>
          <a:lstStyle>
            <a:lvl1pPr algn="ctr">
              <a:defRPr sz="72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>
                <a:latin typeface="+mn-lt"/>
              </a:defRPr>
            </a:lvl1pPr>
            <a:lvl2pPr>
              <a:defRPr sz="4365">
                <a:latin typeface="+mn-lt"/>
              </a:defRPr>
            </a:lvl2pPr>
            <a:lvl3pPr>
              <a:defRPr sz="3742">
                <a:latin typeface="+mn-lt"/>
              </a:defRPr>
            </a:lvl3pPr>
            <a:lvl4pPr>
              <a:defRPr sz="3118">
                <a:latin typeface="+mn-lt"/>
              </a:defRPr>
            </a:lvl4pPr>
            <a:lvl5pPr>
              <a:defRPr sz="3118">
                <a:latin typeface="+mn-lt"/>
              </a:defRPr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76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>
                <a:latin typeface="+mn-lt"/>
              </a:defRPr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58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977082"/>
            <a:ext cx="13040439" cy="765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E040-F43E-3160-FB25-2C93CC39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is.guyot@univ-amu.fr" TargetMode="External"/><Relationship Id="rId2" Type="http://schemas.openxmlformats.org/officeDocument/2006/relationships/hyperlink" Target="mailto:frederic.flouvat@univ-amu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50B9B4-EFCE-54CE-3614-03A44DC6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fr-FR" sz="9600" b="1" dirty="0">
                <a:solidFill>
                  <a:srgbClr val="79132F"/>
                </a:solidFill>
              </a:rPr>
              <a:t>R3.07 – SQL dans un langage de programmation</a:t>
            </a:r>
            <a:br>
              <a:rPr lang="fr-FR" sz="3200" dirty="0">
                <a:solidFill>
                  <a:srgbClr val="79132F"/>
                </a:solidFill>
              </a:rPr>
            </a:b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3EC11D36-ACAB-9EDB-40A8-DB9CBFF3D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Frédéric Flouvat</a:t>
            </a:r>
          </a:p>
          <a:p>
            <a:r>
              <a:rPr lang="fr-FR" sz="2000" dirty="0">
                <a:hlinkClick r:id="rId2"/>
              </a:rPr>
              <a:t>frederic.flouvat@univ-amu.fr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dirty="0"/>
              <a:t>Alexis Guyot</a:t>
            </a:r>
          </a:p>
          <a:p>
            <a:r>
              <a:rPr lang="fr-FR" sz="2000" dirty="0">
                <a:hlinkClick r:id="rId3"/>
              </a:rPr>
              <a:t>Alexis.guyot@univ-amu.fr</a:t>
            </a:r>
            <a:r>
              <a:rPr lang="fr-FR" sz="2000" dirty="0"/>
              <a:t>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2263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>
            <a:extLst>
              <a:ext uri="{FF2B5EF4-FFF2-40B4-BE49-F238E27FC236}">
                <a16:creationId xmlns:a16="http://schemas.microsoft.com/office/drawing/2014/main" id="{3F958B49-EB36-70D8-8362-5062C954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2" y="2257160"/>
            <a:ext cx="12948973" cy="67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rgbClr val="0033CC"/>
              </a:buClr>
              <a:buSzPct val="90000"/>
              <a:buFontTx/>
              <a:buBlip>
                <a:blip r:embed="rId2"/>
              </a:buBlip>
            </a:pPr>
            <a:r>
              <a:rPr kumimoji="1" lang="fr-FR" altLang="fr-FR" sz="3118">
                <a:solidFill>
                  <a:srgbClr val="1D0401"/>
                </a:solidFill>
                <a:latin typeface="Arial" panose="020B0604020202020204" pitchFamily="34" charset="0"/>
              </a:rPr>
              <a:t>Exemple en tant qu’élément du schéma de la relation:</a:t>
            </a:r>
          </a:p>
          <a:p>
            <a:pPr algn="just">
              <a:spcBef>
                <a:spcPct val="20000"/>
              </a:spcBef>
              <a:buClr>
                <a:srgbClr val="0033CC"/>
              </a:buClr>
              <a:buSzPct val="90000"/>
              <a:buFontTx/>
              <a:buBlip>
                <a:blip r:embed="rId2"/>
              </a:buBlip>
            </a:pPr>
            <a:endParaRPr kumimoji="1" lang="fr-FR" altLang="fr-FR" sz="1559">
              <a:solidFill>
                <a:srgbClr val="1D040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CREATE TABLE Beers (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name	CHAR(20) PRIMARY KEY,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manf	CHAR(20)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fr-FR" sz="3118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CREATE TABLE Sells (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bar	CHAR(20),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beer	CHAR(20),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price	REAL,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FOREIGN KEY(beer) REFERENCES 	Beers(name)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);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9E43F10-B60E-341D-25C1-F17CF3251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Définir des clés étrangères</a:t>
            </a:r>
            <a:endParaRPr lang="en-US" alt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FDD0F9-5F77-D3FC-1913-2F6799F66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>
            <a:extLst>
              <a:ext uri="{FF2B5EF4-FFF2-40B4-BE49-F238E27FC236}">
                <a16:creationId xmlns:a16="http://schemas.microsoft.com/office/drawing/2014/main" id="{22970B5E-8E16-B2B6-3E89-D7961DF2F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27157" indent="-527157" algn="just"/>
            <a:r>
              <a:rPr lang="fr-FR" altLang="fr-FR" dirty="0"/>
              <a:t>Si une contraint de clé étrangère est définie de la relation </a:t>
            </a:r>
            <a:r>
              <a:rPr lang="fr-FR" altLang="fr-FR" i="1" dirty="0"/>
              <a:t>R</a:t>
            </a:r>
            <a:r>
              <a:rPr lang="fr-FR" altLang="fr-FR" dirty="0"/>
              <a:t>  vers la relation </a:t>
            </a:r>
            <a:r>
              <a:rPr lang="fr-FR" altLang="fr-FR" i="1" dirty="0"/>
              <a:t>S</a:t>
            </a:r>
            <a:r>
              <a:rPr lang="fr-FR" altLang="fr-FR" dirty="0"/>
              <a:t>, deux violations de cette contrainte sont possibles:</a:t>
            </a:r>
          </a:p>
          <a:p>
            <a:pPr marL="1227124" lvl="1" indent="-514350" algn="just">
              <a:buFont typeface="+mj-lt"/>
              <a:buAutoNum type="arabicPeriod"/>
            </a:pPr>
            <a:r>
              <a:rPr lang="fr-FR" altLang="fr-FR" dirty="0"/>
              <a:t>Une insertion ou une mise à jour de </a:t>
            </a:r>
            <a:r>
              <a:rPr lang="fr-FR" altLang="fr-FR" i="1" dirty="0"/>
              <a:t>R</a:t>
            </a:r>
            <a:r>
              <a:rPr lang="fr-FR" altLang="fr-FR" dirty="0"/>
              <a:t> introduit des valeurs qui n’existent pas dans </a:t>
            </a:r>
            <a:r>
              <a:rPr lang="fr-FR" altLang="fr-FR" i="1" dirty="0"/>
              <a:t>S</a:t>
            </a:r>
            <a:r>
              <a:rPr lang="fr-FR" altLang="fr-FR" dirty="0"/>
              <a:t>.</a:t>
            </a:r>
          </a:p>
          <a:p>
            <a:pPr marL="1544345" lvl="1" indent="-831571" algn="just">
              <a:buFont typeface="Monotype Sorts" charset="2"/>
              <a:buAutoNum type="arabicPeriod"/>
            </a:pPr>
            <a:endParaRPr lang="fr-FR" altLang="fr-FR" dirty="0"/>
          </a:p>
          <a:p>
            <a:pPr marL="1544345" lvl="1" indent="-831571" algn="just">
              <a:buFont typeface="Monotype Sorts" charset="2"/>
              <a:buAutoNum type="arabicPeriod"/>
            </a:pPr>
            <a:endParaRPr lang="fr-FR" altLang="fr-FR" dirty="0"/>
          </a:p>
          <a:p>
            <a:pPr marL="1544345" lvl="1" indent="-831571" algn="just">
              <a:buNone/>
            </a:pPr>
            <a:endParaRPr lang="fr-FR" altLang="fr-FR" dirty="0"/>
          </a:p>
          <a:p>
            <a:pPr marL="1544345" lvl="1" indent="-831571" algn="just">
              <a:buNone/>
            </a:pPr>
            <a:endParaRPr lang="fr-FR" altLang="fr-FR" dirty="0"/>
          </a:p>
          <a:p>
            <a:pPr marL="1544345" lvl="1" indent="-831571" algn="just">
              <a:buNone/>
            </a:pPr>
            <a:endParaRPr lang="fr-FR" altLang="fr-FR" sz="1559" dirty="0"/>
          </a:p>
          <a:p>
            <a:pPr marL="1544345" lvl="1" indent="-831571" algn="just">
              <a:buNone/>
            </a:pPr>
            <a:endParaRPr lang="fr-FR" altLang="fr-FR" sz="1559" dirty="0"/>
          </a:p>
          <a:p>
            <a:pPr marL="1227124" lvl="1" indent="-514350" algn="just">
              <a:buFont typeface="+mj-lt"/>
              <a:buAutoNum type="arabicPeriod" startAt="2"/>
            </a:pPr>
            <a:r>
              <a:rPr lang="fr-FR" altLang="fr-FR" dirty="0"/>
              <a:t>Une suppression ou mise à jour de </a:t>
            </a:r>
            <a:r>
              <a:rPr lang="fr-FR" altLang="fr-FR" i="1" dirty="0"/>
              <a:t>S</a:t>
            </a:r>
            <a:r>
              <a:rPr lang="fr-FR" altLang="fr-FR" dirty="0"/>
              <a:t> entraîne que des tuples de </a:t>
            </a:r>
            <a:r>
              <a:rPr lang="fr-FR" altLang="fr-FR" i="1" dirty="0"/>
              <a:t>R</a:t>
            </a:r>
            <a:r>
              <a:rPr lang="fr-FR" altLang="fr-FR" dirty="0"/>
              <a:t> deviennent “incomplets”.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BC04C58-01F0-6401-7C7B-66CECCEE6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Violation des contraintes de clé étrangère</a:t>
            </a:r>
            <a:endParaRPr lang="en-US" altLang="fr-FR" dirty="0"/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C92C3554-2A8E-BF6A-1EA8-533F10A33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74806"/>
              </p:ext>
            </p:extLst>
          </p:nvPr>
        </p:nvGraphicFramePr>
        <p:xfrm>
          <a:off x="3366256" y="3873308"/>
          <a:ext cx="3920331" cy="1911352"/>
        </p:xfrm>
        <a:graphic>
          <a:graphicData uri="http://schemas.openxmlformats.org/drawingml/2006/table">
            <a:tbl>
              <a:tblPr/>
              <a:tblGrid>
                <a:gridCol w="965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19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bar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beer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price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 lite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2.22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Kend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Nber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E551912-A090-1161-566D-46809B0A0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20305"/>
              </p:ext>
            </p:extLst>
          </p:nvPr>
        </p:nvGraphicFramePr>
        <p:xfrm>
          <a:off x="8510059" y="3625188"/>
          <a:ext cx="3682735" cy="2389190"/>
        </p:xfrm>
        <a:graphic>
          <a:graphicData uri="http://schemas.openxmlformats.org/drawingml/2006/table">
            <a:tbl>
              <a:tblPr/>
              <a:tblGrid>
                <a:gridCol w="125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19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manf</a:t>
                      </a:r>
                      <a:endParaRPr kumimoji="0" lang="fr-FR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Anheuser-Busch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 lite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Anheuser-Busch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Man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Peterson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A6C8A5D4-5536-54CE-6535-B0E7B08FA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47676"/>
              </p:ext>
            </p:extLst>
          </p:nvPr>
        </p:nvGraphicFramePr>
        <p:xfrm>
          <a:off x="3366256" y="7326199"/>
          <a:ext cx="3920331" cy="1911352"/>
        </p:xfrm>
        <a:graphic>
          <a:graphicData uri="http://schemas.openxmlformats.org/drawingml/2006/table">
            <a:tbl>
              <a:tblPr/>
              <a:tblGrid>
                <a:gridCol w="965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19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bar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beer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price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 lite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2.22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Kend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Man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E9ABD827-D22A-CAF2-3DEC-5DC6C4475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85609"/>
              </p:ext>
            </p:extLst>
          </p:nvPr>
        </p:nvGraphicFramePr>
        <p:xfrm>
          <a:off x="8510059" y="7087280"/>
          <a:ext cx="3682735" cy="2389190"/>
        </p:xfrm>
        <a:graphic>
          <a:graphicData uri="http://schemas.openxmlformats.org/drawingml/2006/table">
            <a:tbl>
              <a:tblPr/>
              <a:tblGrid>
                <a:gridCol w="125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19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manf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Anheuser-Busch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 lite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Anheuser-Busch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Man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Peterson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1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640" name="Connecteur droit 12">
            <a:extLst>
              <a:ext uri="{FF2B5EF4-FFF2-40B4-BE49-F238E27FC236}">
                <a16:creationId xmlns:a16="http://schemas.microsoft.com/office/drawing/2014/main" id="{2DB47959-7BD3-616D-89DF-5A6FB98C23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3664" y="8724613"/>
            <a:ext cx="4395523" cy="24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C1C6C3-1E96-04F7-91E2-391EDA400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BC05F15-DA11-961E-2E66-32F347575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898" dirty="0"/>
              <a:t>Actions à prendre pour imposer les </a:t>
            </a:r>
            <a:r>
              <a:rPr lang="en-US" altLang="fr-FR" sz="3898" dirty="0" err="1"/>
              <a:t>contraintes</a:t>
            </a:r>
            <a:r>
              <a:rPr lang="en-US" altLang="fr-FR" sz="3898" dirty="0"/>
              <a:t> de </a:t>
            </a:r>
            <a:r>
              <a:rPr lang="en-US" altLang="fr-FR" sz="3898" dirty="0" err="1"/>
              <a:t>clé</a:t>
            </a:r>
            <a:r>
              <a:rPr lang="en-US" altLang="fr-FR" sz="3898" dirty="0"/>
              <a:t> </a:t>
            </a:r>
            <a:r>
              <a:rPr lang="en-US" altLang="fr-FR" sz="3898" dirty="0" err="1"/>
              <a:t>étrangère</a:t>
            </a:r>
            <a:endParaRPr lang="en-US" altLang="fr-FR" sz="3898" dirty="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CED73206-B022-8B6E-56A0-14F3125E65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3385" y="2257160"/>
            <a:ext cx="12711377" cy="7603067"/>
          </a:xfrm>
        </p:spPr>
        <p:txBody>
          <a:bodyPr/>
          <a:lstStyle/>
          <a:p>
            <a:pPr algn="just"/>
            <a:r>
              <a:rPr lang="fr-FR" altLang="fr-FR">
                <a:solidFill>
                  <a:srgbClr val="33CC33"/>
                </a:solidFill>
              </a:rPr>
              <a:t>Exemple</a:t>
            </a:r>
            <a:r>
              <a:rPr lang="fr-FR" altLang="fr-FR"/>
              <a:t>: </a:t>
            </a:r>
          </a:p>
          <a:p>
            <a:pPr lvl="1" algn="just"/>
            <a:r>
              <a:rPr lang="fr-FR" altLang="fr-FR"/>
              <a:t>Supposons que </a:t>
            </a:r>
            <a:r>
              <a:rPr lang="fr-FR" altLang="fr-FR" i="1"/>
              <a:t>R</a:t>
            </a:r>
            <a:r>
              <a:rPr lang="fr-FR" altLang="fr-FR"/>
              <a:t> = Sells, </a:t>
            </a:r>
            <a:r>
              <a:rPr lang="fr-FR" altLang="fr-FR" i="1"/>
              <a:t>S</a:t>
            </a:r>
            <a:r>
              <a:rPr lang="fr-FR" altLang="fr-FR"/>
              <a:t> = Beers.</a:t>
            </a:r>
          </a:p>
          <a:p>
            <a:pPr lvl="1" algn="just"/>
            <a:r>
              <a:rPr lang="fr-FR" altLang="fr-FR"/>
              <a:t>Une insertion ou une mise à jour de </a:t>
            </a:r>
            <a:r>
              <a:rPr lang="fr-FR" altLang="fr-FR">
                <a:solidFill>
                  <a:srgbClr val="CC00CC"/>
                </a:solidFill>
              </a:rPr>
              <a:t>Sells </a:t>
            </a:r>
            <a:r>
              <a:rPr lang="fr-FR" altLang="fr-FR"/>
              <a:t>doit être rejetée lorsqu’elle implique la vente d’une bière n’existant pas.</a:t>
            </a:r>
          </a:p>
          <a:p>
            <a:pPr lvl="1" algn="just"/>
            <a:r>
              <a:rPr lang="fr-FR" altLang="fr-FR"/>
              <a:t>Une suppression ou une mise à jour de </a:t>
            </a:r>
            <a:r>
              <a:rPr lang="fr-FR" altLang="fr-FR">
                <a:solidFill>
                  <a:srgbClr val="CC00CC"/>
                </a:solidFill>
              </a:rPr>
              <a:t>Beers</a:t>
            </a:r>
            <a:r>
              <a:rPr lang="fr-FR" altLang="fr-FR"/>
              <a:t> qui enlève une valeur de bière utilisée dans certains tuples de </a:t>
            </a:r>
            <a:r>
              <a:rPr lang="fr-FR" altLang="fr-FR">
                <a:solidFill>
                  <a:srgbClr val="CC00CC"/>
                </a:solidFill>
              </a:rPr>
              <a:t>Sells</a:t>
            </a:r>
            <a:r>
              <a:rPr lang="fr-FR" altLang="fr-FR"/>
              <a:t> peut être traitée de trois façons.</a:t>
            </a:r>
          </a:p>
          <a:p>
            <a:pPr lvl="3" algn="just"/>
            <a:endParaRPr lang="fr-FR" altLang="fr-FR" sz="3118"/>
          </a:p>
          <a:p>
            <a:pPr marL="2197722" lvl="2" indent="-950366">
              <a:buFont typeface="Monotype Sorts" charset="2"/>
              <a:buAutoNum type="arabicPeriod"/>
            </a:pPr>
            <a:r>
              <a:rPr lang="fr-FR" altLang="fr-FR" sz="3118" i="1">
                <a:solidFill>
                  <a:srgbClr val="33CC33"/>
                </a:solidFill>
              </a:rPr>
              <a:t>Default</a:t>
            </a:r>
            <a:r>
              <a:rPr lang="fr-FR" altLang="fr-FR" sz="3118"/>
              <a:t> : rejet de la modification.</a:t>
            </a:r>
          </a:p>
          <a:p>
            <a:pPr marL="2197722" lvl="2" indent="-950366">
              <a:buFont typeface="Monotype Sorts" charset="2"/>
              <a:buAutoNum type="arabicPeriod"/>
            </a:pPr>
            <a:r>
              <a:rPr lang="fr-FR" altLang="fr-FR" sz="3118" i="1">
                <a:solidFill>
                  <a:srgbClr val="33CC33"/>
                </a:solidFill>
              </a:rPr>
              <a:t>Cascade</a:t>
            </a:r>
            <a:r>
              <a:rPr lang="fr-FR" altLang="fr-FR" sz="3118">
                <a:solidFill>
                  <a:srgbClr val="33CC33"/>
                </a:solidFill>
              </a:rPr>
              <a:t> </a:t>
            </a:r>
            <a:r>
              <a:rPr lang="fr-FR" altLang="fr-FR" sz="3118"/>
              <a:t>: faire les mêmes modifications dans Sells.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altLang="fr-FR" sz="3118">
                <a:solidFill>
                  <a:srgbClr val="CC3300"/>
                </a:solidFill>
              </a:rPr>
              <a:t>bière supprimée </a:t>
            </a:r>
            <a:r>
              <a:rPr lang="fr-FR" altLang="fr-FR" sz="3118"/>
              <a:t>: supprime des tuples de Sells.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altLang="fr-FR" sz="3118">
                <a:solidFill>
                  <a:srgbClr val="CC3300"/>
                </a:solidFill>
              </a:rPr>
              <a:t>bière mise à jour</a:t>
            </a:r>
            <a:r>
              <a:rPr lang="fr-FR" altLang="fr-FR" sz="3118"/>
              <a:t>: change des valeurs dans Sells.</a:t>
            </a:r>
          </a:p>
          <a:p>
            <a:pPr marL="2197722" lvl="2" indent="-950366">
              <a:buFont typeface="Monotype Sorts" charset="2"/>
              <a:buAutoNum type="arabicPeriod"/>
            </a:pPr>
            <a:r>
              <a:rPr lang="fr-FR" altLang="fr-FR" sz="3118" i="1">
                <a:solidFill>
                  <a:srgbClr val="33CC33"/>
                </a:solidFill>
              </a:rPr>
              <a:t>Set NULL</a:t>
            </a:r>
            <a:r>
              <a:rPr lang="fr-FR" altLang="fr-FR" sz="3118"/>
              <a:t> : remplace la bière par NULL.</a:t>
            </a:r>
          </a:p>
          <a:p>
            <a:pPr lvl="1" algn="just"/>
            <a:endParaRPr lang="fr-FR" altLang="fr-FR"/>
          </a:p>
          <a:p>
            <a:pPr marL="2197722" lvl="2" indent="-950366" algn="just">
              <a:buFont typeface="Times New Roman" panose="02020603050405020304" pitchFamily="18" charset="0"/>
              <a:buAutoNum type="arabicPeriod"/>
            </a:pPr>
            <a:endParaRPr lang="fr-FR" altLang="fr-FR" sz="3118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B97DDC-2CCE-1CD2-D523-26BA1265A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82ABF75-AF80-9660-AB9F-88CF59A04D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altLang="fr-FR">
                <a:solidFill>
                  <a:srgbClr val="33CC33"/>
                </a:solidFill>
              </a:rPr>
              <a:t>Exemple</a:t>
            </a:r>
            <a:r>
              <a:rPr lang="fr-FR" altLang="fr-FR"/>
              <a:t>: CASCADE</a:t>
            </a:r>
          </a:p>
          <a:p>
            <a:pPr lvl="1" algn="just"/>
            <a:r>
              <a:rPr lang="fr-FR" altLang="fr-FR"/>
              <a:t>Suppression du tuple de la bière Bud de la relation Beers:</a:t>
            </a:r>
          </a:p>
          <a:p>
            <a:pPr lvl="2" algn="just"/>
            <a:r>
              <a:rPr lang="fr-FR" altLang="fr-FR" sz="3118"/>
              <a:t>Alors supprimer tous les tuples de Sells qui ont beer = ’Bud’.</a:t>
            </a:r>
          </a:p>
          <a:p>
            <a:pPr lvl="2" algn="just"/>
            <a:endParaRPr lang="fr-FR" altLang="fr-FR" sz="1559"/>
          </a:p>
          <a:p>
            <a:pPr lvl="1" algn="just"/>
            <a:r>
              <a:rPr lang="fr-FR" altLang="fr-FR"/>
              <a:t>Mise à jour du tuple de la bière Bud en changeant ’Bud’ par ’Budweiser’:</a:t>
            </a:r>
          </a:p>
          <a:p>
            <a:pPr lvl="2" algn="just"/>
            <a:r>
              <a:rPr lang="fr-FR" altLang="fr-FR" sz="3118"/>
              <a:t>Alors changer tous les tuples de Sells qui ont beer = ’Bud’ par beer = ’Budweiser’.</a:t>
            </a:r>
          </a:p>
          <a:p>
            <a:pPr lvl="2" algn="just"/>
            <a:endParaRPr lang="fr-FR" altLang="fr-FR" sz="3118"/>
          </a:p>
          <a:p>
            <a:pPr algn="just"/>
            <a:r>
              <a:rPr lang="fr-FR" altLang="fr-FR">
                <a:solidFill>
                  <a:srgbClr val="33CC33"/>
                </a:solidFill>
              </a:rPr>
              <a:t>Exemple</a:t>
            </a:r>
            <a:r>
              <a:rPr lang="fr-FR" altLang="fr-FR"/>
              <a:t>: SET NULL</a:t>
            </a:r>
          </a:p>
          <a:p>
            <a:pPr lvl="1" algn="just"/>
            <a:r>
              <a:rPr lang="fr-FR" altLang="fr-FR"/>
              <a:t>Suppression du tuple de la bière Bud de la relation Beers:</a:t>
            </a:r>
          </a:p>
          <a:p>
            <a:pPr lvl="2" algn="just"/>
            <a:r>
              <a:rPr lang="fr-FR" altLang="fr-FR" sz="3118"/>
              <a:t>Alors changer tous les tuples de Sells qui ont beer = ’Bud’ par beer = NULL.</a:t>
            </a:r>
          </a:p>
          <a:p>
            <a:pPr lvl="2" algn="just"/>
            <a:endParaRPr lang="fr-FR" altLang="fr-FR" sz="1559"/>
          </a:p>
          <a:p>
            <a:pPr lvl="1" algn="just"/>
            <a:r>
              <a:rPr lang="fr-FR" altLang="fr-FR"/>
              <a:t>Mise à jour du tuple de la bière Bud en changeant ’Bud’ par ’Budweiser’:</a:t>
            </a:r>
          </a:p>
          <a:p>
            <a:pPr lvl="2" algn="just"/>
            <a:r>
              <a:rPr lang="fr-FR" altLang="fr-FR" sz="3118"/>
              <a:t>même changement que pour la suppression.</a:t>
            </a:r>
          </a:p>
          <a:p>
            <a:pPr algn="just">
              <a:buFontTx/>
              <a:buNone/>
            </a:pPr>
            <a:r>
              <a:rPr lang="fr-FR" altLang="fr-FR"/>
              <a:t> </a:t>
            </a:r>
          </a:p>
        </p:txBody>
      </p:sp>
      <p:sp>
        <p:nvSpPr>
          <p:cNvPr id="25603" name="Titre 8">
            <a:extLst>
              <a:ext uri="{FF2B5EF4-FFF2-40B4-BE49-F238E27FC236}">
                <a16:creationId xmlns:a16="http://schemas.microsoft.com/office/drawing/2014/main" id="{3FFCA7C4-20F9-5AC9-DBB2-212822F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898"/>
              <a:t>Actions à prendre pour imposer les contraintes de clé étrangère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B0A989-B11B-4CC7-0D11-2D19BBD43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FFAF330-A335-8831-15DC-AE07474BA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Choisir une politique de validation de contrainte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ADA07A6F-EA9C-216E-2FFC-DBBC1FF66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5790" y="2138362"/>
            <a:ext cx="13067771" cy="6415088"/>
          </a:xfrm>
        </p:spPr>
        <p:txBody>
          <a:bodyPr/>
          <a:lstStyle/>
          <a:p>
            <a:pPr algn="just"/>
            <a:r>
              <a:rPr lang="fr-FR" altLang="fr-FR" dirty="0"/>
              <a:t>Quand une clé étrangère est déclarée, la politique de validation de la contrainte peut être SET NULL ou CASCADE indépendamment des suppressions et des mises à jour.</a:t>
            </a:r>
          </a:p>
          <a:p>
            <a:pPr algn="just"/>
            <a:endParaRPr lang="fr-FR" altLang="fr-FR" sz="1559" dirty="0"/>
          </a:p>
          <a:p>
            <a:pPr algn="just"/>
            <a:endParaRPr lang="fr-FR" altLang="fr-FR" sz="1559" dirty="0"/>
          </a:p>
          <a:p>
            <a:pPr algn="just"/>
            <a:r>
              <a:rPr lang="fr-FR" altLang="fr-FR" dirty="0"/>
              <a:t>Faire suivre la déclaration de clé étrangère par:</a:t>
            </a:r>
          </a:p>
          <a:p>
            <a:pPr algn="just">
              <a:buFont typeface="Monotype Sorts" charset="2"/>
              <a:buNone/>
            </a:pPr>
            <a:r>
              <a:rPr lang="fr-FR" altLang="fr-FR" dirty="0"/>
              <a:t>		ON [UPDATE, DELETE][SET NULL, CASCADE]</a:t>
            </a:r>
          </a:p>
          <a:p>
            <a:pPr algn="just">
              <a:buFont typeface="Monotype Sorts" charset="2"/>
              <a:buNone/>
            </a:pPr>
            <a:endParaRPr lang="fr-FR" altLang="fr-FR" sz="1247" dirty="0"/>
          </a:p>
          <a:p>
            <a:pPr lvl="1" algn="just"/>
            <a:r>
              <a:rPr lang="fr-FR" altLang="fr-FR" dirty="0"/>
              <a:t>Les deux clauses UPDATE ET DELETE peuvent être utilisées.</a:t>
            </a:r>
          </a:p>
          <a:p>
            <a:pPr lvl="1" algn="just"/>
            <a:r>
              <a:rPr lang="fr-FR" altLang="fr-FR" dirty="0"/>
              <a:t>Si aucune n’est définie,  celle par défaut est utilisée (rejet).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18B871-E094-EB69-A901-5C50381F6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8">
            <a:extLst>
              <a:ext uri="{FF2B5EF4-FFF2-40B4-BE49-F238E27FC236}">
                <a16:creationId xmlns:a16="http://schemas.microsoft.com/office/drawing/2014/main" id="{9DC90394-381E-2AE8-0C86-9CB20DAC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Choisir une politique de validation de contrainte</a:t>
            </a:r>
            <a:endParaRPr lang="fr-FR" altLang="fr-FR"/>
          </a:p>
        </p:txBody>
      </p:sp>
      <p:sp>
        <p:nvSpPr>
          <p:cNvPr id="27650" name="Espace réservé du contenu 14">
            <a:extLst>
              <a:ext uri="{FF2B5EF4-FFF2-40B4-BE49-F238E27FC236}">
                <a16:creationId xmlns:a16="http://schemas.microsoft.com/office/drawing/2014/main" id="{15D5641E-9CB0-8662-09CB-9A6E27A0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>
                <a:solidFill>
                  <a:srgbClr val="33CC33"/>
                </a:solidFill>
              </a:rPr>
              <a:t>Exemple</a:t>
            </a:r>
            <a:r>
              <a:rPr lang="fr-FR" altLang="fr-FR"/>
              <a:t>: définir une politique</a:t>
            </a:r>
          </a:p>
          <a:p>
            <a:endParaRPr lang="fr-FR" altLang="fr-FR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fr-FR">
                <a:latin typeface="Courier New" panose="02070309020205020404" pitchFamily="49" charset="0"/>
              </a:rPr>
              <a:t>	CREATE TABLE Sells (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bar	CHAR(20),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beer	CHAR(20),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price	REAL,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FOREIGN KEY(beer)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	REFERENCES Beers(name)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	ON DELETE SET NULL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	ON UPDATE CASCADE</a:t>
            </a:r>
          </a:p>
          <a:p>
            <a:pPr lvl="2">
              <a:lnSpc>
                <a:spcPct val="90000"/>
              </a:lnSpc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);</a:t>
            </a:r>
          </a:p>
          <a:p>
            <a:pPr lvl="1"/>
            <a:endParaRPr lang="fr-FR" alt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B84DD1-BA4A-C1F4-4399-E8F8410CF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7235D7B-6ACE-5233-55B6-AD522BFBF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Contraintes sur les attributs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F56F3C0D-74EA-B0BD-73EE-4CBB649AE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fr-FR"/>
              <a:t>Contraintes sur la valeur d’un attribut.</a:t>
            </a:r>
          </a:p>
          <a:p>
            <a:endParaRPr lang="fr-FR" altLang="fr-FR" sz="1559"/>
          </a:p>
          <a:p>
            <a:r>
              <a:rPr lang="fr-FR" altLang="fr-FR"/>
              <a:t>Ajouter CHECK(&lt;condition&gt;) après la déclaration de l’attribut.</a:t>
            </a:r>
          </a:p>
          <a:p>
            <a:endParaRPr lang="fr-FR" altLang="fr-FR" sz="1559"/>
          </a:p>
          <a:p>
            <a:r>
              <a:rPr lang="fr-FR" altLang="fr-FR"/>
              <a:t>La condition peut être définie sur l’attribut contraints, mais tout autre relations ou attributs doivent être dans une sous-requête.</a:t>
            </a:r>
          </a:p>
          <a:p>
            <a:endParaRPr lang="fr-FR" altLang="fr-FR"/>
          </a:p>
          <a:p>
            <a:r>
              <a:rPr lang="fr-FR" altLang="fr-FR">
                <a:solidFill>
                  <a:srgbClr val="33CC33"/>
                </a:solidFill>
              </a:rPr>
              <a:t>Exemple</a:t>
            </a:r>
            <a:r>
              <a:rPr lang="fr-FR" altLang="fr-FR"/>
              <a:t>: </a:t>
            </a:r>
          </a:p>
          <a:p>
            <a:pPr>
              <a:buFont typeface="Monotype Sorts" charset="2"/>
              <a:buNone/>
            </a:pPr>
            <a:r>
              <a:rPr lang="en-US" altLang="fr-FR">
                <a:latin typeface="Courier New" panose="02070309020205020404" pitchFamily="49" charset="0"/>
              </a:rPr>
              <a:t>	CREATE TABLE Sells (</a:t>
            </a:r>
          </a:p>
          <a:p>
            <a:pPr>
              <a:buFont typeface="Monotype Sorts" charset="2"/>
              <a:buNone/>
            </a:pPr>
            <a:r>
              <a:rPr lang="en-US" altLang="fr-FR">
                <a:latin typeface="Courier New" panose="02070309020205020404" pitchFamily="49" charset="0"/>
              </a:rPr>
              <a:t>		bar	CHAR(20),</a:t>
            </a:r>
          </a:p>
          <a:p>
            <a:pPr>
              <a:buFont typeface="Monotype Sorts" charset="2"/>
              <a:buNone/>
            </a:pPr>
            <a:r>
              <a:rPr lang="en-US" altLang="fr-FR">
                <a:latin typeface="Courier New" panose="02070309020205020404" pitchFamily="49" charset="0"/>
              </a:rPr>
              <a:t>		beer	CHAR(20)	CHECK ( beer IN</a:t>
            </a:r>
          </a:p>
          <a:p>
            <a:pPr>
              <a:buFont typeface="Monotype Sorts" charset="2"/>
              <a:buNone/>
            </a:pPr>
            <a:r>
              <a:rPr lang="en-US" altLang="fr-FR">
                <a:latin typeface="Courier New" panose="02070309020205020404" pitchFamily="49" charset="0"/>
              </a:rPr>
              <a:t>			(SELECT name FROM Beers)),</a:t>
            </a:r>
          </a:p>
          <a:p>
            <a:pPr>
              <a:buFont typeface="Monotype Sorts" charset="2"/>
              <a:buNone/>
            </a:pPr>
            <a:r>
              <a:rPr lang="en-US" altLang="fr-FR">
                <a:latin typeface="Courier New" panose="02070309020205020404" pitchFamily="49" charset="0"/>
              </a:rPr>
              <a:t>		price	REAL CHECK ( price &lt;= 5.00 )</a:t>
            </a:r>
          </a:p>
          <a:p>
            <a:pPr>
              <a:buFont typeface="Monotype Sorts" charset="2"/>
              <a:buNone/>
            </a:pPr>
            <a:r>
              <a:rPr lang="en-US" altLang="fr-FR">
                <a:latin typeface="Courier New" panose="02070309020205020404" pitchFamily="49" charset="0"/>
              </a:rPr>
              <a:t>	);</a:t>
            </a:r>
          </a:p>
          <a:p>
            <a:endParaRPr lang="fr-FR" altLang="fr-FR"/>
          </a:p>
          <a:p>
            <a:endParaRPr lang="fr-FR" alt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E0CDE4-11C7-A018-6A36-3C8C4DD79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33F45F73-BC3A-2C5A-02EF-3265583CA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Timing des </a:t>
            </a:r>
            <a:r>
              <a:rPr lang="en-US" altLang="fr-FR" dirty="0" err="1"/>
              <a:t>vérifications</a:t>
            </a:r>
            <a:endParaRPr lang="en-US" altLang="fr-FR" dirty="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3F28269F-31FE-14A2-419B-E0D2C5544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5790" y="2494756"/>
            <a:ext cx="12711377" cy="6890279"/>
          </a:xfrm>
        </p:spPr>
        <p:txBody>
          <a:bodyPr/>
          <a:lstStyle/>
          <a:p>
            <a:pPr algn="just"/>
            <a:r>
              <a:rPr lang="fr-FR" altLang="fr-FR"/>
              <a:t>Vérifications des valeurs effectuées uniquement quand une valeur pour l’attribut contraint est insérée ou mise à jour.</a:t>
            </a:r>
          </a:p>
          <a:p>
            <a:pPr algn="just"/>
            <a:endParaRPr lang="fr-FR" altLang="fr-FR"/>
          </a:p>
          <a:p>
            <a:pPr algn="just"/>
            <a:r>
              <a:rPr lang="fr-FR" altLang="fr-FR">
                <a:solidFill>
                  <a:srgbClr val="33CC33"/>
                </a:solidFill>
              </a:rPr>
              <a:t>Exemple</a:t>
            </a:r>
            <a:r>
              <a:rPr lang="fr-FR" altLang="fr-FR"/>
              <a:t>: </a:t>
            </a:r>
          </a:p>
          <a:p>
            <a:pPr lvl="1" algn="just"/>
            <a:r>
              <a:rPr lang="fr-FR" altLang="fr-FR">
                <a:latin typeface="Courier New" panose="02070309020205020404" pitchFamily="49" charset="0"/>
              </a:rPr>
              <a:t>CHECK (price &lt;= 5.00)</a:t>
            </a:r>
            <a:r>
              <a:rPr lang="fr-FR" altLang="fr-FR"/>
              <a:t> </a:t>
            </a:r>
          </a:p>
          <a:p>
            <a:pPr lvl="2" algn="just">
              <a:buFont typeface="Lucida Grande" charset="0"/>
              <a:buChar char="-"/>
            </a:pPr>
            <a:r>
              <a:rPr lang="fr-FR" altLang="fr-FR"/>
              <a:t>vérifie chaque nouveau prix et refuse la modification (pour le  tuple visé) si le prix est supérieur à 5$.</a:t>
            </a:r>
          </a:p>
          <a:p>
            <a:pPr lvl="1" algn="just">
              <a:buFont typeface="Arial" panose="020B0604020202020204" pitchFamily="34" charset="0"/>
              <a:buNone/>
            </a:pPr>
            <a:endParaRPr lang="fr-FR" altLang="fr-FR">
              <a:solidFill>
                <a:srgbClr val="33CC33"/>
              </a:solidFill>
            </a:endParaRPr>
          </a:p>
          <a:p>
            <a:pPr lvl="1" algn="just"/>
            <a:r>
              <a:rPr lang="fr-FR" altLang="fr-FR">
                <a:latin typeface="Courier New" panose="02070309020205020404" pitchFamily="49" charset="0"/>
              </a:rPr>
              <a:t>CHECK (beer IN (SELECT name FROM Beers))</a:t>
            </a:r>
            <a:r>
              <a:rPr lang="fr-FR" altLang="fr-FR"/>
              <a:t> </a:t>
            </a:r>
          </a:p>
          <a:p>
            <a:pPr lvl="2" algn="just"/>
            <a:r>
              <a:rPr lang="fr-FR" altLang="fr-FR"/>
              <a:t>vérifie que chaque nouvelle bière soit une bière référencée dans </a:t>
            </a:r>
            <a:r>
              <a:rPr lang="fr-FR" altLang="fr-FR">
                <a:latin typeface="Courier New" panose="02070309020205020404" pitchFamily="49" charset="0"/>
              </a:rPr>
              <a:t>Beers</a:t>
            </a:r>
          </a:p>
          <a:p>
            <a:pPr lvl="2" algn="just"/>
            <a:r>
              <a:rPr lang="fr-FR" altLang="fr-FR"/>
              <a:t>pas vérifié si une bière est supprimée de </a:t>
            </a:r>
            <a:r>
              <a:rPr lang="fr-FR" altLang="fr-FR">
                <a:latin typeface="Courier New" panose="02070309020205020404" pitchFamily="49" charset="0"/>
              </a:rPr>
              <a:t>Beers,</a:t>
            </a:r>
            <a:r>
              <a:rPr lang="fr-FR" altLang="fr-FR"/>
              <a:t> contrairement aux clés étrangères.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AC6665-998B-B88C-FC24-16FEB2D0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301A58A-25F6-923E-CFCD-51AFF4EC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Contraintes sur les tuples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EA54183-3714-5EB2-FCFA-B01FD013D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991" y="2019564"/>
            <a:ext cx="13424165" cy="76030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altLang="fr-FR" dirty="0"/>
              <a:t>CHECK (&lt;condition&gt;) peut être ajoutée comme un élément de la définition du schéma de la relation.</a:t>
            </a:r>
          </a:p>
          <a:p>
            <a:pPr algn="just"/>
            <a:endParaRPr lang="fr-FR" altLang="fr-FR" sz="1247" dirty="0"/>
          </a:p>
          <a:p>
            <a:pPr algn="just"/>
            <a:r>
              <a:rPr lang="fr-FR" altLang="fr-FR" dirty="0"/>
              <a:t>Dans ce cas, la condition peut traiter de tous les attributs de la relation.</a:t>
            </a:r>
          </a:p>
          <a:p>
            <a:pPr lvl="1" algn="just"/>
            <a:r>
              <a:rPr lang="fr-FR" altLang="fr-FR" dirty="0"/>
              <a:t>mais l’utilisation d’un autre attribut ou d’une autre relation nécessite de faire une sous-requête</a:t>
            </a:r>
          </a:p>
          <a:p>
            <a:pPr lvl="1" algn="just"/>
            <a:endParaRPr lang="fr-FR" altLang="fr-FR" sz="1247" dirty="0"/>
          </a:p>
          <a:p>
            <a:pPr algn="just"/>
            <a:r>
              <a:rPr lang="fr-FR" altLang="fr-FR" dirty="0"/>
              <a:t>Vérifiée à l’insertion ou lors de la mise à jour uniquement.</a:t>
            </a:r>
          </a:p>
          <a:p>
            <a:pPr algn="just"/>
            <a:endParaRPr lang="fr-FR" altLang="fr-FR" sz="2806" dirty="0"/>
          </a:p>
          <a:p>
            <a:pPr algn="just"/>
            <a:r>
              <a:rPr lang="fr-FR" altLang="fr-FR" dirty="0">
                <a:solidFill>
                  <a:srgbClr val="33CC33"/>
                </a:solidFill>
              </a:rPr>
              <a:t>Exemple</a:t>
            </a:r>
            <a:r>
              <a:rPr lang="fr-FR" altLang="fr-FR" dirty="0"/>
              <a:t>: Seuls les bars de Joe peuvent vendre de la bière à plus de 5$.</a:t>
            </a:r>
          </a:p>
          <a:p>
            <a:pPr algn="just">
              <a:buFontTx/>
              <a:buNone/>
            </a:pPr>
            <a:r>
              <a:rPr lang="fr-FR" altLang="fr-FR" dirty="0"/>
              <a:t>	 </a:t>
            </a:r>
            <a:r>
              <a:rPr lang="en-US" altLang="fr-FR" dirty="0"/>
              <a:t>	</a:t>
            </a:r>
            <a:r>
              <a:rPr lang="en-US" altLang="fr-FR" dirty="0">
                <a:latin typeface="Courier New" panose="02070309020205020404" pitchFamily="49" charset="0"/>
              </a:rPr>
              <a:t>CREATE TABLE Sells (</a:t>
            </a:r>
          </a:p>
          <a:p>
            <a:pPr>
              <a:buFont typeface="Monotype Sorts" charset="2"/>
              <a:buNone/>
            </a:pPr>
            <a:r>
              <a:rPr lang="en-US" altLang="fr-FR" dirty="0">
                <a:latin typeface="Courier New" panose="02070309020205020404" pitchFamily="49" charset="0"/>
              </a:rPr>
              <a:t>			bar		CHAR(20),</a:t>
            </a:r>
          </a:p>
          <a:p>
            <a:pPr>
              <a:buFont typeface="Monotype Sorts" charset="2"/>
              <a:buNone/>
            </a:pPr>
            <a:r>
              <a:rPr lang="en-US" altLang="fr-FR" dirty="0">
                <a:latin typeface="Courier New" panose="02070309020205020404" pitchFamily="49" charset="0"/>
              </a:rPr>
              <a:t>			beer		CHAR(20),</a:t>
            </a:r>
          </a:p>
          <a:p>
            <a:pPr>
              <a:buFont typeface="Monotype Sorts" charset="2"/>
              <a:buNone/>
            </a:pPr>
            <a:r>
              <a:rPr lang="en-US" altLang="fr-FR" dirty="0">
                <a:latin typeface="Courier New" panose="02070309020205020404" pitchFamily="49" charset="0"/>
              </a:rPr>
              <a:t>			price	REAL,</a:t>
            </a:r>
          </a:p>
          <a:p>
            <a:pPr>
              <a:buFont typeface="Monotype Sorts" charset="2"/>
              <a:buNone/>
            </a:pPr>
            <a:r>
              <a:rPr lang="en-US" altLang="fr-FR" dirty="0">
                <a:latin typeface="Courier New" panose="02070309020205020404" pitchFamily="49" charset="0"/>
              </a:rPr>
              <a:t>			CHECK (bar = </a:t>
            </a:r>
            <a:r>
              <a:rPr lang="ja-JP" altLang="en-US" dirty="0">
                <a:latin typeface="Courier New" panose="02070309020205020404" pitchFamily="49" charset="0"/>
              </a:rPr>
              <a:t>’</a:t>
            </a:r>
            <a:r>
              <a:rPr lang="en-US" altLang="ja-JP" dirty="0">
                <a:latin typeface="Courier New" panose="02070309020205020404" pitchFamily="49" charset="0"/>
              </a:rPr>
              <a:t>Joe</a:t>
            </a:r>
            <a:r>
              <a:rPr lang="ja-JP" altLang="en-US" dirty="0">
                <a:latin typeface="Courier New" panose="02070309020205020404" pitchFamily="49" charset="0"/>
              </a:rPr>
              <a:t>’’</a:t>
            </a:r>
            <a:r>
              <a:rPr lang="en-US" altLang="ja-JP" dirty="0">
                <a:latin typeface="Courier New" panose="02070309020205020404" pitchFamily="49" charset="0"/>
              </a:rPr>
              <a:t>s Bar</a:t>
            </a:r>
            <a:r>
              <a:rPr lang="ja-JP" altLang="en-US" dirty="0">
                <a:latin typeface="Courier New" panose="02070309020205020404" pitchFamily="49" charset="0"/>
              </a:rPr>
              <a:t>’</a:t>
            </a:r>
            <a:r>
              <a:rPr lang="en-US" altLang="ja-JP" dirty="0">
                <a:latin typeface="Courier New" panose="02070309020205020404" pitchFamily="49" charset="0"/>
              </a:rPr>
              <a:t> OR price &lt;= 5.00)</a:t>
            </a:r>
          </a:p>
          <a:p>
            <a:pPr>
              <a:buFont typeface="Monotype Sorts" charset="2"/>
              <a:buNone/>
            </a:pPr>
            <a:r>
              <a:rPr lang="en-US" altLang="fr-FR" dirty="0">
                <a:latin typeface="Courier New" panose="02070309020205020404" pitchFamily="49" charset="0"/>
              </a:rPr>
              <a:t>		);</a:t>
            </a:r>
          </a:p>
          <a:p>
            <a:pPr algn="just"/>
            <a:endParaRPr lang="fr-FR" altLang="fr-FR" dirty="0"/>
          </a:p>
          <a:p>
            <a:pPr algn="just"/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F2198ED-D79B-755B-4CB9-AAE67392A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18</a:t>
            </a:fld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B20A8E2-A0C3-0982-AFB7-736395C8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Les Triggers: Motivation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42CBDD49-0F02-C861-952E-F31962E96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00981" y="3326341"/>
            <a:ext cx="12117388" cy="6058694"/>
          </a:xfrm>
        </p:spPr>
        <p:txBody>
          <a:bodyPr/>
          <a:lstStyle/>
          <a:p>
            <a:pPr algn="just"/>
            <a:endParaRPr lang="fr-FR" altLang="fr-FR"/>
          </a:p>
          <a:p>
            <a:pPr algn="just"/>
            <a:r>
              <a:rPr lang="fr-FR" altLang="fr-FR"/>
              <a:t>Les contraintes sur les attributs et les tuples sont vérifiées à des instants connus, mais ne sont pas “puissantes”.</a:t>
            </a:r>
          </a:p>
          <a:p>
            <a:pPr algn="just"/>
            <a:endParaRPr lang="fr-FR" altLang="fr-FR"/>
          </a:p>
          <a:p>
            <a:pPr algn="just"/>
            <a:r>
              <a:rPr lang="fr-FR" altLang="fr-FR"/>
              <a:t>Les triggers laissent l’utilisateur décider à quel moment une condition doit être vérifiée.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88636B-91BD-2B05-7CDD-CDC543965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DC66ED0-5AC6-79BD-57D1-8C19FB11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66" y="1680513"/>
            <a:ext cx="14143808" cy="4468682"/>
          </a:xfrm>
        </p:spPr>
        <p:txBody>
          <a:bodyPr/>
          <a:lstStyle/>
          <a:p>
            <a:r>
              <a:rPr lang="fr-FR" dirty="0"/>
              <a:t>Chapitre </a:t>
            </a:r>
            <a:br>
              <a:rPr lang="fr-FR" dirty="0"/>
            </a:br>
            <a:r>
              <a:rPr lang="fr-FR" dirty="0"/>
              <a:t>Contraindre les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A628C3-AFFB-C21C-AE91-B4AA85399D14}"/>
              </a:ext>
            </a:extLst>
          </p:cNvPr>
          <p:cNvSpPr txBox="1"/>
          <p:nvPr/>
        </p:nvSpPr>
        <p:spPr>
          <a:xfrm>
            <a:off x="460466" y="0"/>
            <a:ext cx="141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79132F"/>
                </a:solidFill>
              </a:rPr>
              <a:t>R3.07 – SQL dans un langage de programmation</a:t>
            </a:r>
            <a:endParaRPr lang="fr-FR" sz="24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BFF9FD6-6417-E73C-EEAE-8FDD2248FB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149195"/>
            <a:ext cx="15119350" cy="528638"/>
          </a:xfrm>
          <a:prstGeom prst="rect">
            <a:avLst/>
          </a:prstGeom>
        </p:spPr>
        <p:txBody>
          <a:bodyPr/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fr-FR" altLang="fr-FR" sz="2400" dirty="0"/>
              <a:t>(dérivé du cours du Pr. Jeffrey </a:t>
            </a:r>
            <a:r>
              <a:rPr lang="fr-FR" altLang="fr-FR" sz="2400" dirty="0" err="1"/>
              <a:t>Ullman</a:t>
            </a:r>
            <a:r>
              <a:rPr lang="fr-FR" altLang="fr-FR" sz="2400" dirty="0"/>
              <a:t>, Stanford </a:t>
            </a:r>
            <a:r>
              <a:rPr lang="fr-FR" altLang="fr-FR" sz="2400" dirty="0" err="1"/>
              <a:t>University</a:t>
            </a:r>
            <a:r>
              <a:rPr lang="fr-FR" altLang="fr-FR" sz="2400" dirty="0"/>
              <a:t>)</a:t>
            </a:r>
          </a:p>
          <a:p>
            <a:pPr>
              <a:buFont typeface="Monotype Sorts" charset="2"/>
              <a:buNone/>
            </a:pPr>
            <a:endParaRPr lang="fr-FR" altLang="fr-FR" sz="1600" dirty="0"/>
          </a:p>
        </p:txBody>
      </p:sp>
    </p:spTree>
    <p:extLst>
      <p:ext uri="{BB962C8B-B14F-4D97-AF65-F5344CB8AC3E}">
        <p14:creationId xmlns:p14="http://schemas.microsoft.com/office/powerpoint/2010/main" val="3965659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017FEF9-4F72-D8D4-ED57-7E838AE49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Des règles Evénement-Condition-Action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96008789-EF45-AE4F-2739-1C2C14765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3386" y="2375958"/>
            <a:ext cx="12592579" cy="6771481"/>
          </a:xfrm>
        </p:spPr>
        <p:txBody>
          <a:bodyPr/>
          <a:lstStyle/>
          <a:p>
            <a:r>
              <a:rPr lang="fr-FR" altLang="fr-FR"/>
              <a:t>Un autre nom des “trigger” est </a:t>
            </a:r>
            <a:r>
              <a:rPr lang="fr-FR" altLang="fr-FR" i="1"/>
              <a:t>règles</a:t>
            </a:r>
            <a:r>
              <a:rPr lang="fr-FR" altLang="fr-FR"/>
              <a:t> </a:t>
            </a:r>
            <a:r>
              <a:rPr lang="fr-FR" altLang="fr-FR" i="1"/>
              <a:t>ECA</a:t>
            </a:r>
            <a:r>
              <a:rPr lang="fr-FR" altLang="fr-FR"/>
              <a:t>, ou règles </a:t>
            </a:r>
            <a:r>
              <a:rPr lang="fr-FR" altLang="fr-FR" i="1">
                <a:solidFill>
                  <a:srgbClr val="FF0066"/>
                </a:solidFill>
              </a:rPr>
              <a:t>événement-condition-action</a:t>
            </a:r>
            <a:r>
              <a:rPr lang="fr-FR" altLang="fr-FR"/>
              <a:t>.</a:t>
            </a:r>
          </a:p>
          <a:p>
            <a:endParaRPr lang="fr-FR" altLang="fr-FR" sz="1559"/>
          </a:p>
          <a:p>
            <a:r>
              <a:rPr lang="fr-FR" altLang="fr-FR" i="1">
                <a:solidFill>
                  <a:srgbClr val="33CC33"/>
                </a:solidFill>
              </a:rPr>
              <a:t>Evénement</a:t>
            </a:r>
            <a:r>
              <a:rPr lang="fr-FR" altLang="fr-FR">
                <a:solidFill>
                  <a:srgbClr val="33CC33"/>
                </a:solidFill>
              </a:rPr>
              <a:t> </a:t>
            </a:r>
            <a:r>
              <a:rPr lang="fr-FR" altLang="fr-FR"/>
              <a:t>: typiquement un type de modification de la base de données, p.ex. “insertion dans Sells.”</a:t>
            </a:r>
          </a:p>
          <a:p>
            <a:r>
              <a:rPr lang="fr-FR" altLang="fr-FR" i="1">
                <a:solidFill>
                  <a:srgbClr val="33CC33"/>
                </a:solidFill>
              </a:rPr>
              <a:t>Condition</a:t>
            </a:r>
            <a:r>
              <a:rPr lang="fr-FR" altLang="fr-FR"/>
              <a:t> : Toute expression booléenne SQL.</a:t>
            </a:r>
          </a:p>
          <a:p>
            <a:r>
              <a:rPr lang="fr-FR" altLang="fr-FR" i="1">
                <a:solidFill>
                  <a:srgbClr val="33CC33"/>
                </a:solidFill>
              </a:rPr>
              <a:t>Action</a:t>
            </a:r>
            <a:r>
              <a:rPr lang="fr-FR" altLang="fr-FR"/>
              <a:t> : Toute instruction SQL.</a:t>
            </a:r>
          </a:p>
          <a:p>
            <a:pPr algn="just">
              <a:buFontTx/>
              <a:buNone/>
            </a:pPr>
            <a:endParaRPr lang="fr-FR" altLang="fr-FR">
              <a:solidFill>
                <a:srgbClr val="33CC33"/>
              </a:solidFill>
            </a:endParaRPr>
          </a:p>
          <a:p>
            <a:pPr algn="just"/>
            <a:r>
              <a:rPr lang="fr-FR" altLang="fr-FR">
                <a:solidFill>
                  <a:srgbClr val="33CC33"/>
                </a:solidFill>
              </a:rPr>
              <a:t>Exemple</a:t>
            </a:r>
            <a:r>
              <a:rPr lang="fr-FR" altLang="fr-FR"/>
              <a:t>: En utilisant </a:t>
            </a:r>
            <a:r>
              <a:rPr lang="fr-FR" altLang="fr-FR">
                <a:solidFill>
                  <a:srgbClr val="CC00CC"/>
                </a:solidFill>
              </a:rPr>
              <a:t>Sells(bar, beer, price)</a:t>
            </a:r>
            <a:r>
              <a:rPr lang="fr-FR" altLang="fr-FR"/>
              <a:t> et une relation unaire </a:t>
            </a:r>
            <a:r>
              <a:rPr lang="fr-FR" altLang="fr-FR">
                <a:solidFill>
                  <a:srgbClr val="CC00CC"/>
                </a:solidFill>
              </a:rPr>
              <a:t>RipoffBars(bar)</a:t>
            </a:r>
            <a:r>
              <a:rPr lang="fr-FR" altLang="fr-FR"/>
              <a:t>, maintenir la liste des bars qui augmentent le prix d’une bière de plus de 1$.</a:t>
            </a:r>
          </a:p>
          <a:p>
            <a:pPr algn="just">
              <a:buFontTx/>
              <a:buNone/>
            </a:pPr>
            <a:endParaRPr lang="fr-FR" altLang="fr-FR"/>
          </a:p>
          <a:p>
            <a:endParaRPr lang="fr-FR" altLang="fr-FR"/>
          </a:p>
          <a:p>
            <a:endParaRPr lang="fr-FR" alt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202C5B-0B28-35D9-A678-C098DE1B6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20</a:t>
            </a:fld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7">
            <a:extLst>
              <a:ext uri="{FF2B5EF4-FFF2-40B4-BE49-F238E27FC236}">
                <a16:creationId xmlns:a16="http://schemas.microsoft.com/office/drawing/2014/main" id="{946ED03B-BB03-9C03-02C5-E77BD1E4599E}"/>
              </a:ext>
            </a:extLst>
          </p:cNvPr>
          <p:cNvGrpSpPr>
            <a:grpSpLocks/>
          </p:cNvGrpSpPr>
          <p:nvPr/>
        </p:nvGrpSpPr>
        <p:grpSpPr bwMode="auto">
          <a:xfrm>
            <a:off x="1273285" y="5620202"/>
            <a:ext cx="9318212" cy="1989865"/>
            <a:chOff x="953" y="1252"/>
            <a:chExt cx="3936" cy="668"/>
          </a:xfrm>
        </p:grpSpPr>
        <p:sp>
          <p:nvSpPr>
            <p:cNvPr id="33808" name="Rectangle 4">
              <a:extLst>
                <a:ext uri="{FF2B5EF4-FFF2-40B4-BE49-F238E27FC236}">
                  <a16:creationId xmlns:a16="http://schemas.microsoft.com/office/drawing/2014/main" id="{91C794DE-679A-E285-8EF3-3D42219F8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728"/>
              <a:ext cx="1967" cy="19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fr-FR" altLang="fr-FR" sz="3742"/>
            </a:p>
          </p:txBody>
        </p:sp>
        <p:sp>
          <p:nvSpPr>
            <p:cNvPr id="33809" name="Text Box 5">
              <a:extLst>
                <a:ext uri="{FF2B5EF4-FFF2-40B4-BE49-F238E27FC236}">
                  <a16:creationId xmlns:a16="http://schemas.microsoft.com/office/drawing/2014/main" id="{863D7A62-408F-8C40-87B9-12147B28D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252"/>
              <a:ext cx="13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fr-FR" sz="3118"/>
                <a:t>l</a:t>
              </a:r>
              <a:r>
                <a:rPr lang="fr-FR" altLang="fr-FR" sz="3118"/>
                <a:t>'</a:t>
              </a:r>
              <a:r>
                <a:rPr lang="en-US" altLang="ja-JP" sz="3118"/>
                <a:t>événement</a:t>
              </a:r>
              <a:endParaRPr lang="en-US" altLang="fr-FR" sz="3118"/>
            </a:p>
          </p:txBody>
        </p:sp>
        <p:sp>
          <p:nvSpPr>
            <p:cNvPr id="33810" name="Line 6">
              <a:extLst>
                <a:ext uri="{FF2B5EF4-FFF2-40B4-BE49-F238E27FC236}">
                  <a16:creationId xmlns:a16="http://schemas.microsoft.com/office/drawing/2014/main" id="{A25F00A6-2D21-2E9B-D488-F3FF8DB36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7" y="1392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2806"/>
            </a:p>
          </p:txBody>
        </p:sp>
      </p:grpSp>
      <p:grpSp>
        <p:nvGrpSpPr>
          <p:cNvPr id="33794" name="Group 16">
            <a:extLst>
              <a:ext uri="{FF2B5EF4-FFF2-40B4-BE49-F238E27FC236}">
                <a16:creationId xmlns:a16="http://schemas.microsoft.com/office/drawing/2014/main" id="{18955BC7-568A-A885-38CC-D87343BF5595}"/>
              </a:ext>
            </a:extLst>
          </p:cNvPr>
          <p:cNvGrpSpPr>
            <a:grpSpLocks/>
          </p:cNvGrpSpPr>
          <p:nvPr/>
        </p:nvGrpSpPr>
        <p:grpSpPr bwMode="auto">
          <a:xfrm>
            <a:off x="1273286" y="7753615"/>
            <a:ext cx="10109866" cy="784560"/>
            <a:chOff x="864" y="2112"/>
            <a:chExt cx="4523" cy="720"/>
          </a:xfrm>
        </p:grpSpPr>
        <p:sp>
          <p:nvSpPr>
            <p:cNvPr id="33805" name="Rectangle 8">
              <a:extLst>
                <a:ext uri="{FF2B5EF4-FFF2-40B4-BE49-F238E27FC236}">
                  <a16:creationId xmlns:a16="http://schemas.microsoft.com/office/drawing/2014/main" id="{A5788D82-213E-B8E8-7FF0-97C19558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2928" cy="4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fr-FR" altLang="fr-FR" sz="3118"/>
            </a:p>
          </p:txBody>
        </p:sp>
        <p:sp>
          <p:nvSpPr>
            <p:cNvPr id="33806" name="Text Box 9">
              <a:extLst>
                <a:ext uri="{FF2B5EF4-FFF2-40B4-BE49-F238E27FC236}">
                  <a16:creationId xmlns:a16="http://schemas.microsoft.com/office/drawing/2014/main" id="{C6E08D49-1FF2-93CA-AC97-91096BCE1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112"/>
              <a:ext cx="989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fr-FR" sz="3118"/>
                <a:t>la condition</a:t>
              </a:r>
            </a:p>
          </p:txBody>
        </p:sp>
        <p:sp>
          <p:nvSpPr>
            <p:cNvPr id="33807" name="Line 10">
              <a:extLst>
                <a:ext uri="{FF2B5EF4-FFF2-40B4-BE49-F238E27FC236}">
                  <a16:creationId xmlns:a16="http://schemas.microsoft.com/office/drawing/2014/main" id="{30AF17E4-DC3F-ED81-B33F-B4F757593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30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2806"/>
            </a:p>
          </p:txBody>
        </p:sp>
      </p:grpSp>
      <p:grpSp>
        <p:nvGrpSpPr>
          <p:cNvPr id="33795" name="Group 15">
            <a:extLst>
              <a:ext uri="{FF2B5EF4-FFF2-40B4-BE49-F238E27FC236}">
                <a16:creationId xmlns:a16="http://schemas.microsoft.com/office/drawing/2014/main" id="{A64D7F9D-1C47-EECF-B16A-7BAEB0C426B5}"/>
              </a:ext>
            </a:extLst>
          </p:cNvPr>
          <p:cNvGrpSpPr>
            <a:grpSpLocks/>
          </p:cNvGrpSpPr>
          <p:nvPr/>
        </p:nvGrpSpPr>
        <p:grpSpPr bwMode="auto">
          <a:xfrm>
            <a:off x="1273285" y="8538176"/>
            <a:ext cx="9412282" cy="900321"/>
            <a:chOff x="672" y="3216"/>
            <a:chExt cx="3260" cy="658"/>
          </a:xfrm>
        </p:grpSpPr>
        <p:sp>
          <p:nvSpPr>
            <p:cNvPr id="33802" name="Rectangle 12">
              <a:extLst>
                <a:ext uri="{FF2B5EF4-FFF2-40B4-BE49-F238E27FC236}">
                  <a16:creationId xmlns:a16="http://schemas.microsoft.com/office/drawing/2014/main" id="{3092AAD9-A95B-086A-E54D-5F81E652C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16"/>
              <a:ext cx="2105" cy="43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fr-FR" altLang="fr-FR" sz="3118">
                <a:solidFill>
                  <a:srgbClr val="FF0000"/>
                </a:solidFill>
              </a:endParaRPr>
            </a:p>
          </p:txBody>
        </p:sp>
        <p:sp>
          <p:nvSpPr>
            <p:cNvPr id="33803" name="Text Box 13">
              <a:extLst>
                <a:ext uri="{FF2B5EF4-FFF2-40B4-BE49-F238E27FC236}">
                  <a16:creationId xmlns:a16="http://schemas.microsoft.com/office/drawing/2014/main" id="{9CE44A14-9D56-5606-E840-1EDB35045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3456"/>
              <a:ext cx="531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fr-FR" sz="3118"/>
                <a:t>l</a:t>
              </a:r>
              <a:r>
                <a:rPr lang="ja-JP" altLang="en-US" sz="3118"/>
                <a:t>’</a:t>
              </a:r>
              <a:r>
                <a:rPr lang="en-US" altLang="ja-JP" sz="3118"/>
                <a:t>action</a:t>
              </a:r>
              <a:endParaRPr lang="en-US" altLang="fr-FR" sz="3118"/>
            </a:p>
          </p:txBody>
        </p:sp>
        <p:sp>
          <p:nvSpPr>
            <p:cNvPr id="33804" name="Line 14">
              <a:extLst>
                <a:ext uri="{FF2B5EF4-FFF2-40B4-BE49-F238E27FC236}">
                  <a16:creationId xmlns:a16="http://schemas.microsoft.com/office/drawing/2014/main" id="{ABE2A3E0-9C18-DFB1-2661-0582F9C08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3" y="350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2806"/>
            </a:p>
          </p:txBody>
        </p:sp>
      </p:grpSp>
      <p:sp>
        <p:nvSpPr>
          <p:cNvPr id="33798" name="Rectangle 3">
            <a:extLst>
              <a:ext uri="{FF2B5EF4-FFF2-40B4-BE49-F238E27FC236}">
                <a16:creationId xmlns:a16="http://schemas.microsoft.com/office/drawing/2014/main" id="{DA28B1C7-E739-4E6B-1BC7-0A31B91CB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7158" y="1949630"/>
            <a:ext cx="12884624" cy="74991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altLang="fr-FR" dirty="0">
                <a:solidFill>
                  <a:srgbClr val="33CC33"/>
                </a:solidFill>
              </a:rPr>
              <a:t>Exemple précédent :</a:t>
            </a:r>
            <a:endParaRPr lang="fr-FR" altLang="fr-FR" dirty="0"/>
          </a:p>
          <a:p>
            <a:pPr marL="0" indent="0">
              <a:buNone/>
            </a:pPr>
            <a:endParaRPr lang="en-US" altLang="fr-FR" sz="1247" dirty="0"/>
          </a:p>
          <a:p>
            <a:pPr marL="0" indent="0" algn="just">
              <a:buNone/>
            </a:pPr>
            <a:r>
              <a:rPr lang="fr-FR" altLang="fr-FR" sz="2806" i="1" dirty="0"/>
              <a:t>CREATE OR REPLACE FUNCTION </a:t>
            </a:r>
            <a:r>
              <a:rPr lang="fr-FR" altLang="fr-FR" sz="2806" b="1" i="1" dirty="0" err="1">
                <a:solidFill>
                  <a:srgbClr val="FC3757"/>
                </a:solidFill>
              </a:rPr>
              <a:t>trig_price</a:t>
            </a:r>
            <a:r>
              <a:rPr lang="fr-FR" altLang="fr-FR" sz="2806" b="1" i="1" dirty="0">
                <a:solidFill>
                  <a:srgbClr val="FC3757"/>
                </a:solidFill>
              </a:rPr>
              <a:t>()</a:t>
            </a:r>
            <a:r>
              <a:rPr lang="fr-FR" altLang="fr-FR" sz="2806" b="1" i="1" dirty="0">
                <a:solidFill>
                  <a:srgbClr val="FF0000"/>
                </a:solidFill>
              </a:rPr>
              <a:t> </a:t>
            </a:r>
            <a:r>
              <a:rPr lang="fr-FR" altLang="fr-FR" sz="2806" i="1" dirty="0"/>
              <a:t>RETURNS TRIGGER AS</a:t>
            </a:r>
          </a:p>
          <a:p>
            <a:pPr marL="0" indent="0" algn="just">
              <a:buNone/>
            </a:pPr>
            <a:r>
              <a:rPr lang="fr-FR" altLang="fr-FR" sz="2806" i="1" dirty="0"/>
              <a:t>'</a:t>
            </a:r>
          </a:p>
          <a:p>
            <a:pPr marL="0" indent="0" algn="just">
              <a:buNone/>
            </a:pPr>
            <a:r>
              <a:rPr lang="fr-FR" altLang="fr-FR" sz="2806" i="1" dirty="0"/>
              <a:t>BEGIN</a:t>
            </a:r>
          </a:p>
          <a:p>
            <a:pPr marL="0" indent="0" algn="just">
              <a:buNone/>
            </a:pPr>
            <a:r>
              <a:rPr lang="fr-FR" altLang="fr-FR" sz="2806" i="1" dirty="0"/>
              <a:t>	INSERT INTO "</a:t>
            </a:r>
            <a:r>
              <a:rPr lang="fr-FR" altLang="fr-FR" sz="2806" i="1" dirty="0" err="1"/>
              <a:t>RipoffBars</a:t>
            </a:r>
            <a:r>
              <a:rPr lang="fr-FR" altLang="fr-FR" sz="2806" i="1" dirty="0"/>
              <a:t>" VALUES (</a:t>
            </a:r>
            <a:r>
              <a:rPr lang="fr-FR" altLang="fr-FR" sz="2806" i="1" dirty="0" err="1"/>
              <a:t>NEW.bar</a:t>
            </a:r>
            <a:r>
              <a:rPr lang="fr-FR" altLang="fr-FR" sz="2806" i="1" dirty="0"/>
              <a:t>);</a:t>
            </a:r>
          </a:p>
          <a:p>
            <a:pPr marL="0" indent="0" algn="just">
              <a:buNone/>
            </a:pPr>
            <a:r>
              <a:rPr lang="fr-FR" altLang="fr-FR" sz="2806" i="1" dirty="0"/>
              <a:t>	RETURN NULL;</a:t>
            </a:r>
          </a:p>
          <a:p>
            <a:pPr marL="0" indent="0" algn="just">
              <a:buNone/>
            </a:pPr>
            <a:r>
              <a:rPr lang="fr-FR" altLang="fr-FR" sz="2806" i="1" dirty="0"/>
              <a:t>END;</a:t>
            </a:r>
          </a:p>
          <a:p>
            <a:pPr marL="0" indent="0" algn="just">
              <a:buNone/>
            </a:pPr>
            <a:r>
              <a:rPr lang="fr-FR" altLang="fr-FR" sz="2806" i="1" dirty="0"/>
              <a:t>'</a:t>
            </a:r>
          </a:p>
          <a:p>
            <a:pPr marL="0" indent="0" algn="just">
              <a:buNone/>
            </a:pPr>
            <a:r>
              <a:rPr lang="fr-FR" altLang="fr-FR" sz="2806" i="1" dirty="0"/>
              <a:t>LANGUAGE '</a:t>
            </a:r>
            <a:r>
              <a:rPr lang="fr-FR" altLang="fr-FR" sz="2806" i="1" dirty="0" err="1"/>
              <a:t>plpgsql</a:t>
            </a:r>
            <a:r>
              <a:rPr lang="fr-FR" altLang="fr-FR" sz="2806" i="1" dirty="0"/>
              <a:t>'</a:t>
            </a:r>
          </a:p>
          <a:p>
            <a:pPr lvl="2" algn="just">
              <a:buFontTx/>
              <a:buNone/>
            </a:pPr>
            <a:endParaRPr lang="fr-FR" altLang="fr-FR" dirty="0"/>
          </a:p>
          <a:p>
            <a:pPr marL="0" indent="0" algn="just">
              <a:buNone/>
            </a:pPr>
            <a:r>
              <a:rPr lang="fr-FR" altLang="fr-FR" sz="2806" dirty="0"/>
              <a:t>CREATE TRIGGER </a:t>
            </a:r>
            <a:r>
              <a:rPr lang="fr-FR" altLang="fr-FR" sz="2806" dirty="0" err="1"/>
              <a:t>PriceTrig</a:t>
            </a:r>
            <a:r>
              <a:rPr lang="fr-FR" altLang="fr-FR" sz="2806" dirty="0"/>
              <a:t> </a:t>
            </a:r>
          </a:p>
          <a:p>
            <a:pPr marL="0" indent="0" algn="just">
              <a:buNone/>
            </a:pPr>
            <a:r>
              <a:rPr lang="fr-FR" altLang="fr-FR" sz="2806" dirty="0"/>
              <a:t>AFTER UPDATE ON "</a:t>
            </a:r>
            <a:r>
              <a:rPr lang="fr-FR" altLang="fr-FR" sz="2806" dirty="0" err="1"/>
              <a:t>Sells</a:t>
            </a:r>
            <a:r>
              <a:rPr lang="fr-FR" altLang="fr-FR" sz="2806" dirty="0"/>
              <a:t>" </a:t>
            </a:r>
          </a:p>
          <a:p>
            <a:pPr marL="0" indent="0" algn="just">
              <a:buNone/>
            </a:pPr>
            <a:r>
              <a:rPr lang="fr-FR" altLang="fr-FR" sz="2806" dirty="0"/>
              <a:t>FOR EACH ROW</a:t>
            </a:r>
          </a:p>
          <a:p>
            <a:pPr marL="0" indent="0" algn="just">
              <a:buNone/>
            </a:pPr>
            <a:r>
              <a:rPr lang="fr-FR" altLang="fr-FR" sz="2806" dirty="0"/>
              <a:t>WHEN ( </a:t>
            </a:r>
            <a:r>
              <a:rPr lang="fr-FR" altLang="fr-FR" sz="2806" dirty="0" err="1"/>
              <a:t>NEW.price</a:t>
            </a:r>
            <a:r>
              <a:rPr lang="fr-FR" altLang="fr-FR" sz="2806" dirty="0"/>
              <a:t> &gt; </a:t>
            </a:r>
            <a:r>
              <a:rPr lang="fr-FR" altLang="fr-FR" sz="2806" dirty="0" err="1"/>
              <a:t>OLD.price</a:t>
            </a:r>
            <a:r>
              <a:rPr lang="fr-FR" altLang="fr-FR" sz="2806" dirty="0"/>
              <a:t> + 1.00 )</a:t>
            </a:r>
          </a:p>
          <a:p>
            <a:pPr marL="0" indent="0" algn="just">
              <a:buNone/>
            </a:pPr>
            <a:r>
              <a:rPr lang="fr-FR" altLang="fr-FR" sz="2806" dirty="0"/>
              <a:t>EXECUTE PROCEDURE </a:t>
            </a:r>
            <a:r>
              <a:rPr lang="fr-FR" altLang="fr-FR" sz="2806" dirty="0" err="1"/>
              <a:t>trig_price</a:t>
            </a:r>
            <a:r>
              <a:rPr lang="fr-FR" altLang="fr-FR" sz="2806" dirty="0"/>
              <a:t>();</a:t>
            </a:r>
            <a:endParaRPr lang="fr-FR" altLang="fr-FR" sz="2806" b="1" i="1" dirty="0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64C7108A-5651-465A-9CF4-55A5E3F7F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/>
              <a:t>Définition</a:t>
            </a:r>
            <a:r>
              <a:rPr lang="en-US" altLang="fr-FR" dirty="0"/>
              <a:t> d</a:t>
            </a:r>
            <a:r>
              <a:rPr lang="fr-FR" altLang="fr-FR" dirty="0"/>
              <a:t>'</a:t>
            </a:r>
            <a:r>
              <a:rPr lang="en-US" altLang="ja-JP" dirty="0"/>
              <a:t>un Trigger dans PostgreSQL</a:t>
            </a:r>
            <a:endParaRPr lang="en-US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DA1066-4B60-91A2-FBDF-E54AB8816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21</a:t>
            </a:fld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C5EFD36A-44B9-3B33-79CB-8952BC132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CC3300"/>
                </a:solidFill>
              </a:rPr>
              <a:t>Options</a:t>
            </a:r>
            <a:r>
              <a:rPr lang="en-US" altLang="fr-FR"/>
              <a:t>: CREATE TRIGGER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15888969-19D2-089C-F28D-AA47D0D9F4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>
              <a:buFontTx/>
              <a:buNone/>
            </a:pPr>
            <a:r>
              <a:rPr lang="en-US" altLang="fr-FR" sz="3200" dirty="0"/>
              <a:t>	</a:t>
            </a:r>
            <a:r>
              <a:rPr lang="fr-FR" altLang="fr-FR" sz="3200" dirty="0"/>
              <a:t>CREATE TRIGGER </a:t>
            </a:r>
            <a:r>
              <a:rPr lang="fr-FR" altLang="fr-FR" sz="3200" dirty="0" err="1"/>
              <a:t>PriceTrig</a:t>
            </a:r>
            <a:r>
              <a:rPr lang="fr-FR" altLang="fr-FR" sz="3200" dirty="0"/>
              <a:t>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AFTER UPDATE ON "</a:t>
            </a:r>
            <a:r>
              <a:rPr lang="fr-FR" altLang="fr-FR" sz="3200" dirty="0" err="1"/>
              <a:t>Sells</a:t>
            </a:r>
            <a:r>
              <a:rPr lang="fr-FR" altLang="fr-FR" sz="3200" dirty="0"/>
              <a:t>"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FOR EACH ROW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WHEN ( </a:t>
            </a:r>
            <a:r>
              <a:rPr lang="fr-FR" altLang="fr-FR" sz="3200" dirty="0" err="1"/>
              <a:t>NEW.price</a:t>
            </a:r>
            <a:r>
              <a:rPr lang="fr-FR" altLang="fr-FR" sz="3200" dirty="0"/>
              <a:t> &gt; </a:t>
            </a:r>
            <a:r>
              <a:rPr lang="fr-FR" altLang="fr-FR" sz="3200" dirty="0" err="1"/>
              <a:t>OLD.price</a:t>
            </a:r>
            <a:r>
              <a:rPr lang="fr-FR" altLang="fr-FR" sz="3200" dirty="0"/>
              <a:t> + 1.00 )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EXECUTE PROCEDURE </a:t>
            </a:r>
            <a:r>
              <a:rPr lang="fr-FR" altLang="fr-FR" sz="3200" dirty="0" err="1"/>
              <a:t>trig_price</a:t>
            </a:r>
            <a:r>
              <a:rPr lang="fr-FR" altLang="fr-FR" sz="3200" dirty="0"/>
              <a:t>();</a:t>
            </a:r>
            <a:endParaRPr lang="fr-FR" altLang="fr-FR" sz="3200" b="1" i="1" dirty="0"/>
          </a:p>
          <a:p>
            <a:pPr lvl="2">
              <a:buFont typeface="Monotype Sorts" charset="2"/>
              <a:buNone/>
            </a:pPr>
            <a:endParaRPr lang="en-US" altLang="fr-FR" sz="3118" dirty="0"/>
          </a:p>
          <a:p>
            <a:pPr lvl="2">
              <a:buFont typeface="Monotype Sorts" charset="2"/>
              <a:buNone/>
            </a:pPr>
            <a:endParaRPr lang="fr-FR" altLang="fr-FR" sz="3118" dirty="0"/>
          </a:p>
          <a:p>
            <a:endParaRPr lang="fr-FR" altLang="fr-FR" dirty="0"/>
          </a:p>
          <a:p>
            <a:r>
              <a:rPr lang="fr-FR" altLang="fr-FR" b="1" dirty="0"/>
              <a:t>CREATE TRIGGER &lt;</a:t>
            </a:r>
            <a:r>
              <a:rPr lang="fr-FR" altLang="fr-FR" b="1" dirty="0" err="1"/>
              <a:t>name</a:t>
            </a:r>
            <a:r>
              <a:rPr lang="fr-FR" altLang="fr-FR" b="1" dirty="0"/>
              <a:t>&gt;</a:t>
            </a:r>
          </a:p>
          <a:p>
            <a:pPr>
              <a:buFontTx/>
              <a:buNone/>
            </a:pPr>
            <a:r>
              <a:rPr lang="fr-FR" altLang="fr-FR" dirty="0"/>
              <a:t>OU</a:t>
            </a:r>
          </a:p>
          <a:p>
            <a:r>
              <a:rPr lang="fr-FR" altLang="fr-FR" b="1" dirty="0"/>
              <a:t>CREATE OR REPLACE TRIGGER &lt;</a:t>
            </a:r>
            <a:r>
              <a:rPr lang="fr-FR" altLang="fr-FR" b="1" dirty="0" err="1"/>
              <a:t>name</a:t>
            </a:r>
            <a:r>
              <a:rPr lang="fr-FR" altLang="fr-FR" b="1" dirty="0"/>
              <a:t>&gt;</a:t>
            </a:r>
          </a:p>
          <a:p>
            <a:pPr lvl="1"/>
            <a:r>
              <a:rPr lang="fr-FR" altLang="fr-FR" dirty="0"/>
              <a:t>utile pour remplacer ou modifier un trigger.</a:t>
            </a: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6A6C0AE9-5EAD-5581-CE92-725422F2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8" y="1900767"/>
            <a:ext cx="4644572" cy="531174"/>
          </a:xfrm>
          <a:prstGeom prst="rect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0313" tIns="72963" rIns="140313" bIns="72963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2494">
              <a:solidFill>
                <a:srgbClr val="130F0B"/>
              </a:solidFill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82AA226-B1E7-33EC-8C26-4F95D3BDF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1D66AFEB-10F7-E5D5-1F94-26C61B252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CC3300"/>
                </a:solidFill>
              </a:rPr>
              <a:t>Options</a:t>
            </a:r>
            <a:r>
              <a:rPr lang="en-US" altLang="fr-FR"/>
              <a:t>: L</a:t>
            </a:r>
            <a:r>
              <a:rPr lang="ja-JP" altLang="en-US"/>
              <a:t>’</a:t>
            </a:r>
            <a:r>
              <a:rPr lang="en-US" altLang="ja-JP"/>
              <a:t>événement</a:t>
            </a:r>
            <a:endParaRPr lang="en-US" altLang="fr-FR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E06FA88-A178-08AC-9ED4-292725A2E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4587" y="1900766"/>
            <a:ext cx="13542963" cy="8114091"/>
          </a:xfrm>
        </p:spPr>
        <p:txBody>
          <a:bodyPr>
            <a:normAutofit lnSpcReduction="10000"/>
          </a:bodyPr>
          <a:lstStyle/>
          <a:p>
            <a:pPr lvl="1" algn="just">
              <a:buFontTx/>
              <a:buNone/>
            </a:pPr>
            <a:r>
              <a:rPr lang="fr-FR" altLang="fr-FR" dirty="0"/>
              <a:t>	</a:t>
            </a:r>
            <a:r>
              <a:rPr lang="fr-FR" altLang="fr-FR" sz="3200" dirty="0"/>
              <a:t>CREATE TRIGGER </a:t>
            </a:r>
            <a:r>
              <a:rPr lang="fr-FR" altLang="fr-FR" sz="3200" dirty="0" err="1"/>
              <a:t>PriceTrig</a:t>
            </a:r>
            <a:r>
              <a:rPr lang="fr-FR" altLang="fr-FR" sz="3200" dirty="0"/>
              <a:t>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AFTER UPDATE ON "</a:t>
            </a:r>
            <a:r>
              <a:rPr lang="fr-FR" altLang="fr-FR" sz="3200" dirty="0" err="1"/>
              <a:t>Sells</a:t>
            </a:r>
            <a:r>
              <a:rPr lang="fr-FR" altLang="fr-FR" sz="3200" dirty="0"/>
              <a:t>"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FOR EACH ROW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WHEN ( </a:t>
            </a:r>
            <a:r>
              <a:rPr lang="fr-FR" altLang="fr-FR" sz="3200" dirty="0" err="1"/>
              <a:t>NEW.price</a:t>
            </a:r>
            <a:r>
              <a:rPr lang="fr-FR" altLang="fr-FR" sz="3200" dirty="0"/>
              <a:t> &gt; </a:t>
            </a:r>
            <a:r>
              <a:rPr lang="fr-FR" altLang="fr-FR" sz="3200" dirty="0" err="1"/>
              <a:t>OLD.price</a:t>
            </a:r>
            <a:r>
              <a:rPr lang="fr-FR" altLang="fr-FR" sz="3200" dirty="0"/>
              <a:t> + 1.00 )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EXECUTE PROCEDURE </a:t>
            </a:r>
            <a:r>
              <a:rPr lang="fr-FR" altLang="fr-FR" sz="3200" dirty="0" err="1"/>
              <a:t>trig_price</a:t>
            </a:r>
            <a:r>
              <a:rPr lang="fr-FR" altLang="fr-FR" sz="3200" dirty="0"/>
              <a:t>();</a:t>
            </a:r>
            <a:endParaRPr lang="fr-FR" altLang="fr-FR" sz="3200" b="1" i="1" dirty="0"/>
          </a:p>
          <a:p>
            <a:pPr>
              <a:buFontTx/>
              <a:buNone/>
            </a:pPr>
            <a:endParaRPr lang="fr-FR" altLang="fr-FR" sz="1559" dirty="0"/>
          </a:p>
          <a:p>
            <a:r>
              <a:rPr lang="fr-FR" altLang="fr-FR" b="1" dirty="0"/>
              <a:t>AFTER</a:t>
            </a:r>
            <a:r>
              <a:rPr lang="fr-FR" altLang="fr-FR" dirty="0"/>
              <a:t> ou </a:t>
            </a:r>
            <a:r>
              <a:rPr lang="fr-FR" altLang="fr-FR" b="1" dirty="0"/>
              <a:t>BEFORE</a:t>
            </a:r>
          </a:p>
          <a:p>
            <a:pPr lvl="1"/>
            <a:r>
              <a:rPr lang="fr-FR" altLang="fr-FR" sz="2806" dirty="0" err="1"/>
              <a:t>Egalement</a:t>
            </a:r>
            <a:r>
              <a:rPr lang="fr-FR" altLang="fr-FR" sz="2806" dirty="0"/>
              <a:t>, INSTEAD OF, si la relation est une vue.</a:t>
            </a:r>
          </a:p>
          <a:p>
            <a:r>
              <a:rPr lang="fr-FR" altLang="fr-FR" b="1" dirty="0"/>
              <a:t>INSERT</a:t>
            </a:r>
            <a:r>
              <a:rPr lang="fr-FR" altLang="fr-FR" dirty="0"/>
              <a:t>, </a:t>
            </a:r>
            <a:r>
              <a:rPr lang="fr-FR" altLang="fr-FR" b="1" dirty="0"/>
              <a:t>DELETE</a:t>
            </a:r>
            <a:r>
              <a:rPr lang="fr-FR" altLang="fr-FR" dirty="0"/>
              <a:t> ou </a:t>
            </a:r>
            <a:r>
              <a:rPr lang="fr-FR" altLang="fr-FR" b="1" dirty="0"/>
              <a:t>UPDATE</a:t>
            </a:r>
          </a:p>
          <a:p>
            <a:pPr lvl="1"/>
            <a:r>
              <a:rPr lang="fr-FR" altLang="fr-FR" sz="2806" dirty="0"/>
              <a:t>UPDATE peut être UPDATE OF &lt;</a:t>
            </a:r>
            <a:r>
              <a:rPr lang="fr-FR" altLang="fr-FR" sz="2806" dirty="0" err="1"/>
              <a:t>attribute</a:t>
            </a:r>
            <a:r>
              <a:rPr lang="fr-FR" altLang="fr-FR" sz="2806" dirty="0"/>
              <a:t> </a:t>
            </a:r>
            <a:r>
              <a:rPr lang="fr-FR" altLang="fr-FR" sz="2806" dirty="0" err="1"/>
              <a:t>list</a:t>
            </a:r>
            <a:r>
              <a:rPr lang="fr-FR" altLang="fr-FR" sz="2806" dirty="0"/>
              <a:t>&gt; ON … pour cibler un ou plusieurs attributs.</a:t>
            </a:r>
          </a:p>
          <a:p>
            <a:pPr lvl="1" algn="just">
              <a:lnSpc>
                <a:spcPct val="90000"/>
              </a:lnSpc>
            </a:pPr>
            <a:r>
              <a:rPr lang="fr-FR" altLang="fr-FR" dirty="0"/>
              <a:t>Possibilité de préciser plusieurs évènements déclencheurs avec </a:t>
            </a:r>
            <a:r>
              <a:rPr lang="fr-FR" altLang="fr-FR" b="1" dirty="0"/>
              <a:t>OR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fr-FR" altLang="fr-FR" dirty="0"/>
              <a:t>	p.ex. AFTER INSERT </a:t>
            </a:r>
            <a:r>
              <a:rPr lang="fr-FR" altLang="fr-FR" b="1" dirty="0"/>
              <a:t>OR </a:t>
            </a:r>
            <a:r>
              <a:rPr lang="fr-FR" altLang="fr-FR" dirty="0"/>
              <a:t>UPDATE… ON "</a:t>
            </a:r>
            <a:r>
              <a:rPr lang="fr-FR" altLang="fr-FR" dirty="0" err="1"/>
              <a:t>Sells</a:t>
            </a:r>
            <a:r>
              <a:rPr lang="fr-FR" altLang="fr-FR" dirty="0"/>
              <a:t>« </a:t>
            </a:r>
          </a:p>
          <a:p>
            <a:pPr lvl="2" algn="just">
              <a:lnSpc>
                <a:spcPct val="90000"/>
              </a:lnSpc>
              <a:buFontTx/>
              <a:buNone/>
            </a:pPr>
            <a:endParaRPr lang="fr-FR" altLang="fr-FR" sz="1000" b="1" dirty="0"/>
          </a:p>
          <a:p>
            <a:r>
              <a:rPr lang="fr-FR" altLang="fr-FR" dirty="0">
                <a:solidFill>
                  <a:srgbClr val="FF0000"/>
                </a:solidFill>
              </a:rPr>
              <a:t>Recommandations</a:t>
            </a:r>
            <a:r>
              <a:rPr lang="fr-FR" altLang="fr-FR" dirty="0"/>
              <a:t>:</a:t>
            </a:r>
          </a:p>
          <a:p>
            <a:pPr lvl="1"/>
            <a:r>
              <a:rPr lang="fr-FR" altLang="fr-FR" sz="2806" dirty="0"/>
              <a:t>BEFORE pour vérifier ou modifier les données insérées ou maj</a:t>
            </a:r>
          </a:p>
          <a:p>
            <a:pPr lvl="1"/>
            <a:r>
              <a:rPr lang="fr-FR" altLang="fr-FR" sz="2806" dirty="0"/>
              <a:t>AFTER pour propager des modifications sur d'autres tables</a:t>
            </a:r>
          </a:p>
        </p:txBody>
      </p:sp>
      <p:sp>
        <p:nvSpPr>
          <p:cNvPr id="35844" name="Rectangle 8">
            <a:extLst>
              <a:ext uri="{FF2B5EF4-FFF2-40B4-BE49-F238E27FC236}">
                <a16:creationId xmlns:a16="http://schemas.microsoft.com/office/drawing/2014/main" id="{8325E8FA-AB4B-15AD-5286-B120E718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184" y="2292563"/>
            <a:ext cx="5165234" cy="531174"/>
          </a:xfrm>
          <a:prstGeom prst="rect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40313" tIns="72963" rIns="140313" bIns="72963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2494">
              <a:solidFill>
                <a:srgbClr val="130F0B"/>
              </a:solidFill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ED8ED7-FEE0-50BB-3F14-AF828D61E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8BBCFE38-3990-B1E7-7DE0-67B2AF6B6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CC3300"/>
                </a:solidFill>
              </a:rPr>
              <a:t>Options</a:t>
            </a:r>
            <a:r>
              <a:rPr lang="en-US" altLang="fr-FR"/>
              <a:t>: FOR EACH ROW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5FB857C-D4FC-1DA5-AD82-A823BED9C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4587" y="1900766"/>
            <a:ext cx="12948973" cy="7840663"/>
          </a:xfrm>
        </p:spPr>
        <p:txBody>
          <a:bodyPr>
            <a:normAutofit lnSpcReduction="10000"/>
          </a:bodyPr>
          <a:lstStyle/>
          <a:p>
            <a:pPr lvl="1" algn="just">
              <a:buFontTx/>
              <a:buNone/>
            </a:pPr>
            <a:r>
              <a:rPr lang="fr-FR" altLang="fr-FR" sz="3200" dirty="0"/>
              <a:t>	CREATE TRIGGER </a:t>
            </a:r>
            <a:r>
              <a:rPr lang="fr-FR" altLang="fr-FR" sz="3200" dirty="0" err="1"/>
              <a:t>PriceTrig</a:t>
            </a:r>
            <a:r>
              <a:rPr lang="fr-FR" altLang="fr-FR" sz="3200" dirty="0"/>
              <a:t>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AFTER UPDATE ON "</a:t>
            </a:r>
            <a:r>
              <a:rPr lang="fr-FR" altLang="fr-FR" sz="3200" dirty="0" err="1"/>
              <a:t>Sells</a:t>
            </a:r>
            <a:r>
              <a:rPr lang="fr-FR" altLang="fr-FR" sz="3200" dirty="0"/>
              <a:t>"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FOR EACH ROW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WHEN ( </a:t>
            </a:r>
            <a:r>
              <a:rPr lang="fr-FR" altLang="fr-FR" sz="3200" dirty="0" err="1"/>
              <a:t>NEW.price</a:t>
            </a:r>
            <a:r>
              <a:rPr lang="fr-FR" altLang="fr-FR" sz="3200" dirty="0"/>
              <a:t> &gt; </a:t>
            </a:r>
            <a:r>
              <a:rPr lang="fr-FR" altLang="fr-FR" sz="3200" dirty="0" err="1"/>
              <a:t>OLD.price</a:t>
            </a:r>
            <a:r>
              <a:rPr lang="fr-FR" altLang="fr-FR" sz="3200" dirty="0"/>
              <a:t> + 1.00 )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EXECUTE PROCEDURE </a:t>
            </a:r>
            <a:r>
              <a:rPr lang="fr-FR" altLang="fr-FR" sz="3200" dirty="0" err="1"/>
              <a:t>trig_price</a:t>
            </a:r>
            <a:r>
              <a:rPr lang="fr-FR" altLang="fr-FR" sz="3200" dirty="0"/>
              <a:t>();</a:t>
            </a:r>
            <a:endParaRPr lang="fr-FR" altLang="fr-FR" sz="3200" b="1" i="1" dirty="0"/>
          </a:p>
          <a:p>
            <a:pPr lvl="2">
              <a:buFont typeface="Monotype Sorts" charset="2"/>
              <a:buNone/>
            </a:pPr>
            <a:endParaRPr lang="en-US" altLang="fr-FR" sz="3118" dirty="0"/>
          </a:p>
          <a:p>
            <a:pPr algn="just">
              <a:lnSpc>
                <a:spcPct val="90000"/>
              </a:lnSpc>
            </a:pPr>
            <a:endParaRPr lang="fr-FR" altLang="fr-FR" dirty="0"/>
          </a:p>
          <a:p>
            <a:pPr algn="just">
              <a:lnSpc>
                <a:spcPct val="90000"/>
              </a:lnSpc>
            </a:pPr>
            <a:r>
              <a:rPr lang="fr-FR" altLang="fr-FR" dirty="0"/>
              <a:t>Les triggers sont “</a:t>
            </a:r>
            <a:r>
              <a:rPr lang="fr-FR" altLang="fr-FR" dirty="0">
                <a:solidFill>
                  <a:srgbClr val="0070C0"/>
                </a:solidFill>
              </a:rPr>
              <a:t>niveau ligne</a:t>
            </a:r>
            <a:r>
              <a:rPr lang="fr-FR" altLang="fr-FR" dirty="0"/>
              <a:t>” ou “</a:t>
            </a:r>
            <a:r>
              <a:rPr lang="fr-FR" altLang="fr-FR" dirty="0">
                <a:solidFill>
                  <a:srgbClr val="00B050"/>
                </a:solidFill>
              </a:rPr>
              <a:t>niveau instruction</a:t>
            </a:r>
            <a:r>
              <a:rPr lang="fr-FR" altLang="fr-FR" dirty="0"/>
              <a:t>.”</a:t>
            </a:r>
          </a:p>
          <a:p>
            <a:pPr algn="just">
              <a:lnSpc>
                <a:spcPct val="90000"/>
              </a:lnSpc>
            </a:pPr>
            <a:r>
              <a:rPr lang="fr-FR" altLang="fr-FR" dirty="0"/>
              <a:t>FOR EACH ROW indique un trigger niveau ligne; par défaut niveau instruction.</a:t>
            </a:r>
          </a:p>
          <a:p>
            <a:pPr algn="just">
              <a:lnSpc>
                <a:spcPct val="90000"/>
              </a:lnSpc>
            </a:pPr>
            <a:endParaRPr lang="fr-FR" altLang="fr-FR" sz="2494" dirty="0"/>
          </a:p>
          <a:p>
            <a:pPr algn="just">
              <a:lnSpc>
                <a:spcPct val="90000"/>
              </a:lnSpc>
            </a:pPr>
            <a:r>
              <a:rPr lang="fr-FR" altLang="fr-FR" i="1" dirty="0">
                <a:solidFill>
                  <a:srgbClr val="0070C0"/>
                </a:solidFill>
              </a:rPr>
              <a:t>Le triggers niveau ligne </a:t>
            </a:r>
            <a:r>
              <a:rPr lang="fr-FR" altLang="fr-FR" dirty="0"/>
              <a:t>: exécuté une fois pour chaque tuple modifié.</a:t>
            </a:r>
          </a:p>
          <a:p>
            <a:pPr algn="just">
              <a:lnSpc>
                <a:spcPct val="90000"/>
              </a:lnSpc>
            </a:pPr>
            <a:r>
              <a:rPr lang="fr-FR" altLang="fr-FR" i="1" dirty="0">
                <a:solidFill>
                  <a:srgbClr val="00B050"/>
                </a:solidFill>
              </a:rPr>
              <a:t>Les triggers niveau instruction </a:t>
            </a:r>
            <a:r>
              <a:rPr lang="fr-FR" altLang="fr-FR" dirty="0"/>
              <a:t>: exécuté une fois pour chaque instruction SQL, peu importe le nombre de tuples modifiés.</a:t>
            </a:r>
          </a:p>
        </p:txBody>
      </p:sp>
      <p:sp>
        <p:nvSpPr>
          <p:cNvPr id="37892" name="Rectangle 8">
            <a:extLst>
              <a:ext uri="{FF2B5EF4-FFF2-40B4-BE49-F238E27FC236}">
                <a16:creationId xmlns:a16="http://schemas.microsoft.com/office/drawing/2014/main" id="{7D741F4D-1C6C-EDCC-9F0A-4A5F2377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213" y="2825351"/>
            <a:ext cx="3563938" cy="531174"/>
          </a:xfrm>
          <a:prstGeom prst="rect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40313" tIns="72963" rIns="140313" bIns="72963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2494">
              <a:solidFill>
                <a:srgbClr val="130F0B"/>
              </a:solidFill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A84EF2-D426-A9E9-01D3-5CD767B79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49E6C607-318E-418E-A175-6A7B8A68C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CC3300"/>
                </a:solidFill>
              </a:rPr>
              <a:t>Options</a:t>
            </a:r>
            <a:r>
              <a:rPr lang="en-US" altLang="fr-FR"/>
              <a:t>: La Condition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3D71D1CE-E06D-2AC9-0675-3ED44E2E0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4587" y="1900766"/>
            <a:ext cx="12948973" cy="7603067"/>
          </a:xfrm>
        </p:spPr>
        <p:txBody>
          <a:bodyPr/>
          <a:lstStyle/>
          <a:p>
            <a:pPr lvl="1" algn="just">
              <a:buFontTx/>
              <a:buNone/>
            </a:pPr>
            <a:r>
              <a:rPr lang="en-US" altLang="fr-FR" dirty="0"/>
              <a:t>	</a:t>
            </a:r>
            <a:r>
              <a:rPr lang="fr-FR" altLang="fr-FR" sz="3200" dirty="0"/>
              <a:t>CREATE TRIGGER </a:t>
            </a:r>
            <a:r>
              <a:rPr lang="fr-FR" altLang="fr-FR" sz="3200" dirty="0" err="1"/>
              <a:t>PriceTrig</a:t>
            </a:r>
            <a:r>
              <a:rPr lang="fr-FR" altLang="fr-FR" sz="3200" dirty="0"/>
              <a:t>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AFTER UPDATE ON "</a:t>
            </a:r>
            <a:r>
              <a:rPr lang="fr-FR" altLang="fr-FR" sz="3200" dirty="0" err="1"/>
              <a:t>Sells</a:t>
            </a:r>
            <a:r>
              <a:rPr lang="fr-FR" altLang="fr-FR" sz="3200" dirty="0"/>
              <a:t>"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FOR EACH ROW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WHEN ( </a:t>
            </a:r>
            <a:r>
              <a:rPr lang="fr-FR" altLang="fr-FR" sz="3200" dirty="0" err="1"/>
              <a:t>NEW.price</a:t>
            </a:r>
            <a:r>
              <a:rPr lang="fr-FR" altLang="fr-FR" sz="3200" dirty="0"/>
              <a:t> &gt; </a:t>
            </a:r>
            <a:r>
              <a:rPr lang="fr-FR" altLang="fr-FR" sz="3200" dirty="0" err="1"/>
              <a:t>OLD.price</a:t>
            </a:r>
            <a:r>
              <a:rPr lang="fr-FR" altLang="fr-FR" sz="3200" dirty="0"/>
              <a:t> + 1.00 )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EXECUTE PROCEDURE </a:t>
            </a:r>
            <a:r>
              <a:rPr lang="fr-FR" altLang="fr-FR" sz="3200" dirty="0" err="1"/>
              <a:t>trig_price</a:t>
            </a:r>
            <a:r>
              <a:rPr lang="fr-FR" altLang="fr-FR" sz="3200" dirty="0"/>
              <a:t>();</a:t>
            </a:r>
            <a:endParaRPr lang="fr-FR" altLang="fr-FR" sz="3200" b="1" i="1" dirty="0"/>
          </a:p>
          <a:p>
            <a:pPr lvl="2">
              <a:buFont typeface="Monotype Sorts" charset="2"/>
              <a:buNone/>
            </a:pPr>
            <a:endParaRPr lang="en-US" altLang="fr-FR" sz="3118" dirty="0"/>
          </a:p>
          <a:p>
            <a:pPr algn="just">
              <a:buFontTx/>
              <a:buNone/>
            </a:pPr>
            <a:endParaRPr lang="fr-FR" altLang="fr-FR" dirty="0"/>
          </a:p>
          <a:p>
            <a:pPr algn="just"/>
            <a:r>
              <a:rPr lang="fr-FR" altLang="fr-FR" dirty="0"/>
              <a:t>Toute condition à résultat booléen.</a:t>
            </a:r>
          </a:p>
          <a:p>
            <a:pPr lvl="1" algn="just"/>
            <a:r>
              <a:rPr lang="fr-FR" altLang="fr-FR" dirty="0">
                <a:solidFill>
                  <a:srgbClr val="FF0000"/>
                </a:solidFill>
              </a:rPr>
              <a:t>les sous-requêtes ne sont pas gérées </a:t>
            </a:r>
          </a:p>
          <a:p>
            <a:pPr algn="just"/>
            <a:r>
              <a:rPr lang="fr-FR" altLang="fr-FR" dirty="0"/>
              <a:t>Evaluée sur la base de données avant ou après l’événement, en fonction de BEFORE ou AFTER.</a:t>
            </a:r>
          </a:p>
          <a:p>
            <a:pPr lvl="1" algn="just"/>
            <a:r>
              <a:rPr lang="fr-FR" altLang="fr-FR" dirty="0"/>
              <a:t>mais toujours avant que les changements prennent effet.</a:t>
            </a:r>
          </a:p>
          <a:p>
            <a:pPr algn="just"/>
            <a:r>
              <a:rPr lang="fr-FR" altLang="fr-FR" dirty="0"/>
              <a:t>Accède au nouveau/ancien tuple grâce aux variables </a:t>
            </a:r>
            <a:r>
              <a:rPr lang="fr-FR" altLang="fr-FR" b="1" dirty="0"/>
              <a:t>NEW</a:t>
            </a:r>
            <a:r>
              <a:rPr lang="fr-FR" altLang="fr-FR" dirty="0"/>
              <a:t> et </a:t>
            </a:r>
            <a:r>
              <a:rPr lang="fr-FR" altLang="fr-FR" b="1" dirty="0"/>
              <a:t>OLD</a:t>
            </a:r>
          </a:p>
        </p:txBody>
      </p:sp>
      <p:sp>
        <p:nvSpPr>
          <p:cNvPr id="38916" name="Rectangle 8">
            <a:extLst>
              <a:ext uri="{FF2B5EF4-FFF2-40B4-BE49-F238E27FC236}">
                <a16:creationId xmlns:a16="http://schemas.microsoft.com/office/drawing/2014/main" id="{76A7EB87-2AB4-CE4E-112F-3116F0566B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18670" y="3503279"/>
            <a:ext cx="7298646" cy="531174"/>
          </a:xfrm>
          <a:prstGeom prst="rect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40313" tIns="72963" rIns="140313" bIns="72963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2494">
              <a:solidFill>
                <a:srgbClr val="130F0B"/>
              </a:solidFill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E09EDA-9511-E8B9-C8BC-7E556CED6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25</a:t>
            </a:fld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E54696FF-C776-876A-44CC-26FF07060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CC3300"/>
                </a:solidFill>
              </a:rPr>
              <a:t>Options</a:t>
            </a:r>
            <a:r>
              <a:rPr lang="en-US" altLang="fr-FR"/>
              <a:t>: L</a:t>
            </a:r>
            <a:r>
              <a:rPr lang="ja-JP" altLang="en-US"/>
              <a:t>’</a:t>
            </a:r>
            <a:r>
              <a:rPr lang="en-US" altLang="ja-JP"/>
              <a:t>Action</a:t>
            </a:r>
            <a:endParaRPr lang="en-US" altLang="fr-FR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A9C39562-C4A5-51CE-9FB7-9D94ABFBE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>
              <a:buFontTx/>
              <a:buNone/>
            </a:pPr>
            <a:r>
              <a:rPr lang="fr-FR" altLang="fr-FR" dirty="0"/>
              <a:t>	</a:t>
            </a:r>
            <a:r>
              <a:rPr lang="fr-FR" altLang="fr-FR" sz="3200" dirty="0"/>
              <a:t>CREATE TRIGGER </a:t>
            </a:r>
            <a:r>
              <a:rPr lang="fr-FR" altLang="fr-FR" sz="3200" dirty="0" err="1"/>
              <a:t>PriceTrig</a:t>
            </a:r>
            <a:r>
              <a:rPr lang="fr-FR" altLang="fr-FR" sz="3200" dirty="0"/>
              <a:t>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AFTER UPDATE ON "</a:t>
            </a:r>
            <a:r>
              <a:rPr lang="fr-FR" altLang="fr-FR" sz="3200" dirty="0" err="1"/>
              <a:t>Sells</a:t>
            </a:r>
            <a:r>
              <a:rPr lang="fr-FR" altLang="fr-FR" sz="3200" dirty="0"/>
              <a:t>"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FOR EACH ROW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WHEN ( </a:t>
            </a:r>
            <a:r>
              <a:rPr lang="fr-FR" altLang="fr-FR" sz="3200" dirty="0" err="1"/>
              <a:t>NEW.price</a:t>
            </a:r>
            <a:r>
              <a:rPr lang="fr-FR" altLang="fr-FR" sz="3200" dirty="0"/>
              <a:t> &gt; </a:t>
            </a:r>
            <a:r>
              <a:rPr lang="fr-FR" altLang="fr-FR" sz="3200" dirty="0" err="1"/>
              <a:t>OLD.price</a:t>
            </a:r>
            <a:r>
              <a:rPr lang="fr-FR" altLang="fr-FR" sz="3200" dirty="0"/>
              <a:t> + 1.00 )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	EXECUTE PROCEDURE </a:t>
            </a:r>
            <a:r>
              <a:rPr lang="fr-FR" altLang="fr-FR" sz="3200" dirty="0" err="1"/>
              <a:t>trig_price</a:t>
            </a:r>
            <a:r>
              <a:rPr lang="fr-FR" altLang="fr-FR" sz="3200" dirty="0"/>
              <a:t>();</a:t>
            </a:r>
            <a:endParaRPr lang="fr-FR" altLang="fr-FR" sz="3200" b="1" i="1" dirty="0"/>
          </a:p>
          <a:p>
            <a:pPr lvl="2">
              <a:buFont typeface="Monotype Sorts" charset="2"/>
              <a:buNone/>
            </a:pPr>
            <a:endParaRPr lang="en-US" altLang="fr-FR" sz="3118" dirty="0"/>
          </a:p>
          <a:p>
            <a:pPr lvl="2" algn="just">
              <a:buFont typeface="Monotype Sorts" charset="2"/>
              <a:buNone/>
            </a:pPr>
            <a:endParaRPr lang="fr-FR" altLang="fr-FR" dirty="0"/>
          </a:p>
          <a:p>
            <a:endParaRPr lang="fr-FR" altLang="fr-FR" sz="2183" dirty="0"/>
          </a:p>
          <a:p>
            <a:r>
              <a:rPr lang="fr-FR" altLang="fr-FR" dirty="0"/>
              <a:t>Il peut y avoir plus d’une instruction dans l’action et il s'agit nécessairement d'un appel de </a:t>
            </a:r>
            <a:r>
              <a:rPr lang="fr-FR" altLang="fr-FR" b="1" dirty="0"/>
              <a:t>fonction trigger</a:t>
            </a:r>
          </a:p>
          <a:p>
            <a:pPr lvl="1"/>
            <a:endParaRPr lang="fr-FR" altLang="fr-FR" sz="1559" dirty="0"/>
          </a:p>
          <a:p>
            <a:endParaRPr lang="fr-FR" altLang="fr-FR" sz="1559" dirty="0"/>
          </a:p>
          <a:p>
            <a:r>
              <a:rPr lang="fr-FR" altLang="fr-FR" dirty="0">
                <a:solidFill>
                  <a:srgbClr val="FF0000"/>
                </a:solidFill>
              </a:rPr>
              <a:t>Attention: l'action peut déclencher à nouveau le trigger</a:t>
            </a:r>
          </a:p>
          <a:p>
            <a:pPr lvl="1"/>
            <a:r>
              <a:rPr lang="fr-FR" altLang="fr-FR" dirty="0">
                <a:solidFill>
                  <a:srgbClr val="FF0000"/>
                </a:solidFill>
              </a:rPr>
              <a:t>Risque d'exécution infinie</a:t>
            </a:r>
          </a:p>
        </p:txBody>
      </p:sp>
      <p:sp>
        <p:nvSpPr>
          <p:cNvPr id="39940" name="Rectangle 8">
            <a:extLst>
              <a:ext uri="{FF2B5EF4-FFF2-40B4-BE49-F238E27FC236}">
                <a16:creationId xmlns:a16="http://schemas.microsoft.com/office/drawing/2014/main" id="{DD00B81F-F26F-80C3-A79E-E775590CB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583" y="4135190"/>
            <a:ext cx="6848204" cy="531174"/>
          </a:xfrm>
          <a:prstGeom prst="rect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40313" tIns="72963" rIns="140313" bIns="72963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2494">
              <a:solidFill>
                <a:srgbClr val="130F0B"/>
              </a:solidFill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2B5045-5188-1F35-650E-FC03E1EE3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26</a:t>
            </a:fld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re 1">
            <a:extLst>
              <a:ext uri="{FF2B5EF4-FFF2-40B4-BE49-F238E27FC236}">
                <a16:creationId xmlns:a16="http://schemas.microsoft.com/office/drawing/2014/main" id="{699DC83D-75F9-E5E9-1C09-1B92E3E6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fonctions trigger dans PostgreSQL</a:t>
            </a:r>
          </a:p>
        </p:txBody>
      </p:sp>
      <p:sp>
        <p:nvSpPr>
          <p:cNvPr id="40962" name="Espace réservé du contenu 2">
            <a:extLst>
              <a:ext uri="{FF2B5EF4-FFF2-40B4-BE49-F238E27FC236}">
                <a16:creationId xmlns:a16="http://schemas.microsoft.com/office/drawing/2014/main" id="{99127683-7BD4-13A8-D210-DBB7CFEA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90" y="1900766"/>
            <a:ext cx="13493463" cy="7484269"/>
          </a:xfrm>
        </p:spPr>
        <p:txBody>
          <a:bodyPr/>
          <a:lstStyle/>
          <a:p>
            <a:pPr lvl="2" algn="just">
              <a:buFontTx/>
              <a:buNone/>
            </a:pPr>
            <a:r>
              <a:rPr lang="fr-FR" altLang="fr-FR" sz="2800" dirty="0"/>
              <a:t>CREATE OR REPLACE FUNCTION </a:t>
            </a:r>
            <a:r>
              <a:rPr lang="fr-FR" altLang="fr-FR" sz="2800" dirty="0" err="1"/>
              <a:t>trig_price</a:t>
            </a:r>
            <a:r>
              <a:rPr lang="fr-FR" altLang="fr-FR" sz="2800" dirty="0">
                <a:solidFill>
                  <a:srgbClr val="FF0000"/>
                </a:solidFill>
              </a:rPr>
              <a:t>()</a:t>
            </a:r>
            <a:r>
              <a:rPr lang="fr-FR" altLang="fr-FR" sz="2800" dirty="0"/>
              <a:t> RETURNS </a:t>
            </a:r>
            <a:r>
              <a:rPr lang="fr-FR" altLang="fr-FR" sz="2800" b="1" dirty="0">
                <a:solidFill>
                  <a:srgbClr val="FF0000"/>
                </a:solidFill>
              </a:rPr>
              <a:t>TRIGGER</a:t>
            </a:r>
            <a:r>
              <a:rPr lang="fr-FR" altLang="fr-FR" sz="2800" dirty="0">
                <a:solidFill>
                  <a:srgbClr val="FF0000"/>
                </a:solidFill>
              </a:rPr>
              <a:t> </a:t>
            </a:r>
            <a:r>
              <a:rPr lang="fr-FR" altLang="fr-FR" sz="2800" dirty="0"/>
              <a:t>AS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$$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BEGIN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	INSERT INTO "</a:t>
            </a:r>
            <a:r>
              <a:rPr lang="fr-FR" altLang="fr-FR" sz="2800" dirty="0" err="1"/>
              <a:t>RipoffBars</a:t>
            </a:r>
            <a:r>
              <a:rPr lang="fr-FR" altLang="fr-FR" sz="2800" dirty="0"/>
              <a:t>" VALUES (</a:t>
            </a:r>
            <a:r>
              <a:rPr lang="fr-FR" altLang="fr-FR" sz="2800" dirty="0" err="1"/>
              <a:t>NEW.bar</a:t>
            </a:r>
            <a:r>
              <a:rPr lang="fr-FR" altLang="fr-FR" sz="2800" dirty="0"/>
              <a:t>);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	RETURN NULL;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END;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$$ LANGUAGE '</a:t>
            </a:r>
            <a:r>
              <a:rPr lang="fr-FR" altLang="fr-FR" sz="2800" dirty="0" err="1"/>
              <a:t>plpgsql</a:t>
            </a:r>
            <a:r>
              <a:rPr lang="fr-FR" altLang="fr-FR" sz="2800" dirty="0"/>
              <a:t>'</a:t>
            </a:r>
          </a:p>
          <a:p>
            <a:endParaRPr lang="fr-FR" altLang="fr-FR" dirty="0"/>
          </a:p>
          <a:p>
            <a:r>
              <a:rPr lang="fr-FR" altLang="fr-FR" dirty="0"/>
              <a:t>Un trigger est obligatoirement associé à une fonction qui retourne un objet trigger</a:t>
            </a:r>
          </a:p>
          <a:p>
            <a:pPr lvl="1"/>
            <a:r>
              <a:rPr lang="fr-FR" altLang="fr-FR" dirty="0"/>
              <a:t>Nécessité de créer la fonction d'abord, puis de créer le trigger</a:t>
            </a:r>
          </a:p>
          <a:p>
            <a:pPr lvl="1"/>
            <a:r>
              <a:rPr lang="fr-FR" altLang="fr-FR" dirty="0">
                <a:solidFill>
                  <a:srgbClr val="FF0000"/>
                </a:solidFill>
              </a:rPr>
              <a:t>Déclaration d'une fonction sans arguments</a:t>
            </a:r>
          </a:p>
          <a:p>
            <a:pPr lvl="2"/>
            <a:r>
              <a:rPr lang="fr-FR" altLang="fr-FR" dirty="0"/>
              <a:t>Possibilité de récupérer des arguments via le tableau </a:t>
            </a:r>
            <a:r>
              <a:rPr lang="fr-FR" altLang="fr-FR" b="1" dirty="0"/>
              <a:t>TG_ARGV[] </a:t>
            </a:r>
            <a:r>
              <a:rPr lang="fr-FR" altLang="fr-FR" dirty="0"/>
              <a:t>(la variable TG_NARGS donne le nombre d'arguments passés en paramètre)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C2F22E-E838-9BED-3463-A70222D10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27</a:t>
            </a:fld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re 1">
            <a:extLst>
              <a:ext uri="{FF2B5EF4-FFF2-40B4-BE49-F238E27FC236}">
                <a16:creationId xmlns:a16="http://schemas.microsoft.com/office/drawing/2014/main" id="{79EB12A3-778E-B9B3-B3E0-D77BF264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fonctions trigger dans PostgreSQL</a:t>
            </a:r>
          </a:p>
        </p:txBody>
      </p:sp>
      <p:sp>
        <p:nvSpPr>
          <p:cNvPr id="44034" name="Espace réservé du contenu 2">
            <a:extLst>
              <a:ext uri="{FF2B5EF4-FFF2-40B4-BE49-F238E27FC236}">
                <a16:creationId xmlns:a16="http://schemas.microsoft.com/office/drawing/2014/main" id="{5915E1AF-2F09-9C03-01BB-34CE70DB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90" y="1900766"/>
            <a:ext cx="13382091" cy="8385153"/>
          </a:xfrm>
        </p:spPr>
        <p:txBody>
          <a:bodyPr/>
          <a:lstStyle/>
          <a:p>
            <a:pPr lvl="2" algn="just">
              <a:buFontTx/>
              <a:buNone/>
            </a:pPr>
            <a:r>
              <a:rPr lang="fr-FR" altLang="fr-FR" sz="2800" dirty="0"/>
              <a:t>CREATE OR REPLACE FUNCTION </a:t>
            </a:r>
            <a:r>
              <a:rPr lang="fr-FR" altLang="fr-FR" sz="2800" dirty="0" err="1"/>
              <a:t>trig_price</a:t>
            </a:r>
            <a:r>
              <a:rPr lang="fr-FR" altLang="fr-FR" sz="2800" dirty="0">
                <a:solidFill>
                  <a:srgbClr val="FF0000"/>
                </a:solidFill>
              </a:rPr>
              <a:t>()</a:t>
            </a:r>
            <a:r>
              <a:rPr lang="fr-FR" altLang="fr-FR" sz="2800" dirty="0"/>
              <a:t> RETURNS </a:t>
            </a:r>
            <a:r>
              <a:rPr lang="fr-FR" altLang="fr-FR" sz="2800" b="1" dirty="0">
                <a:solidFill>
                  <a:srgbClr val="FF0000"/>
                </a:solidFill>
              </a:rPr>
              <a:t>TRIGGER</a:t>
            </a:r>
            <a:r>
              <a:rPr lang="fr-FR" altLang="fr-FR" sz="2800" dirty="0">
                <a:solidFill>
                  <a:srgbClr val="FF0000"/>
                </a:solidFill>
              </a:rPr>
              <a:t> </a:t>
            </a:r>
            <a:r>
              <a:rPr lang="fr-FR" altLang="fr-FR" sz="2800" dirty="0"/>
              <a:t>AS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$$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BEGIN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	INSERT INTO "</a:t>
            </a:r>
            <a:r>
              <a:rPr lang="fr-FR" altLang="fr-FR" sz="2800" dirty="0" err="1"/>
              <a:t>RipoffBars</a:t>
            </a:r>
            <a:r>
              <a:rPr lang="fr-FR" altLang="fr-FR" sz="2800" dirty="0"/>
              <a:t>" VALUES (</a:t>
            </a:r>
            <a:r>
              <a:rPr lang="fr-FR" altLang="fr-FR" sz="2800" dirty="0" err="1"/>
              <a:t>NEW.bar</a:t>
            </a:r>
            <a:r>
              <a:rPr lang="fr-FR" altLang="fr-FR" sz="2800" dirty="0"/>
              <a:t>);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	</a:t>
            </a:r>
            <a:r>
              <a:rPr lang="fr-FR" altLang="fr-FR" sz="2800" b="1" dirty="0"/>
              <a:t>RETURN NULL;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END;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$$ LANGUAGE '</a:t>
            </a:r>
            <a:r>
              <a:rPr lang="fr-FR" altLang="fr-FR" sz="2800" dirty="0" err="1"/>
              <a:t>plpgsql</a:t>
            </a:r>
            <a:r>
              <a:rPr lang="fr-FR" altLang="fr-FR" sz="2800" dirty="0"/>
              <a:t>'</a:t>
            </a:r>
          </a:p>
          <a:p>
            <a:pPr lvl="1"/>
            <a:endParaRPr lang="fr-FR" altLang="fr-FR" dirty="0"/>
          </a:p>
          <a:p>
            <a:r>
              <a:rPr lang="fr-FR" altLang="fr-FR" dirty="0"/>
              <a:t>Nécessité de retourner un objet trigger dépendant du mode d'exécution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Si </a:t>
            </a:r>
            <a:r>
              <a:rPr lang="fr-FR" altLang="fr-FR" sz="2806" dirty="0">
                <a:solidFill>
                  <a:srgbClr val="0070C0"/>
                </a:solidFill>
              </a:rPr>
              <a:t>trigger niveau instruction</a:t>
            </a:r>
            <a:r>
              <a:rPr lang="fr-FR" altLang="fr-FR" sz="2806" dirty="0"/>
              <a:t>, </a:t>
            </a:r>
            <a:r>
              <a:rPr lang="fr-FR" altLang="fr-FR" sz="2806" b="1" dirty="0"/>
              <a:t>RETURN NULL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Si </a:t>
            </a:r>
            <a:r>
              <a:rPr lang="fr-FR" altLang="fr-FR" sz="2806" dirty="0">
                <a:solidFill>
                  <a:srgbClr val="00B050"/>
                </a:solidFill>
              </a:rPr>
              <a:t>trigger niveau ligne</a:t>
            </a:r>
            <a:r>
              <a:rPr lang="fr-FR" altLang="fr-FR" sz="2806" dirty="0"/>
              <a:t>,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		si </a:t>
            </a:r>
            <a:r>
              <a:rPr lang="fr-FR" altLang="fr-FR" sz="2806" b="1" dirty="0"/>
              <a:t>AFTER</a:t>
            </a:r>
            <a:r>
              <a:rPr lang="fr-FR" altLang="fr-FR" sz="2806" dirty="0"/>
              <a:t> événement, </a:t>
            </a:r>
            <a:r>
              <a:rPr lang="fr-FR" altLang="fr-FR" sz="2806" b="1" dirty="0"/>
              <a:t>RETURN NULL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		si </a:t>
            </a:r>
            <a:r>
              <a:rPr lang="fr-FR" altLang="fr-FR" sz="2806" b="1" dirty="0"/>
              <a:t>BEFORE</a:t>
            </a:r>
            <a:r>
              <a:rPr lang="fr-FR" altLang="fr-FR" sz="2806" dirty="0"/>
              <a:t> événement,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			</a:t>
            </a:r>
            <a:r>
              <a:rPr lang="fr-FR" altLang="fr-FR" sz="2806" b="1" dirty="0"/>
              <a:t>RETURN NULL </a:t>
            </a:r>
            <a:r>
              <a:rPr lang="fr-FR" altLang="fr-FR" sz="2806" dirty="0"/>
              <a:t>annule l'opération sur la ligne courante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			</a:t>
            </a:r>
            <a:r>
              <a:rPr lang="fr-FR" altLang="fr-FR" sz="2806" b="1" dirty="0"/>
              <a:t>RETURN NEW </a:t>
            </a:r>
            <a:r>
              <a:rPr lang="fr-FR" altLang="fr-FR" sz="2806" dirty="0"/>
              <a:t>pour valider INSERT/UPDATE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			</a:t>
            </a:r>
            <a:r>
              <a:rPr lang="fr-FR" altLang="fr-FR" sz="2806" b="1" dirty="0"/>
              <a:t>RETURN OLD </a:t>
            </a:r>
            <a:r>
              <a:rPr lang="fr-FR" altLang="fr-FR" sz="2806" dirty="0"/>
              <a:t>pour valider DELETE</a:t>
            </a:r>
            <a:endParaRPr lang="fr-FR" alt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310420-B218-7A76-A742-CBA463CB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28</a:t>
            </a:fld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re 1">
            <a:extLst>
              <a:ext uri="{FF2B5EF4-FFF2-40B4-BE49-F238E27FC236}">
                <a16:creationId xmlns:a16="http://schemas.microsoft.com/office/drawing/2014/main" id="{54495CA4-84AD-ADF5-CBDA-56AAB23C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fonctions trigger dans PostgreSQL</a:t>
            </a:r>
          </a:p>
        </p:txBody>
      </p:sp>
      <p:sp>
        <p:nvSpPr>
          <p:cNvPr id="44034" name="Espace réservé du contenu 2">
            <a:extLst>
              <a:ext uri="{FF2B5EF4-FFF2-40B4-BE49-F238E27FC236}">
                <a16:creationId xmlns:a16="http://schemas.microsoft.com/office/drawing/2014/main" id="{C35A3C86-C9BF-1D43-74EF-115C7477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90" y="1900766"/>
            <a:ext cx="13899356" cy="8385153"/>
          </a:xfrm>
        </p:spPr>
        <p:txBody>
          <a:bodyPr/>
          <a:lstStyle/>
          <a:p>
            <a:pPr lvl="2" algn="just">
              <a:buFontTx/>
              <a:buNone/>
            </a:pPr>
            <a:r>
              <a:rPr lang="fr-FR" altLang="fr-FR" sz="2800" dirty="0"/>
              <a:t>CREATE OR REPLACE FUNCTION </a:t>
            </a:r>
            <a:r>
              <a:rPr lang="fr-FR" altLang="fr-FR" sz="2800" dirty="0" err="1"/>
              <a:t>trig_price</a:t>
            </a:r>
            <a:r>
              <a:rPr lang="fr-FR" altLang="fr-FR" sz="2800" dirty="0"/>
              <a:t>() RETURNS TRIGGER AS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$$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BEGIN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	INSERT INTO "</a:t>
            </a:r>
            <a:r>
              <a:rPr lang="fr-FR" altLang="fr-FR" sz="2800" dirty="0" err="1"/>
              <a:t>RipoffBars</a:t>
            </a:r>
            <a:r>
              <a:rPr lang="fr-FR" altLang="fr-FR" sz="2800" dirty="0"/>
              <a:t>" VALUES (</a:t>
            </a:r>
            <a:r>
              <a:rPr lang="fr-FR" altLang="fr-FR" sz="2800" b="1" dirty="0" err="1"/>
              <a:t>NEW.bar</a:t>
            </a:r>
            <a:r>
              <a:rPr lang="fr-FR" altLang="fr-FR" sz="2800" dirty="0"/>
              <a:t>);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	RETURN NULL;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END;</a:t>
            </a:r>
          </a:p>
          <a:p>
            <a:pPr lvl="2" algn="just">
              <a:buFontTx/>
              <a:buNone/>
            </a:pPr>
            <a:r>
              <a:rPr lang="fr-FR" altLang="fr-FR" sz="2800" dirty="0"/>
              <a:t>$$ LANGUAGE '</a:t>
            </a:r>
            <a:r>
              <a:rPr lang="fr-FR" altLang="fr-FR" sz="2800" dirty="0" err="1"/>
              <a:t>plpgsql</a:t>
            </a:r>
            <a:r>
              <a:rPr lang="fr-FR" altLang="fr-FR" sz="2800" dirty="0"/>
              <a:t>'</a:t>
            </a:r>
          </a:p>
          <a:p>
            <a:pPr marL="712775" lvl="1" indent="0">
              <a:buNone/>
            </a:pPr>
            <a:r>
              <a:rPr lang="fr-FR" altLang="fr-FR" sz="2806" dirty="0"/>
              <a:t>   </a:t>
            </a:r>
            <a:endParaRPr lang="fr-FR" altLang="fr-FR" dirty="0"/>
          </a:p>
          <a:p>
            <a:r>
              <a:rPr lang="fr-FR" altLang="fr-FR" dirty="0"/>
              <a:t>Plusieurs variables prédéfinies permettant de récupérer des informations sur le trigger déclenché (nom, événement déclencheur, table visée, </a:t>
            </a:r>
            <a:r>
              <a:rPr lang="fr-FR" altLang="fr-FR" dirty="0" err="1"/>
              <a:t>etc</a:t>
            </a:r>
            <a:r>
              <a:rPr lang="fr-FR" altLang="fr-FR" dirty="0"/>
              <a:t>)</a:t>
            </a:r>
          </a:p>
          <a:p>
            <a:pPr marL="712775" lvl="1" indent="0"/>
            <a:r>
              <a:rPr lang="fr-FR" altLang="fr-FR" dirty="0"/>
              <a:t>TG_NAME, TG_WHEN, TG_LEVEL, TG_OP, TG_RELNAME,</a:t>
            </a:r>
          </a:p>
          <a:p>
            <a:endParaRPr lang="fr-FR" altLang="fr-FR" sz="1000" dirty="0"/>
          </a:p>
          <a:p>
            <a:r>
              <a:rPr lang="fr-FR" altLang="fr-FR" dirty="0"/>
              <a:t>Possibilité d'accéder au tuple en cours de modification (celui sur lequel se fait l'action)</a:t>
            </a:r>
          </a:p>
          <a:p>
            <a:pPr marL="712775" lvl="1" indent="0"/>
            <a:r>
              <a:rPr lang="fr-FR" altLang="fr-FR" b="1" dirty="0"/>
              <a:t>NEW</a:t>
            </a:r>
            <a:r>
              <a:rPr lang="fr-FR" altLang="fr-FR" dirty="0"/>
              <a:t> dans la fonction pour </a:t>
            </a:r>
            <a:r>
              <a:rPr lang="fr-FR" altLang="fr-FR" b="1" dirty="0"/>
              <a:t>INSERT/UPDATE</a:t>
            </a:r>
          </a:p>
          <a:p>
            <a:pPr marL="712775" lvl="1" indent="0"/>
            <a:r>
              <a:rPr lang="fr-FR" altLang="fr-FR" b="1" dirty="0"/>
              <a:t>OLD</a:t>
            </a:r>
            <a:r>
              <a:rPr lang="fr-FR" altLang="fr-FR" dirty="0"/>
              <a:t> dans la fonction pour </a:t>
            </a:r>
            <a:r>
              <a:rPr lang="fr-FR" altLang="fr-FR" b="1" dirty="0"/>
              <a:t>DELETE/UPDATE</a:t>
            </a:r>
          </a:p>
          <a:p>
            <a:pPr algn="just">
              <a:lnSpc>
                <a:spcPct val="90000"/>
              </a:lnSpc>
            </a:pPr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66C3C6-2D07-964B-7EBF-95F17D03D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29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C524217-B45E-694D-885B-7AEABBA6F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Contraintes et Triggers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DD2228-664E-6786-AE9D-95D87DC04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4587" y="3088746"/>
            <a:ext cx="12948973" cy="6771481"/>
          </a:xfrm>
        </p:spPr>
        <p:txBody>
          <a:bodyPr/>
          <a:lstStyle/>
          <a:p>
            <a:pPr algn="just"/>
            <a:r>
              <a:rPr lang="fr-FR" altLang="fr-FR" dirty="0"/>
              <a:t>Une </a:t>
            </a:r>
            <a:r>
              <a:rPr lang="fr-FR" altLang="fr-FR" i="1" dirty="0">
                <a:solidFill>
                  <a:srgbClr val="FF0066"/>
                </a:solidFill>
              </a:rPr>
              <a:t>contrainte</a:t>
            </a:r>
            <a:r>
              <a:rPr lang="fr-FR" altLang="fr-FR" i="1" dirty="0"/>
              <a:t> </a:t>
            </a:r>
            <a:r>
              <a:rPr lang="fr-FR" altLang="fr-FR" dirty="0"/>
              <a:t>est une règle que doivent respecter les données et que le SGBD doit imposer.</a:t>
            </a:r>
          </a:p>
          <a:p>
            <a:pPr lvl="1" algn="just"/>
            <a:r>
              <a:rPr lang="fr-FR" altLang="fr-FR" dirty="0">
                <a:solidFill>
                  <a:srgbClr val="33CC33"/>
                </a:solidFill>
              </a:rPr>
              <a:t>Exemple</a:t>
            </a:r>
            <a:r>
              <a:rPr lang="fr-FR" altLang="fr-FR" dirty="0"/>
              <a:t>: contraintes de clés.</a:t>
            </a:r>
          </a:p>
          <a:p>
            <a:pPr lvl="1" algn="just">
              <a:buFont typeface="Arial" panose="020B0604020202020204" pitchFamily="34" charset="0"/>
              <a:buNone/>
            </a:pPr>
            <a:endParaRPr lang="fr-FR" altLang="fr-FR" dirty="0"/>
          </a:p>
          <a:p>
            <a:pPr algn="just"/>
            <a:r>
              <a:rPr lang="fr-FR" altLang="fr-FR" dirty="0">
                <a:solidFill>
                  <a:schemeClr val="tx1"/>
                </a:solidFill>
              </a:rPr>
              <a:t>Les</a:t>
            </a:r>
            <a:r>
              <a:rPr lang="fr-FR" altLang="fr-FR" dirty="0">
                <a:solidFill>
                  <a:srgbClr val="FF0066"/>
                </a:solidFill>
              </a:rPr>
              <a:t> </a:t>
            </a:r>
            <a:r>
              <a:rPr lang="fr-FR" altLang="fr-FR" i="1" dirty="0">
                <a:solidFill>
                  <a:srgbClr val="FF0066"/>
                </a:solidFill>
              </a:rPr>
              <a:t>Triggers</a:t>
            </a:r>
            <a:r>
              <a:rPr lang="fr-FR" altLang="fr-FR" i="1" dirty="0"/>
              <a:t> </a:t>
            </a:r>
            <a:r>
              <a:rPr lang="fr-FR" altLang="fr-FR" dirty="0"/>
              <a:t>sont des programmes uniquement exécutés lorsqu’une condition prédéfinie apparaît, p.ex. insertion d’un tuple.</a:t>
            </a:r>
          </a:p>
          <a:p>
            <a:pPr lvl="1" algn="just"/>
            <a:r>
              <a:rPr lang="fr-FR" altLang="fr-FR" dirty="0"/>
              <a:t>Permet notamment d’implémenter des contraintes complexes, ou d’automatiser certaines tâches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53C1B7-115D-B1AE-CD96-C935F97A7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38469463-23AD-CE54-72DF-A6CEDE8F6FBD}"/>
              </a:ext>
            </a:extLst>
          </p:cNvPr>
          <p:cNvGrpSpPr>
            <a:grpSpLocks/>
          </p:cNvGrpSpPr>
          <p:nvPr/>
        </p:nvGrpSpPr>
        <p:grpSpPr bwMode="auto">
          <a:xfrm>
            <a:off x="1806073" y="4186246"/>
            <a:ext cx="11226403" cy="1591397"/>
            <a:chOff x="672" y="1085"/>
            <a:chExt cx="6272" cy="643"/>
          </a:xfrm>
        </p:grpSpPr>
        <p:sp>
          <p:nvSpPr>
            <p:cNvPr id="44049" name="Text Box 4">
              <a:extLst>
                <a:ext uri="{FF2B5EF4-FFF2-40B4-BE49-F238E27FC236}">
                  <a16:creationId xmlns:a16="http://schemas.microsoft.com/office/drawing/2014/main" id="{7412BDD1-9A25-31B7-2F89-81C129EC7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" y="1085"/>
              <a:ext cx="2258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fr-FR" sz="2494"/>
                <a:t>événement: après une insertion dans Selles</a:t>
              </a:r>
            </a:p>
          </p:txBody>
        </p:sp>
        <p:sp>
          <p:nvSpPr>
            <p:cNvPr id="44050" name="Rectangle 5">
              <a:extLst>
                <a:ext uri="{FF2B5EF4-FFF2-40B4-BE49-F238E27FC236}">
                  <a16:creationId xmlns:a16="http://schemas.microsoft.com/office/drawing/2014/main" id="{7D0161D7-BF73-BBB1-F5FD-318B2002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536"/>
              <a:ext cx="2592" cy="19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fr-FR" altLang="fr-FR" sz="3742"/>
            </a:p>
          </p:txBody>
        </p:sp>
        <p:sp>
          <p:nvSpPr>
            <p:cNvPr id="44051" name="Line 6">
              <a:extLst>
                <a:ext uri="{FF2B5EF4-FFF2-40B4-BE49-F238E27FC236}">
                  <a16:creationId xmlns:a16="http://schemas.microsoft.com/office/drawing/2014/main" id="{EED93C7D-255C-B9D2-E502-5522E5418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403"/>
              <a:ext cx="124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2806"/>
            </a:p>
          </p:txBody>
        </p:sp>
      </p:grpSp>
      <p:grpSp>
        <p:nvGrpSpPr>
          <p:cNvPr id="34" name="Group 15">
            <a:extLst>
              <a:ext uri="{FF2B5EF4-FFF2-40B4-BE49-F238E27FC236}">
                <a16:creationId xmlns:a16="http://schemas.microsoft.com/office/drawing/2014/main" id="{F1190DE8-DAB3-D175-661A-7B5CA71B0A92}"/>
              </a:ext>
            </a:extLst>
          </p:cNvPr>
          <p:cNvGrpSpPr>
            <a:grpSpLocks/>
          </p:cNvGrpSpPr>
          <p:nvPr/>
        </p:nvGrpSpPr>
        <p:grpSpPr bwMode="auto">
          <a:xfrm>
            <a:off x="1806073" y="5532623"/>
            <a:ext cx="11998590" cy="764761"/>
            <a:chOff x="672" y="2623"/>
            <a:chExt cx="4848" cy="309"/>
          </a:xfrm>
        </p:grpSpPr>
        <p:sp>
          <p:nvSpPr>
            <p:cNvPr id="44046" name="Rectangle 12">
              <a:extLst>
                <a:ext uri="{FF2B5EF4-FFF2-40B4-BE49-F238E27FC236}">
                  <a16:creationId xmlns:a16="http://schemas.microsoft.com/office/drawing/2014/main" id="{CCFE8B9A-6F63-A828-46AC-BD8CA736E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740"/>
              <a:ext cx="1440" cy="192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fr-FR" altLang="fr-FR" sz="3742"/>
            </a:p>
          </p:txBody>
        </p:sp>
        <p:sp>
          <p:nvSpPr>
            <p:cNvPr id="44047" name="Text Box 13">
              <a:extLst>
                <a:ext uri="{FF2B5EF4-FFF2-40B4-BE49-F238E27FC236}">
                  <a16:creationId xmlns:a16="http://schemas.microsoft.com/office/drawing/2014/main" id="{9F27E767-9C38-7F72-A7B9-F67619F75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23"/>
              <a:ext cx="25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fr-FR" sz="2494"/>
                <a:t>considérer chaque insertion</a:t>
              </a:r>
            </a:p>
          </p:txBody>
        </p:sp>
        <p:sp>
          <p:nvSpPr>
            <p:cNvPr id="44048" name="Line 14">
              <a:extLst>
                <a:ext uri="{FF2B5EF4-FFF2-40B4-BE49-F238E27FC236}">
                  <a16:creationId xmlns:a16="http://schemas.microsoft.com/office/drawing/2014/main" id="{F19D436F-0BA1-7E98-378C-F3A19B339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740"/>
              <a:ext cx="720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2806"/>
            </a:p>
          </p:txBody>
        </p:sp>
      </p:grp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D67F6FA-7B1F-7CD2-F008-53EC7ACCF7FD}"/>
              </a:ext>
            </a:extLst>
          </p:cNvPr>
          <p:cNvGrpSpPr>
            <a:grpSpLocks/>
          </p:cNvGrpSpPr>
          <p:nvPr/>
        </p:nvGrpSpPr>
        <p:grpSpPr bwMode="auto">
          <a:xfrm>
            <a:off x="1806073" y="6319657"/>
            <a:ext cx="11560521" cy="2254941"/>
            <a:chOff x="672" y="3374"/>
            <a:chExt cx="3442" cy="1526"/>
          </a:xfrm>
        </p:grpSpPr>
        <p:sp>
          <p:nvSpPr>
            <p:cNvPr id="44043" name="Rectangle 20">
              <a:extLst>
                <a:ext uri="{FF2B5EF4-FFF2-40B4-BE49-F238E27FC236}">
                  <a16:creationId xmlns:a16="http://schemas.microsoft.com/office/drawing/2014/main" id="{0DE3CCB8-4632-8BFC-8E97-F2E5BB53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374"/>
              <a:ext cx="1872" cy="38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fr-FR" altLang="fr-FR" sz="3742"/>
            </a:p>
          </p:txBody>
        </p:sp>
        <p:sp>
          <p:nvSpPr>
            <p:cNvPr id="44044" name="Text Box 21">
              <a:extLst>
                <a:ext uri="{FF2B5EF4-FFF2-40B4-BE49-F238E27FC236}">
                  <a16:creationId xmlns:a16="http://schemas.microsoft.com/office/drawing/2014/main" id="{13F639B3-24B9-FCEA-D6FF-429B69288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4058"/>
              <a:ext cx="1370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fr-FR" sz="2494"/>
                <a:t>les traitements sont réalisés dans la fonction trig_beer()</a:t>
              </a:r>
            </a:p>
            <a:p>
              <a:r>
                <a:rPr lang="en-US" altLang="fr-FR" sz="2494">
                  <a:solidFill>
                    <a:srgbClr val="FC3757"/>
                  </a:solidFill>
                </a:rPr>
                <a:t>(à déclarer avant)</a:t>
              </a:r>
            </a:p>
          </p:txBody>
        </p:sp>
        <p:sp>
          <p:nvSpPr>
            <p:cNvPr id="44045" name="Line 22">
              <a:extLst>
                <a:ext uri="{FF2B5EF4-FFF2-40B4-BE49-F238E27FC236}">
                  <a16:creationId xmlns:a16="http://schemas.microsoft.com/office/drawing/2014/main" id="{87887A80-5D5E-572A-5A7A-43EDBEF64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3710"/>
              <a:ext cx="624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2806"/>
            </a:p>
          </p:txBody>
        </p:sp>
      </p:grp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798DDA1-E757-F6AB-F546-81972C684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Un autre </a:t>
            </a:r>
            <a:r>
              <a:rPr lang="en-US" altLang="fr-FR">
                <a:solidFill>
                  <a:srgbClr val="33CC33"/>
                </a:solidFill>
              </a:rPr>
              <a:t>Exemple de trigger</a:t>
            </a:r>
          </a:p>
        </p:txBody>
      </p:sp>
      <p:sp>
        <p:nvSpPr>
          <p:cNvPr id="41992" name="Rectangle 3">
            <a:extLst>
              <a:ext uri="{FF2B5EF4-FFF2-40B4-BE49-F238E27FC236}">
                <a16:creationId xmlns:a16="http://schemas.microsoft.com/office/drawing/2014/main" id="{58673057-C99D-501B-F2A9-091049D3F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altLang="fr-FR" dirty="0"/>
              <a:t>A la place d’utiliser une clé étrangère et de rejeter les insertions dans </a:t>
            </a:r>
            <a:r>
              <a:rPr lang="fr-FR" altLang="fr-FR" dirty="0" err="1">
                <a:solidFill>
                  <a:srgbClr val="CC00CC"/>
                </a:solidFill>
              </a:rPr>
              <a:t>Sells</a:t>
            </a:r>
            <a:r>
              <a:rPr lang="fr-FR" altLang="fr-FR" dirty="0">
                <a:solidFill>
                  <a:srgbClr val="CC00CC"/>
                </a:solidFill>
              </a:rPr>
              <a:t>(bar, </a:t>
            </a:r>
            <a:r>
              <a:rPr lang="fr-FR" altLang="fr-FR" dirty="0" err="1">
                <a:solidFill>
                  <a:srgbClr val="CC00CC"/>
                </a:solidFill>
              </a:rPr>
              <a:t>beer</a:t>
            </a:r>
            <a:r>
              <a:rPr lang="fr-FR" altLang="fr-FR" dirty="0">
                <a:solidFill>
                  <a:srgbClr val="CC00CC"/>
                </a:solidFill>
              </a:rPr>
              <a:t>, </a:t>
            </a:r>
            <a:r>
              <a:rPr lang="fr-FR" altLang="fr-FR" dirty="0" err="1">
                <a:solidFill>
                  <a:srgbClr val="CC00CC"/>
                </a:solidFill>
              </a:rPr>
              <a:t>price</a:t>
            </a:r>
            <a:r>
              <a:rPr lang="fr-FR" altLang="fr-FR" dirty="0">
                <a:solidFill>
                  <a:srgbClr val="CC00CC"/>
                </a:solidFill>
              </a:rPr>
              <a:t>)</a:t>
            </a:r>
            <a:r>
              <a:rPr lang="fr-FR" altLang="fr-FR" dirty="0"/>
              <a:t> avec des bières inconnues, un trigger peut ajouter cette bière à </a:t>
            </a:r>
            <a:r>
              <a:rPr lang="fr-FR" altLang="fr-FR" dirty="0">
                <a:solidFill>
                  <a:srgbClr val="CC00CC"/>
                </a:solidFill>
              </a:rPr>
              <a:t>Beers</a:t>
            </a:r>
            <a:r>
              <a:rPr lang="fr-FR" altLang="fr-FR" dirty="0"/>
              <a:t>, en mettant la valeur NULL pour le fabriquant.</a:t>
            </a:r>
          </a:p>
          <a:p>
            <a:pPr lvl="2" algn="just">
              <a:buFontTx/>
              <a:buNone/>
            </a:pPr>
            <a:endParaRPr lang="fr-FR" altLang="fr-FR" sz="2494" dirty="0"/>
          </a:p>
          <a:p>
            <a:pPr lvl="2" algn="just">
              <a:buFontTx/>
              <a:buNone/>
            </a:pPr>
            <a:endParaRPr lang="fr-FR" altLang="fr-FR" sz="2494" dirty="0"/>
          </a:p>
          <a:p>
            <a:pPr lvl="2" algn="just">
              <a:buFontTx/>
              <a:buNone/>
            </a:pPr>
            <a:endParaRPr lang="fr-FR" altLang="fr-FR" sz="2494" dirty="0"/>
          </a:p>
          <a:p>
            <a:pPr lvl="1" algn="just">
              <a:buFontTx/>
              <a:buNone/>
            </a:pPr>
            <a:r>
              <a:rPr lang="fr-FR" altLang="fr-FR" sz="3200" dirty="0"/>
              <a:t>CREATE TRIGGER </a:t>
            </a:r>
            <a:r>
              <a:rPr lang="fr-FR" altLang="fr-FR" sz="3200" dirty="0" err="1"/>
              <a:t>BeerTrigger</a:t>
            </a:r>
            <a:r>
              <a:rPr lang="fr-FR" altLang="fr-FR" sz="3200" dirty="0"/>
              <a:t>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AFTER INSERT ON "</a:t>
            </a:r>
            <a:r>
              <a:rPr lang="fr-FR" altLang="fr-FR" sz="3200" dirty="0" err="1"/>
              <a:t>Sells</a:t>
            </a:r>
            <a:r>
              <a:rPr lang="fr-FR" altLang="fr-FR" sz="3200" dirty="0"/>
              <a:t>" 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FOR EACH ROW</a:t>
            </a:r>
          </a:p>
          <a:p>
            <a:pPr lvl="1" algn="just">
              <a:buFontTx/>
              <a:buNone/>
            </a:pPr>
            <a:r>
              <a:rPr lang="fr-FR" altLang="fr-FR" sz="3200" dirty="0"/>
              <a:t>EXECUTE PROCEDURE </a:t>
            </a:r>
            <a:r>
              <a:rPr lang="fr-FR" altLang="fr-FR" sz="3200" dirty="0" err="1"/>
              <a:t>trig_beer</a:t>
            </a:r>
            <a:r>
              <a:rPr lang="fr-FR" altLang="fr-FR" sz="3200" dirty="0"/>
              <a:t>() ;</a:t>
            </a:r>
            <a:endParaRPr lang="fr-FR" altLang="fr-FR" sz="3200" b="1" i="1" dirty="0"/>
          </a:p>
          <a:p>
            <a:pPr algn="just">
              <a:buFontTx/>
              <a:buNone/>
            </a:pPr>
            <a:endParaRPr lang="fr-FR" altLang="fr-FR" dirty="0"/>
          </a:p>
          <a:p>
            <a:pPr algn="just"/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2E6B8A-A08A-870A-67CA-E8CA4D39C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30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>
            <a:extLst>
              <a:ext uri="{FF2B5EF4-FFF2-40B4-BE49-F238E27FC236}">
                <a16:creationId xmlns:a16="http://schemas.microsoft.com/office/drawing/2014/main" id="{29221208-F1FF-2C4E-63B1-5EE188077B0A}"/>
              </a:ext>
            </a:extLst>
          </p:cNvPr>
          <p:cNvGrpSpPr>
            <a:grpSpLocks/>
          </p:cNvGrpSpPr>
          <p:nvPr/>
        </p:nvGrpSpPr>
        <p:grpSpPr bwMode="auto">
          <a:xfrm>
            <a:off x="2631412" y="4202726"/>
            <a:ext cx="11562997" cy="4912789"/>
            <a:chOff x="672" y="3024"/>
            <a:chExt cx="3616" cy="1985"/>
          </a:xfrm>
        </p:grpSpPr>
        <p:sp>
          <p:nvSpPr>
            <p:cNvPr id="45065" name="Rectangle 16">
              <a:extLst>
                <a:ext uri="{FF2B5EF4-FFF2-40B4-BE49-F238E27FC236}">
                  <a16:creationId xmlns:a16="http://schemas.microsoft.com/office/drawing/2014/main" id="{EFC22168-AB33-6C90-EC96-1BA4D96EF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024"/>
              <a:ext cx="259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fr-FR" altLang="fr-FR" sz="3742"/>
            </a:p>
          </p:txBody>
        </p:sp>
        <p:sp>
          <p:nvSpPr>
            <p:cNvPr id="45066" name="Text Box 17">
              <a:extLst>
                <a:ext uri="{FF2B5EF4-FFF2-40B4-BE49-F238E27FC236}">
                  <a16:creationId xmlns:a16="http://schemas.microsoft.com/office/drawing/2014/main" id="{FB76A18C-1C1D-CF68-37C3-4EC412CD2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3886"/>
              <a:ext cx="1369" cy="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fr-FR" sz="2494"/>
                <a:t>condition: si la bière n'est pas dans Beers</a:t>
              </a:r>
            </a:p>
            <a:p>
              <a:endParaRPr lang="en-US" altLang="fr-FR" sz="2494"/>
            </a:p>
            <a:p>
              <a:r>
                <a:rPr lang="en-US" altLang="fr-FR" sz="2494">
                  <a:solidFill>
                    <a:srgbClr val="FC3757"/>
                  </a:solidFill>
                </a:rPr>
                <a:t>Rq: cette condition ne peut être exprimée dans le WHEN du trigger car elle dépend d'une sous requête</a:t>
              </a:r>
            </a:p>
          </p:txBody>
        </p:sp>
        <p:sp>
          <p:nvSpPr>
            <p:cNvPr id="45067" name="Line 18">
              <a:extLst>
                <a:ext uri="{FF2B5EF4-FFF2-40B4-BE49-F238E27FC236}">
                  <a16:creationId xmlns:a16="http://schemas.microsoft.com/office/drawing/2014/main" id="{A964D6F1-C526-0E32-CB14-85C175B99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0" y="3205"/>
              <a:ext cx="351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2806"/>
            </a:p>
          </p:txBody>
        </p:sp>
      </p:grp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78862E7-3709-0347-8CC1-FE0AEC250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Un autre </a:t>
            </a:r>
            <a:r>
              <a:rPr lang="en-US" altLang="fr-FR">
                <a:solidFill>
                  <a:srgbClr val="33CC33"/>
                </a:solidFill>
              </a:rPr>
              <a:t>Exemple de trigger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E1D8AE-DEA7-332E-994C-FC95F1A6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7" y="1900766"/>
            <a:ext cx="12139663" cy="7484269"/>
          </a:xfrm>
        </p:spPr>
        <p:txBody>
          <a:bodyPr/>
          <a:lstStyle/>
          <a:p>
            <a:pPr marL="0" indent="0" algn="just">
              <a:buNone/>
            </a:pPr>
            <a:endParaRPr lang="fr-FR" altLang="fr-FR" sz="2806"/>
          </a:p>
          <a:p>
            <a:pPr marL="0" indent="0" algn="just">
              <a:buNone/>
            </a:pPr>
            <a:r>
              <a:rPr lang="fr-FR" altLang="fr-FR" sz="2806"/>
              <a:t>CREATE OR REPLACE FUNCTION trig_beer() RETURNS TRIGGER AS</a:t>
            </a:r>
          </a:p>
          <a:p>
            <a:pPr marL="0" indent="0" algn="just">
              <a:buNone/>
            </a:pPr>
            <a:r>
              <a:rPr lang="fr-FR" altLang="fr-FR" sz="2806"/>
              <a:t>$$</a:t>
            </a:r>
          </a:p>
          <a:p>
            <a:pPr marL="0" indent="0" algn="just">
              <a:buNone/>
            </a:pPr>
            <a:r>
              <a:rPr lang="fr-FR" altLang="fr-FR" sz="2806"/>
              <a:t>BEGIN</a:t>
            </a:r>
          </a:p>
          <a:p>
            <a:pPr marL="0" indent="0" algn="just">
              <a:buNone/>
            </a:pPr>
            <a:r>
              <a:rPr lang="fr-FR" altLang="fr-FR" sz="2806"/>
              <a:t>	IF ( NEW.beer NOT IN (SELECT name FROM Beers) ) THEN</a:t>
            </a:r>
          </a:p>
          <a:p>
            <a:pPr marL="0" indent="0" algn="just">
              <a:buNone/>
            </a:pPr>
            <a:r>
              <a:rPr lang="fr-FR" altLang="fr-FR" sz="2806"/>
              <a:t>		INSERT INTO "Beers"(name) VALUES (NEW.beer);</a:t>
            </a:r>
          </a:p>
          <a:p>
            <a:pPr marL="0" indent="0" algn="just">
              <a:buNone/>
            </a:pPr>
            <a:r>
              <a:rPr lang="fr-FR" altLang="fr-FR" sz="2806"/>
              <a:t>	END IF;</a:t>
            </a:r>
          </a:p>
          <a:p>
            <a:pPr marL="0" indent="0" algn="just">
              <a:buNone/>
            </a:pPr>
            <a:r>
              <a:rPr lang="fr-FR" altLang="fr-FR" sz="2806"/>
              <a:t>	RETURN NULL;</a:t>
            </a:r>
          </a:p>
          <a:p>
            <a:pPr marL="0" indent="0" algn="just">
              <a:buNone/>
            </a:pPr>
            <a:r>
              <a:rPr lang="fr-FR" altLang="fr-FR" sz="2806"/>
              <a:t>END;</a:t>
            </a:r>
          </a:p>
          <a:p>
            <a:pPr marL="0" indent="0" algn="just">
              <a:buNone/>
            </a:pPr>
            <a:r>
              <a:rPr lang="fr-FR" altLang="fr-FR" sz="2806"/>
              <a:t>$$</a:t>
            </a:r>
          </a:p>
          <a:p>
            <a:pPr marL="0" indent="0" algn="just">
              <a:buNone/>
            </a:pPr>
            <a:r>
              <a:rPr lang="fr-FR" altLang="fr-FR" sz="2806"/>
              <a:t>LANGUAGE 'plpgsql’;</a:t>
            </a:r>
          </a:p>
          <a:p>
            <a:pPr marL="0" indent="0"/>
            <a:endParaRPr lang="fr-FR" altLang="fr-FR" sz="2806"/>
          </a:p>
          <a:p>
            <a:pPr marL="0" indent="0">
              <a:buNone/>
            </a:pPr>
            <a:endParaRPr lang="fr-FR" altLang="fr-FR" sz="2806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8E1D9A-1C2E-8BEC-B10E-E702C8DE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B631CC9C-7E79-5F32-AC99-E69874D2F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Remarque sur la visibilité des modifications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4CA782A-2F4A-DD15-6FD5-6DC9A53E1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altLang="fr-FR" dirty="0">
                <a:solidFill>
                  <a:srgbClr val="FF0000"/>
                </a:solidFill>
              </a:rPr>
              <a:t>Quelles sont les données que voit un trigger lorsqu'il s'exécute ?</a:t>
            </a:r>
          </a:p>
          <a:p>
            <a:pPr lvl="1" algn="just"/>
            <a:r>
              <a:rPr lang="fr-FR" altLang="fr-FR" dirty="0"/>
              <a:t>Dans certains cas pas évidents car la requête Q qui a déclenché le trigger peut être encore active et faire des modifications</a:t>
            </a:r>
          </a:p>
          <a:p>
            <a:pPr algn="just"/>
            <a:endParaRPr lang="fr-FR" altLang="fr-F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altLang="fr-FR" dirty="0">
                <a:solidFill>
                  <a:srgbClr val="00B050"/>
                </a:solidFill>
              </a:rPr>
              <a:t>Trigger niveau instruction</a:t>
            </a:r>
          </a:p>
          <a:p>
            <a:pPr lvl="1" algn="just"/>
            <a:r>
              <a:rPr lang="fr-FR" altLang="fr-FR" dirty="0"/>
              <a:t>Si </a:t>
            </a:r>
            <a:r>
              <a:rPr lang="fr-FR" altLang="fr-FR" b="1" i="1" dirty="0"/>
              <a:t>BEFORE</a:t>
            </a:r>
            <a:r>
              <a:rPr lang="fr-FR" altLang="fr-FR" i="1" dirty="0"/>
              <a:t> </a:t>
            </a:r>
            <a:r>
              <a:rPr lang="fr-FR" altLang="fr-FR" dirty="0"/>
              <a:t>évènement: </a:t>
            </a:r>
            <a:r>
              <a:rPr lang="fr-FR" altLang="fr-FR" b="1" dirty="0"/>
              <a:t>aucune</a:t>
            </a:r>
            <a:r>
              <a:rPr lang="fr-FR" altLang="fr-FR" dirty="0"/>
              <a:t> des modifications de Q visibles</a:t>
            </a:r>
          </a:p>
          <a:p>
            <a:pPr lvl="1" algn="just"/>
            <a:r>
              <a:rPr lang="fr-FR" altLang="fr-FR" dirty="0"/>
              <a:t>Si </a:t>
            </a:r>
            <a:r>
              <a:rPr lang="fr-FR" altLang="fr-FR" b="1" i="1" dirty="0"/>
              <a:t>AFTER</a:t>
            </a:r>
            <a:r>
              <a:rPr lang="fr-FR" altLang="fr-FR" i="1" dirty="0"/>
              <a:t> </a:t>
            </a:r>
            <a:r>
              <a:rPr lang="fr-FR" altLang="fr-FR" dirty="0"/>
              <a:t>évènement: </a:t>
            </a:r>
            <a:r>
              <a:rPr lang="fr-FR" altLang="fr-FR" b="1" dirty="0"/>
              <a:t>toutes</a:t>
            </a:r>
            <a:r>
              <a:rPr lang="fr-FR" altLang="fr-FR" dirty="0"/>
              <a:t> les modifications de Q visibles</a:t>
            </a:r>
          </a:p>
          <a:p>
            <a:pPr algn="just">
              <a:buFontTx/>
              <a:buChar char="•"/>
            </a:pPr>
            <a:endParaRPr lang="fr-FR" altLang="fr-F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altLang="fr-FR" dirty="0">
                <a:solidFill>
                  <a:srgbClr val="0070C0"/>
                </a:solidFill>
              </a:rPr>
              <a:t>Trigger niveau ligne (</a:t>
            </a:r>
            <a:r>
              <a:rPr lang="fr-FR" altLang="fr-FR" i="1" dirty="0">
                <a:solidFill>
                  <a:srgbClr val="0070C0"/>
                </a:solidFill>
              </a:rPr>
              <a:t>FOR EACH ROW</a:t>
            </a:r>
            <a:r>
              <a:rPr lang="fr-FR" altLang="fr-FR" dirty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fr-FR" altLang="fr-FR" dirty="0"/>
              <a:t>Si </a:t>
            </a:r>
            <a:r>
              <a:rPr lang="fr-FR" altLang="fr-FR" b="1" i="1" dirty="0"/>
              <a:t>BEFORE</a:t>
            </a:r>
            <a:r>
              <a:rPr lang="fr-FR" altLang="fr-FR" i="1" dirty="0"/>
              <a:t> </a:t>
            </a:r>
            <a:r>
              <a:rPr lang="fr-FR" altLang="fr-FR" dirty="0"/>
              <a:t>événement: les modifications des </a:t>
            </a:r>
            <a:r>
              <a:rPr lang="fr-FR" altLang="fr-FR" b="1" dirty="0"/>
              <a:t>lignes déjà traitées </a:t>
            </a:r>
            <a:r>
              <a:rPr lang="fr-FR" altLang="fr-FR" dirty="0"/>
              <a:t>par Q sont visibles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altLang="fr-FR" dirty="0"/>
              <a:t>pb: ordre de traitement des tuples pas prévisible</a:t>
            </a:r>
          </a:p>
          <a:p>
            <a:pPr lvl="1" algn="just"/>
            <a:r>
              <a:rPr lang="fr-FR" altLang="fr-FR" dirty="0"/>
              <a:t>Si </a:t>
            </a:r>
            <a:r>
              <a:rPr lang="fr-FR" altLang="fr-FR" b="1" i="1" dirty="0"/>
              <a:t>AFTER</a:t>
            </a:r>
            <a:r>
              <a:rPr lang="fr-FR" altLang="fr-FR" i="1" dirty="0"/>
              <a:t> </a:t>
            </a:r>
            <a:r>
              <a:rPr lang="fr-FR" altLang="fr-FR" dirty="0"/>
              <a:t>événement: </a:t>
            </a:r>
            <a:r>
              <a:rPr lang="fr-FR" altLang="fr-FR" b="1" dirty="0"/>
              <a:t>toutes</a:t>
            </a:r>
            <a:r>
              <a:rPr lang="fr-FR" altLang="fr-FR" dirty="0"/>
              <a:t> les modifications de Q visibles</a:t>
            </a:r>
          </a:p>
          <a:p>
            <a:pPr lvl="1" algn="just"/>
            <a:endParaRPr lang="fr-FR" altLang="fr-FR" dirty="0"/>
          </a:p>
          <a:p>
            <a:pPr lvl="1" algn="just"/>
            <a:endParaRPr lang="fr-FR" altLang="fr-FR" dirty="0"/>
          </a:p>
          <a:p>
            <a:pPr lvl="1" algn="just"/>
            <a:endParaRPr lang="fr-FR" altLang="fr-FR" dirty="0"/>
          </a:p>
          <a:p>
            <a:pPr lvl="1" algn="just"/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BAE27C-2DD9-FEF0-B227-62BAE724A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32</a:t>
            </a:fld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A1D42B0-8001-E074-591E-6B94A1B9A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Les types de contraintes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0447198-0800-3BEC-D85F-26320C570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3386" y="2257160"/>
            <a:ext cx="12354983" cy="6415088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altLang="fr-FR">
                <a:solidFill>
                  <a:srgbClr val="33CC33"/>
                </a:solidFill>
              </a:rPr>
              <a:t>Les clés (primaires)</a:t>
            </a:r>
            <a:r>
              <a:rPr lang="fr-FR" altLang="fr-FR"/>
              <a:t>.</a:t>
            </a:r>
          </a:p>
          <a:p>
            <a:pPr algn="just"/>
            <a:endParaRPr lang="fr-FR" altLang="fr-FR"/>
          </a:p>
          <a:p>
            <a:pPr algn="just"/>
            <a:r>
              <a:rPr lang="fr-FR" altLang="fr-FR">
                <a:solidFill>
                  <a:srgbClr val="33CC33"/>
                </a:solidFill>
              </a:rPr>
              <a:t>Les clés étrangères</a:t>
            </a:r>
            <a:r>
              <a:rPr lang="fr-FR" altLang="fr-FR"/>
              <a:t>, ou contraintes d’intégrité référentielle.</a:t>
            </a:r>
          </a:p>
          <a:p>
            <a:pPr algn="just"/>
            <a:endParaRPr lang="fr-FR" altLang="fr-FR"/>
          </a:p>
          <a:p>
            <a:pPr algn="just"/>
            <a:r>
              <a:rPr lang="fr-FR" altLang="fr-FR">
                <a:solidFill>
                  <a:srgbClr val="33CC33"/>
                </a:solidFill>
              </a:rPr>
              <a:t>Les contraintes de valeurs</a:t>
            </a:r>
            <a:r>
              <a:rPr lang="fr-FR" altLang="fr-FR"/>
              <a:t>.</a:t>
            </a:r>
          </a:p>
          <a:p>
            <a:pPr lvl="1" algn="just"/>
            <a:r>
              <a:rPr lang="fr-FR" altLang="fr-FR"/>
              <a:t>contraintes de valeurs sur un attribut particulier.</a:t>
            </a:r>
          </a:p>
          <a:p>
            <a:pPr lvl="1" algn="just"/>
            <a:endParaRPr lang="fr-FR" altLang="fr-FR"/>
          </a:p>
          <a:p>
            <a:pPr algn="just"/>
            <a:r>
              <a:rPr lang="fr-FR" altLang="fr-FR">
                <a:solidFill>
                  <a:srgbClr val="33CC33"/>
                </a:solidFill>
              </a:rPr>
              <a:t>Les contraintes sur les tuples</a:t>
            </a:r>
            <a:r>
              <a:rPr lang="fr-FR" altLang="fr-FR"/>
              <a:t>.</a:t>
            </a:r>
          </a:p>
          <a:p>
            <a:pPr lvl="1" algn="just"/>
            <a:r>
              <a:rPr lang="fr-FR" altLang="fr-FR"/>
              <a:t>relations entre composants.</a:t>
            </a:r>
          </a:p>
          <a:p>
            <a:pPr lvl="1" algn="just"/>
            <a:endParaRPr lang="fr-FR" altLang="fr-FR"/>
          </a:p>
          <a:p>
            <a:pPr algn="just"/>
            <a:r>
              <a:rPr lang="fr-FR" altLang="fr-FR">
                <a:solidFill>
                  <a:srgbClr val="33CC33"/>
                </a:solidFill>
              </a:rPr>
              <a:t>Les assertions</a:t>
            </a:r>
            <a:r>
              <a:rPr lang="fr-FR" altLang="fr-FR"/>
              <a:t>: n’importe quelle expression SQL booléenne.</a:t>
            </a:r>
          </a:p>
          <a:p>
            <a:pPr lvl="1" algn="just"/>
            <a:r>
              <a:rPr lang="fr-FR" altLang="fr-FR"/>
              <a:t>contraintes booléennes sur les objets de la base de données.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3A6903-53C6-D258-B762-7B741AEAD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6538DB29-A454-B8E1-8458-820ED481D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3386" y="2019565"/>
            <a:ext cx="12473781" cy="7959460"/>
          </a:xfrm>
        </p:spPr>
        <p:txBody>
          <a:bodyPr/>
          <a:lstStyle/>
          <a:p>
            <a:pPr algn="just"/>
            <a:r>
              <a:rPr lang="fr-FR" altLang="fr-FR"/>
              <a:t>Clé primaire composé d’un seul attribut:</a:t>
            </a:r>
          </a:p>
          <a:p>
            <a:pPr lvl="1" algn="just"/>
            <a:r>
              <a:rPr lang="fr-FR" altLang="fr-FR"/>
              <a:t>Mettre PRIMARY KEY ou UNIQUE après le type dans la déclaration de l’attribut.</a:t>
            </a:r>
          </a:p>
          <a:p>
            <a:pPr lvl="1" algn="just"/>
            <a:endParaRPr lang="fr-FR" altLang="fr-FR" sz="1559">
              <a:solidFill>
                <a:srgbClr val="000000"/>
              </a:solidFill>
            </a:endParaRPr>
          </a:p>
          <a:p>
            <a:pPr algn="just">
              <a:buFont typeface="Monotype Sorts" charset="2"/>
              <a:buNone/>
            </a:pPr>
            <a:r>
              <a:rPr lang="fr-FR" altLang="fr-FR"/>
              <a:t>		</a:t>
            </a:r>
            <a:r>
              <a:rPr lang="fr-FR" altLang="fr-FR">
                <a:latin typeface="Courier New" panose="02070309020205020404" pitchFamily="49" charset="0"/>
              </a:rPr>
              <a:t>CREATE TABLE Beers (</a:t>
            </a:r>
          </a:p>
          <a:p>
            <a:pPr algn="just">
              <a:buFont typeface="Monotype Sorts" charset="2"/>
              <a:buNone/>
            </a:pPr>
            <a:r>
              <a:rPr lang="fr-FR" altLang="fr-FR">
                <a:latin typeface="Courier New" panose="02070309020205020404" pitchFamily="49" charset="0"/>
              </a:rPr>
              <a:t>			name	CHAR(20) UNIQUE,</a:t>
            </a:r>
          </a:p>
          <a:p>
            <a:pPr algn="just">
              <a:buFont typeface="Monotype Sorts" charset="2"/>
              <a:buNone/>
            </a:pPr>
            <a:r>
              <a:rPr lang="fr-FR" altLang="fr-FR">
                <a:latin typeface="Courier New" panose="02070309020205020404" pitchFamily="49" charset="0"/>
              </a:rPr>
              <a:t>			manf	CHAR(20)</a:t>
            </a:r>
          </a:p>
          <a:p>
            <a:pPr algn="just">
              <a:buFont typeface="Monotype Sorts" charset="2"/>
              <a:buNone/>
            </a:pPr>
            <a:r>
              <a:rPr lang="fr-FR" altLang="fr-FR">
                <a:latin typeface="Courier New" panose="02070309020205020404" pitchFamily="49" charset="0"/>
              </a:rPr>
              <a:t>		);</a:t>
            </a:r>
          </a:p>
          <a:p>
            <a:pPr algn="just">
              <a:buFont typeface="Monotype Sorts" charset="2"/>
              <a:buNone/>
            </a:pPr>
            <a:endParaRPr lang="fr-FR" altLang="fr-FR">
              <a:latin typeface="Courier New" panose="02070309020205020404" pitchFamily="49" charset="0"/>
            </a:endParaRPr>
          </a:p>
          <a:p>
            <a:pPr algn="just"/>
            <a:r>
              <a:rPr lang="fr-FR" altLang="fr-FR"/>
              <a:t> Différence PRIMARY KEY vs. UNIQUE</a:t>
            </a:r>
          </a:p>
          <a:p>
            <a:pPr lvl="1" algn="just"/>
            <a:r>
              <a:rPr lang="fr-FR" altLang="fr-FR"/>
              <a:t>il peut y avoir une seule PRIMARY KEY pour une relation, mais plusieurs attributs UNIQUE.</a:t>
            </a:r>
          </a:p>
          <a:p>
            <a:pPr lvl="1" algn="just"/>
            <a:r>
              <a:rPr lang="fr-FR" altLang="fr-FR"/>
              <a:t>Aucun attribut d’une PRIMARY KEY ne peut avoir la NULL pour un tuple, alors que les attributs déclarés UNIQUE peuvent prendre la valeur NULL et ceci plusieurs fois.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2971559-B4EE-4AF9-539A-5864E968C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clés primaires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208D123-ED8B-D7EF-663D-1A4D9FC9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5C26F159-A6F3-30B8-4AA5-48F60681A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3386" y="2732352"/>
            <a:ext cx="12473781" cy="7009077"/>
          </a:xfrm>
        </p:spPr>
        <p:txBody>
          <a:bodyPr/>
          <a:lstStyle/>
          <a:p>
            <a:pPr algn="just"/>
            <a:r>
              <a:rPr lang="fr-FR" altLang="fr-FR"/>
              <a:t>Clé primaire composée de plusieurs attributs:</a:t>
            </a:r>
          </a:p>
          <a:p>
            <a:pPr lvl="1" algn="just"/>
            <a:r>
              <a:rPr lang="fr-FR" altLang="fr-FR"/>
              <a:t>Mettre PRIMARY KEY(&lt;liste d’attributs&gt;) après le dernier attribut.</a:t>
            </a:r>
          </a:p>
          <a:p>
            <a:pPr lvl="1" algn="just">
              <a:buFont typeface="Arial" panose="020B0604020202020204" pitchFamily="34" charset="0"/>
              <a:buNone/>
            </a:pPr>
            <a:endParaRPr lang="fr-FR" altLang="fr-FR" sz="1559"/>
          </a:p>
          <a:p>
            <a:pPr lvl="1" algn="just">
              <a:buFont typeface="Arial" panose="020B0604020202020204" pitchFamily="34" charset="0"/>
              <a:buNone/>
            </a:pPr>
            <a:r>
              <a:rPr lang="fr-FR" altLang="fr-FR"/>
              <a:t>		</a:t>
            </a:r>
            <a:r>
              <a:rPr lang="fr-FR" altLang="fr-FR">
                <a:latin typeface="Courier New" panose="02070309020205020404" pitchFamily="49" charset="0"/>
              </a:rPr>
              <a:t>CREATE TABLE Sells (</a:t>
            </a:r>
          </a:p>
          <a:p>
            <a:pPr algn="just">
              <a:buFont typeface="Monotype Sorts" charset="2"/>
              <a:buNone/>
            </a:pPr>
            <a:r>
              <a:rPr lang="fr-FR" altLang="fr-FR">
                <a:latin typeface="Courier New" panose="02070309020205020404" pitchFamily="49" charset="0"/>
              </a:rPr>
              <a:t>			bar		CHAR(20),</a:t>
            </a:r>
          </a:p>
          <a:p>
            <a:pPr algn="just">
              <a:buFont typeface="Monotype Sorts" charset="2"/>
              <a:buNone/>
            </a:pPr>
            <a:r>
              <a:rPr lang="fr-FR" altLang="fr-FR">
                <a:latin typeface="Courier New" panose="02070309020205020404" pitchFamily="49" charset="0"/>
              </a:rPr>
              <a:t>			beer		VARCHAR(20),</a:t>
            </a:r>
          </a:p>
          <a:p>
            <a:pPr algn="just">
              <a:buFont typeface="Monotype Sorts" charset="2"/>
              <a:buNone/>
            </a:pPr>
            <a:r>
              <a:rPr lang="fr-FR" altLang="fr-FR">
                <a:latin typeface="Courier New" panose="02070309020205020404" pitchFamily="49" charset="0"/>
              </a:rPr>
              <a:t>			price	REAL,</a:t>
            </a:r>
          </a:p>
          <a:p>
            <a:pPr algn="just">
              <a:buFont typeface="Monotype Sorts" charset="2"/>
              <a:buNone/>
            </a:pPr>
            <a:r>
              <a:rPr lang="fr-FR" altLang="fr-FR">
                <a:latin typeface="Courier New" panose="02070309020205020404" pitchFamily="49" charset="0"/>
              </a:rPr>
              <a:t>			PRIMARY KEY (bar, beer)</a:t>
            </a:r>
          </a:p>
          <a:p>
            <a:pPr algn="just">
              <a:buFont typeface="Monotype Sorts" charset="2"/>
              <a:buNone/>
            </a:pPr>
            <a:r>
              <a:rPr lang="fr-FR" altLang="fr-FR">
                <a:latin typeface="Courier New" panose="02070309020205020404" pitchFamily="49" charset="0"/>
              </a:rPr>
              <a:t>		);</a:t>
            </a:r>
          </a:p>
          <a:p>
            <a:pPr algn="just">
              <a:buFont typeface="Monotype Sorts" charset="2"/>
              <a:buNone/>
            </a:pPr>
            <a:endParaRPr lang="fr-FR" altLang="fr-FR">
              <a:latin typeface="Courier New" panose="02070309020205020404" pitchFamily="49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A7FAFD0-0EC2-24F9-1EC2-679B53CC0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Les clés primaires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42DEEB-39E7-362F-A358-9D7D4587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F9582D0-9AA0-2AA3-B45C-A297726D1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Les </a:t>
            </a:r>
            <a:r>
              <a:rPr lang="en-US" altLang="fr-FR" dirty="0" err="1"/>
              <a:t>clés</a:t>
            </a:r>
            <a:r>
              <a:rPr lang="en-US" altLang="fr-FR" dirty="0"/>
              <a:t> </a:t>
            </a:r>
            <a:r>
              <a:rPr lang="en-US" altLang="fr-FR" dirty="0" err="1"/>
              <a:t>étrangères</a:t>
            </a:r>
            <a:endParaRPr lang="en-US" altLang="fr-FR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7AFF277-50C4-9DEB-1961-FF6B7813D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82184" y="2019564"/>
            <a:ext cx="12236185" cy="7246673"/>
          </a:xfrm>
        </p:spPr>
        <p:txBody>
          <a:bodyPr/>
          <a:lstStyle/>
          <a:p>
            <a:pPr algn="just"/>
            <a:r>
              <a:rPr lang="fr-FR" altLang="fr-FR"/>
              <a:t>Les valeurs prises par les attributs de la clé étrangère d’une relation doivent aussi apparaître ensemble au niveau des attributs d’une autre relation.</a:t>
            </a:r>
          </a:p>
          <a:p>
            <a:pPr lvl="1" algn="just"/>
            <a:r>
              <a:rPr lang="fr-FR" altLang="fr-FR"/>
              <a:t>une clé étrangère est clé primaire dans une autre relation.</a:t>
            </a:r>
          </a:p>
          <a:p>
            <a:pPr lvl="1" algn="just"/>
            <a:r>
              <a:rPr lang="fr-FR" altLang="fr-FR"/>
              <a:t>attributs utilisés pour les jointures.</a:t>
            </a:r>
          </a:p>
          <a:p>
            <a:pPr algn="just"/>
            <a:endParaRPr lang="fr-FR" altLang="fr-FR" sz="1559">
              <a:solidFill>
                <a:srgbClr val="33CC33"/>
              </a:solidFill>
            </a:endParaRPr>
          </a:p>
          <a:p>
            <a:pPr algn="just"/>
            <a:r>
              <a:rPr lang="fr-FR" altLang="fr-FR">
                <a:solidFill>
                  <a:srgbClr val="33CC33"/>
                </a:solidFill>
              </a:rPr>
              <a:t>Exemple</a:t>
            </a:r>
            <a:r>
              <a:rPr lang="fr-FR" altLang="fr-FR"/>
              <a:t>: </a:t>
            </a:r>
          </a:p>
          <a:p>
            <a:pPr algn="just">
              <a:buFontTx/>
              <a:buNone/>
            </a:pPr>
            <a:r>
              <a:rPr lang="fr-FR" altLang="fr-FR"/>
              <a:t>	Dans </a:t>
            </a:r>
            <a:r>
              <a:rPr lang="fr-FR" altLang="fr-FR">
                <a:solidFill>
                  <a:srgbClr val="CC00CC"/>
                </a:solidFill>
              </a:rPr>
              <a:t>Sells(bar, beer, price)</a:t>
            </a:r>
            <a:r>
              <a:rPr lang="fr-FR" altLang="fr-FR"/>
              <a:t>, les valeurs pour l’attribut </a:t>
            </a:r>
            <a:r>
              <a:rPr lang="fr-FR" altLang="fr-FR">
                <a:solidFill>
                  <a:srgbClr val="CC00CC"/>
                </a:solidFill>
              </a:rPr>
              <a:t>beer </a:t>
            </a:r>
            <a:r>
              <a:rPr lang="fr-FR" altLang="fr-FR"/>
              <a:t>apparaissent aussi toutes au niveau de l’attribut </a:t>
            </a:r>
            <a:r>
              <a:rPr lang="fr-FR" altLang="fr-FR">
                <a:solidFill>
                  <a:srgbClr val="CC00CC"/>
                </a:solidFill>
              </a:rPr>
              <a:t>name </a:t>
            </a:r>
            <a:r>
              <a:rPr lang="fr-FR" altLang="fr-FR"/>
              <a:t>de la relation </a:t>
            </a:r>
            <a:r>
              <a:rPr lang="fr-FR" altLang="fr-FR">
                <a:solidFill>
                  <a:srgbClr val="CC00CC"/>
                </a:solidFill>
              </a:rPr>
              <a:t>Beers(name, manf)</a:t>
            </a:r>
            <a:r>
              <a:rPr lang="fr-FR" altLang="fr-FR"/>
              <a:t>.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78C88DB-40BA-5733-7766-6A2ABDFB0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47778"/>
              </p:ext>
            </p:extLst>
          </p:nvPr>
        </p:nvGraphicFramePr>
        <p:xfrm>
          <a:off x="9440069" y="7127876"/>
          <a:ext cx="4870715" cy="2895700"/>
        </p:xfrm>
        <a:graphic>
          <a:graphicData uri="http://schemas.openxmlformats.org/drawingml/2006/table">
            <a:tbl>
              <a:tblPr/>
              <a:tblGrid>
                <a:gridCol w="166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manf</a:t>
                      </a:r>
                      <a:endParaRPr kumimoji="0" lang="fr-F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Anheuser-Busch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 lite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Anheuser-Busch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Man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Peterson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CC6EAF4-FE45-1735-32BC-106384D17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0608"/>
              </p:ext>
            </p:extLst>
          </p:nvPr>
        </p:nvGraphicFramePr>
        <p:xfrm>
          <a:off x="1809560" y="7328347"/>
          <a:ext cx="4870714" cy="2316560"/>
        </p:xfrm>
        <a:graphic>
          <a:graphicData uri="http://schemas.openxmlformats.org/drawingml/2006/table">
            <a:tbl>
              <a:tblPr/>
              <a:tblGrid>
                <a:gridCol w="130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bar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beer</a:t>
                      </a:r>
                      <a:endParaRPr kumimoji="0" lang="fr-F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price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Bud lite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2.22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Kend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Man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42558" marR="142558" marT="71279" marB="712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6D1A12-9561-9E51-664F-174BDDBCB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EF4AC26A-42D8-FE33-6A4D-6F3F398E7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Définir des clés étrangères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A5FA168-D02A-8766-5CE1-936237006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992" y="3088746"/>
            <a:ext cx="12948973" cy="6771481"/>
          </a:xfrm>
        </p:spPr>
        <p:txBody>
          <a:bodyPr/>
          <a:lstStyle/>
          <a:p>
            <a:pPr marL="527157" indent="-527157" algn="just"/>
            <a:r>
              <a:rPr lang="fr-FR" altLang="fr-FR"/>
              <a:t>Utiliser le mot clé REFERENCES, au choix :</a:t>
            </a:r>
          </a:p>
          <a:p>
            <a:pPr marL="1544345" lvl="1" indent="-831571" algn="just">
              <a:buFont typeface="Monotype Sorts" charset="2"/>
              <a:buAutoNum type="arabicPeriod"/>
            </a:pPr>
            <a:r>
              <a:rPr lang="fr-FR" altLang="fr-FR"/>
              <a:t>après un attribut (pour une clé composé d’un attribut).</a:t>
            </a:r>
          </a:p>
          <a:p>
            <a:pPr marL="1544345" lvl="1" indent="-831571" algn="just">
              <a:buFont typeface="Monotype Sorts" charset="2"/>
              <a:buAutoNum type="arabicPeriod"/>
            </a:pPr>
            <a:r>
              <a:rPr lang="fr-FR" altLang="fr-FR"/>
              <a:t>comme un élément de l‘expression:</a:t>
            </a:r>
          </a:p>
          <a:p>
            <a:pPr marL="527157" indent="-527157" algn="just">
              <a:buNone/>
            </a:pPr>
            <a:r>
              <a:rPr lang="fr-FR" altLang="fr-FR"/>
              <a:t>	FOREIGN KEY (&lt;list of attributes&gt;)</a:t>
            </a:r>
          </a:p>
          <a:p>
            <a:pPr marL="527157" indent="-527157" algn="just">
              <a:buNone/>
            </a:pPr>
            <a:r>
              <a:rPr lang="fr-FR" altLang="fr-FR"/>
              <a:t>		REFERENCES &lt;relation&gt; (&lt;attributes&gt;)</a:t>
            </a:r>
          </a:p>
          <a:p>
            <a:pPr marL="527157" indent="-527157" algn="just">
              <a:buNone/>
            </a:pPr>
            <a:endParaRPr lang="fr-FR" altLang="fr-FR"/>
          </a:p>
          <a:p>
            <a:pPr marL="527157" indent="-527157" algn="just"/>
            <a:r>
              <a:rPr lang="fr-FR" altLang="fr-FR"/>
              <a:t>Les attributs référencés doivent être déclarés PRIMARY KEY ou UNIQUE.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B6E3E4-A335-8769-6858-CDC503F00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>
            <a:extLst>
              <a:ext uri="{FF2B5EF4-FFF2-40B4-BE49-F238E27FC236}">
                <a16:creationId xmlns:a16="http://schemas.microsoft.com/office/drawing/2014/main" id="{5EA98C9A-5268-7887-6C05-FF15B14AD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92" y="2257160"/>
            <a:ext cx="12948973" cy="67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rgbClr val="0033CC"/>
              </a:buClr>
              <a:buSzPct val="90000"/>
              <a:buFontTx/>
              <a:buBlip>
                <a:blip r:embed="rId2"/>
              </a:buBlip>
            </a:pPr>
            <a:r>
              <a:rPr kumimoji="1" lang="fr-FR" altLang="fr-FR" sz="3118">
                <a:solidFill>
                  <a:srgbClr val="1D0401"/>
                </a:solidFill>
                <a:latin typeface="Arial" panose="020B0604020202020204" pitchFamily="34" charset="0"/>
              </a:rPr>
              <a:t>Exemple avec un attribut:</a:t>
            </a:r>
          </a:p>
          <a:p>
            <a:pPr algn="just">
              <a:spcBef>
                <a:spcPct val="20000"/>
              </a:spcBef>
              <a:buClr>
                <a:srgbClr val="0033CC"/>
              </a:buClr>
              <a:buSzPct val="90000"/>
              <a:buFontTx/>
              <a:buBlip>
                <a:blip r:embed="rId2"/>
              </a:buBlip>
            </a:pPr>
            <a:endParaRPr kumimoji="1" lang="fr-FR" altLang="fr-FR" sz="1559">
              <a:solidFill>
                <a:srgbClr val="1D0401"/>
              </a:solidFill>
              <a:latin typeface="Arial" panose="020B0604020202020204" pitchFamily="34" charset="0"/>
            </a:endParaRPr>
          </a:p>
          <a:p>
            <a:pPr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CREATE TABLE Beers (</a:t>
            </a:r>
          </a:p>
          <a:p>
            <a:pPr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name	CHAR(20) PRIMARY KEY,</a:t>
            </a:r>
          </a:p>
          <a:p>
            <a:pPr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manf	CHAR(20) </a:t>
            </a:r>
          </a:p>
          <a:p>
            <a:pPr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);</a:t>
            </a:r>
          </a:p>
          <a:p>
            <a:pPr>
              <a:buFont typeface="Monotype Sorts" charset="2"/>
              <a:buNone/>
            </a:pPr>
            <a:endParaRPr lang="en-US" altLang="fr-FR" sz="3118">
              <a:latin typeface="Courier New" panose="02070309020205020404" pitchFamily="49" charset="0"/>
            </a:endParaRPr>
          </a:p>
          <a:p>
            <a:pPr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CREATE TABLE Sells (</a:t>
            </a:r>
          </a:p>
          <a:p>
            <a:pPr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bar	CHAR(20),</a:t>
            </a:r>
          </a:p>
          <a:p>
            <a:pPr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beer	CHAR(20) REFERENCES Beers(name),</a:t>
            </a:r>
          </a:p>
          <a:p>
            <a:pPr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	price	REAL </a:t>
            </a:r>
          </a:p>
          <a:p>
            <a:pPr>
              <a:buFont typeface="Monotype Sorts" charset="2"/>
              <a:buNone/>
            </a:pPr>
            <a:r>
              <a:rPr lang="en-US" altLang="fr-FR" sz="3118">
                <a:latin typeface="Courier New" panose="02070309020205020404" pitchFamily="49" charset="0"/>
              </a:rPr>
              <a:t>	);</a:t>
            </a:r>
          </a:p>
          <a:p>
            <a:pPr algn="just">
              <a:spcBef>
                <a:spcPct val="20000"/>
              </a:spcBef>
              <a:buClr>
                <a:srgbClr val="0033CC"/>
              </a:buClr>
              <a:buSzPct val="90000"/>
              <a:buFontTx/>
              <a:buBlip>
                <a:blip r:embed="rId2"/>
              </a:buBlip>
            </a:pPr>
            <a:endParaRPr kumimoji="1" lang="fr-FR" altLang="fr-FR" sz="3118">
              <a:solidFill>
                <a:srgbClr val="1D0401"/>
              </a:solidFill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CEAB820-4451-A5D7-FA5E-75D24B539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Définir des clés étrangères</a:t>
            </a:r>
            <a:endParaRPr lang="en-US" alt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70EB3E-B62F-BD3E-331A-50EA4DEFB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2776</Words>
  <Application>Microsoft Office PowerPoint</Application>
  <PresentationFormat>Personnalisé</PresentationFormat>
  <Paragraphs>478</Paragraphs>
  <Slides>32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Lucida Grande</vt:lpstr>
      <vt:lpstr>Monotype Sorts</vt:lpstr>
      <vt:lpstr>Times New Roman</vt:lpstr>
      <vt:lpstr>Wingdings</vt:lpstr>
      <vt:lpstr>Thème Office</vt:lpstr>
      <vt:lpstr>R3.07 – SQL dans un langage de programmation </vt:lpstr>
      <vt:lpstr>Chapitre  Contraindre les données</vt:lpstr>
      <vt:lpstr>Contraintes et Triggers</vt:lpstr>
      <vt:lpstr>Les types de contraintes</vt:lpstr>
      <vt:lpstr>Les clés primaires</vt:lpstr>
      <vt:lpstr>Les clés primaires</vt:lpstr>
      <vt:lpstr>Les clés étrangères</vt:lpstr>
      <vt:lpstr>Définir des clés étrangères</vt:lpstr>
      <vt:lpstr>Définir des clés étrangères</vt:lpstr>
      <vt:lpstr>Définir des clés étrangères</vt:lpstr>
      <vt:lpstr>Violation des contraintes de clé étrangère</vt:lpstr>
      <vt:lpstr>Actions à prendre pour imposer les contraintes de clé étrangère</vt:lpstr>
      <vt:lpstr>Actions à prendre pour imposer les contraintes de clé étrangère</vt:lpstr>
      <vt:lpstr>Choisir une politique de validation de contrainte</vt:lpstr>
      <vt:lpstr>Choisir une politique de validation de contrainte</vt:lpstr>
      <vt:lpstr>Contraintes sur les attributs</vt:lpstr>
      <vt:lpstr>Timing des vérifications</vt:lpstr>
      <vt:lpstr>Contraintes sur les tuples</vt:lpstr>
      <vt:lpstr>Les Triggers: Motivation</vt:lpstr>
      <vt:lpstr>Des règles Evénement-Condition-Action</vt:lpstr>
      <vt:lpstr>Définition d'un Trigger dans PostgreSQL</vt:lpstr>
      <vt:lpstr>Options: CREATE TRIGGER</vt:lpstr>
      <vt:lpstr>Options: L’événement</vt:lpstr>
      <vt:lpstr>Options: FOR EACH ROW</vt:lpstr>
      <vt:lpstr>Options: La Condition</vt:lpstr>
      <vt:lpstr>Options: L’Action</vt:lpstr>
      <vt:lpstr>Les fonctions trigger dans PostgreSQL</vt:lpstr>
      <vt:lpstr>Les fonctions trigger dans PostgreSQL</vt:lpstr>
      <vt:lpstr>Les fonctions trigger dans PostgreSQL</vt:lpstr>
      <vt:lpstr>Un autre Exemple de trigger</vt:lpstr>
      <vt:lpstr>Un autre Exemple de trigger</vt:lpstr>
      <vt:lpstr>Remarque sur la visibilité des 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PIAT Martial</dc:creator>
  <cp:lastModifiedBy>FLOUVAT Frederic</cp:lastModifiedBy>
  <cp:revision>655</cp:revision>
  <dcterms:created xsi:type="dcterms:W3CDTF">2021-02-11T09:20:17Z</dcterms:created>
  <dcterms:modified xsi:type="dcterms:W3CDTF">2025-09-15T15:10:46Z</dcterms:modified>
</cp:coreProperties>
</file>