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69" r:id="rId2"/>
    <p:sldId id="274" r:id="rId3"/>
    <p:sldId id="275" r:id="rId4"/>
    <p:sldId id="320" r:id="rId5"/>
    <p:sldId id="347" r:id="rId6"/>
    <p:sldId id="301" r:id="rId7"/>
    <p:sldId id="356" r:id="rId8"/>
    <p:sldId id="303" r:id="rId9"/>
    <p:sldId id="308" r:id="rId10"/>
    <p:sldId id="306" r:id="rId11"/>
    <p:sldId id="298" r:id="rId12"/>
    <p:sldId id="346" r:id="rId13"/>
    <p:sldId id="297" r:id="rId14"/>
    <p:sldId id="362" r:id="rId15"/>
    <p:sldId id="379" r:id="rId16"/>
    <p:sldId id="380" r:id="rId17"/>
    <p:sldId id="381"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398" r:id="rId35"/>
    <p:sldId id="399" r:id="rId36"/>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B494"/>
    <a:srgbClr val="E7B3AD"/>
    <a:srgbClr val="0CDAB3"/>
    <a:srgbClr val="21C5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706" autoAdjust="0"/>
  </p:normalViewPr>
  <p:slideViewPr>
    <p:cSldViewPr snapToGrid="0">
      <p:cViewPr>
        <p:scale>
          <a:sx n="50" d="100"/>
          <a:sy n="50" d="100"/>
        </p:scale>
        <p:origin x="1430" y="35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DD4C5-EF00-4DE8-BEEF-53090484C9F2}" type="datetimeFigureOut">
              <a:rPr lang="fr-FR" smtClean="0"/>
              <a:t>28/08/2025</a:t>
            </a:fld>
            <a:endParaRPr lang="fr-FR"/>
          </a:p>
        </p:txBody>
      </p:sp>
      <p:sp>
        <p:nvSpPr>
          <p:cNvPr id="4" name="Espace réservé de l'image des diapositives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F9923-186E-4F81-BD47-8EB2CEBFB421}" type="slidenum">
              <a:rPr lang="fr-FR" smtClean="0"/>
              <a:t>‹N°›</a:t>
            </a:fld>
            <a:endParaRPr lang="fr-FR"/>
          </a:p>
        </p:txBody>
      </p:sp>
    </p:spTree>
    <p:extLst>
      <p:ext uri="{BB962C8B-B14F-4D97-AF65-F5344CB8AC3E}">
        <p14:creationId xmlns:p14="http://schemas.microsoft.com/office/powerpoint/2010/main" val="916212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Espace réservé de l'image des diapositives 1">
            <a:extLst>
              <a:ext uri="{FF2B5EF4-FFF2-40B4-BE49-F238E27FC236}">
                <a16:creationId xmlns:a16="http://schemas.microsoft.com/office/drawing/2014/main" id="{1174C188-755B-0302-B20A-447F8F69AD8E}"/>
              </a:ext>
            </a:extLst>
          </p:cNvPr>
          <p:cNvSpPr>
            <a:spLocks noGrp="1" noRot="1" noChangeAspect="1" noTextEdit="1"/>
          </p:cNvSpPr>
          <p:nvPr>
            <p:ph type="sldImg"/>
          </p:nvPr>
        </p:nvSpPr>
        <p:spPr>
          <a:ln/>
        </p:spPr>
      </p:sp>
      <p:sp>
        <p:nvSpPr>
          <p:cNvPr id="24578" name="Espace réservé des commentaires 2">
            <a:extLst>
              <a:ext uri="{FF2B5EF4-FFF2-40B4-BE49-F238E27FC236}">
                <a16:creationId xmlns:a16="http://schemas.microsoft.com/office/drawing/2014/main" id="{82D893A8-19A2-3055-9CDE-8BB938BD39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i="1">
                <a:solidFill>
                  <a:schemeClr val="tx2"/>
                </a:solidFill>
                <a:latin typeface="Arial" panose="020B0604020202020204" pitchFamily="34" charset="0"/>
              </a:rPr>
              <a:t>Base de Données</a:t>
            </a:r>
            <a:r>
              <a:rPr lang="fr-FR" altLang="fr-FR">
                <a:latin typeface="Arial" panose="020B0604020202020204" pitchFamily="34" charset="0"/>
              </a:rPr>
              <a:t> (BD, BDD, DB)</a:t>
            </a:r>
          </a:p>
          <a:p>
            <a:pPr eaLnBrk="1" hangingPunct="1"/>
            <a:r>
              <a:rPr lang="fr-FR" altLang="fr-FR" i="1">
                <a:solidFill>
                  <a:schemeClr val="tx2"/>
                </a:solidFill>
                <a:latin typeface="Arial" panose="020B0604020202020204" pitchFamily="34" charset="0"/>
              </a:rPr>
              <a:t>Système de Gestion de Bases de Données</a:t>
            </a:r>
            <a:r>
              <a:rPr lang="fr-FR" altLang="fr-FR">
                <a:latin typeface="Arial" panose="020B0604020202020204" pitchFamily="34" charset="0"/>
              </a:rPr>
              <a:t> (SGBD, DBMS) DBMS : Data Base Management System </a:t>
            </a:r>
          </a:p>
          <a:p>
            <a:endParaRPr lang="fr-FR" altLang="fr-FR">
              <a:latin typeface="Arial" panose="020B0604020202020204" pitchFamily="34" charset="0"/>
            </a:endParaRPr>
          </a:p>
          <a:p>
            <a:r>
              <a:rPr lang="fr-FR" altLang="fr-FR">
                <a:latin typeface="Arial" panose="020B0604020202020204" pitchFamily="34" charset="0"/>
              </a:rPr>
              <a:t>Objectifs d</a:t>
            </a:r>
            <a:r>
              <a:rPr lang="ja-JP" altLang="fr-FR">
                <a:latin typeface="Arial" panose="020B0604020202020204" pitchFamily="34" charset="0"/>
              </a:rPr>
              <a:t>’</a:t>
            </a:r>
            <a:r>
              <a:rPr lang="fr-FR" altLang="ja-JP">
                <a:latin typeface="Arial" panose="020B0604020202020204" pitchFamily="34" charset="0"/>
              </a:rPr>
              <a:t>un SGBD</a:t>
            </a:r>
          </a:p>
          <a:p>
            <a:pPr lvl="1" eaLnBrk="1" hangingPunct="1"/>
            <a:r>
              <a:rPr lang="fr-FR" altLang="fr-FR">
                <a:latin typeface="Arial" panose="020B0604020202020204" pitchFamily="34" charset="0"/>
              </a:rPr>
              <a:t>Liens entre les données : Exprimer des liens complexes entre les données (dépendances d</a:t>
            </a:r>
            <a:r>
              <a:rPr lang="ja-JP" altLang="fr-FR">
                <a:latin typeface="Arial" panose="020B0604020202020204" pitchFamily="34" charset="0"/>
              </a:rPr>
              <a:t>’</a:t>
            </a:r>
            <a:r>
              <a:rPr lang="fr-FR" altLang="ja-JP">
                <a:latin typeface="Arial" panose="020B0604020202020204" pitchFamily="34" charset="0"/>
              </a:rPr>
              <a:t>inclusion, dépendances fonctionnelles…)</a:t>
            </a:r>
          </a:p>
          <a:p>
            <a:pPr lvl="1" eaLnBrk="1" hangingPunct="1"/>
            <a:r>
              <a:rPr lang="fr-FR" altLang="fr-FR">
                <a:latin typeface="Arial" panose="020B0604020202020204" pitchFamily="34" charset="0"/>
              </a:rPr>
              <a:t>Cohérence des données : Exprimer des règles que les données doivent vérifier (contraintes d</a:t>
            </a:r>
            <a:r>
              <a:rPr lang="ja-JP" altLang="fr-FR">
                <a:latin typeface="Arial" panose="020B0604020202020204" pitchFamily="34" charset="0"/>
              </a:rPr>
              <a:t>’</a:t>
            </a:r>
            <a:r>
              <a:rPr lang="fr-FR" altLang="ja-JP">
                <a:latin typeface="Arial" panose="020B0604020202020204" pitchFamily="34" charset="0"/>
              </a:rPr>
              <a:t>intégrité, unicité, défaut…)</a:t>
            </a:r>
          </a:p>
          <a:p>
            <a:pPr lvl="1" eaLnBrk="1" hangingPunct="1"/>
            <a:r>
              <a:rPr lang="fr-FR" altLang="fr-FR">
                <a:latin typeface="Arial" panose="020B0604020202020204" pitchFamily="34" charset="0"/>
              </a:rPr>
              <a:t>Souplesse d</a:t>
            </a:r>
            <a:r>
              <a:rPr lang="ja-JP" altLang="fr-FR">
                <a:latin typeface="Arial" panose="020B0604020202020204" pitchFamily="34" charset="0"/>
              </a:rPr>
              <a:t>’</a:t>
            </a:r>
            <a:r>
              <a:rPr lang="fr-FR" altLang="ja-JP">
                <a:latin typeface="Arial" panose="020B0604020202020204" pitchFamily="34" charset="0"/>
              </a:rPr>
              <a:t>accès aux données : Langage de requêtes</a:t>
            </a:r>
          </a:p>
          <a:p>
            <a:pPr lvl="1" eaLnBrk="1" hangingPunct="1"/>
            <a:r>
              <a:rPr lang="fr-FR" altLang="fr-FR">
                <a:latin typeface="Arial" panose="020B0604020202020204" pitchFamily="34" charset="0"/>
              </a:rPr>
              <a:t>Sécurité : Point de reprise, journalisation</a:t>
            </a:r>
          </a:p>
          <a:p>
            <a:pPr lvl="1" eaLnBrk="1" hangingPunct="1"/>
            <a:r>
              <a:rPr lang="fr-FR" altLang="fr-FR">
                <a:latin typeface="Arial" panose="020B0604020202020204" pitchFamily="34" charset="0"/>
              </a:rPr>
              <a:t>Partage des données : Gestion des conflits d</a:t>
            </a:r>
            <a:r>
              <a:rPr lang="ja-JP" altLang="fr-FR">
                <a:latin typeface="Arial" panose="020B0604020202020204" pitchFamily="34" charset="0"/>
              </a:rPr>
              <a:t>’</a:t>
            </a:r>
            <a:r>
              <a:rPr lang="fr-FR" altLang="ja-JP">
                <a:latin typeface="Arial" panose="020B0604020202020204" pitchFamily="34" charset="0"/>
              </a:rPr>
              <a:t>accès</a:t>
            </a:r>
          </a:p>
          <a:p>
            <a:pPr lvl="1" eaLnBrk="1" hangingPunct="1"/>
            <a:r>
              <a:rPr lang="fr-FR" altLang="fr-FR">
                <a:latin typeface="Arial" panose="020B0604020202020204" pitchFamily="34" charset="0"/>
              </a:rPr>
              <a:t>Indépendance des données : Indépendance physique et logique</a:t>
            </a:r>
          </a:p>
          <a:p>
            <a:pPr lvl="1" eaLnBrk="1" hangingPunct="1"/>
            <a:r>
              <a:rPr lang="fr-FR" altLang="fr-FR">
                <a:latin typeface="Arial" panose="020B0604020202020204" pitchFamily="34" charset="0"/>
              </a:rPr>
              <a:t>Performances : Grand volume de données, temps d</a:t>
            </a:r>
            <a:r>
              <a:rPr lang="ja-JP" altLang="fr-FR">
                <a:latin typeface="Arial" panose="020B0604020202020204" pitchFamily="34" charset="0"/>
              </a:rPr>
              <a:t>’</a:t>
            </a:r>
            <a:r>
              <a:rPr lang="fr-FR" altLang="ja-JP">
                <a:latin typeface="Arial" panose="020B0604020202020204" pitchFamily="34" charset="0"/>
              </a:rPr>
              <a:t>accès raisonnable</a:t>
            </a:r>
            <a:endParaRPr lang="fr-FR" altLang="fr-F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Espace réservé de l'image des diapositives 1">
            <a:extLst>
              <a:ext uri="{FF2B5EF4-FFF2-40B4-BE49-F238E27FC236}">
                <a16:creationId xmlns:a16="http://schemas.microsoft.com/office/drawing/2014/main" id="{7BC5EA7A-B604-24E1-3E58-49AA7263D400}"/>
              </a:ext>
            </a:extLst>
          </p:cNvPr>
          <p:cNvSpPr>
            <a:spLocks noGrp="1" noRot="1" noChangeAspect="1" noTextEdit="1"/>
          </p:cNvSpPr>
          <p:nvPr>
            <p:ph type="sldImg"/>
          </p:nvPr>
        </p:nvSpPr>
        <p:spPr>
          <a:ln/>
        </p:spPr>
      </p:sp>
      <p:sp>
        <p:nvSpPr>
          <p:cNvPr id="43010" name="Espace réservé des commentaires 2">
            <a:extLst>
              <a:ext uri="{FF2B5EF4-FFF2-40B4-BE49-F238E27FC236}">
                <a16:creationId xmlns:a16="http://schemas.microsoft.com/office/drawing/2014/main" id="{4EDDF078-A236-A78D-755A-7BD9C04E03A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latin typeface="Arial" panose="020B0604020202020204" pitchFamily="34" charset="0"/>
              </a:rPr>
              <a:t>Instruction SQL = </a:t>
            </a:r>
            <a:r>
              <a:rPr lang="fr-FR" altLang="fr-FR" b="1" i="1">
                <a:solidFill>
                  <a:schemeClr val="tx2"/>
                </a:solidFill>
                <a:latin typeface="Arial" panose="020B0604020202020204" pitchFamily="34" charset="0"/>
              </a:rPr>
              <a:t>requête</a:t>
            </a:r>
          </a:p>
          <a:p>
            <a:r>
              <a:rPr lang="fr-FR" altLang="fr-FR">
                <a:latin typeface="Arial" panose="020B0604020202020204" pitchFamily="34" charset="0"/>
              </a:rPr>
              <a:t>Résultat d'une requête = </a:t>
            </a:r>
            <a:r>
              <a:rPr lang="fr-FR" altLang="fr-FR" b="1" i="1">
                <a:solidFill>
                  <a:schemeClr val="tx2"/>
                </a:solidFill>
                <a:latin typeface="Arial" panose="020B0604020202020204" pitchFamily="34" charset="0"/>
              </a:rPr>
              <a:t>table</a:t>
            </a:r>
            <a:r>
              <a:rPr lang="fr-FR" altLang="fr-FR">
                <a:latin typeface="Arial" panose="020B0604020202020204" pitchFamily="34" charset="0"/>
              </a:rPr>
              <a:t> (</a:t>
            </a:r>
            <a:r>
              <a:rPr lang="fr-FR" altLang="fr-FR">
                <a:latin typeface="Arial" panose="020B0604020202020204" pitchFamily="34" charset="0"/>
                <a:sym typeface="Wingdings" panose="05000000000000000000" pitchFamily="2" charset="2"/>
              </a:rPr>
              <a:t> </a:t>
            </a:r>
            <a:r>
              <a:rPr lang="fr-FR" altLang="fr-FR">
                <a:latin typeface="Arial" panose="020B0604020202020204" pitchFamily="34" charset="0"/>
              </a:rPr>
              <a:t>relation)</a:t>
            </a:r>
          </a:p>
          <a:p>
            <a:endParaRPr lang="fr-FR" altLang="fr-FR">
              <a:latin typeface="Arial" panose="020B0604020202020204" pitchFamily="34" charset="0"/>
            </a:endParaRPr>
          </a:p>
          <a:p>
            <a:r>
              <a:rPr lang="fr-FR" altLang="fr-FR">
                <a:latin typeface="Arial" panose="020B0604020202020204" pitchFamily="34" charset="0"/>
              </a:rPr>
              <a:t>Requêtes récursives</a:t>
            </a:r>
          </a:p>
          <a:p>
            <a:r>
              <a:rPr lang="fr-FR" altLang="fr-FR">
                <a:latin typeface="Arial" panose="020B0604020202020204" pitchFamily="34" charset="0"/>
              </a:rPr>
              <a:t>SELECT  NOPC FROM NOMENCLATURE</a:t>
            </a:r>
          </a:p>
          <a:p>
            <a:r>
              <a:rPr lang="fr-FR" altLang="fr-FR">
                <a:latin typeface="Arial" panose="020B0604020202020204" pitchFamily="34" charset="0"/>
              </a:rPr>
              <a:t>CONNECT BY PRIOR NOPC = NOPA</a:t>
            </a:r>
          </a:p>
          <a:p>
            <a:r>
              <a:rPr lang="fr-FR" altLang="fr-FR">
                <a:latin typeface="Arial" panose="020B0604020202020204" pitchFamily="34" charset="0"/>
              </a:rPr>
              <a:t>START WITH NOPA = 'P7';</a:t>
            </a:r>
          </a:p>
          <a:p>
            <a:endParaRPr lang="fr-FR" altLang="fr-FR">
              <a:latin typeface="Arial" panose="020B0604020202020204" pitchFamily="34" charset="0"/>
            </a:endParaRPr>
          </a:p>
          <a:p>
            <a:endParaRPr lang="fr-FR" altLang="fr-FR">
              <a:latin typeface="Arial" panose="020B0604020202020204" pitchFamily="34" charset="0"/>
            </a:endParaRPr>
          </a:p>
          <a:p>
            <a:endParaRPr lang="fr-FR" altLang="fr-FR">
              <a:latin typeface="Arial" panose="020B0604020202020204" pitchFamily="34" charset="0"/>
            </a:endParaRPr>
          </a:p>
        </p:txBody>
      </p:sp>
      <p:sp>
        <p:nvSpPr>
          <p:cNvPr id="43011" name="Espace réservé du numéro de diapositive 3">
            <a:extLst>
              <a:ext uri="{FF2B5EF4-FFF2-40B4-BE49-F238E27FC236}">
                <a16:creationId xmlns:a16="http://schemas.microsoft.com/office/drawing/2014/main" id="{3D6396C5-2DDA-8625-34DE-79492A0D8E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6547C70-A300-4B70-ABF8-0CD00438C332}" type="slidenum">
              <a:rPr lang="fr-FR" altLang="fr-FR" sz="1100"/>
              <a:pPr eaLnBrk="1" hangingPunct="1"/>
              <a:t>14</a:t>
            </a:fld>
            <a:endParaRPr lang="fr-FR" altLang="fr-FR" sz="1100"/>
          </a:p>
        </p:txBody>
      </p:sp>
      <p:graphicFrame>
        <p:nvGraphicFramePr>
          <p:cNvPr id="43012" name="Object 2">
            <a:extLst>
              <a:ext uri="{FF2B5EF4-FFF2-40B4-BE49-F238E27FC236}">
                <a16:creationId xmlns:a16="http://schemas.microsoft.com/office/drawing/2014/main" id="{B425C7B6-05BA-1B6C-1A95-D8EB6A41289A}"/>
              </a:ext>
            </a:extLst>
          </p:cNvPr>
          <p:cNvGraphicFramePr>
            <a:graphicFrameLocks noChangeAspect="1"/>
          </p:cNvGraphicFramePr>
          <p:nvPr/>
        </p:nvGraphicFramePr>
        <p:xfrm>
          <a:off x="247650" y="6627813"/>
          <a:ext cx="6040438" cy="2184400"/>
        </p:xfrm>
        <a:graphic>
          <a:graphicData uri="http://schemas.openxmlformats.org/presentationml/2006/ole">
            <mc:AlternateContent xmlns:mc="http://schemas.openxmlformats.org/markup-compatibility/2006">
              <mc:Choice xmlns:v="urn:schemas-microsoft-com:vml" Requires="v">
                <p:oleObj name="Image" r:id="rId3" imgW="4181856" imgH="1562100" progId="Word.Picture.8">
                  <p:embed/>
                </p:oleObj>
              </mc:Choice>
              <mc:Fallback>
                <p:oleObj name="Image" r:id="rId3" imgW="4181856" imgH="1562100" progId="Word.Picture.8">
                  <p:embed/>
                  <p:pic>
                    <p:nvPicPr>
                      <p:cNvPr id="43012" name="Object 2">
                        <a:extLst>
                          <a:ext uri="{FF2B5EF4-FFF2-40B4-BE49-F238E27FC236}">
                            <a16:creationId xmlns:a16="http://schemas.microsoft.com/office/drawing/2014/main" id="{B425C7B6-05BA-1B6C-1A95-D8EB6A4128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6627813"/>
                        <a:ext cx="6040438"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Espace réservé de l'image des diapositives 1">
            <a:extLst>
              <a:ext uri="{FF2B5EF4-FFF2-40B4-BE49-F238E27FC236}">
                <a16:creationId xmlns:a16="http://schemas.microsoft.com/office/drawing/2014/main" id="{DED70456-8263-9EE2-7A2C-BD626541480B}"/>
              </a:ext>
            </a:extLst>
          </p:cNvPr>
          <p:cNvSpPr>
            <a:spLocks noGrp="1" noRot="1" noChangeAspect="1"/>
          </p:cNvSpPr>
          <p:nvPr>
            <p:ph type="sldImg"/>
          </p:nvPr>
        </p:nvSpPr>
        <p:spPr>
          <a:ln/>
        </p:spPr>
      </p:sp>
      <p:sp>
        <p:nvSpPr>
          <p:cNvPr id="106498" name="Espace réservé des commentaires 2">
            <a:extLst>
              <a:ext uri="{FF2B5EF4-FFF2-40B4-BE49-F238E27FC236}">
                <a16:creationId xmlns:a16="http://schemas.microsoft.com/office/drawing/2014/main" id="{0F3492C3-327D-C415-773A-1938A68139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Espace réservé de l'image des diapositives 1">
            <a:extLst>
              <a:ext uri="{FF2B5EF4-FFF2-40B4-BE49-F238E27FC236}">
                <a16:creationId xmlns:a16="http://schemas.microsoft.com/office/drawing/2014/main" id="{04DFA860-DFA8-96EF-736A-EC358542480B}"/>
              </a:ext>
            </a:extLst>
          </p:cNvPr>
          <p:cNvSpPr>
            <a:spLocks noGrp="1" noRot="1" noChangeAspect="1"/>
          </p:cNvSpPr>
          <p:nvPr>
            <p:ph type="sldImg"/>
          </p:nvPr>
        </p:nvSpPr>
        <p:spPr>
          <a:ln/>
        </p:spPr>
      </p:sp>
      <p:sp>
        <p:nvSpPr>
          <p:cNvPr id="108546" name="Espace réservé des commentaires 2">
            <a:extLst>
              <a:ext uri="{FF2B5EF4-FFF2-40B4-BE49-F238E27FC236}">
                <a16:creationId xmlns:a16="http://schemas.microsoft.com/office/drawing/2014/main" id="{6E53F204-6E67-492A-6055-D7BDCDF3E8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Espace réservé de l'image des diapositives 1">
            <a:extLst>
              <a:ext uri="{FF2B5EF4-FFF2-40B4-BE49-F238E27FC236}">
                <a16:creationId xmlns:a16="http://schemas.microsoft.com/office/drawing/2014/main" id="{31F55D6D-7FD9-7E80-0D6B-AE5D9BC29CD4}"/>
              </a:ext>
            </a:extLst>
          </p:cNvPr>
          <p:cNvSpPr>
            <a:spLocks noGrp="1" noRot="1" noChangeAspect="1"/>
          </p:cNvSpPr>
          <p:nvPr>
            <p:ph type="sldImg"/>
          </p:nvPr>
        </p:nvSpPr>
        <p:spPr>
          <a:ln/>
        </p:spPr>
      </p:sp>
      <p:sp>
        <p:nvSpPr>
          <p:cNvPr id="110594" name="Espace réservé des commentaires 2">
            <a:extLst>
              <a:ext uri="{FF2B5EF4-FFF2-40B4-BE49-F238E27FC236}">
                <a16:creationId xmlns:a16="http://schemas.microsoft.com/office/drawing/2014/main" id="{BC0AE67A-F394-B78F-EA20-B6E96B7798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Espace réservé de l'image des diapositives 1">
            <a:extLst>
              <a:ext uri="{FF2B5EF4-FFF2-40B4-BE49-F238E27FC236}">
                <a16:creationId xmlns:a16="http://schemas.microsoft.com/office/drawing/2014/main" id="{A89DFE35-2DD9-8FD1-9C6F-EBE552BEA05A}"/>
              </a:ext>
            </a:extLst>
          </p:cNvPr>
          <p:cNvSpPr>
            <a:spLocks noGrp="1" noRot="1" noChangeAspect="1"/>
          </p:cNvSpPr>
          <p:nvPr>
            <p:ph type="sldImg"/>
          </p:nvPr>
        </p:nvSpPr>
        <p:spPr>
          <a:ln/>
        </p:spPr>
      </p:sp>
      <p:sp>
        <p:nvSpPr>
          <p:cNvPr id="112642" name="Espace réservé des commentaires 2">
            <a:extLst>
              <a:ext uri="{FF2B5EF4-FFF2-40B4-BE49-F238E27FC236}">
                <a16:creationId xmlns:a16="http://schemas.microsoft.com/office/drawing/2014/main" id="{CBB7D9A5-90C8-227B-9235-6EE83D827F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Espace réservé de l'image des diapositives 1">
            <a:extLst>
              <a:ext uri="{FF2B5EF4-FFF2-40B4-BE49-F238E27FC236}">
                <a16:creationId xmlns:a16="http://schemas.microsoft.com/office/drawing/2014/main" id="{E69D32F7-76ED-66C9-E2B9-18E668996A05}"/>
              </a:ext>
            </a:extLst>
          </p:cNvPr>
          <p:cNvSpPr>
            <a:spLocks noGrp="1" noRot="1" noChangeAspect="1"/>
          </p:cNvSpPr>
          <p:nvPr>
            <p:ph type="sldImg"/>
          </p:nvPr>
        </p:nvSpPr>
        <p:spPr>
          <a:ln/>
        </p:spPr>
      </p:sp>
      <p:sp>
        <p:nvSpPr>
          <p:cNvPr id="114690" name="Espace réservé des commentaires 2">
            <a:extLst>
              <a:ext uri="{FF2B5EF4-FFF2-40B4-BE49-F238E27FC236}">
                <a16:creationId xmlns:a16="http://schemas.microsoft.com/office/drawing/2014/main" id="{2C91308E-F855-6E2C-C2E4-9DB5B92B6A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Espace réservé de l'image des diapositives 1">
            <a:extLst>
              <a:ext uri="{FF2B5EF4-FFF2-40B4-BE49-F238E27FC236}">
                <a16:creationId xmlns:a16="http://schemas.microsoft.com/office/drawing/2014/main" id="{8DCCD268-DE83-92E7-6AE7-1979D2F56F27}"/>
              </a:ext>
            </a:extLst>
          </p:cNvPr>
          <p:cNvSpPr>
            <a:spLocks noGrp="1" noRot="1" noChangeAspect="1"/>
          </p:cNvSpPr>
          <p:nvPr>
            <p:ph type="sldImg"/>
          </p:nvPr>
        </p:nvSpPr>
        <p:spPr>
          <a:ln/>
        </p:spPr>
      </p:sp>
      <p:sp>
        <p:nvSpPr>
          <p:cNvPr id="116738" name="Espace réservé des commentaires 2">
            <a:extLst>
              <a:ext uri="{FF2B5EF4-FFF2-40B4-BE49-F238E27FC236}">
                <a16:creationId xmlns:a16="http://schemas.microsoft.com/office/drawing/2014/main" id="{17404BD3-3771-35A6-B678-0752DA0DE6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Espace réservé de l'image des diapositives 1">
            <a:extLst>
              <a:ext uri="{FF2B5EF4-FFF2-40B4-BE49-F238E27FC236}">
                <a16:creationId xmlns:a16="http://schemas.microsoft.com/office/drawing/2014/main" id="{3C973FB1-9CF8-BF66-76FC-B53E1DDF722D}"/>
              </a:ext>
            </a:extLst>
          </p:cNvPr>
          <p:cNvSpPr>
            <a:spLocks noGrp="1" noRot="1" noChangeAspect="1"/>
          </p:cNvSpPr>
          <p:nvPr>
            <p:ph type="sldImg"/>
          </p:nvPr>
        </p:nvSpPr>
        <p:spPr>
          <a:ln/>
        </p:spPr>
      </p:sp>
      <p:sp>
        <p:nvSpPr>
          <p:cNvPr id="118786" name="Espace réservé des commentaires 2">
            <a:extLst>
              <a:ext uri="{FF2B5EF4-FFF2-40B4-BE49-F238E27FC236}">
                <a16:creationId xmlns:a16="http://schemas.microsoft.com/office/drawing/2014/main" id="{CB834D00-D050-751B-B7A6-5CCDA1FA64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Espace réservé de l'image des diapositives 1">
            <a:extLst>
              <a:ext uri="{FF2B5EF4-FFF2-40B4-BE49-F238E27FC236}">
                <a16:creationId xmlns:a16="http://schemas.microsoft.com/office/drawing/2014/main" id="{F04010D9-8F4B-95FC-F09A-759E0168992C}"/>
              </a:ext>
            </a:extLst>
          </p:cNvPr>
          <p:cNvSpPr>
            <a:spLocks noGrp="1" noRot="1" noChangeAspect="1"/>
          </p:cNvSpPr>
          <p:nvPr>
            <p:ph type="sldImg"/>
          </p:nvPr>
        </p:nvSpPr>
        <p:spPr>
          <a:ln/>
        </p:spPr>
      </p:sp>
      <p:sp>
        <p:nvSpPr>
          <p:cNvPr id="120834" name="Espace réservé des commentaires 2">
            <a:extLst>
              <a:ext uri="{FF2B5EF4-FFF2-40B4-BE49-F238E27FC236}">
                <a16:creationId xmlns:a16="http://schemas.microsoft.com/office/drawing/2014/main" id="{5F3FD79A-61F3-A0FC-8956-A2B9B15242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Espace réservé de l'image des diapositives 1">
            <a:extLst>
              <a:ext uri="{FF2B5EF4-FFF2-40B4-BE49-F238E27FC236}">
                <a16:creationId xmlns:a16="http://schemas.microsoft.com/office/drawing/2014/main" id="{4A34536C-A291-2D46-5BB2-80F7096E7298}"/>
              </a:ext>
            </a:extLst>
          </p:cNvPr>
          <p:cNvSpPr>
            <a:spLocks noGrp="1" noRot="1" noChangeAspect="1"/>
          </p:cNvSpPr>
          <p:nvPr>
            <p:ph type="sldImg"/>
          </p:nvPr>
        </p:nvSpPr>
        <p:spPr>
          <a:ln/>
        </p:spPr>
      </p:sp>
      <p:sp>
        <p:nvSpPr>
          <p:cNvPr id="122882" name="Espace réservé des commentaires 2">
            <a:extLst>
              <a:ext uri="{FF2B5EF4-FFF2-40B4-BE49-F238E27FC236}">
                <a16:creationId xmlns:a16="http://schemas.microsoft.com/office/drawing/2014/main" id="{5856559F-1D4D-3C05-8C00-414628BC11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Espace réservé de l'image des diapositives 1">
            <a:extLst>
              <a:ext uri="{FF2B5EF4-FFF2-40B4-BE49-F238E27FC236}">
                <a16:creationId xmlns:a16="http://schemas.microsoft.com/office/drawing/2014/main" id="{EAAA0D8C-05B4-93DB-62B0-FC0F6F1E48DB}"/>
              </a:ext>
            </a:extLst>
          </p:cNvPr>
          <p:cNvSpPr>
            <a:spLocks noGrp="1" noRot="1" noChangeAspect="1" noTextEdit="1"/>
          </p:cNvSpPr>
          <p:nvPr>
            <p:ph type="sldImg"/>
          </p:nvPr>
        </p:nvSpPr>
        <p:spPr>
          <a:ln/>
        </p:spPr>
      </p:sp>
      <p:sp>
        <p:nvSpPr>
          <p:cNvPr id="26626" name="Espace réservé des commentaires 2">
            <a:extLst>
              <a:ext uri="{FF2B5EF4-FFF2-40B4-BE49-F238E27FC236}">
                <a16:creationId xmlns:a16="http://schemas.microsoft.com/office/drawing/2014/main" id="{890C9F3D-E007-7BB4-6E7B-736AB969E3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rPr>
              <a:t>Standards Planning And Requirements Committee of </a:t>
            </a:r>
            <a:r>
              <a:rPr lang="fr-FR" altLang="fr-FR">
                <a:latin typeface="Arial" panose="020B0604020202020204" pitchFamily="34" charset="0"/>
              </a:rPr>
              <a:t>American National Standards Institute</a:t>
            </a:r>
          </a:p>
          <a:p>
            <a:r>
              <a:rPr lang="fr-FR" altLang="fr-FR">
                <a:latin typeface="Arial" panose="020B0604020202020204" pitchFamily="34" charset="0"/>
              </a:rPr>
              <a:t>(ISO : International Organization for Standardization)</a:t>
            </a:r>
          </a:p>
          <a:p>
            <a:endParaRPr lang="fr-FR" altLang="fr-FR">
              <a:latin typeface="Arial" panose="020B0604020202020204" pitchFamily="34" charset="0"/>
            </a:endParaRPr>
          </a:p>
          <a:p>
            <a:r>
              <a:rPr lang="fr-FR" altLang="fr-FR">
                <a:latin typeface="Arial" panose="020B0604020202020204" pitchFamily="34" charset="0"/>
              </a:rPr>
              <a:t>Schéma conceptuel (ex : modèle entité/association). </a:t>
            </a:r>
          </a:p>
          <a:p>
            <a:r>
              <a:rPr lang="fr-FR" altLang="fr-FR">
                <a:latin typeface="Arial" panose="020B0604020202020204" pitchFamily="34" charset="0"/>
              </a:rPr>
              <a:t>Schéma logique (ex : relationnel, objet, semi-structuré…).</a:t>
            </a:r>
          </a:p>
          <a:p>
            <a:endParaRPr lang="fr-FR" altLang="fr-FR">
              <a:latin typeface="Arial" panose="020B0604020202020204" pitchFamily="34" charset="0"/>
            </a:endParaRPr>
          </a:p>
          <a:p>
            <a:pPr eaLnBrk="1" hangingPunct="1"/>
            <a:r>
              <a:rPr lang="fr-FR" altLang="fr-FR">
                <a:latin typeface="Arial" panose="020B0604020202020204" pitchFamily="34" charset="0"/>
              </a:rPr>
              <a:t>L'architecture ANSI/SPARC (1975) définit 3 niveaux d'abstraction :</a:t>
            </a:r>
          </a:p>
          <a:p>
            <a:pPr eaLnBrk="1" hangingPunct="1"/>
            <a:endParaRPr lang="fr-FR" altLang="fr-FR">
              <a:latin typeface="Arial" panose="020B0604020202020204" pitchFamily="34" charset="0"/>
            </a:endParaRPr>
          </a:p>
          <a:p>
            <a:pPr eaLnBrk="1" hangingPunct="1"/>
            <a:r>
              <a:rPr lang="fr-FR" altLang="fr-FR" b="1" i="1">
                <a:solidFill>
                  <a:schemeClr val="tx2"/>
                </a:solidFill>
                <a:latin typeface="Arial" panose="020B0604020202020204" pitchFamily="34" charset="0"/>
              </a:rPr>
              <a:t>Niveau physique / interne</a:t>
            </a:r>
          </a:p>
          <a:p>
            <a:pPr lvl="1" eaLnBrk="1" hangingPunct="1"/>
            <a:r>
              <a:rPr lang="fr-FR" altLang="fr-FR">
                <a:latin typeface="Arial" panose="020B0604020202020204" pitchFamily="34" charset="0"/>
              </a:rPr>
              <a:t>Comment sont stockées les données sur les supports physiques.</a:t>
            </a:r>
          </a:p>
          <a:p>
            <a:pPr lvl="1" eaLnBrk="1" hangingPunct="1"/>
            <a:r>
              <a:rPr lang="fr-FR" altLang="fr-FR">
                <a:latin typeface="Arial" panose="020B0604020202020204" pitchFamily="34" charset="0"/>
              </a:rPr>
              <a:t>Travail des DBA (gestion, optimisation…)</a:t>
            </a:r>
          </a:p>
          <a:p>
            <a:pPr eaLnBrk="1" hangingPunct="1"/>
            <a:r>
              <a:rPr lang="fr-FR" altLang="fr-FR" b="1" i="1">
                <a:solidFill>
                  <a:schemeClr val="tx2"/>
                </a:solidFill>
                <a:latin typeface="Arial" panose="020B0604020202020204" pitchFamily="34" charset="0"/>
              </a:rPr>
              <a:t>Niveau conceptuel</a:t>
            </a:r>
          </a:p>
          <a:p>
            <a:pPr lvl="1" eaLnBrk="1" hangingPunct="1"/>
            <a:r>
              <a:rPr lang="fr-FR" altLang="fr-FR" b="1">
                <a:latin typeface="Arial" panose="020B0604020202020204" pitchFamily="34" charset="0"/>
              </a:rPr>
              <a:t>Schéma conceptuel </a:t>
            </a:r>
            <a:r>
              <a:rPr lang="fr-FR" altLang="fr-FR">
                <a:latin typeface="Arial" panose="020B0604020202020204" pitchFamily="34" charset="0"/>
              </a:rPr>
              <a:t>: Passage du monde réel au monde conceptuel via un modèle. </a:t>
            </a:r>
          </a:p>
          <a:p>
            <a:pPr lvl="1" eaLnBrk="1" hangingPunct="1"/>
            <a:r>
              <a:rPr lang="fr-FR" altLang="fr-FR" b="1">
                <a:latin typeface="Arial" panose="020B0604020202020204" pitchFamily="34" charset="0"/>
              </a:rPr>
              <a:t>Schéma logique </a:t>
            </a:r>
            <a:r>
              <a:rPr lang="fr-FR" altLang="fr-FR">
                <a:latin typeface="Arial" panose="020B0604020202020204" pitchFamily="34" charset="0"/>
              </a:rPr>
              <a:t>: Passage du modèle conceptuel à un modèle de bases de données.</a:t>
            </a:r>
          </a:p>
          <a:p>
            <a:pPr lvl="1" eaLnBrk="1" hangingPunct="1"/>
            <a:r>
              <a:rPr lang="fr-FR" altLang="fr-FR">
                <a:latin typeface="Arial" panose="020B0604020202020204" pitchFamily="34" charset="0"/>
              </a:rPr>
              <a:t>Travail des développeurs</a:t>
            </a:r>
          </a:p>
          <a:p>
            <a:pPr eaLnBrk="1" hangingPunct="1"/>
            <a:r>
              <a:rPr lang="fr-FR" altLang="fr-FR" b="1" i="1">
                <a:solidFill>
                  <a:schemeClr val="tx2"/>
                </a:solidFill>
                <a:latin typeface="Arial" panose="020B0604020202020204" pitchFamily="34" charset="0"/>
              </a:rPr>
              <a:t>Niveau externe</a:t>
            </a:r>
          </a:p>
          <a:p>
            <a:pPr lvl="1" eaLnBrk="1" hangingPunct="1"/>
            <a:r>
              <a:rPr lang="fr-FR" altLang="fr-FR">
                <a:latin typeface="Arial" panose="020B0604020202020204" pitchFamily="34" charset="0"/>
              </a:rPr>
              <a:t>Création de vues pour différents groupes d</a:t>
            </a:r>
            <a:r>
              <a:rPr lang="ja-JP" altLang="fr-FR">
                <a:latin typeface="Arial" panose="020B0604020202020204" pitchFamily="34" charset="0"/>
              </a:rPr>
              <a:t>’</a:t>
            </a:r>
            <a:r>
              <a:rPr lang="fr-FR" altLang="ja-JP">
                <a:latin typeface="Arial" panose="020B0604020202020204" pitchFamily="34" charset="0"/>
              </a:rPr>
              <a:t>utilisateurs.</a:t>
            </a:r>
          </a:p>
          <a:p>
            <a:pPr lvl="1" eaLnBrk="1" hangingPunct="1"/>
            <a:r>
              <a:rPr lang="fr-FR" altLang="fr-FR">
                <a:latin typeface="Arial" panose="020B0604020202020204" pitchFamily="34" charset="0"/>
              </a:rPr>
              <a:t>Vision utilisateurs</a:t>
            </a:r>
          </a:p>
          <a:p>
            <a:endParaRPr lang="fr-FR" altLang="fr-FR">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Espace réservé de l'image des diapositives 1">
            <a:extLst>
              <a:ext uri="{FF2B5EF4-FFF2-40B4-BE49-F238E27FC236}">
                <a16:creationId xmlns:a16="http://schemas.microsoft.com/office/drawing/2014/main" id="{826FBE28-4D4E-B691-80E3-92D677279BEB}"/>
              </a:ext>
            </a:extLst>
          </p:cNvPr>
          <p:cNvSpPr>
            <a:spLocks noGrp="1" noRot="1" noChangeAspect="1"/>
          </p:cNvSpPr>
          <p:nvPr>
            <p:ph type="sldImg"/>
          </p:nvPr>
        </p:nvSpPr>
        <p:spPr>
          <a:ln/>
        </p:spPr>
      </p:sp>
      <p:sp>
        <p:nvSpPr>
          <p:cNvPr id="124930" name="Espace réservé des commentaires 2">
            <a:extLst>
              <a:ext uri="{FF2B5EF4-FFF2-40B4-BE49-F238E27FC236}">
                <a16:creationId xmlns:a16="http://schemas.microsoft.com/office/drawing/2014/main" id="{7C704C8C-4EFF-F560-8160-4C5C7FF3A7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Espace réservé de l'image des diapositives 1">
            <a:extLst>
              <a:ext uri="{FF2B5EF4-FFF2-40B4-BE49-F238E27FC236}">
                <a16:creationId xmlns:a16="http://schemas.microsoft.com/office/drawing/2014/main" id="{FF018BB7-D42E-407E-3864-38BFBBCC38DB}"/>
              </a:ext>
            </a:extLst>
          </p:cNvPr>
          <p:cNvSpPr>
            <a:spLocks noGrp="1" noRot="1" noChangeAspect="1"/>
          </p:cNvSpPr>
          <p:nvPr>
            <p:ph type="sldImg"/>
          </p:nvPr>
        </p:nvSpPr>
        <p:spPr>
          <a:ln/>
        </p:spPr>
      </p:sp>
      <p:sp>
        <p:nvSpPr>
          <p:cNvPr id="126978" name="Espace réservé des commentaires 2">
            <a:extLst>
              <a:ext uri="{FF2B5EF4-FFF2-40B4-BE49-F238E27FC236}">
                <a16:creationId xmlns:a16="http://schemas.microsoft.com/office/drawing/2014/main" id="{9FDCADBC-11B6-333F-5377-C0F732F4EC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Espace réservé de l'image des diapositives 1">
            <a:extLst>
              <a:ext uri="{FF2B5EF4-FFF2-40B4-BE49-F238E27FC236}">
                <a16:creationId xmlns:a16="http://schemas.microsoft.com/office/drawing/2014/main" id="{C5D0F5D2-E0F4-2E77-6084-3FA8A30F9CEF}"/>
              </a:ext>
            </a:extLst>
          </p:cNvPr>
          <p:cNvSpPr>
            <a:spLocks noGrp="1" noRot="1" noChangeAspect="1"/>
          </p:cNvSpPr>
          <p:nvPr>
            <p:ph type="sldImg"/>
          </p:nvPr>
        </p:nvSpPr>
        <p:spPr>
          <a:ln/>
        </p:spPr>
      </p:sp>
      <p:sp>
        <p:nvSpPr>
          <p:cNvPr id="129026" name="Espace réservé des commentaires 2">
            <a:extLst>
              <a:ext uri="{FF2B5EF4-FFF2-40B4-BE49-F238E27FC236}">
                <a16:creationId xmlns:a16="http://schemas.microsoft.com/office/drawing/2014/main" id="{08375089-57D8-A347-5762-378F499668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Espace réservé de l'image des diapositives 1">
            <a:extLst>
              <a:ext uri="{FF2B5EF4-FFF2-40B4-BE49-F238E27FC236}">
                <a16:creationId xmlns:a16="http://schemas.microsoft.com/office/drawing/2014/main" id="{17888DFB-C7C6-242A-FCFD-09F66648A777}"/>
              </a:ext>
            </a:extLst>
          </p:cNvPr>
          <p:cNvSpPr>
            <a:spLocks noGrp="1" noRot="1" noChangeAspect="1"/>
          </p:cNvSpPr>
          <p:nvPr>
            <p:ph type="sldImg"/>
          </p:nvPr>
        </p:nvSpPr>
        <p:spPr>
          <a:ln/>
        </p:spPr>
      </p:sp>
      <p:sp>
        <p:nvSpPr>
          <p:cNvPr id="131074" name="Espace réservé des commentaires 2">
            <a:extLst>
              <a:ext uri="{FF2B5EF4-FFF2-40B4-BE49-F238E27FC236}">
                <a16:creationId xmlns:a16="http://schemas.microsoft.com/office/drawing/2014/main" id="{D96F6353-8FBB-13E4-9E53-04A7320122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Espace réservé de l'image des diapositives 1">
            <a:extLst>
              <a:ext uri="{FF2B5EF4-FFF2-40B4-BE49-F238E27FC236}">
                <a16:creationId xmlns:a16="http://schemas.microsoft.com/office/drawing/2014/main" id="{080F45DD-22AB-E7CD-7B94-F8AA3F6901C7}"/>
              </a:ext>
            </a:extLst>
          </p:cNvPr>
          <p:cNvSpPr>
            <a:spLocks noGrp="1" noRot="1" noChangeAspect="1"/>
          </p:cNvSpPr>
          <p:nvPr>
            <p:ph type="sldImg"/>
          </p:nvPr>
        </p:nvSpPr>
        <p:spPr>
          <a:ln/>
        </p:spPr>
      </p:sp>
      <p:sp>
        <p:nvSpPr>
          <p:cNvPr id="133122" name="Espace réservé des commentaires 2">
            <a:extLst>
              <a:ext uri="{FF2B5EF4-FFF2-40B4-BE49-F238E27FC236}">
                <a16:creationId xmlns:a16="http://schemas.microsoft.com/office/drawing/2014/main" id="{7BCD8746-A9D9-E799-9043-0695BA701D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Espace réservé de l'image des diapositives 1">
            <a:extLst>
              <a:ext uri="{FF2B5EF4-FFF2-40B4-BE49-F238E27FC236}">
                <a16:creationId xmlns:a16="http://schemas.microsoft.com/office/drawing/2014/main" id="{6525C794-2E4E-8F65-C9E3-6A8888A96EA2}"/>
              </a:ext>
            </a:extLst>
          </p:cNvPr>
          <p:cNvSpPr>
            <a:spLocks noGrp="1" noRot="1" noChangeAspect="1"/>
          </p:cNvSpPr>
          <p:nvPr>
            <p:ph type="sldImg"/>
          </p:nvPr>
        </p:nvSpPr>
        <p:spPr>
          <a:ln/>
        </p:spPr>
      </p:sp>
      <p:sp>
        <p:nvSpPr>
          <p:cNvPr id="135170" name="Espace réservé des commentaires 2">
            <a:extLst>
              <a:ext uri="{FF2B5EF4-FFF2-40B4-BE49-F238E27FC236}">
                <a16:creationId xmlns:a16="http://schemas.microsoft.com/office/drawing/2014/main" id="{6727474C-038F-E8A1-BCAF-BCF5E1134A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Espace réservé de l'image des diapositives 1">
            <a:extLst>
              <a:ext uri="{FF2B5EF4-FFF2-40B4-BE49-F238E27FC236}">
                <a16:creationId xmlns:a16="http://schemas.microsoft.com/office/drawing/2014/main" id="{96B59F90-ACF0-FD86-2BD2-6B85F4648CFB}"/>
              </a:ext>
            </a:extLst>
          </p:cNvPr>
          <p:cNvSpPr>
            <a:spLocks noGrp="1" noRot="1" noChangeAspect="1"/>
          </p:cNvSpPr>
          <p:nvPr>
            <p:ph type="sldImg"/>
          </p:nvPr>
        </p:nvSpPr>
        <p:spPr>
          <a:ln/>
        </p:spPr>
      </p:sp>
      <p:sp>
        <p:nvSpPr>
          <p:cNvPr id="137218" name="Espace réservé des commentaires 2">
            <a:extLst>
              <a:ext uri="{FF2B5EF4-FFF2-40B4-BE49-F238E27FC236}">
                <a16:creationId xmlns:a16="http://schemas.microsoft.com/office/drawing/2014/main" id="{8C97F6D5-8486-DCCB-4697-115752E2F6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Espace réservé de l'image des diapositives 1">
            <a:extLst>
              <a:ext uri="{FF2B5EF4-FFF2-40B4-BE49-F238E27FC236}">
                <a16:creationId xmlns:a16="http://schemas.microsoft.com/office/drawing/2014/main" id="{A4DB51CF-D641-42ED-39C1-6FD952BDF955}"/>
              </a:ext>
            </a:extLst>
          </p:cNvPr>
          <p:cNvSpPr>
            <a:spLocks noGrp="1" noRot="1" noChangeAspect="1"/>
          </p:cNvSpPr>
          <p:nvPr>
            <p:ph type="sldImg"/>
          </p:nvPr>
        </p:nvSpPr>
        <p:spPr>
          <a:ln/>
        </p:spPr>
      </p:sp>
      <p:sp>
        <p:nvSpPr>
          <p:cNvPr id="139266" name="Espace réservé des commentaires 2">
            <a:extLst>
              <a:ext uri="{FF2B5EF4-FFF2-40B4-BE49-F238E27FC236}">
                <a16:creationId xmlns:a16="http://schemas.microsoft.com/office/drawing/2014/main" id="{DFEADFBD-9AD9-DDAE-39EB-0A431D91A0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Espace réservé de l'image des diapositives 1">
            <a:extLst>
              <a:ext uri="{FF2B5EF4-FFF2-40B4-BE49-F238E27FC236}">
                <a16:creationId xmlns:a16="http://schemas.microsoft.com/office/drawing/2014/main" id="{83549230-3E76-159B-CFDD-A733705196B8}"/>
              </a:ext>
            </a:extLst>
          </p:cNvPr>
          <p:cNvSpPr>
            <a:spLocks noGrp="1" noRot="1" noChangeAspect="1"/>
          </p:cNvSpPr>
          <p:nvPr>
            <p:ph type="sldImg"/>
          </p:nvPr>
        </p:nvSpPr>
        <p:spPr>
          <a:ln/>
        </p:spPr>
      </p:sp>
      <p:sp>
        <p:nvSpPr>
          <p:cNvPr id="141314" name="Espace réservé des commentaires 2">
            <a:extLst>
              <a:ext uri="{FF2B5EF4-FFF2-40B4-BE49-F238E27FC236}">
                <a16:creationId xmlns:a16="http://schemas.microsoft.com/office/drawing/2014/main" id="{9D5B2EA6-F638-9397-9136-A7AF7593A9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Espace réservé de l'image des diapositives 1">
            <a:extLst>
              <a:ext uri="{FF2B5EF4-FFF2-40B4-BE49-F238E27FC236}">
                <a16:creationId xmlns:a16="http://schemas.microsoft.com/office/drawing/2014/main" id="{1207EC6B-13A2-A28E-F970-1A53BD57347F}"/>
              </a:ext>
            </a:extLst>
          </p:cNvPr>
          <p:cNvSpPr>
            <a:spLocks noGrp="1" noRot="1" noChangeAspect="1"/>
          </p:cNvSpPr>
          <p:nvPr>
            <p:ph type="sldImg"/>
          </p:nvPr>
        </p:nvSpPr>
        <p:spPr>
          <a:ln/>
        </p:spPr>
      </p:sp>
      <p:sp>
        <p:nvSpPr>
          <p:cNvPr id="143362" name="Espace réservé des commentaires 2">
            <a:extLst>
              <a:ext uri="{FF2B5EF4-FFF2-40B4-BE49-F238E27FC236}">
                <a16:creationId xmlns:a16="http://schemas.microsoft.com/office/drawing/2014/main" id="{8BD3B2B9-0998-9C42-F952-994EAD4D11B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Espace réservé de l'image des diapositives 1">
            <a:extLst>
              <a:ext uri="{FF2B5EF4-FFF2-40B4-BE49-F238E27FC236}">
                <a16:creationId xmlns:a16="http://schemas.microsoft.com/office/drawing/2014/main" id="{128F1B66-E7A0-8A0F-00ED-5D8133CEF112}"/>
              </a:ext>
            </a:extLst>
          </p:cNvPr>
          <p:cNvSpPr>
            <a:spLocks noGrp="1" noRot="1" noChangeAspect="1" noTextEdit="1"/>
          </p:cNvSpPr>
          <p:nvPr>
            <p:ph type="sldImg"/>
          </p:nvPr>
        </p:nvSpPr>
        <p:spPr>
          <a:ln/>
        </p:spPr>
      </p:sp>
      <p:sp>
        <p:nvSpPr>
          <p:cNvPr id="28674" name="Espace réservé des commentaires 2">
            <a:extLst>
              <a:ext uri="{FF2B5EF4-FFF2-40B4-BE49-F238E27FC236}">
                <a16:creationId xmlns:a16="http://schemas.microsoft.com/office/drawing/2014/main" id="{7A310527-7035-7E1B-E397-0D78EB9D17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latin typeface="Arial" panose="020B0604020202020204" pitchFamily="34" charset="0"/>
              </a:rPr>
              <a:t>Nécessite des entretiens avec les clients, la lecture des documents de spécification</a:t>
            </a:r>
          </a:p>
          <a:p>
            <a:r>
              <a:rPr lang="fr-FR" altLang="fr-FR">
                <a:latin typeface="Arial" panose="020B0604020202020204" pitchFamily="34" charset="0"/>
              </a:rPr>
              <a:t>A partir d'un énoncé en langage naturel :</a:t>
            </a:r>
          </a:p>
          <a:p>
            <a:pPr lvl="1"/>
            <a:r>
              <a:rPr lang="fr-FR" altLang="fr-FR">
                <a:latin typeface="Arial" panose="020B0604020202020204" pitchFamily="34" charset="0"/>
              </a:rPr>
              <a:t>Décomposition du texte en propositions élémentaires : sujet -verbe – complément</a:t>
            </a:r>
          </a:p>
          <a:p>
            <a:pPr lvl="1"/>
            <a:r>
              <a:rPr lang="fr-FR" altLang="fr-FR">
                <a:latin typeface="Arial" panose="020B0604020202020204" pitchFamily="34" charset="0"/>
              </a:rPr>
              <a:t>Premières structures EA sujet/complément !type d'entité ou attribut ; verbe !type d'association</a:t>
            </a:r>
          </a:p>
          <a:p>
            <a:pPr lvl="1"/>
            <a:r>
              <a:rPr lang="fr-FR" altLang="fr-FR">
                <a:latin typeface="Arial" panose="020B0604020202020204" pitchFamily="34" charset="0"/>
              </a:rPr>
              <a:t>Intégration des structures EA dans un schéma global</a:t>
            </a:r>
          </a:p>
          <a:p>
            <a:r>
              <a:rPr lang="fr-FR" altLang="fr-FR">
                <a:latin typeface="Arial" panose="020B0604020202020204" pitchFamily="34" charset="0"/>
              </a:rPr>
              <a:t>Le choix des noms est très important</a:t>
            </a:r>
          </a:p>
          <a:p>
            <a:endParaRPr lang="fr-FR" altLang="fr-FR">
              <a:latin typeface="Arial" panose="020B0604020202020204" pitchFamily="34" charset="0"/>
            </a:endParaRPr>
          </a:p>
        </p:txBody>
      </p:sp>
      <p:sp>
        <p:nvSpPr>
          <p:cNvPr id="28675" name="Espace réservé du numéro de diapositive 3">
            <a:extLst>
              <a:ext uri="{FF2B5EF4-FFF2-40B4-BE49-F238E27FC236}">
                <a16:creationId xmlns:a16="http://schemas.microsoft.com/office/drawing/2014/main" id="{7674BFE1-7E32-14C2-FC7F-0046ECCF5E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DB78F3C-FE21-4E8C-A78C-3ACC08CFBB7D}" type="slidenum">
              <a:rPr lang="fr-FR" altLang="fr-FR" sz="1100"/>
              <a:pPr eaLnBrk="1" hangingPunct="1"/>
              <a:t>7</a:t>
            </a:fld>
            <a:endParaRPr lang="fr-FR" altLang="fr-F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Espace réservé de l'image des diapositives 1">
            <a:extLst>
              <a:ext uri="{FF2B5EF4-FFF2-40B4-BE49-F238E27FC236}">
                <a16:creationId xmlns:a16="http://schemas.microsoft.com/office/drawing/2014/main" id="{1F45E173-3998-6D98-674C-DC42BE579EB8}"/>
              </a:ext>
            </a:extLst>
          </p:cNvPr>
          <p:cNvSpPr>
            <a:spLocks noGrp="1" noRot="1" noChangeAspect="1"/>
          </p:cNvSpPr>
          <p:nvPr>
            <p:ph type="sldImg"/>
          </p:nvPr>
        </p:nvSpPr>
        <p:spPr>
          <a:ln/>
        </p:spPr>
      </p:sp>
      <p:sp>
        <p:nvSpPr>
          <p:cNvPr id="145410" name="Espace réservé des commentaires 2">
            <a:extLst>
              <a:ext uri="{FF2B5EF4-FFF2-40B4-BE49-F238E27FC236}">
                <a16:creationId xmlns:a16="http://schemas.microsoft.com/office/drawing/2014/main" id="{F84BEF2D-04FE-6C0D-A119-96E0A26011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Espace réservé de l'image des diapositives 1">
            <a:extLst>
              <a:ext uri="{FF2B5EF4-FFF2-40B4-BE49-F238E27FC236}">
                <a16:creationId xmlns:a16="http://schemas.microsoft.com/office/drawing/2014/main" id="{A82D6E51-C3F8-04CC-A8E6-ED41544581E0}"/>
              </a:ext>
            </a:extLst>
          </p:cNvPr>
          <p:cNvSpPr>
            <a:spLocks noGrp="1" noRot="1" noChangeAspect="1"/>
          </p:cNvSpPr>
          <p:nvPr>
            <p:ph type="sldImg"/>
          </p:nvPr>
        </p:nvSpPr>
        <p:spPr>
          <a:ln/>
        </p:spPr>
      </p:sp>
      <p:sp>
        <p:nvSpPr>
          <p:cNvPr id="147458" name="Espace réservé des commentaires 2">
            <a:extLst>
              <a:ext uri="{FF2B5EF4-FFF2-40B4-BE49-F238E27FC236}">
                <a16:creationId xmlns:a16="http://schemas.microsoft.com/office/drawing/2014/main" id="{E3C58455-7E5E-0454-E1BE-C2E6C8F31D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Espace réservé de l'image des diapositives 1">
            <a:extLst>
              <a:ext uri="{FF2B5EF4-FFF2-40B4-BE49-F238E27FC236}">
                <a16:creationId xmlns:a16="http://schemas.microsoft.com/office/drawing/2014/main" id="{BBAD8706-56E7-F470-1B13-4CF90AA3E53E}"/>
              </a:ext>
            </a:extLst>
          </p:cNvPr>
          <p:cNvSpPr>
            <a:spLocks noGrp="1" noRot="1" noChangeAspect="1" noTextEdit="1"/>
          </p:cNvSpPr>
          <p:nvPr>
            <p:ph type="sldImg"/>
          </p:nvPr>
        </p:nvSpPr>
        <p:spPr>
          <a:ln/>
        </p:spPr>
      </p:sp>
      <p:sp>
        <p:nvSpPr>
          <p:cNvPr id="30722" name="Espace réservé des commentaires 2">
            <a:extLst>
              <a:ext uri="{FF2B5EF4-FFF2-40B4-BE49-F238E27FC236}">
                <a16:creationId xmlns:a16="http://schemas.microsoft.com/office/drawing/2014/main" id="{56FD9C9A-82CB-8BA1-0AD2-9FA5BD5465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b="1" i="1">
                <a:solidFill>
                  <a:schemeClr val="tx2"/>
                </a:solidFill>
                <a:latin typeface="Arial" panose="020B0604020202020204" pitchFamily="34" charset="0"/>
              </a:rPr>
              <a:t>tuple</a:t>
            </a:r>
            <a:r>
              <a:rPr lang="fr-FR" altLang="fr-FR">
                <a:latin typeface="Arial" panose="020B0604020202020204" pitchFamily="34" charset="0"/>
              </a:rPr>
              <a:t>  ou n-uplet</a:t>
            </a:r>
          </a:p>
          <a:p>
            <a:r>
              <a:rPr lang="fr-FR" altLang="fr-FR">
                <a:solidFill>
                  <a:schemeClr val="bg2"/>
                </a:solidFill>
                <a:latin typeface="Arial" panose="020B0604020202020204" pitchFamily="34" charset="0"/>
              </a:rPr>
              <a:t>t = &lt;12, Ijo, John, 45&gt; : le signe &lt;&gt; signifie que les éléments sont ordonnés</a:t>
            </a:r>
            <a:endParaRPr lang="fr-FR" altLang="fr-FR">
              <a:latin typeface="Arial" panose="020B0604020202020204" pitchFamily="34" charset="0"/>
            </a:endParaRPr>
          </a:p>
          <a:p>
            <a:endParaRPr lang="fr-FR" altLang="fr-F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Espace réservé de l'image des diapositives 1">
            <a:extLst>
              <a:ext uri="{FF2B5EF4-FFF2-40B4-BE49-F238E27FC236}">
                <a16:creationId xmlns:a16="http://schemas.microsoft.com/office/drawing/2014/main" id="{E5619D4D-963A-E64F-D7DA-CBB1E89BB7CE}"/>
              </a:ext>
            </a:extLst>
          </p:cNvPr>
          <p:cNvSpPr>
            <a:spLocks noGrp="1" noRot="1" noChangeAspect="1" noTextEdit="1"/>
          </p:cNvSpPr>
          <p:nvPr>
            <p:ph type="sldImg"/>
          </p:nvPr>
        </p:nvSpPr>
        <p:spPr>
          <a:ln/>
        </p:spPr>
      </p:sp>
      <p:sp>
        <p:nvSpPr>
          <p:cNvPr id="32770" name="Espace réservé des commentaires 2">
            <a:extLst>
              <a:ext uri="{FF2B5EF4-FFF2-40B4-BE49-F238E27FC236}">
                <a16:creationId xmlns:a16="http://schemas.microsoft.com/office/drawing/2014/main" id="{86B89B3F-824D-7156-4602-7885EF4C36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Espace réservé de l'image des diapositives 1">
            <a:extLst>
              <a:ext uri="{FF2B5EF4-FFF2-40B4-BE49-F238E27FC236}">
                <a16:creationId xmlns:a16="http://schemas.microsoft.com/office/drawing/2014/main" id="{47D41E0A-8BC1-51D8-297D-0111EA788E06}"/>
              </a:ext>
            </a:extLst>
          </p:cNvPr>
          <p:cNvSpPr>
            <a:spLocks noGrp="1" noRot="1" noChangeAspect="1" noTextEdit="1"/>
          </p:cNvSpPr>
          <p:nvPr>
            <p:ph type="sldImg"/>
          </p:nvPr>
        </p:nvSpPr>
        <p:spPr>
          <a:ln/>
        </p:spPr>
      </p:sp>
      <p:sp>
        <p:nvSpPr>
          <p:cNvPr id="34818" name="Espace réservé des commentaires 2">
            <a:extLst>
              <a:ext uri="{FF2B5EF4-FFF2-40B4-BE49-F238E27FC236}">
                <a16:creationId xmlns:a16="http://schemas.microsoft.com/office/drawing/2014/main" id="{23CABCDF-A7E2-D8BB-756C-B0D2F4FD78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solidFill>
                  <a:schemeClr val="tx2"/>
                </a:solidFill>
                <a:latin typeface="Arial" panose="020B0604020202020204" pitchFamily="34" charset="0"/>
              </a:rPr>
              <a:t>Domaine actif d</a:t>
            </a:r>
            <a:r>
              <a:rPr lang="ja-JP" altLang="fr-FR">
                <a:solidFill>
                  <a:schemeClr val="tx2"/>
                </a:solidFill>
                <a:latin typeface="Arial" panose="020B0604020202020204" pitchFamily="34" charset="0"/>
              </a:rPr>
              <a:t>’</a:t>
            </a:r>
            <a:r>
              <a:rPr lang="fr-FR" altLang="ja-JP">
                <a:solidFill>
                  <a:schemeClr val="tx2"/>
                </a:solidFill>
                <a:latin typeface="Arial" panose="020B0604020202020204" pitchFamily="34" charset="0"/>
              </a:rPr>
              <a:t>une relation r</a:t>
            </a:r>
            <a:r>
              <a:rPr lang="fr-FR" altLang="ja-JP">
                <a:latin typeface="Arial" panose="020B0604020202020204" pitchFamily="34" charset="0"/>
              </a:rPr>
              <a:t> et </a:t>
            </a:r>
            <a:r>
              <a:rPr lang="fr-FR" altLang="ja-JP">
                <a:solidFill>
                  <a:schemeClr val="tx2"/>
                </a:solidFill>
                <a:latin typeface="Arial" panose="020B0604020202020204" pitchFamily="34" charset="0"/>
              </a:rPr>
              <a:t>domaine actif</a:t>
            </a:r>
            <a:r>
              <a:rPr lang="fr-FR" altLang="ja-JP">
                <a:latin typeface="Arial" panose="020B0604020202020204" pitchFamily="34" charset="0"/>
              </a:rPr>
              <a:t> d</a:t>
            </a:r>
            <a:r>
              <a:rPr lang="ja-JP" altLang="fr-FR">
                <a:latin typeface="Arial" panose="020B0604020202020204" pitchFamily="34" charset="0"/>
              </a:rPr>
              <a:t>’</a:t>
            </a:r>
            <a:r>
              <a:rPr lang="fr-FR" altLang="ja-JP">
                <a:latin typeface="Arial" panose="020B0604020202020204" pitchFamily="34" charset="0"/>
              </a:rPr>
              <a:t>une bd</a:t>
            </a:r>
            <a:endParaRPr lang="fr-FR" altLang="fr-F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Espace réservé de l'image des diapositives 1">
            <a:extLst>
              <a:ext uri="{FF2B5EF4-FFF2-40B4-BE49-F238E27FC236}">
                <a16:creationId xmlns:a16="http://schemas.microsoft.com/office/drawing/2014/main" id="{8377AD0D-3282-7CD0-9DA6-0FF4FFC73772}"/>
              </a:ext>
            </a:extLst>
          </p:cNvPr>
          <p:cNvSpPr>
            <a:spLocks noGrp="1" noRot="1" noChangeAspect="1" noTextEdit="1"/>
          </p:cNvSpPr>
          <p:nvPr>
            <p:ph type="sldImg"/>
          </p:nvPr>
        </p:nvSpPr>
        <p:spPr>
          <a:ln/>
        </p:spPr>
      </p:sp>
      <p:sp>
        <p:nvSpPr>
          <p:cNvPr id="36866" name="Espace réservé des commentaires 2">
            <a:extLst>
              <a:ext uri="{FF2B5EF4-FFF2-40B4-BE49-F238E27FC236}">
                <a16:creationId xmlns:a16="http://schemas.microsoft.com/office/drawing/2014/main" id="{461DBDDB-AB99-4AC1-AFE7-378B4BC445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a:solidFill>
                  <a:schemeClr val="tx2"/>
                </a:solidFill>
                <a:latin typeface="Arial" panose="020B0604020202020204" pitchFamily="34" charset="0"/>
              </a:rPr>
              <a:t>LDD : </a:t>
            </a:r>
            <a:r>
              <a:rPr lang="fr-FR" altLang="fr-FR">
                <a:latin typeface="Courier New" panose="02070309020205020404" pitchFamily="49" charset="0"/>
              </a:rPr>
              <a:t>CREATE,DROP,ALTER…</a:t>
            </a:r>
          </a:p>
          <a:p>
            <a:pPr lvl="1" eaLnBrk="1" hangingPunct="1"/>
            <a:endParaRPr lang="fr-FR" altLang="fr-FR">
              <a:latin typeface="Arial" panose="020B0604020202020204" pitchFamily="34" charset="0"/>
            </a:endParaRPr>
          </a:p>
          <a:p>
            <a:pPr eaLnBrk="1" hangingPunct="1"/>
            <a:r>
              <a:rPr lang="fr-FR" altLang="fr-FR">
                <a:solidFill>
                  <a:schemeClr val="tx2"/>
                </a:solidFill>
                <a:latin typeface="Arial" panose="020B0604020202020204" pitchFamily="34" charset="0"/>
              </a:rPr>
              <a:t>LMD : </a:t>
            </a:r>
            <a:r>
              <a:rPr lang="fr-FR" altLang="fr-FR">
                <a:latin typeface="Courier New" panose="02070309020205020404" pitchFamily="49" charset="0"/>
              </a:rPr>
              <a:t>SELECT,INSERT,UPDATE,DELETE…</a:t>
            </a:r>
          </a:p>
          <a:p>
            <a:pPr lvl="1" eaLnBrk="1" hangingPunct="1"/>
            <a:endParaRPr lang="fr-FR" altLang="fr-FR">
              <a:latin typeface="Courier New" panose="02070309020205020404" pitchFamily="49" charset="0"/>
            </a:endParaRPr>
          </a:p>
          <a:p>
            <a:pPr eaLnBrk="1" hangingPunct="1"/>
            <a:r>
              <a:rPr lang="fr-FR" altLang="fr-FR">
                <a:solidFill>
                  <a:schemeClr val="tx2"/>
                </a:solidFill>
                <a:latin typeface="Arial" panose="020B0604020202020204" pitchFamily="34" charset="0"/>
              </a:rPr>
              <a:t>LCD : </a:t>
            </a:r>
            <a:r>
              <a:rPr lang="fr-FR" altLang="fr-FR">
                <a:latin typeface="Courier New" panose="02070309020205020404" pitchFamily="49" charset="0"/>
              </a:rPr>
              <a:t>GRANT,REVOKE…</a:t>
            </a:r>
          </a:p>
          <a:p>
            <a:pPr lvl="1" eaLnBrk="1" hangingPunct="1"/>
            <a:endParaRPr lang="fr-FR" altLang="fr-FR">
              <a:latin typeface="Courier New" panose="02070309020205020404" pitchFamily="49" charset="0"/>
            </a:endParaRPr>
          </a:p>
          <a:p>
            <a:pPr eaLnBrk="1" hangingPunct="1"/>
            <a:r>
              <a:rPr lang="fr-FR" altLang="fr-FR">
                <a:solidFill>
                  <a:schemeClr val="tx2"/>
                </a:solidFill>
                <a:latin typeface="Arial" panose="020B0604020202020204" pitchFamily="34" charset="0"/>
              </a:rPr>
              <a:t>LCT : </a:t>
            </a:r>
            <a:r>
              <a:rPr lang="fr-FR" altLang="fr-FR">
                <a:latin typeface="Courier New" panose="02070309020205020404" pitchFamily="49" charset="0"/>
              </a:rPr>
              <a:t>COMMIT,ROLLBACK…</a:t>
            </a:r>
          </a:p>
          <a:p>
            <a:endParaRPr lang="fr-FR" altLang="fr-F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Espace réservé de l'image des diapositives 1">
            <a:extLst>
              <a:ext uri="{FF2B5EF4-FFF2-40B4-BE49-F238E27FC236}">
                <a16:creationId xmlns:a16="http://schemas.microsoft.com/office/drawing/2014/main" id="{6D81EE7F-EB06-6C92-CAE0-BBD202D6C9EA}"/>
              </a:ext>
            </a:extLst>
          </p:cNvPr>
          <p:cNvSpPr>
            <a:spLocks noGrp="1" noRot="1" noChangeAspect="1" noTextEdit="1"/>
          </p:cNvSpPr>
          <p:nvPr>
            <p:ph type="sldImg"/>
          </p:nvPr>
        </p:nvSpPr>
        <p:spPr>
          <a:ln/>
        </p:spPr>
      </p:sp>
      <p:sp>
        <p:nvSpPr>
          <p:cNvPr id="38914" name="Espace réservé des commentaires 2">
            <a:extLst>
              <a:ext uri="{FF2B5EF4-FFF2-40B4-BE49-F238E27FC236}">
                <a16:creationId xmlns:a16="http://schemas.microsoft.com/office/drawing/2014/main" id="{BCA19CFB-EA3A-636A-C5E0-4FE4169560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latin typeface="Arial" panose="020B0604020202020204" pitchFamily="34" charset="0"/>
              </a:rPr>
              <a:t>Les SGBD relationnels : SGBDr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a:extLst>
              <a:ext uri="{FF2B5EF4-FFF2-40B4-BE49-F238E27FC236}">
                <a16:creationId xmlns:a16="http://schemas.microsoft.com/office/drawing/2014/main" id="{CF977DE2-E833-F5EA-5EF0-12159E31EC0B}"/>
              </a:ext>
            </a:extLst>
          </p:cNvPr>
          <p:cNvSpPr>
            <a:spLocks noGrp="1" noRot="1" noChangeAspect="1" noTextEdit="1"/>
          </p:cNvSpPr>
          <p:nvPr>
            <p:ph type="sldImg"/>
          </p:nvPr>
        </p:nvSpPr>
        <p:spPr>
          <a:ln/>
        </p:spPr>
      </p:sp>
      <p:sp>
        <p:nvSpPr>
          <p:cNvPr id="40962" name="Espace réservé des commentaires 2">
            <a:extLst>
              <a:ext uri="{FF2B5EF4-FFF2-40B4-BE49-F238E27FC236}">
                <a16:creationId xmlns:a16="http://schemas.microsoft.com/office/drawing/2014/main" id="{C5F1EF3A-C046-4895-D325-9DC0D81399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latin typeface="Arial" panose="020B0604020202020204" pitchFamily="34" charset="0"/>
              </a:rPr>
              <a:t>SQL : </a:t>
            </a:r>
            <a:r>
              <a:rPr lang="en-US" altLang="fr-FR" b="1" i="1">
                <a:solidFill>
                  <a:schemeClr val="tx2"/>
                </a:solidFill>
                <a:latin typeface="Arial" panose="020B0604020202020204" pitchFamily="34" charset="0"/>
              </a:rPr>
              <a:t>Structured Query Language</a:t>
            </a:r>
            <a:r>
              <a:rPr lang="fr-FR" altLang="fr-FR">
                <a:latin typeface="Arial" panose="020B0604020202020204" pitchFamily="34" charset="0"/>
              </a:rPr>
              <a:t>, créé en 1970.</a:t>
            </a:r>
          </a:p>
          <a:p>
            <a:r>
              <a:rPr lang="fr-FR" altLang="fr-FR">
                <a:latin typeface="Arial" panose="020B0604020202020204" pitchFamily="34" charset="0"/>
              </a:rPr>
              <a:t>Langage mettant en œuvre le modèle relationnel de Codd.</a:t>
            </a:r>
          </a:p>
          <a:p>
            <a:endParaRPr lang="fr-FR" altLang="fr-FR">
              <a:latin typeface="Arial" panose="020B0604020202020204" pitchFamily="34" charset="0"/>
            </a:endParaRPr>
          </a:p>
          <a:p>
            <a:r>
              <a:rPr lang="fr-FR" altLang="fr-FR">
                <a:latin typeface="Arial" panose="020B0604020202020204" pitchFamily="34" charset="0"/>
              </a:rPr>
              <a:t>Mode interactif :  instruction SQL tapée directement et traitée instantanément.</a:t>
            </a:r>
          </a:p>
          <a:p>
            <a:r>
              <a:rPr lang="fr-FR" altLang="fr-FR">
                <a:solidFill>
                  <a:schemeClr val="tx2"/>
                </a:solidFill>
                <a:latin typeface="Arial" panose="020B0604020202020204" pitchFamily="34" charset="0"/>
              </a:rPr>
              <a:t>Mode intégré : appel de SQL à l</a:t>
            </a:r>
            <a:r>
              <a:rPr lang="ja-JP" altLang="fr-FR">
                <a:solidFill>
                  <a:schemeClr val="tx2"/>
                </a:solidFill>
                <a:latin typeface="Arial" panose="020B0604020202020204" pitchFamily="34" charset="0"/>
              </a:rPr>
              <a:t>’</a:t>
            </a:r>
            <a:r>
              <a:rPr lang="fr-FR" altLang="ja-JP">
                <a:solidFill>
                  <a:schemeClr val="tx2"/>
                </a:solidFill>
                <a:latin typeface="Arial" panose="020B0604020202020204" pitchFamily="34" charset="0"/>
              </a:rPr>
              <a:t>intérieur d</a:t>
            </a:r>
            <a:r>
              <a:rPr lang="ja-JP" altLang="fr-FR">
                <a:solidFill>
                  <a:schemeClr val="tx2"/>
                </a:solidFill>
                <a:latin typeface="Arial" panose="020B0604020202020204" pitchFamily="34" charset="0"/>
              </a:rPr>
              <a:t>’</a:t>
            </a:r>
            <a:r>
              <a:rPr lang="fr-FR" altLang="ja-JP">
                <a:solidFill>
                  <a:schemeClr val="tx2"/>
                </a:solidFill>
                <a:latin typeface="Arial" panose="020B0604020202020204" pitchFamily="34" charset="0"/>
              </a:rPr>
              <a:t>un langage hôte (C, PL/SQL, PHP...)</a:t>
            </a:r>
          </a:p>
          <a:p>
            <a:endParaRPr lang="fr-FR" altLang="fr-F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ctr"/>
          <a:lstStyle>
            <a:lvl1pPr algn="ctr">
              <a:defRPr sz="9354">
                <a:latin typeface="+mn-lt"/>
              </a:defRPr>
            </a:lvl1pPr>
          </a:lstStyle>
          <a:p>
            <a:r>
              <a:rPr lang="fr-FR" dirty="0"/>
              <a:t>Modifiez le style du titre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atin typeface="+mn-lt"/>
              </a:defRPr>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fr-FR" dirty="0"/>
              <a:t>Modifiez le style des sous-titres du masque</a:t>
            </a:r>
            <a:endParaRPr lang="en-US" dirty="0"/>
          </a:p>
        </p:txBody>
      </p:sp>
    </p:spTree>
    <p:extLst>
      <p:ext uri="{BB962C8B-B14F-4D97-AF65-F5344CB8AC3E}">
        <p14:creationId xmlns:p14="http://schemas.microsoft.com/office/powerpoint/2010/main" val="185546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Espace réservé du numéro de diapositive 3">
            <a:extLst>
              <a:ext uri="{FF2B5EF4-FFF2-40B4-BE49-F238E27FC236}">
                <a16:creationId xmlns:a16="http://schemas.microsoft.com/office/drawing/2014/main" id="{F637426D-4C41-BC26-9F22-AB4407AC516A}"/>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97907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lvl1pPr>
              <a:defRPr>
                <a:latin typeface="+mn-lt"/>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Espace réservé du numéro de diapositive 3">
            <a:extLst>
              <a:ext uri="{FF2B5EF4-FFF2-40B4-BE49-F238E27FC236}">
                <a16:creationId xmlns:a16="http://schemas.microsoft.com/office/drawing/2014/main" id="{EDDF8C0E-5240-8554-F9EC-880A45EFC53A}"/>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209200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039456" y="569242"/>
            <a:ext cx="13040439" cy="1111277"/>
          </a:xfrm>
        </p:spPr>
        <p:txBody>
          <a:bodyPr/>
          <a:lstStyle>
            <a:lvl1pPr>
              <a:defRPr>
                <a:latin typeface="+mn-lt"/>
              </a:defRPr>
            </a:lvl1pPr>
          </a:lstStyle>
          <a:p>
            <a:r>
              <a:rPr lang="fr-FR" dirty="0"/>
              <a:t>Modifiez le style du titre</a:t>
            </a:r>
            <a:endParaRPr lang="en-US" dirty="0"/>
          </a:p>
        </p:txBody>
      </p:sp>
      <p:sp>
        <p:nvSpPr>
          <p:cNvPr id="3" name="Content Placeholder 2"/>
          <p:cNvSpPr>
            <a:spLocks noGrp="1"/>
          </p:cNvSpPr>
          <p:nvPr>
            <p:ph idx="1"/>
          </p:nvPr>
        </p:nvSpPr>
        <p:spPr>
          <a:xfrm>
            <a:off x="1039456" y="1964724"/>
            <a:ext cx="13040439" cy="7665333"/>
          </a:xfrm>
        </p:spPr>
        <p:txBody>
          <a:bodyPr/>
          <a:lstStyle>
            <a:lvl1pPr>
              <a:defRPr>
                <a:latin typeface="+mn-lt"/>
              </a:defRPr>
            </a:lvl1pPr>
            <a:lvl2pPr>
              <a:defRPr>
                <a:latin typeface="+mn-lt"/>
              </a:defRPr>
            </a:lvl2pPr>
            <a:lvl3pPr>
              <a:defRPr sz="2400">
                <a:latin typeface="+mn-lt"/>
              </a:defRPr>
            </a:lvl3pPr>
            <a:lvl4pPr>
              <a:defRPr sz="2400">
                <a:latin typeface="+mn-lt"/>
              </a:defRPr>
            </a:lvl4pPr>
            <a:lvl5pPr>
              <a:defRPr sz="2400">
                <a:latin typeface="+mn-lt"/>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u numéro de diapositive 3">
            <a:extLst>
              <a:ext uri="{FF2B5EF4-FFF2-40B4-BE49-F238E27FC236}">
                <a16:creationId xmlns:a16="http://schemas.microsoft.com/office/drawing/2014/main" id="{2FA8636D-D9A9-7FFF-E79F-2A28432A3FB9}"/>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70546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031582" y="1680513"/>
            <a:ext cx="13040439" cy="4468682"/>
          </a:xfrm>
        </p:spPr>
        <p:txBody>
          <a:bodyPr anchor="ctr">
            <a:normAutofit/>
          </a:bodyPr>
          <a:lstStyle>
            <a:lvl1pPr algn="ctr">
              <a:defRPr sz="7200">
                <a:latin typeface="+mn-lt"/>
              </a:defRPr>
            </a:lvl1pPr>
          </a:lstStyle>
          <a:p>
            <a:r>
              <a:rPr lang="fr-FR" dirty="0"/>
              <a:t>Modifiez le style du titre</a:t>
            </a:r>
            <a:endParaRPr lang="en-US" dirty="0"/>
          </a:p>
        </p:txBody>
      </p:sp>
      <p:sp>
        <p:nvSpPr>
          <p:cNvPr id="3" name="Espace réservé du numéro de diapositive 3">
            <a:extLst>
              <a:ext uri="{FF2B5EF4-FFF2-40B4-BE49-F238E27FC236}">
                <a16:creationId xmlns:a16="http://schemas.microsoft.com/office/drawing/2014/main" id="{7DFB07FC-6CBA-BDE0-6477-6EF9118F4E1C}"/>
              </a:ext>
            </a:extLst>
          </p:cNvPr>
          <p:cNvSpPr>
            <a:spLocks noGrp="1"/>
          </p:cNvSpPr>
          <p:nvPr>
            <p:ph type="sldNum" sz="quarter" idx="4"/>
          </p:nvPr>
        </p:nvSpPr>
        <p:spPr>
          <a:xfrm>
            <a:off x="11717337" y="1016158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96927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fr-FR"/>
              <a:t>Modifiez le style du titre</a:t>
            </a:r>
            <a:endParaRPr lang="en-US" dirty="0"/>
          </a:p>
        </p:txBody>
      </p:sp>
      <p:sp>
        <p:nvSpPr>
          <p:cNvPr id="3" name="Content Placeholder 2"/>
          <p:cNvSpPr>
            <a:spLocks noGrp="1"/>
          </p:cNvSpPr>
          <p:nvPr>
            <p:ph sz="half" idx="1"/>
          </p:nvPr>
        </p:nvSpPr>
        <p:spPr>
          <a:xfrm>
            <a:off x="1039455" y="2846200"/>
            <a:ext cx="6425724" cy="6783857"/>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654171" y="2846200"/>
            <a:ext cx="6425724" cy="6783857"/>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numéro de diapositive 3">
            <a:extLst>
              <a:ext uri="{FF2B5EF4-FFF2-40B4-BE49-F238E27FC236}">
                <a16:creationId xmlns:a16="http://schemas.microsoft.com/office/drawing/2014/main" id="{69FDE8A4-D68C-DDC1-32FB-C098481C1921}"/>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49261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lvl1pPr>
              <a:defRPr>
                <a:latin typeface="+mn-lt"/>
              </a:defRPr>
            </a:lvl1pPr>
          </a:lstStyle>
          <a:p>
            <a:r>
              <a:rPr lang="fr-FR"/>
              <a:t>Modifiez le style du titre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atin typeface="+mn-lt"/>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fr-FR"/>
              <a:t>Modifier les styles du texte du masque</a:t>
            </a:r>
          </a:p>
        </p:txBody>
      </p:sp>
      <p:sp>
        <p:nvSpPr>
          <p:cNvPr id="4" name="Content Placeholder 3"/>
          <p:cNvSpPr>
            <a:spLocks noGrp="1"/>
          </p:cNvSpPr>
          <p:nvPr>
            <p:ph sz="half" idx="2"/>
          </p:nvPr>
        </p:nvSpPr>
        <p:spPr>
          <a:xfrm>
            <a:off x="1041426" y="3905482"/>
            <a:ext cx="6396193" cy="5744375"/>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atin typeface="+mn-lt"/>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fr-FR"/>
              <a:t>Modifier les styles du texte du masque</a:t>
            </a:r>
          </a:p>
        </p:txBody>
      </p:sp>
      <p:sp>
        <p:nvSpPr>
          <p:cNvPr id="6" name="Content Placeholder 5"/>
          <p:cNvSpPr>
            <a:spLocks noGrp="1"/>
          </p:cNvSpPr>
          <p:nvPr>
            <p:ph sz="quarter" idx="4"/>
          </p:nvPr>
        </p:nvSpPr>
        <p:spPr>
          <a:xfrm>
            <a:off x="7654172" y="3905482"/>
            <a:ext cx="6427693" cy="5744375"/>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Espace réservé du numéro de diapositive 3">
            <a:extLst>
              <a:ext uri="{FF2B5EF4-FFF2-40B4-BE49-F238E27FC236}">
                <a16:creationId xmlns:a16="http://schemas.microsoft.com/office/drawing/2014/main" id="{ED51759B-54F3-0AD7-10BC-F3A22D764623}"/>
              </a:ext>
            </a:extLst>
          </p:cNvPr>
          <p:cNvSpPr>
            <a:spLocks noGrp="1"/>
          </p:cNvSpPr>
          <p:nvPr>
            <p:ph type="sldNum" sz="quarter" idx="10"/>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9384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fr-FR"/>
              <a:t>Modifiez le style du titre</a:t>
            </a:r>
            <a:endParaRPr lang="en-US" dirty="0"/>
          </a:p>
        </p:txBody>
      </p:sp>
      <p:sp>
        <p:nvSpPr>
          <p:cNvPr id="3" name="Espace réservé du numéro de diapositive 3">
            <a:extLst>
              <a:ext uri="{FF2B5EF4-FFF2-40B4-BE49-F238E27FC236}">
                <a16:creationId xmlns:a16="http://schemas.microsoft.com/office/drawing/2014/main" id="{B379520E-EAC7-F41C-695D-52221F88F4A2}"/>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379991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10CD89D8-6D47-C910-0F61-34FC67C9759D}"/>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20060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atin typeface="+mn-lt"/>
              </a:defRPr>
            </a:lvl1pPr>
          </a:lstStyle>
          <a:p>
            <a:r>
              <a:rPr lang="fr-FR"/>
              <a:t>Modifiez le style du titre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atin typeface="+mn-lt"/>
              </a:defRPr>
            </a:lvl1pPr>
            <a:lvl2pPr>
              <a:defRPr sz="4365">
                <a:latin typeface="+mn-lt"/>
              </a:defRPr>
            </a:lvl2pPr>
            <a:lvl3pPr>
              <a:defRPr sz="3742">
                <a:latin typeface="+mn-lt"/>
              </a:defRPr>
            </a:lvl3pPr>
            <a:lvl4pPr>
              <a:defRPr sz="3118">
                <a:latin typeface="+mn-lt"/>
              </a:defRPr>
            </a:lvl4pPr>
            <a:lvl5pPr>
              <a:defRPr sz="3118">
                <a:latin typeface="+mn-lt"/>
              </a:defRPr>
            </a:lvl5pPr>
            <a:lvl6pPr>
              <a:defRPr sz="3118"/>
            </a:lvl6pPr>
            <a:lvl7pPr>
              <a:defRPr sz="3118"/>
            </a:lvl7pPr>
            <a:lvl8pPr>
              <a:defRPr sz="3118"/>
            </a:lvl8pPr>
            <a:lvl9pPr>
              <a:defRPr sz="3118"/>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atin typeface="+mn-lt"/>
              </a:defRPr>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fr-FR"/>
              <a:t>Modifier les styles du texte du masque</a:t>
            </a:r>
          </a:p>
        </p:txBody>
      </p:sp>
      <p:sp>
        <p:nvSpPr>
          <p:cNvPr id="5" name="Espace réservé du numéro de diapositive 3">
            <a:extLst>
              <a:ext uri="{FF2B5EF4-FFF2-40B4-BE49-F238E27FC236}">
                <a16:creationId xmlns:a16="http://schemas.microsoft.com/office/drawing/2014/main" id="{107748E8-878E-E13D-FDE4-D3C18478E829}"/>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947629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atin typeface="+mn-lt"/>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atin typeface="+mn-lt"/>
              </a:defRPr>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fr-FR"/>
              <a:t>Cliquez sur l'icône pour ajouter une image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atin typeface="+mn-lt"/>
              </a:defRPr>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fr-FR"/>
              <a:t>Modifier les styles du texte du masque</a:t>
            </a:r>
          </a:p>
        </p:txBody>
      </p:sp>
      <p:sp>
        <p:nvSpPr>
          <p:cNvPr id="5" name="Espace réservé du numéro de diapositive 3">
            <a:extLst>
              <a:ext uri="{FF2B5EF4-FFF2-40B4-BE49-F238E27FC236}">
                <a16:creationId xmlns:a16="http://schemas.microsoft.com/office/drawing/2014/main" id="{E5E31030-20BE-F80C-6D19-132919DCEB56}"/>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325587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1135990"/>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1039456" y="1977082"/>
            <a:ext cx="13040439" cy="7652976"/>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u numéro de diapositive 3">
            <a:extLst>
              <a:ext uri="{FF2B5EF4-FFF2-40B4-BE49-F238E27FC236}">
                <a16:creationId xmlns:a16="http://schemas.microsoft.com/office/drawing/2014/main" id="{D4B5E040-F43E-3160-FB25-2C93CC39D4B0}"/>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2343539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1425550" rtl="0" eaLnBrk="1" latinLnBrk="0" hangingPunct="1">
        <a:lnSpc>
          <a:spcPct val="90000"/>
        </a:lnSpc>
        <a:spcBef>
          <a:spcPct val="0"/>
        </a:spcBef>
        <a:buNone/>
        <a:defRPr sz="4800" kern="1200">
          <a:solidFill>
            <a:schemeClr val="tx1"/>
          </a:solidFill>
          <a:latin typeface="+mn-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3200"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2800"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2000"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000"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000"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is.guyot@univ-amu.fr" TargetMode="External"/><Relationship Id="rId2" Type="http://schemas.openxmlformats.org/officeDocument/2006/relationships/hyperlink" Target="mailto:frederic.flouvat@univ-amu.f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150B9B4-EFCE-54CE-3614-03A44DC61FAD}"/>
              </a:ext>
            </a:extLst>
          </p:cNvPr>
          <p:cNvSpPr>
            <a:spLocks noGrp="1"/>
          </p:cNvSpPr>
          <p:nvPr>
            <p:ph type="ctrTitle"/>
          </p:nvPr>
        </p:nvSpPr>
        <p:spPr/>
        <p:txBody>
          <a:bodyPr anchor="ctr">
            <a:normAutofit fontScale="90000"/>
          </a:bodyPr>
          <a:lstStyle/>
          <a:p>
            <a:r>
              <a:rPr lang="fr-FR" sz="9600" b="1" dirty="0">
                <a:solidFill>
                  <a:srgbClr val="79132F"/>
                </a:solidFill>
              </a:rPr>
              <a:t>R3.07 – SQL dans un langage de programmation</a:t>
            </a:r>
            <a:br>
              <a:rPr lang="fr-FR" sz="3200" dirty="0">
                <a:solidFill>
                  <a:srgbClr val="79132F"/>
                </a:solidFill>
              </a:rPr>
            </a:br>
            <a:endParaRPr lang="fr-FR" dirty="0"/>
          </a:p>
        </p:txBody>
      </p:sp>
      <p:sp>
        <p:nvSpPr>
          <p:cNvPr id="6" name="Sous-titre 5">
            <a:extLst>
              <a:ext uri="{FF2B5EF4-FFF2-40B4-BE49-F238E27FC236}">
                <a16:creationId xmlns:a16="http://schemas.microsoft.com/office/drawing/2014/main" id="{3EC11D36-ACAB-9EDB-40A8-DB9CBFF3D8A1}"/>
              </a:ext>
            </a:extLst>
          </p:cNvPr>
          <p:cNvSpPr>
            <a:spLocks noGrp="1"/>
          </p:cNvSpPr>
          <p:nvPr>
            <p:ph type="subTitle" idx="1"/>
          </p:nvPr>
        </p:nvSpPr>
        <p:spPr/>
        <p:txBody>
          <a:bodyPr>
            <a:normAutofit lnSpcReduction="10000"/>
          </a:bodyPr>
          <a:lstStyle/>
          <a:p>
            <a:r>
              <a:rPr lang="fr-FR" dirty="0"/>
              <a:t>Frédéric Flouvat</a:t>
            </a:r>
          </a:p>
          <a:p>
            <a:r>
              <a:rPr lang="fr-FR" sz="2000" dirty="0">
                <a:hlinkClick r:id="rId2"/>
              </a:rPr>
              <a:t>frederic.flouvat@univ-amu.fr</a:t>
            </a:r>
            <a:r>
              <a:rPr lang="fr-FR" sz="2000" dirty="0"/>
              <a:t> </a:t>
            </a:r>
          </a:p>
          <a:p>
            <a:endParaRPr lang="fr-FR" sz="2000" dirty="0"/>
          </a:p>
          <a:p>
            <a:r>
              <a:rPr lang="fr-FR" dirty="0"/>
              <a:t>Alexis Guyot</a:t>
            </a:r>
          </a:p>
          <a:p>
            <a:r>
              <a:rPr lang="fr-FR" sz="2000" dirty="0">
                <a:hlinkClick r:id="rId3"/>
              </a:rPr>
              <a:t>Alexis.guyot@univ-amu.fr</a:t>
            </a:r>
            <a:r>
              <a:rPr lang="fr-FR" sz="2000" dirty="0"/>
              <a:t> </a:t>
            </a:r>
          </a:p>
          <a:p>
            <a:endParaRPr lang="fr-FR" sz="2000" dirty="0"/>
          </a:p>
        </p:txBody>
      </p:sp>
    </p:spTree>
    <p:extLst>
      <p:ext uri="{BB962C8B-B14F-4D97-AF65-F5344CB8AC3E}">
        <p14:creationId xmlns:p14="http://schemas.microsoft.com/office/powerpoint/2010/main" val="262263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B82D1C4B-121E-9A99-D53B-99376C9F0449}"/>
              </a:ext>
            </a:extLst>
          </p:cNvPr>
          <p:cNvSpPr>
            <a:spLocks noGrp="1" noChangeArrowheads="1"/>
          </p:cNvSpPr>
          <p:nvPr>
            <p:ph type="title"/>
          </p:nvPr>
        </p:nvSpPr>
        <p:spPr/>
        <p:txBody>
          <a:bodyPr/>
          <a:lstStyle/>
          <a:p>
            <a:pPr eaLnBrk="1" hangingPunct="1"/>
            <a:r>
              <a:rPr lang="fr-FR" altLang="fr-FR"/>
              <a:t>Définitions</a:t>
            </a:r>
          </a:p>
        </p:txBody>
      </p:sp>
      <p:sp>
        <p:nvSpPr>
          <p:cNvPr id="12292" name="Rectangle 3">
            <a:extLst>
              <a:ext uri="{FF2B5EF4-FFF2-40B4-BE49-F238E27FC236}">
                <a16:creationId xmlns:a16="http://schemas.microsoft.com/office/drawing/2014/main" id="{D08827A9-0DCE-2F72-B0F7-B44C6DB0AC97}"/>
              </a:ext>
            </a:extLst>
          </p:cNvPr>
          <p:cNvSpPr>
            <a:spLocks noGrp="1" noChangeArrowheads="1"/>
          </p:cNvSpPr>
          <p:nvPr>
            <p:ph idx="1"/>
          </p:nvPr>
        </p:nvSpPr>
        <p:spPr/>
        <p:txBody>
          <a:bodyPr/>
          <a:lstStyle/>
          <a:p>
            <a:pPr>
              <a:lnSpc>
                <a:spcPts val="3118"/>
              </a:lnSpc>
            </a:pPr>
            <a:r>
              <a:rPr lang="fr-FR" altLang="fr-FR" dirty="0"/>
              <a:t>Soit A un attribut. On note DOM(A), le </a:t>
            </a:r>
            <a:r>
              <a:rPr lang="fr-FR" altLang="fr-FR" b="1" i="1" dirty="0">
                <a:solidFill>
                  <a:schemeClr val="tx2"/>
                </a:solidFill>
              </a:rPr>
              <a:t>domaine de A</a:t>
            </a:r>
            <a:r>
              <a:rPr lang="fr-FR" altLang="fr-FR" dirty="0"/>
              <a:t> i.e. l</a:t>
            </a:r>
            <a:r>
              <a:rPr lang="ja-JP" altLang="fr-FR" dirty="0"/>
              <a:t>’</a:t>
            </a:r>
            <a:r>
              <a:rPr lang="fr-FR" altLang="ja-JP" dirty="0"/>
              <a:t>ensemble des valeurs que peux prendre l</a:t>
            </a:r>
            <a:r>
              <a:rPr lang="ja-JP" altLang="fr-FR" dirty="0"/>
              <a:t>’</a:t>
            </a:r>
            <a:r>
              <a:rPr lang="fr-FR" altLang="ja-JP" dirty="0"/>
              <a:t>attribut A.</a:t>
            </a:r>
          </a:p>
          <a:p>
            <a:pPr lvl="1">
              <a:lnSpc>
                <a:spcPts val="3118"/>
              </a:lnSpc>
            </a:pPr>
            <a:r>
              <a:rPr lang="fr-FR" altLang="fr-FR" sz="2806" dirty="0"/>
              <a:t>Ex : DOM(</a:t>
            </a:r>
            <a:r>
              <a:rPr lang="fr-FR" altLang="fr-FR" sz="2806" dirty="0" err="1"/>
              <a:t>dep</a:t>
            </a:r>
            <a:r>
              <a:rPr lang="fr-FR" altLang="fr-FR" sz="2806" dirty="0"/>
              <a:t>) = {Sciences, Lettres, Eco, Droit, SHS …}</a:t>
            </a:r>
          </a:p>
          <a:p>
            <a:pPr lvl="1">
              <a:lnSpc>
                <a:spcPts val="3118"/>
              </a:lnSpc>
            </a:pPr>
            <a:r>
              <a:rPr lang="fr-FR" altLang="fr-FR" sz="2806" dirty="0"/>
              <a:t>Ex : DOM(</a:t>
            </a:r>
            <a:r>
              <a:rPr lang="fr-FR" altLang="fr-FR" sz="2806" dirty="0" err="1"/>
              <a:t>age</a:t>
            </a:r>
            <a:r>
              <a:rPr lang="fr-FR" altLang="fr-FR" sz="2806" dirty="0"/>
              <a:t>) = ensemble des entiers naturels</a:t>
            </a:r>
          </a:p>
          <a:p>
            <a:pPr eaLnBrk="1" hangingPunct="1">
              <a:lnSpc>
                <a:spcPct val="90000"/>
              </a:lnSpc>
            </a:pPr>
            <a:endParaRPr lang="fr-FR" altLang="fr-FR" dirty="0"/>
          </a:p>
          <a:p>
            <a:pPr eaLnBrk="1" hangingPunct="1">
              <a:lnSpc>
                <a:spcPct val="90000"/>
              </a:lnSpc>
            </a:pPr>
            <a:r>
              <a:rPr lang="fr-FR" altLang="fr-FR" dirty="0"/>
              <a:t>Le </a:t>
            </a:r>
            <a:r>
              <a:rPr lang="fr-FR" altLang="fr-FR" b="1" i="1" dirty="0">
                <a:solidFill>
                  <a:schemeClr val="tx2"/>
                </a:solidFill>
              </a:rPr>
              <a:t>domaine actif de A dans r</a:t>
            </a:r>
            <a:r>
              <a:rPr lang="fr-FR" altLang="fr-FR" dirty="0"/>
              <a:t> noté ADOM(</a:t>
            </a:r>
            <a:r>
              <a:rPr lang="fr-FR" altLang="fr-FR" dirty="0" err="1"/>
              <a:t>A,r</a:t>
            </a:r>
            <a:r>
              <a:rPr lang="fr-FR" altLang="fr-FR" dirty="0"/>
              <a:t>), est l</a:t>
            </a:r>
            <a:r>
              <a:rPr lang="ja-JP" altLang="fr-FR" dirty="0"/>
              <a:t>’</a:t>
            </a:r>
            <a:r>
              <a:rPr lang="fr-FR" altLang="ja-JP" dirty="0"/>
              <a:t>ensemble des valeurs constantes prises par A dans r.</a:t>
            </a:r>
          </a:p>
          <a:p>
            <a:pPr lvl="1" eaLnBrk="1" hangingPunct="1">
              <a:lnSpc>
                <a:spcPct val="90000"/>
              </a:lnSpc>
            </a:pPr>
            <a:r>
              <a:rPr lang="fr-FR" altLang="fr-FR" sz="2806" dirty="0"/>
              <a:t>Ex : ADOM(</a:t>
            </a:r>
            <a:r>
              <a:rPr lang="fr-FR" altLang="fr-FR" sz="2806" dirty="0" err="1"/>
              <a:t>dep,Activites</a:t>
            </a:r>
            <a:r>
              <a:rPr lang="fr-FR" altLang="fr-FR" sz="2806" dirty="0"/>
              <a:t>) = {Sciences, Lettres, Eco}</a:t>
            </a:r>
          </a:p>
          <a:p>
            <a:pPr lvl="1" eaLnBrk="1" hangingPunct="1">
              <a:lnSpc>
                <a:spcPct val="90000"/>
              </a:lnSpc>
            </a:pPr>
            <a:endParaRPr lang="fr-FR" altLang="fr-FR" sz="2806" dirty="0">
              <a:solidFill>
                <a:schemeClr val="bg2"/>
              </a:solidFill>
            </a:endParaRPr>
          </a:p>
          <a:p>
            <a:pPr eaLnBrk="1" hangingPunct="1"/>
            <a:r>
              <a:rPr lang="fr-FR" altLang="fr-FR" dirty="0"/>
              <a:t>La </a:t>
            </a:r>
            <a:r>
              <a:rPr lang="fr-FR" altLang="fr-FR" b="1" i="1" dirty="0">
                <a:solidFill>
                  <a:schemeClr val="tx2"/>
                </a:solidFill>
              </a:rPr>
              <a:t>projection</a:t>
            </a:r>
            <a:r>
              <a:rPr lang="fr-FR" altLang="fr-FR" dirty="0"/>
              <a:t> d</a:t>
            </a:r>
            <a:r>
              <a:rPr lang="ja-JP" altLang="fr-FR" dirty="0"/>
              <a:t>’</a:t>
            </a:r>
            <a:r>
              <a:rPr lang="fr-FR" altLang="ja-JP" dirty="0"/>
              <a:t>un tuple t sur l</a:t>
            </a:r>
            <a:r>
              <a:rPr lang="ja-JP" altLang="fr-FR" dirty="0"/>
              <a:t>’</a:t>
            </a:r>
            <a:r>
              <a:rPr lang="fr-FR" altLang="ja-JP" dirty="0"/>
              <a:t>attribut A (resp. {A,B}) est notée t[A] (</a:t>
            </a:r>
            <a:r>
              <a:rPr lang="fr-FR" altLang="ja-JP" dirty="0" err="1"/>
              <a:t>resp</a:t>
            </a:r>
            <a:r>
              <a:rPr lang="fr-FR" altLang="ja-JP" dirty="0"/>
              <a:t> </a:t>
            </a:r>
            <a:r>
              <a:rPr lang="fr-FR" altLang="ja-JP" dirty="0">
                <a:sym typeface="Symbol" panose="05050102010706020507" pitchFamily="18" charset="2"/>
              </a:rPr>
              <a:t>t[A,B]).</a:t>
            </a:r>
          </a:p>
          <a:p>
            <a:pPr lvl="1" eaLnBrk="1" hangingPunct="1"/>
            <a:r>
              <a:rPr lang="fr-FR" altLang="fr-FR" sz="2806" dirty="0"/>
              <a:t>Ex : Soit t = &lt;12, </a:t>
            </a:r>
            <a:r>
              <a:rPr lang="fr-FR" altLang="fr-FR" sz="2806" dirty="0" err="1"/>
              <a:t>Ijo</a:t>
            </a:r>
            <a:r>
              <a:rPr lang="fr-FR" altLang="fr-FR" sz="2806" dirty="0"/>
              <a:t>, John, 45&gt;</a:t>
            </a:r>
          </a:p>
          <a:p>
            <a:pPr lvl="1" eaLnBrk="1" hangingPunct="1"/>
            <a:r>
              <a:rPr lang="fr-FR" altLang="fr-FR" sz="2806" dirty="0"/>
              <a:t>t[nom] = &lt;</a:t>
            </a:r>
            <a:r>
              <a:rPr lang="fr-FR" altLang="fr-FR" sz="2806" dirty="0" err="1"/>
              <a:t>Ijo</a:t>
            </a:r>
            <a:r>
              <a:rPr lang="fr-FR" altLang="fr-FR" sz="2806" dirty="0"/>
              <a:t>&gt; et t[nom, </a:t>
            </a:r>
            <a:r>
              <a:rPr lang="fr-FR" altLang="fr-FR" sz="2806" dirty="0" err="1"/>
              <a:t>prenom</a:t>
            </a:r>
            <a:r>
              <a:rPr lang="fr-FR" altLang="fr-FR" sz="2806" dirty="0"/>
              <a:t>] = &lt;</a:t>
            </a:r>
            <a:r>
              <a:rPr lang="fr-FR" altLang="fr-FR" sz="2806" dirty="0" err="1"/>
              <a:t>Ijo</a:t>
            </a:r>
            <a:r>
              <a:rPr lang="fr-FR" altLang="fr-FR" sz="2806" dirty="0"/>
              <a:t>, John&gt;</a:t>
            </a:r>
          </a:p>
          <a:p>
            <a:pPr lvl="1" eaLnBrk="1" hangingPunct="1">
              <a:lnSpc>
                <a:spcPct val="90000"/>
              </a:lnSpc>
            </a:pPr>
            <a:endParaRPr lang="fr-FR" altLang="fr-FR" sz="2806" dirty="0">
              <a:solidFill>
                <a:schemeClr val="bg2"/>
              </a:solidFill>
            </a:endParaRPr>
          </a:p>
        </p:txBody>
      </p:sp>
      <p:sp>
        <p:nvSpPr>
          <p:cNvPr id="33795" name="Espace réservé du numéro de diapositive 5">
            <a:extLst>
              <a:ext uri="{FF2B5EF4-FFF2-40B4-BE49-F238E27FC236}">
                <a16:creationId xmlns:a16="http://schemas.microsoft.com/office/drawing/2014/main" id="{61443F3E-4526-5DA7-BC3B-05E66148B232}"/>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10</a:t>
            </a:fld>
            <a:endParaRPr lang="fr-FR" altLang="fr-FR" sz="2183" dirty="0">
              <a:solidFill>
                <a:srgbClr val="1D040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2">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29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5A67D691-4549-E7F6-6B01-7F75796744BE}"/>
              </a:ext>
            </a:extLst>
          </p:cNvPr>
          <p:cNvSpPr>
            <a:spLocks noGrp="1" noChangeArrowheads="1"/>
          </p:cNvSpPr>
          <p:nvPr>
            <p:ph type="title"/>
          </p:nvPr>
        </p:nvSpPr>
        <p:spPr/>
        <p:txBody>
          <a:bodyPr/>
          <a:lstStyle/>
          <a:p>
            <a:pPr eaLnBrk="1" hangingPunct="1"/>
            <a:r>
              <a:rPr lang="fr-FR" altLang="fr-FR"/>
              <a:t>Différents types de langages</a:t>
            </a:r>
          </a:p>
        </p:txBody>
      </p:sp>
      <p:sp>
        <p:nvSpPr>
          <p:cNvPr id="35842" name="Rectangle 3">
            <a:extLst>
              <a:ext uri="{FF2B5EF4-FFF2-40B4-BE49-F238E27FC236}">
                <a16:creationId xmlns:a16="http://schemas.microsoft.com/office/drawing/2014/main" id="{26BD02C1-0002-ABE1-B560-01BD53EF9351}"/>
              </a:ext>
            </a:extLst>
          </p:cNvPr>
          <p:cNvSpPr>
            <a:spLocks noGrp="1" noChangeArrowheads="1"/>
          </p:cNvSpPr>
          <p:nvPr>
            <p:ph idx="1"/>
          </p:nvPr>
        </p:nvSpPr>
        <p:spPr>
          <a:xfrm>
            <a:off x="1144587" y="2494757"/>
            <a:ext cx="13542963" cy="7063526"/>
          </a:xfrm>
        </p:spPr>
        <p:txBody>
          <a:bodyPr/>
          <a:lstStyle/>
          <a:p>
            <a:pPr eaLnBrk="1" hangingPunct="1"/>
            <a:r>
              <a:rPr lang="fr-FR" altLang="fr-FR" dirty="0">
                <a:solidFill>
                  <a:schemeClr val="tx2"/>
                </a:solidFill>
              </a:rPr>
              <a:t>LDD : Langage de Définition de Données</a:t>
            </a:r>
            <a:endParaRPr lang="fr-FR" altLang="fr-FR" dirty="0"/>
          </a:p>
          <a:p>
            <a:pPr lvl="1" eaLnBrk="1" hangingPunct="1"/>
            <a:r>
              <a:rPr lang="fr-FR" altLang="fr-FR" sz="2806" dirty="0"/>
              <a:t>Schéma de la bd et des vues</a:t>
            </a:r>
            <a:endParaRPr lang="fr-FR" altLang="fr-FR" sz="2806" dirty="0">
              <a:latin typeface="Courier New" panose="02070309020205020404" pitchFamily="49" charset="0"/>
            </a:endParaRPr>
          </a:p>
          <a:p>
            <a:pPr lvl="1" eaLnBrk="1" hangingPunct="1"/>
            <a:endParaRPr lang="fr-FR" altLang="fr-FR" dirty="0"/>
          </a:p>
          <a:p>
            <a:pPr eaLnBrk="1" hangingPunct="1"/>
            <a:r>
              <a:rPr lang="fr-FR" altLang="fr-FR" dirty="0">
                <a:solidFill>
                  <a:schemeClr val="tx2"/>
                </a:solidFill>
              </a:rPr>
              <a:t>LMD : Langage de Manipulation de Données</a:t>
            </a:r>
            <a:endParaRPr lang="fr-FR" altLang="fr-FR" dirty="0"/>
          </a:p>
          <a:p>
            <a:pPr lvl="1" eaLnBrk="1" hangingPunct="1"/>
            <a:r>
              <a:rPr lang="fr-FR" altLang="fr-FR" sz="2806" u="sng" dirty="0"/>
              <a:t>Requêtes</a:t>
            </a:r>
            <a:r>
              <a:rPr lang="fr-FR" altLang="fr-FR" sz="2806" dirty="0"/>
              <a:t>, mises à jour</a:t>
            </a:r>
          </a:p>
          <a:p>
            <a:pPr lvl="1" eaLnBrk="1" hangingPunct="1"/>
            <a:endParaRPr lang="fr-FR" altLang="fr-FR" dirty="0">
              <a:latin typeface="Courier New" panose="02070309020205020404" pitchFamily="49" charset="0"/>
            </a:endParaRPr>
          </a:p>
          <a:p>
            <a:pPr eaLnBrk="1" hangingPunct="1"/>
            <a:r>
              <a:rPr lang="fr-FR" altLang="fr-FR" dirty="0">
                <a:solidFill>
                  <a:schemeClr val="tx2"/>
                </a:solidFill>
              </a:rPr>
              <a:t>LCD : Langage de Contrôle des Données</a:t>
            </a:r>
            <a:endParaRPr lang="fr-FR" altLang="fr-FR" dirty="0"/>
          </a:p>
          <a:p>
            <a:pPr lvl="1" eaLnBrk="1" hangingPunct="1"/>
            <a:r>
              <a:rPr lang="fr-FR" altLang="fr-FR" sz="2806" dirty="0"/>
              <a:t>Gestion des accès utilisateurs</a:t>
            </a:r>
            <a:endParaRPr lang="fr-FR" altLang="fr-FR" sz="2806" dirty="0">
              <a:latin typeface="Courier New" panose="02070309020205020404" pitchFamily="49" charset="0"/>
            </a:endParaRPr>
          </a:p>
          <a:p>
            <a:pPr lvl="1" eaLnBrk="1" hangingPunct="1"/>
            <a:endParaRPr lang="fr-FR" altLang="fr-FR" dirty="0">
              <a:latin typeface="Courier New" panose="02070309020205020404" pitchFamily="49" charset="0"/>
            </a:endParaRPr>
          </a:p>
          <a:p>
            <a:pPr eaLnBrk="1" hangingPunct="1"/>
            <a:r>
              <a:rPr lang="fr-FR" altLang="fr-FR" dirty="0">
                <a:solidFill>
                  <a:schemeClr val="tx2"/>
                </a:solidFill>
              </a:rPr>
              <a:t>LCT : Langage de Contrôle des Transactions</a:t>
            </a:r>
            <a:endParaRPr lang="fr-FR" altLang="fr-FR" dirty="0"/>
          </a:p>
          <a:p>
            <a:pPr lvl="1" eaLnBrk="1" hangingPunct="1"/>
            <a:r>
              <a:rPr lang="fr-FR" altLang="fr-FR" sz="2806" dirty="0"/>
              <a:t>Gestion des transactions</a:t>
            </a:r>
            <a:endParaRPr lang="fr-FR" altLang="fr-FR" sz="2806" dirty="0">
              <a:latin typeface="Courier New" panose="02070309020205020404" pitchFamily="49" charset="0"/>
            </a:endParaRPr>
          </a:p>
        </p:txBody>
      </p:sp>
      <p:sp>
        <p:nvSpPr>
          <p:cNvPr id="35843" name="Espace réservé du numéro de diapositive 5">
            <a:extLst>
              <a:ext uri="{FF2B5EF4-FFF2-40B4-BE49-F238E27FC236}">
                <a16:creationId xmlns:a16="http://schemas.microsoft.com/office/drawing/2014/main" id="{41E5694C-040F-647F-1AC7-5A7C95CF220D}"/>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11</a:t>
            </a:fld>
            <a:endParaRPr lang="fr-FR" altLang="fr-FR" sz="2183" dirty="0">
              <a:solidFill>
                <a:srgbClr val="1D0401"/>
              </a:solidFill>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CA40ADD6-E0A5-AEF7-B52D-0ED6B3D22DDE}"/>
              </a:ext>
            </a:extLst>
          </p:cNvPr>
          <p:cNvSpPr>
            <a:spLocks noGrp="1" noChangeArrowheads="1"/>
          </p:cNvSpPr>
          <p:nvPr>
            <p:ph type="title"/>
          </p:nvPr>
        </p:nvSpPr>
        <p:spPr/>
        <p:txBody>
          <a:bodyPr/>
          <a:lstStyle/>
          <a:p>
            <a:pPr eaLnBrk="1" hangingPunct="1"/>
            <a:r>
              <a:rPr lang="fr-FR" altLang="fr-FR"/>
              <a:t>Langages de requêtes relationnels</a:t>
            </a:r>
          </a:p>
        </p:txBody>
      </p:sp>
      <p:sp>
        <p:nvSpPr>
          <p:cNvPr id="18436" name="Rectangle 3">
            <a:extLst>
              <a:ext uri="{FF2B5EF4-FFF2-40B4-BE49-F238E27FC236}">
                <a16:creationId xmlns:a16="http://schemas.microsoft.com/office/drawing/2014/main" id="{B9794343-4731-596C-A7D5-CED608BCBA5F}"/>
              </a:ext>
            </a:extLst>
          </p:cNvPr>
          <p:cNvSpPr>
            <a:spLocks noGrp="1" noChangeArrowheads="1"/>
          </p:cNvSpPr>
          <p:nvPr>
            <p:ph idx="1"/>
          </p:nvPr>
        </p:nvSpPr>
        <p:spPr>
          <a:xfrm>
            <a:off x="1144588" y="2494757"/>
            <a:ext cx="12986098" cy="7063526"/>
          </a:xfrm>
        </p:spPr>
        <p:txBody>
          <a:bodyPr>
            <a:normAutofit fontScale="92500"/>
          </a:bodyPr>
          <a:lstStyle/>
          <a:p>
            <a:pPr>
              <a:lnSpc>
                <a:spcPts val="3118"/>
              </a:lnSpc>
            </a:pPr>
            <a:r>
              <a:rPr lang="fr-FR" altLang="fr-FR" dirty="0"/>
              <a:t>Les langages de requêtes sont généralement </a:t>
            </a:r>
            <a:r>
              <a:rPr lang="fr-FR" altLang="fr-FR" b="1" i="1" dirty="0">
                <a:solidFill>
                  <a:schemeClr val="tx2"/>
                </a:solidFill>
              </a:rPr>
              <a:t>déclaratifs </a:t>
            </a:r>
            <a:r>
              <a:rPr lang="fr-FR" altLang="fr-FR" dirty="0"/>
              <a:t>i.e. on spécifie ce que la sortie doit contenir et non comment l</a:t>
            </a:r>
            <a:r>
              <a:rPr lang="ja-JP" altLang="fr-FR" dirty="0"/>
              <a:t>’</a:t>
            </a:r>
            <a:r>
              <a:rPr lang="fr-FR" altLang="ja-JP" dirty="0"/>
              <a:t>obtenir.</a:t>
            </a:r>
          </a:p>
          <a:p>
            <a:pPr>
              <a:lnSpc>
                <a:spcPts val="3118"/>
              </a:lnSpc>
            </a:pPr>
            <a:endParaRPr lang="fr-FR" altLang="fr-FR" dirty="0"/>
          </a:p>
          <a:p>
            <a:pPr>
              <a:lnSpc>
                <a:spcPts val="3118"/>
              </a:lnSpc>
            </a:pPr>
            <a:r>
              <a:rPr lang="fr-FR" altLang="fr-FR" dirty="0"/>
              <a:t>Les SGBD relationnels fonctionnent en amont avec des langages </a:t>
            </a:r>
            <a:r>
              <a:rPr lang="fr-FR" altLang="fr-FR" b="1" i="1" dirty="0">
                <a:solidFill>
                  <a:schemeClr val="tx2"/>
                </a:solidFill>
              </a:rPr>
              <a:t>procéduraux</a:t>
            </a:r>
            <a:r>
              <a:rPr lang="fr-FR" altLang="fr-FR" dirty="0"/>
              <a:t> qui spécifient comment obtenir les résultats aux requêtes.</a:t>
            </a:r>
          </a:p>
          <a:p>
            <a:pPr>
              <a:lnSpc>
                <a:spcPts val="3118"/>
              </a:lnSpc>
            </a:pPr>
            <a:endParaRPr lang="fr-FR" altLang="fr-FR" sz="2806" dirty="0"/>
          </a:p>
          <a:p>
            <a:pPr lvl="1">
              <a:lnSpc>
                <a:spcPts val="3118"/>
              </a:lnSpc>
            </a:pPr>
            <a:r>
              <a:rPr lang="fr-FR" altLang="fr-FR" sz="2806" dirty="0"/>
              <a:t>Déclaratif : {</a:t>
            </a:r>
            <a:r>
              <a:rPr lang="fr-FR" altLang="fr-FR" sz="2806" dirty="0" err="1"/>
              <a:t>nss</a:t>
            </a:r>
            <a:r>
              <a:rPr lang="fr-FR" altLang="fr-FR" sz="2806" dirty="0"/>
              <a:t> </a:t>
            </a:r>
            <a:r>
              <a:rPr lang="fr-FR" altLang="fr-FR" sz="2806" dirty="0">
                <a:sym typeface="Symbol" panose="05050102010706020507" pitchFamily="18" charset="2"/>
              </a:rPr>
              <a:t> DOM(</a:t>
            </a:r>
            <a:r>
              <a:rPr lang="fr-FR" altLang="fr-FR" sz="2806" dirty="0" err="1">
                <a:sym typeface="Symbol" panose="05050102010706020507" pitchFamily="18" charset="2"/>
              </a:rPr>
              <a:t>Activites</a:t>
            </a:r>
            <a:r>
              <a:rPr lang="fr-FR" altLang="fr-FR" sz="2806" dirty="0">
                <a:sym typeface="Symbol" panose="05050102010706020507" pitchFamily="18" charset="2"/>
              </a:rPr>
              <a:t>)</a:t>
            </a:r>
            <a:r>
              <a:rPr lang="fr-FR" altLang="fr-FR" sz="2806" dirty="0"/>
              <a:t> | (</a:t>
            </a:r>
            <a:r>
              <a:rPr lang="fr-FR" altLang="fr-FR" sz="2806" dirty="0" err="1"/>
              <a:t>nss,dep,fonction</a:t>
            </a:r>
            <a:r>
              <a:rPr lang="fr-FR" altLang="fr-FR" sz="2806" dirty="0"/>
              <a:t>)</a:t>
            </a:r>
            <a:r>
              <a:rPr lang="fr-FR" altLang="fr-FR" sz="2806" dirty="0">
                <a:sym typeface="Symbol" panose="05050102010706020507" pitchFamily="18" charset="2"/>
              </a:rPr>
              <a:t></a:t>
            </a:r>
            <a:r>
              <a:rPr lang="fr-FR" altLang="fr-FR" sz="2806" dirty="0" err="1"/>
              <a:t>Activites</a:t>
            </a:r>
            <a:r>
              <a:rPr lang="fr-FR" altLang="fr-FR" sz="2806" dirty="0"/>
              <a:t>, 					                   (</a:t>
            </a:r>
            <a:r>
              <a:rPr lang="fr-FR" altLang="fr-FR" sz="2806" dirty="0" err="1"/>
              <a:t>dep,adresse</a:t>
            </a:r>
            <a:r>
              <a:rPr lang="fr-FR" altLang="fr-FR" sz="2806" dirty="0"/>
              <a:t>)</a:t>
            </a:r>
            <a:r>
              <a:rPr lang="fr-FR" altLang="fr-FR" sz="2806" dirty="0">
                <a:sym typeface="Symbol" panose="05050102010706020507" pitchFamily="18" charset="2"/>
              </a:rPr>
              <a:t></a:t>
            </a:r>
            <a:r>
              <a:rPr lang="fr-FR" altLang="fr-FR" sz="2806" dirty="0" err="1"/>
              <a:t>Departements</a:t>
            </a:r>
            <a:r>
              <a:rPr lang="fr-FR" altLang="fr-FR" sz="2806" dirty="0"/>
              <a:t>, adresse=</a:t>
            </a:r>
            <a:r>
              <a:rPr lang="ja-JP" altLang="fr-FR" sz="2806" dirty="0"/>
              <a:t>‘</a:t>
            </a:r>
            <a:r>
              <a:rPr lang="fr-FR" altLang="ja-JP" sz="2806" dirty="0"/>
              <a:t>Carnot'}</a:t>
            </a:r>
          </a:p>
          <a:p>
            <a:pPr lvl="1">
              <a:lnSpc>
                <a:spcPts val="3118"/>
              </a:lnSpc>
            </a:pPr>
            <a:r>
              <a:rPr lang="fr-FR" altLang="fr-FR" sz="2806" dirty="0"/>
              <a:t>Procédural :</a:t>
            </a:r>
          </a:p>
          <a:p>
            <a:pPr lvl="2">
              <a:lnSpc>
                <a:spcPts val="3118"/>
              </a:lnSpc>
              <a:buNone/>
            </a:pPr>
            <a:r>
              <a:rPr lang="fr-FR" altLang="fr-FR" sz="2800" dirty="0"/>
              <a:t>for </a:t>
            </a:r>
            <a:r>
              <a:rPr lang="fr-FR" altLang="fr-FR" sz="2800" dirty="0" err="1"/>
              <a:t>each</a:t>
            </a:r>
            <a:r>
              <a:rPr lang="fr-FR" altLang="fr-FR" sz="2800" dirty="0"/>
              <a:t> tuple t</a:t>
            </a:r>
            <a:r>
              <a:rPr lang="fr-FR" altLang="fr-FR" sz="2800" baseline="-25000" dirty="0"/>
              <a:t>1</a:t>
            </a:r>
            <a:r>
              <a:rPr lang="fr-FR" altLang="fr-FR" sz="2800" dirty="0"/>
              <a:t>=&lt;</a:t>
            </a:r>
            <a:r>
              <a:rPr lang="fr-FR" altLang="fr-FR" sz="2800" dirty="0" err="1"/>
              <a:t>n,d,f</a:t>
            </a:r>
            <a:r>
              <a:rPr lang="fr-FR" altLang="fr-FR" sz="2800" dirty="0"/>
              <a:t>&gt; in relation </a:t>
            </a:r>
            <a:r>
              <a:rPr lang="fr-FR" altLang="fr-FR" sz="2800" dirty="0" err="1"/>
              <a:t>Activites</a:t>
            </a:r>
            <a:r>
              <a:rPr lang="fr-FR" altLang="fr-FR" sz="2800" dirty="0"/>
              <a:t> do</a:t>
            </a:r>
          </a:p>
          <a:p>
            <a:pPr lvl="3">
              <a:lnSpc>
                <a:spcPts val="3118"/>
              </a:lnSpc>
              <a:buNone/>
            </a:pPr>
            <a:r>
              <a:rPr lang="fr-FR" altLang="fr-FR" sz="2806" dirty="0"/>
              <a:t>for </a:t>
            </a:r>
            <a:r>
              <a:rPr lang="fr-FR" altLang="fr-FR" sz="2806" dirty="0" err="1"/>
              <a:t>each</a:t>
            </a:r>
            <a:r>
              <a:rPr lang="fr-FR" altLang="fr-FR" sz="2806" dirty="0"/>
              <a:t> tuple t</a:t>
            </a:r>
            <a:r>
              <a:rPr lang="fr-FR" altLang="fr-FR" sz="2806" baseline="-25000" dirty="0"/>
              <a:t>2</a:t>
            </a:r>
            <a:r>
              <a:rPr lang="fr-FR" altLang="fr-FR" sz="2806" dirty="0"/>
              <a:t>=&lt;d</a:t>
            </a:r>
            <a:r>
              <a:rPr lang="ja-JP" altLang="fr-FR" sz="2806" dirty="0"/>
              <a:t>’</a:t>
            </a:r>
            <a:r>
              <a:rPr lang="fr-FR" altLang="ja-JP" sz="2806" dirty="0"/>
              <a:t>,a&gt; in relation </a:t>
            </a:r>
            <a:r>
              <a:rPr lang="fr-FR" altLang="ja-JP" sz="2806" dirty="0" err="1"/>
              <a:t>Departements</a:t>
            </a:r>
            <a:r>
              <a:rPr lang="fr-FR" altLang="ja-JP" sz="2806" dirty="0"/>
              <a:t> do</a:t>
            </a:r>
          </a:p>
          <a:p>
            <a:pPr lvl="4">
              <a:lnSpc>
                <a:spcPts val="3118"/>
              </a:lnSpc>
              <a:buNone/>
            </a:pPr>
            <a:r>
              <a:rPr lang="fr-FR" altLang="fr-FR" sz="2806" dirty="0"/>
              <a:t>if d=d</a:t>
            </a:r>
            <a:r>
              <a:rPr lang="ja-JP" altLang="fr-FR" sz="2806" dirty="0"/>
              <a:t>’</a:t>
            </a:r>
            <a:r>
              <a:rPr lang="fr-FR" altLang="ja-JP" sz="2806" dirty="0"/>
              <a:t> and a=</a:t>
            </a:r>
            <a:r>
              <a:rPr lang="ja-JP" altLang="fr-FR" sz="2806" dirty="0"/>
              <a:t>‘</a:t>
            </a:r>
            <a:r>
              <a:rPr lang="fr-FR" altLang="ja-JP" sz="2806" dirty="0"/>
              <a:t>Carnot' </a:t>
            </a:r>
            <a:r>
              <a:rPr lang="fr-FR" altLang="ja-JP" sz="2806" dirty="0" err="1"/>
              <a:t>then</a:t>
            </a:r>
            <a:r>
              <a:rPr lang="fr-FR" altLang="ja-JP" sz="2806" dirty="0"/>
              <a:t> output n</a:t>
            </a:r>
          </a:p>
          <a:p>
            <a:pPr lvl="3">
              <a:lnSpc>
                <a:spcPts val="3118"/>
              </a:lnSpc>
              <a:buNone/>
            </a:pPr>
            <a:r>
              <a:rPr lang="fr-FR" altLang="fr-FR" sz="2806" dirty="0"/>
              <a:t>end</a:t>
            </a:r>
          </a:p>
          <a:p>
            <a:pPr lvl="2">
              <a:lnSpc>
                <a:spcPts val="3118"/>
              </a:lnSpc>
              <a:buNone/>
            </a:pPr>
            <a:r>
              <a:rPr lang="fr-FR" altLang="fr-FR" dirty="0"/>
              <a:t>end</a:t>
            </a:r>
          </a:p>
        </p:txBody>
      </p:sp>
      <p:sp>
        <p:nvSpPr>
          <p:cNvPr id="37891" name="Espace réservé du numéro de diapositive 5">
            <a:extLst>
              <a:ext uri="{FF2B5EF4-FFF2-40B4-BE49-F238E27FC236}">
                <a16:creationId xmlns:a16="http://schemas.microsoft.com/office/drawing/2014/main" id="{CDC03390-5BCB-A213-87FB-377E63AEF666}"/>
              </a:ext>
            </a:extLst>
          </p:cNvPr>
          <p:cNvSpPr>
            <a:spLocks noGrp="1"/>
          </p:cNvSpPr>
          <p:nvPr>
            <p:ph type="sldNum" sz="quarter" idx="11"/>
          </p:nvPr>
        </p:nvSpPr>
        <p:spPr bwMode="auto">
          <a:xfrm>
            <a:off x="13178186" y="10372521"/>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12</a:t>
            </a:fld>
            <a:endParaRPr lang="fr-FR" altLang="fr-FR" sz="2183" dirty="0">
              <a:solidFill>
                <a:srgbClr val="1D040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FF05822E-F68D-081F-4B90-4D05BBFAE170}"/>
              </a:ext>
            </a:extLst>
          </p:cNvPr>
          <p:cNvSpPr>
            <a:spLocks noGrp="1" noChangeArrowheads="1"/>
          </p:cNvSpPr>
          <p:nvPr>
            <p:ph type="title"/>
          </p:nvPr>
        </p:nvSpPr>
        <p:spPr/>
        <p:txBody>
          <a:bodyPr/>
          <a:lstStyle/>
          <a:p>
            <a:pPr eaLnBrk="1" hangingPunct="1"/>
            <a:r>
              <a:rPr lang="fr-FR" altLang="fr-FR"/>
              <a:t>Langages de requêtes relationnels</a:t>
            </a:r>
          </a:p>
        </p:txBody>
      </p:sp>
      <p:sp>
        <p:nvSpPr>
          <p:cNvPr id="39938" name="Rectangle 3">
            <a:extLst>
              <a:ext uri="{FF2B5EF4-FFF2-40B4-BE49-F238E27FC236}">
                <a16:creationId xmlns:a16="http://schemas.microsoft.com/office/drawing/2014/main" id="{1364A510-A765-EFF4-239B-1EBAC4CAD010}"/>
              </a:ext>
            </a:extLst>
          </p:cNvPr>
          <p:cNvSpPr>
            <a:spLocks noGrp="1" noChangeArrowheads="1"/>
          </p:cNvSpPr>
          <p:nvPr>
            <p:ph idx="1"/>
          </p:nvPr>
        </p:nvSpPr>
        <p:spPr/>
        <p:txBody>
          <a:bodyPr/>
          <a:lstStyle/>
          <a:p>
            <a:pPr eaLnBrk="1" hangingPunct="1"/>
            <a:r>
              <a:rPr lang="fr-FR" altLang="fr-FR" dirty="0"/>
              <a:t>Le modèle relationnel supporte des langages de requêtes simples et puissants qui permettent beaucoup d</a:t>
            </a:r>
            <a:r>
              <a:rPr lang="ja-JP" altLang="fr-FR" dirty="0"/>
              <a:t>’</a:t>
            </a:r>
            <a:r>
              <a:rPr lang="fr-FR" altLang="ja-JP" dirty="0"/>
              <a:t>optimisation.</a:t>
            </a:r>
          </a:p>
          <a:p>
            <a:pPr eaLnBrk="1" hangingPunct="1">
              <a:buFont typeface="Wingdings" panose="05000000000000000000" pitchFamily="2" charset="2"/>
              <a:buNone/>
            </a:pPr>
            <a:endParaRPr lang="fr-FR" altLang="fr-FR" dirty="0"/>
          </a:p>
          <a:p>
            <a:pPr eaLnBrk="1" hangingPunct="1"/>
            <a:r>
              <a:rPr lang="fr-FR" altLang="fr-FR" dirty="0"/>
              <a:t>Langages théoriques</a:t>
            </a:r>
          </a:p>
          <a:p>
            <a:pPr lvl="1" eaLnBrk="1" hangingPunct="1"/>
            <a:r>
              <a:rPr lang="fr-FR" altLang="fr-FR" sz="2806" b="1" i="1" dirty="0">
                <a:solidFill>
                  <a:schemeClr val="tx2"/>
                </a:solidFill>
              </a:rPr>
              <a:t>Algèbre relationnelle</a:t>
            </a:r>
            <a:r>
              <a:rPr lang="fr-FR" altLang="fr-FR" sz="2806" dirty="0"/>
              <a:t> : Langage procédural très utile pour représenter les plans d'exécution des requêtes.</a:t>
            </a:r>
          </a:p>
          <a:p>
            <a:pPr lvl="1" eaLnBrk="1" hangingPunct="1"/>
            <a:r>
              <a:rPr lang="fr-FR" altLang="fr-FR" sz="2806" b="1" i="1" dirty="0">
                <a:solidFill>
                  <a:schemeClr val="tx2"/>
                </a:solidFill>
              </a:rPr>
              <a:t>Calcul relationnel</a:t>
            </a:r>
            <a:r>
              <a:rPr lang="fr-FR" altLang="fr-FR" sz="2806" b="1" dirty="0">
                <a:solidFill>
                  <a:schemeClr val="tx2"/>
                </a:solidFill>
              </a:rPr>
              <a:t> </a:t>
            </a:r>
            <a:r>
              <a:rPr lang="fr-FR" altLang="fr-FR" sz="2806" dirty="0"/>
              <a:t>: Langage déclaratif orienté utilisateur.</a:t>
            </a:r>
          </a:p>
          <a:p>
            <a:pPr lvl="1" eaLnBrk="1" hangingPunct="1"/>
            <a:r>
              <a:rPr lang="fr-FR" altLang="fr-FR" sz="2806" b="1" i="1" dirty="0" err="1">
                <a:solidFill>
                  <a:schemeClr val="tx2"/>
                </a:solidFill>
              </a:rPr>
              <a:t>Datalog</a:t>
            </a:r>
            <a:r>
              <a:rPr lang="fr-FR" altLang="fr-FR" sz="2806" dirty="0"/>
              <a:t> : Langage déclaratif à base de règles. Augmente le calcul relationnel avec des capacités d'inférence.</a:t>
            </a:r>
          </a:p>
          <a:p>
            <a:pPr lvl="1" eaLnBrk="1" hangingPunct="1"/>
            <a:endParaRPr lang="fr-FR" altLang="fr-FR" sz="2806" dirty="0"/>
          </a:p>
          <a:p>
            <a:pPr eaLnBrk="1" hangingPunct="1"/>
            <a:r>
              <a:rPr lang="fr-FR" altLang="fr-FR" dirty="0"/>
              <a:t>Langages commerciaux</a:t>
            </a:r>
          </a:p>
          <a:p>
            <a:pPr lvl="1" eaLnBrk="1" hangingPunct="1"/>
            <a:r>
              <a:rPr lang="fr-FR" altLang="fr-FR" sz="2806" b="1" i="1" dirty="0">
                <a:solidFill>
                  <a:schemeClr val="tx2"/>
                </a:solidFill>
              </a:rPr>
              <a:t>SQL</a:t>
            </a:r>
            <a:r>
              <a:rPr lang="fr-FR" altLang="fr-FR" sz="2806" dirty="0"/>
              <a:t> : Les opérateurs s</a:t>
            </a:r>
            <a:r>
              <a:rPr lang="ja-JP" altLang="fr-FR" sz="2806" dirty="0"/>
              <a:t>’</a:t>
            </a:r>
            <a:r>
              <a:rPr lang="fr-FR" altLang="ja-JP" sz="2806" dirty="0"/>
              <a:t>inspirent des différents langages théoriques.</a:t>
            </a:r>
            <a:endParaRPr lang="fr-FR" altLang="fr-FR" sz="2806" dirty="0"/>
          </a:p>
        </p:txBody>
      </p:sp>
      <p:sp>
        <p:nvSpPr>
          <p:cNvPr id="39939" name="Espace réservé du numéro de diapositive 5">
            <a:extLst>
              <a:ext uri="{FF2B5EF4-FFF2-40B4-BE49-F238E27FC236}">
                <a16:creationId xmlns:a16="http://schemas.microsoft.com/office/drawing/2014/main" id="{A65AC530-D38D-A213-7AD1-C28E87E0EBD8}"/>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13</a:t>
            </a:fld>
            <a:endParaRPr lang="fr-FR" altLang="fr-FR" sz="2183" dirty="0">
              <a:solidFill>
                <a:srgbClr val="1D0401"/>
              </a:solidFill>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028">
            <a:extLst>
              <a:ext uri="{FF2B5EF4-FFF2-40B4-BE49-F238E27FC236}">
                <a16:creationId xmlns:a16="http://schemas.microsoft.com/office/drawing/2014/main" id="{0BB0157D-4C5C-9F7C-AAFD-D50F2771EA1D}"/>
              </a:ext>
            </a:extLst>
          </p:cNvPr>
          <p:cNvSpPr>
            <a:spLocks noGrp="1" noChangeArrowheads="1"/>
          </p:cNvSpPr>
          <p:nvPr>
            <p:ph type="title"/>
          </p:nvPr>
        </p:nvSpPr>
        <p:spPr/>
        <p:txBody>
          <a:bodyPr/>
          <a:lstStyle/>
          <a:p>
            <a:pPr eaLnBrk="1" hangingPunct="1"/>
            <a:r>
              <a:rPr lang="fr-CA" altLang="fr-FR"/>
              <a:t>Syntaxe générale d'une requête SQL</a:t>
            </a:r>
          </a:p>
        </p:txBody>
      </p:sp>
      <p:sp>
        <p:nvSpPr>
          <p:cNvPr id="41986" name="Espace réservé du numéro de diapositive 5">
            <a:extLst>
              <a:ext uri="{FF2B5EF4-FFF2-40B4-BE49-F238E27FC236}">
                <a16:creationId xmlns:a16="http://schemas.microsoft.com/office/drawing/2014/main" id="{8C282D56-2F16-55D3-918D-2FCB150D5ACF}"/>
              </a:ext>
            </a:extLst>
          </p:cNvPr>
          <p:cNvSpPr>
            <a:spLocks noGrp="1"/>
          </p:cNvSpPr>
          <p:nvPr>
            <p:ph type="sldNum" sz="quarter" idx="11"/>
          </p:nvPr>
        </p:nvSpPr>
        <p:spPr bwMode="auto">
          <a:xfrm>
            <a:off x="6823075" y="6553200"/>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14</a:t>
            </a:fld>
            <a:endParaRPr lang="fr-FR" altLang="fr-FR" sz="2183">
              <a:solidFill>
                <a:srgbClr val="1D0401"/>
              </a:solidFill>
              <a:latin typeface="Times New Roman" panose="02020603050405020304" pitchFamily="18" charset="0"/>
            </a:endParaRPr>
          </a:p>
        </p:txBody>
      </p:sp>
      <p:sp>
        <p:nvSpPr>
          <p:cNvPr id="41987" name="Text Box 4">
            <a:extLst>
              <a:ext uri="{FF2B5EF4-FFF2-40B4-BE49-F238E27FC236}">
                <a16:creationId xmlns:a16="http://schemas.microsoft.com/office/drawing/2014/main" id="{F0EA3F11-DC28-BEBD-3F3C-0FCF8848C15F}"/>
              </a:ext>
            </a:extLst>
          </p:cNvPr>
          <p:cNvSpPr txBox="1">
            <a:spLocks noChangeArrowheads="1"/>
          </p:cNvSpPr>
          <p:nvPr/>
        </p:nvSpPr>
        <p:spPr bwMode="auto">
          <a:xfrm>
            <a:off x="877293" y="2165588"/>
            <a:ext cx="13253393" cy="3559116"/>
          </a:xfrm>
          <a:prstGeom prst="rect">
            <a:avLst/>
          </a:prstGeom>
          <a:solidFill>
            <a:srgbClr val="FFFF99"/>
          </a:solidFill>
          <a:ln w="9525">
            <a:solidFill>
              <a:srgbClr val="FFFF00"/>
            </a:solid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pPr>
            <a:endParaRPr lang="fr-FR" altLang="fr-FR" sz="3118" b="1">
              <a:latin typeface="Courier New" panose="02070309020205020404" pitchFamily="49" charset="0"/>
              <a:cs typeface="Courier New" panose="02070309020205020404" pitchFamily="49" charset="0"/>
            </a:endParaRPr>
          </a:p>
          <a:p>
            <a:pPr eaLnBrk="1" hangingPunct="1">
              <a:lnSpc>
                <a:spcPct val="90000"/>
              </a:lnSpc>
            </a:pPr>
            <a:r>
              <a:rPr lang="fr-FR" altLang="fr-FR" sz="3118" b="1">
                <a:latin typeface="Courier New" panose="02070309020205020404" pitchFamily="49" charset="0"/>
                <a:cs typeface="Courier New" panose="02070309020205020404" pitchFamily="49" charset="0"/>
              </a:rPr>
              <a:t> SELECT    &lt;liste des attributs à projeter ou *&gt;</a:t>
            </a:r>
          </a:p>
          <a:p>
            <a:pPr eaLnBrk="1" hangingPunct="1">
              <a:lnSpc>
                <a:spcPct val="90000"/>
              </a:lnSpc>
            </a:pPr>
            <a:r>
              <a:rPr lang="fr-FR" altLang="fr-FR" sz="3118" b="1">
                <a:latin typeface="Courier New" panose="02070309020205020404" pitchFamily="49" charset="0"/>
                <a:cs typeface="Courier New" panose="02070309020205020404" pitchFamily="49" charset="0"/>
              </a:rPr>
              <a:t> FROM      &lt;liste des tables&gt;</a:t>
            </a:r>
          </a:p>
          <a:p>
            <a:pPr eaLnBrk="1" hangingPunct="1">
              <a:lnSpc>
                <a:spcPct val="90000"/>
              </a:lnSpc>
            </a:pPr>
            <a:r>
              <a:rPr lang="fr-FR" altLang="fr-FR" sz="3118" b="1">
                <a:latin typeface="Courier New" panose="02070309020205020404" pitchFamily="49" charset="0"/>
                <a:cs typeface="Courier New" panose="02070309020205020404" pitchFamily="49" charset="0"/>
              </a:rPr>
              <a:t>[WHERE     &lt;critères de restriction&gt;]</a:t>
            </a:r>
          </a:p>
          <a:p>
            <a:pPr eaLnBrk="1" hangingPunct="1">
              <a:lnSpc>
                <a:spcPct val="90000"/>
              </a:lnSpc>
            </a:pPr>
            <a:r>
              <a:rPr lang="fr-FR" altLang="fr-FR" sz="3118" b="1">
                <a:latin typeface="Courier New" panose="02070309020205020404" pitchFamily="49" charset="0"/>
                <a:cs typeface="Courier New" panose="02070309020205020404" pitchFamily="49" charset="0"/>
              </a:rPr>
              <a:t>[GROUP BY  &lt;liste des attributs d</a:t>
            </a:r>
            <a:r>
              <a:rPr lang="ja-JP" altLang="fr-FR" sz="3118" b="1">
                <a:latin typeface="Courier New" panose="02070309020205020404" pitchFamily="49" charset="0"/>
                <a:cs typeface="Courier New" panose="02070309020205020404" pitchFamily="49" charset="0"/>
              </a:rPr>
              <a:t>’</a:t>
            </a:r>
            <a:r>
              <a:rPr lang="fr-FR" altLang="ja-JP" sz="3118" b="1">
                <a:latin typeface="Courier New" panose="02070309020205020404" pitchFamily="49" charset="0"/>
                <a:cs typeface="Courier New" panose="02070309020205020404" pitchFamily="49" charset="0"/>
              </a:rPr>
              <a:t>agrégation&gt;]</a:t>
            </a:r>
          </a:p>
          <a:p>
            <a:pPr eaLnBrk="1" hangingPunct="1">
              <a:lnSpc>
                <a:spcPct val="90000"/>
              </a:lnSpc>
            </a:pPr>
            <a:r>
              <a:rPr lang="fr-FR" altLang="fr-FR" sz="3118" b="1">
                <a:latin typeface="Courier New" panose="02070309020205020404" pitchFamily="49" charset="0"/>
                <a:cs typeface="Courier New" panose="02070309020205020404" pitchFamily="49" charset="0"/>
              </a:rPr>
              <a:t>[HAVING    &lt;critères de restriction sur les agrégats&gt;]</a:t>
            </a:r>
          </a:p>
          <a:p>
            <a:pPr eaLnBrk="1" hangingPunct="1">
              <a:lnSpc>
                <a:spcPct val="90000"/>
              </a:lnSpc>
            </a:pPr>
            <a:r>
              <a:rPr lang="fr-FR" altLang="fr-FR" sz="3118" b="1">
                <a:latin typeface="Courier New" panose="02070309020205020404" pitchFamily="49" charset="0"/>
                <a:cs typeface="Courier New" panose="02070309020205020404" pitchFamily="49" charset="0"/>
              </a:rPr>
              <a:t>[ORDER BY  &lt;liste des attributs de tri&gt;]</a:t>
            </a:r>
          </a:p>
          <a:p>
            <a:pPr eaLnBrk="1" hangingPunct="1">
              <a:lnSpc>
                <a:spcPct val="90000"/>
              </a:lnSpc>
            </a:pPr>
            <a:endParaRPr lang="fr-CA" altLang="fr-FR" sz="3118" b="1">
              <a:latin typeface="Courier New" panose="02070309020205020404" pitchFamily="49" charset="0"/>
              <a:cs typeface="Courier New" panose="02070309020205020404" pitchFamily="49" charset="0"/>
            </a:endParaRPr>
          </a:p>
        </p:txBody>
      </p:sp>
      <p:sp>
        <p:nvSpPr>
          <p:cNvPr id="41988" name="Text Box 4">
            <a:extLst>
              <a:ext uri="{FF2B5EF4-FFF2-40B4-BE49-F238E27FC236}">
                <a16:creationId xmlns:a16="http://schemas.microsoft.com/office/drawing/2014/main" id="{4E1D140A-E4A7-EE32-ED73-DC1022684A2F}"/>
              </a:ext>
            </a:extLst>
          </p:cNvPr>
          <p:cNvSpPr txBox="1">
            <a:spLocks noChangeArrowheads="1"/>
          </p:cNvSpPr>
          <p:nvPr/>
        </p:nvSpPr>
        <p:spPr bwMode="auto">
          <a:xfrm>
            <a:off x="877293" y="6296289"/>
            <a:ext cx="13253393" cy="2695418"/>
          </a:xfrm>
          <a:prstGeom prst="rect">
            <a:avLst/>
          </a:prstGeom>
          <a:solidFill>
            <a:srgbClr val="FFFF99"/>
          </a:solidFill>
          <a:ln w="9525">
            <a:solidFill>
              <a:srgbClr val="FFFF00"/>
            </a:solid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pPr>
            <a:endParaRPr lang="fr-FR" altLang="fr-FR" sz="3118" b="1">
              <a:latin typeface="Courier New" panose="02070309020205020404" pitchFamily="49" charset="0"/>
              <a:cs typeface="Courier New" panose="02070309020205020404" pitchFamily="49" charset="0"/>
            </a:endParaRPr>
          </a:p>
          <a:p>
            <a:pPr eaLnBrk="1" hangingPunct="1">
              <a:lnSpc>
                <a:spcPct val="90000"/>
              </a:lnSpc>
            </a:pPr>
            <a:r>
              <a:rPr lang="fr-FR" altLang="fr-FR" sz="3118" b="1">
                <a:latin typeface="Courier New" panose="02070309020205020404" pitchFamily="49" charset="0"/>
                <a:cs typeface="Courier New" panose="02070309020205020404" pitchFamily="49" charset="0"/>
              </a:rPr>
              <a:t> SELECT    &lt;liste des attributs à projeter ou *&gt;</a:t>
            </a:r>
          </a:p>
          <a:p>
            <a:pPr eaLnBrk="1" hangingPunct="1">
              <a:lnSpc>
                <a:spcPct val="90000"/>
              </a:lnSpc>
            </a:pPr>
            <a:r>
              <a:rPr lang="fr-FR" altLang="fr-FR" sz="3118" b="1">
                <a:latin typeface="Courier New" panose="02070309020205020404" pitchFamily="49" charset="0"/>
                <a:cs typeface="Courier New" panose="02070309020205020404" pitchFamily="49" charset="0"/>
              </a:rPr>
              <a:t> FROM      &lt;liste des tables&gt;</a:t>
            </a:r>
          </a:p>
          <a:p>
            <a:pPr eaLnBrk="1" hangingPunct="1">
              <a:lnSpc>
                <a:spcPct val="90000"/>
              </a:lnSpc>
            </a:pPr>
            <a:r>
              <a:rPr lang="fr-FR" altLang="fr-FR" sz="3118" b="1">
                <a:latin typeface="Courier New" panose="02070309020205020404" pitchFamily="49" charset="0"/>
                <a:cs typeface="Courier New" panose="02070309020205020404" pitchFamily="49" charset="0"/>
              </a:rPr>
              <a:t>[CONNECT BY PRIOR &lt;critères de récursivité&gt;]</a:t>
            </a:r>
          </a:p>
          <a:p>
            <a:pPr eaLnBrk="1" hangingPunct="1">
              <a:lnSpc>
                <a:spcPct val="90000"/>
              </a:lnSpc>
            </a:pPr>
            <a:r>
              <a:rPr lang="fr-FR" altLang="fr-FR" sz="3118" b="1">
                <a:latin typeface="Courier New" panose="02070309020205020404" pitchFamily="49" charset="0"/>
                <a:cs typeface="Courier New" panose="02070309020205020404" pitchFamily="49" charset="0"/>
              </a:rPr>
              <a:t>[START WITH &lt;condition de départ&gt;]</a:t>
            </a:r>
          </a:p>
          <a:p>
            <a:pPr eaLnBrk="1" hangingPunct="1">
              <a:lnSpc>
                <a:spcPct val="90000"/>
              </a:lnSpc>
            </a:pPr>
            <a:endParaRPr lang="fr-FR" altLang="fr-FR" sz="3118" b="1">
              <a:latin typeface="Courier New" panose="02070309020205020404" pitchFamily="49" charset="0"/>
              <a:cs typeface="Courier New" panose="02070309020205020404" pitchFamily="49"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4BED1C89-EB4D-5422-5371-C52CE2ABB83C}"/>
              </a:ext>
            </a:extLst>
          </p:cNvPr>
          <p:cNvSpPr>
            <a:spLocks noGrp="1" noChangeArrowheads="1"/>
          </p:cNvSpPr>
          <p:nvPr>
            <p:ph type="title"/>
          </p:nvPr>
        </p:nvSpPr>
        <p:spPr/>
        <p:txBody>
          <a:bodyPr/>
          <a:lstStyle/>
          <a:p>
            <a:pPr eaLnBrk="1" hangingPunct="1"/>
            <a:r>
              <a:rPr lang="en-US" altLang="fr-FR"/>
              <a:t>Jointures externe</a:t>
            </a:r>
          </a:p>
        </p:txBody>
      </p:sp>
      <p:sp>
        <p:nvSpPr>
          <p:cNvPr id="105474" name="Rectangle 3">
            <a:extLst>
              <a:ext uri="{FF2B5EF4-FFF2-40B4-BE49-F238E27FC236}">
                <a16:creationId xmlns:a16="http://schemas.microsoft.com/office/drawing/2014/main" id="{28A2464F-61E3-C9DA-7B81-5B21F770C9ED}"/>
              </a:ext>
            </a:extLst>
          </p:cNvPr>
          <p:cNvSpPr>
            <a:spLocks noGrp="1" noChangeArrowheads="1"/>
          </p:cNvSpPr>
          <p:nvPr>
            <p:ph idx="1"/>
          </p:nvPr>
        </p:nvSpPr>
        <p:spPr>
          <a:xfrm>
            <a:off x="1144587" y="1900766"/>
            <a:ext cx="13067771" cy="7456594"/>
          </a:xfrm>
        </p:spPr>
        <p:txBody>
          <a:bodyPr>
            <a:normAutofit fontScale="92500" lnSpcReduction="20000"/>
          </a:bodyPr>
          <a:lstStyle/>
          <a:p>
            <a:pPr marL="527157" indent="-527157" algn="just"/>
            <a:r>
              <a:rPr lang="fr-FR" altLang="fr-FR" dirty="0"/>
              <a:t>R OUTER JOIN S est l</a:t>
            </a:r>
            <a:r>
              <a:rPr lang="ja-JP" altLang="fr-FR" dirty="0"/>
              <a:t>’</a:t>
            </a:r>
            <a:r>
              <a:rPr lang="fr-FR" altLang="ja-JP" dirty="0"/>
              <a:t>instruction principale pour faire une jointure externe. Elle est complétée par:</a:t>
            </a:r>
          </a:p>
          <a:p>
            <a:pPr marL="1544345" lvl="1" indent="-831571" algn="just">
              <a:buFont typeface="Monotype Sorts" pitchFamily="125" charset="2"/>
              <a:buAutoNum type="arabicPeriod"/>
            </a:pPr>
            <a:r>
              <a:rPr lang="fr-FR" altLang="fr-FR" dirty="0"/>
              <a:t>NATURAL devant OUTER (Optionnel).</a:t>
            </a:r>
          </a:p>
          <a:p>
            <a:pPr marL="1544345" lvl="1" indent="-831571" algn="just">
              <a:buFont typeface="Monotype Sorts" pitchFamily="125" charset="2"/>
              <a:buAutoNum type="arabicPeriod"/>
            </a:pPr>
            <a:r>
              <a:rPr lang="fr-FR" altLang="fr-FR" dirty="0"/>
              <a:t>ON &lt;condition&gt; après JOIN (Optionnel).</a:t>
            </a:r>
          </a:p>
          <a:p>
            <a:pPr marL="1544345" lvl="1" indent="-831571" algn="just">
              <a:buFont typeface="Monotype Sorts" pitchFamily="125" charset="2"/>
              <a:buAutoNum type="arabicPeriod"/>
            </a:pPr>
            <a:r>
              <a:rPr lang="fr-FR" altLang="fr-FR" dirty="0"/>
              <a:t>LEFT, RIGHT, ou FULL devant OUTER (Optionnel).</a:t>
            </a:r>
          </a:p>
          <a:p>
            <a:pPr marL="2138324" lvl="2" indent="-712775" algn="just">
              <a:buFont typeface="Monotype Sorts" pitchFamily="125" charset="2"/>
              <a:buChar char="u"/>
            </a:pPr>
            <a:r>
              <a:rPr lang="fr-FR" altLang="fr-FR" sz="2600" dirty="0"/>
              <a:t>LEFT = conserve les tuples incomplets de R seulement.</a:t>
            </a:r>
          </a:p>
          <a:p>
            <a:pPr marL="2138324" lvl="2" indent="-712775" algn="just">
              <a:buFont typeface="Monotype Sorts" pitchFamily="125" charset="2"/>
              <a:buChar char="u"/>
            </a:pPr>
            <a:r>
              <a:rPr lang="fr-FR" altLang="fr-FR" sz="2600" dirty="0"/>
              <a:t>RIGHT = conserve les tuples incomplets de S seulement.</a:t>
            </a:r>
          </a:p>
          <a:p>
            <a:pPr marL="2138324" lvl="2" indent="-712775" algn="just">
              <a:buFont typeface="Monotype Sorts" pitchFamily="125" charset="2"/>
              <a:buChar char="u"/>
            </a:pPr>
            <a:r>
              <a:rPr lang="fr-FR" altLang="fr-FR" sz="2600" dirty="0"/>
              <a:t>FULL = conserve les tuples incomplets des deux; </a:t>
            </a:r>
            <a:r>
              <a:rPr lang="fr-FR" altLang="fr-FR" sz="2600" b="1" dirty="0"/>
              <a:t>valeur par défaut</a:t>
            </a:r>
            <a:r>
              <a:rPr lang="fr-FR" altLang="fr-FR" sz="2600" dirty="0"/>
              <a:t>.</a:t>
            </a:r>
          </a:p>
          <a:p>
            <a:pPr marL="527157" indent="-527157" algn="just"/>
            <a:endParaRPr lang="fr-FR" altLang="fr-FR" dirty="0"/>
          </a:p>
          <a:p>
            <a:pPr marL="527157" indent="-527157" algn="just"/>
            <a:r>
              <a:rPr lang="fr-FR" altLang="fr-FR" dirty="0"/>
              <a:t>Exemple:</a:t>
            </a:r>
          </a:p>
          <a:p>
            <a:pPr marL="527157" indent="-527157" algn="just">
              <a:buNone/>
            </a:pPr>
            <a:endParaRPr lang="fr-FR" altLang="fr-FR" sz="1559" dirty="0"/>
          </a:p>
          <a:p>
            <a:pPr marL="527157" indent="-527157" algn="just">
              <a:buNone/>
            </a:pPr>
            <a:r>
              <a:rPr lang="fr-FR" altLang="fr-FR" dirty="0"/>
              <a:t>	A partir de </a:t>
            </a:r>
            <a:r>
              <a:rPr lang="fr-FR" altLang="fr-FR" dirty="0" err="1">
                <a:solidFill>
                  <a:srgbClr val="CC00CC"/>
                </a:solidFill>
              </a:rPr>
              <a:t>Sells</a:t>
            </a:r>
            <a:r>
              <a:rPr lang="fr-FR" altLang="fr-FR" dirty="0">
                <a:solidFill>
                  <a:srgbClr val="CC00CC"/>
                </a:solidFill>
              </a:rPr>
              <a:t>(bar, </a:t>
            </a:r>
            <a:r>
              <a:rPr lang="fr-FR" altLang="fr-FR" dirty="0" err="1">
                <a:solidFill>
                  <a:srgbClr val="CC00CC"/>
                </a:solidFill>
              </a:rPr>
              <a:t>beer</a:t>
            </a:r>
            <a:r>
              <a:rPr lang="fr-FR" altLang="fr-FR" dirty="0">
                <a:solidFill>
                  <a:srgbClr val="CC00CC"/>
                </a:solidFill>
              </a:rPr>
              <a:t>, </a:t>
            </a:r>
            <a:r>
              <a:rPr lang="fr-FR" altLang="fr-FR" dirty="0" err="1">
                <a:solidFill>
                  <a:srgbClr val="CC00CC"/>
                </a:solidFill>
              </a:rPr>
              <a:t>price</a:t>
            </a:r>
            <a:r>
              <a:rPr lang="fr-FR" altLang="fr-FR" dirty="0">
                <a:solidFill>
                  <a:srgbClr val="CC00CC"/>
                </a:solidFill>
              </a:rPr>
              <a:t>)</a:t>
            </a:r>
            <a:r>
              <a:rPr lang="fr-FR" altLang="fr-FR" dirty="0"/>
              <a:t> et </a:t>
            </a:r>
            <a:r>
              <a:rPr lang="en-US" altLang="fr-FR" dirty="0">
                <a:solidFill>
                  <a:srgbClr val="CC00CC"/>
                </a:solidFill>
              </a:rPr>
              <a:t>Frequents(drinker ,bar)</a:t>
            </a:r>
            <a:r>
              <a:rPr lang="fr-FR" altLang="fr-FR" dirty="0"/>
              <a:t>, afficher tous les clients et les bières </a:t>
            </a:r>
            <a:r>
              <a:rPr lang="fr-FR" altLang="fr-FR" dirty="0" err="1"/>
              <a:t>qu</a:t>
            </a:r>
            <a:r>
              <a:rPr lang="ja-JP" altLang="fr-FR" dirty="0"/>
              <a:t>’</a:t>
            </a:r>
            <a:r>
              <a:rPr lang="fr-FR" altLang="ja-JP" dirty="0"/>
              <a:t>ils peuvent consommer</a:t>
            </a:r>
          </a:p>
          <a:p>
            <a:pPr marL="527157" indent="-527157" algn="just">
              <a:buNone/>
            </a:pPr>
            <a:endParaRPr lang="fr-FR" altLang="ja-JP" dirty="0"/>
          </a:p>
          <a:p>
            <a:pPr marL="527157" indent="-527157" algn="just">
              <a:buNone/>
            </a:pPr>
            <a:r>
              <a:rPr lang="fr-FR" altLang="fr-FR" dirty="0">
                <a:latin typeface="Courier New" panose="02070309020205020404" pitchFamily="49" charset="0"/>
              </a:rPr>
              <a:t>		SELECT drinker, </a:t>
            </a:r>
            <a:r>
              <a:rPr lang="fr-FR" altLang="fr-FR" dirty="0" err="1">
                <a:latin typeface="Courier New" panose="02070309020205020404" pitchFamily="49" charset="0"/>
              </a:rPr>
              <a:t>beer</a:t>
            </a:r>
            <a:endParaRPr lang="fr-FR" altLang="fr-FR" dirty="0">
              <a:latin typeface="Courier New" panose="02070309020205020404" pitchFamily="49" charset="0"/>
            </a:endParaRPr>
          </a:p>
          <a:p>
            <a:pPr marL="527157" indent="-527157" algn="just">
              <a:buNone/>
            </a:pPr>
            <a:r>
              <a:rPr lang="fr-FR" altLang="fr-FR" dirty="0">
                <a:latin typeface="Courier New" panose="02070309020205020404" pitchFamily="49" charset="0"/>
              </a:rPr>
              <a:t>		FROM </a:t>
            </a:r>
            <a:r>
              <a:rPr lang="fr-FR" altLang="fr-FR" dirty="0" err="1">
                <a:latin typeface="Courier New" panose="02070309020205020404" pitchFamily="49" charset="0"/>
              </a:rPr>
              <a:t>Sell</a:t>
            </a:r>
            <a:r>
              <a:rPr lang="fr-FR" altLang="fr-FR" dirty="0">
                <a:latin typeface="Courier New" panose="02070309020205020404" pitchFamily="49" charset="0"/>
              </a:rPr>
              <a:t> RIGHT OUTER JOIN </a:t>
            </a:r>
            <a:r>
              <a:rPr lang="fr-FR" altLang="fr-FR" dirty="0" err="1">
                <a:latin typeface="Courier New" panose="02070309020205020404" pitchFamily="49" charset="0"/>
              </a:rPr>
              <a:t>Frequents</a:t>
            </a:r>
            <a:endParaRPr lang="fr-FR" altLang="fr-FR" dirty="0">
              <a:latin typeface="Courier New" panose="02070309020205020404" pitchFamily="49" charset="0"/>
            </a:endParaRPr>
          </a:p>
          <a:p>
            <a:pPr marL="527157" indent="-527157" algn="just">
              <a:buNone/>
            </a:pPr>
            <a:r>
              <a:rPr lang="fr-FR" altLang="fr-FR" dirty="0">
                <a:latin typeface="Courier New" panose="02070309020205020404" pitchFamily="49" charset="0"/>
              </a:rPr>
              <a:t>      ON </a:t>
            </a:r>
            <a:r>
              <a:rPr lang="fr-FR" altLang="fr-FR" dirty="0" err="1">
                <a:latin typeface="Courier New" panose="02070309020205020404" pitchFamily="49" charset="0"/>
              </a:rPr>
              <a:t>Sells.bar</a:t>
            </a:r>
            <a:r>
              <a:rPr lang="fr-FR" altLang="fr-FR" dirty="0">
                <a:latin typeface="Courier New" panose="02070309020205020404" pitchFamily="49" charset="0"/>
              </a:rPr>
              <a:t> = </a:t>
            </a:r>
            <a:r>
              <a:rPr lang="fr-FR" altLang="fr-FR" dirty="0" err="1">
                <a:latin typeface="Courier New" panose="02070309020205020404" pitchFamily="49" charset="0"/>
              </a:rPr>
              <a:t>Frequents.bar</a:t>
            </a:r>
            <a:r>
              <a:rPr lang="fr-FR" altLang="fr-FR" dirty="0">
                <a:latin typeface="Courier New" panose="02070309020205020404" pitchFamily="49" charset="0"/>
              </a:rPr>
              <a:t> ;</a:t>
            </a:r>
          </a:p>
          <a:p>
            <a:pPr marL="527157" indent="-527157" algn="just">
              <a:buNone/>
            </a:pPr>
            <a:endParaRPr lang="fr-FR" altLang="fr-FR" dirty="0"/>
          </a:p>
          <a:p>
            <a:pPr marL="527157" indent="-527157" algn="just">
              <a:buNone/>
            </a:pPr>
            <a:endParaRPr lang="fr-FR" altLang="fr-FR" dirty="0"/>
          </a:p>
        </p:txBody>
      </p:sp>
      <p:sp>
        <p:nvSpPr>
          <p:cNvPr id="105475" name="Espace réservé du numéro de diapositive 5">
            <a:extLst>
              <a:ext uri="{FF2B5EF4-FFF2-40B4-BE49-F238E27FC236}">
                <a16:creationId xmlns:a16="http://schemas.microsoft.com/office/drawing/2014/main" id="{B78FE7F3-113C-B4F8-A552-10F1C6FF54D3}"/>
              </a:ext>
            </a:extLst>
          </p:cNvPr>
          <p:cNvSpPr>
            <a:spLocks noGrp="1"/>
          </p:cNvSpPr>
          <p:nvPr>
            <p:ph type="sldNum" sz="quarter" idx="11"/>
          </p:nvPr>
        </p:nvSpPr>
        <p:spPr bwMode="auto">
          <a:xfrm>
            <a:off x="13206577"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15</a:t>
            </a:fld>
            <a:endParaRPr lang="en-US" altLang="fr-FR" sz="2183" dirty="0">
              <a:solidFill>
                <a:srgbClr val="1D0401"/>
              </a:solidFill>
              <a:latin typeface="Times New Roman" panose="02020603050405020304" pitchFamily="18" charset="0"/>
            </a:endParaRPr>
          </a:p>
        </p:txBody>
      </p:sp>
      <p:grpSp>
        <p:nvGrpSpPr>
          <p:cNvPr id="2" name="Group 8">
            <a:extLst>
              <a:ext uri="{FF2B5EF4-FFF2-40B4-BE49-F238E27FC236}">
                <a16:creationId xmlns:a16="http://schemas.microsoft.com/office/drawing/2014/main" id="{C66D06A1-056A-209E-32E5-3E9D14A60BD6}"/>
              </a:ext>
            </a:extLst>
          </p:cNvPr>
          <p:cNvGrpSpPr>
            <a:grpSpLocks/>
          </p:cNvGrpSpPr>
          <p:nvPr/>
        </p:nvGrpSpPr>
        <p:grpSpPr bwMode="auto">
          <a:xfrm>
            <a:off x="9935634" y="2494760"/>
            <a:ext cx="4638069" cy="1187980"/>
            <a:chOff x="4554" y="1771"/>
            <a:chExt cx="1050" cy="480"/>
          </a:xfrm>
        </p:grpSpPr>
        <p:sp>
          <p:nvSpPr>
            <p:cNvPr id="105480" name="Text Box 5">
              <a:extLst>
                <a:ext uri="{FF2B5EF4-FFF2-40B4-BE49-F238E27FC236}">
                  <a16:creationId xmlns:a16="http://schemas.microsoft.com/office/drawing/2014/main" id="{77281375-ACC6-1CB4-BA02-7DFB7475F632}"/>
                </a:ext>
              </a:extLst>
            </p:cNvPr>
            <p:cNvSpPr txBox="1">
              <a:spLocks noChangeArrowheads="1"/>
            </p:cNvSpPr>
            <p:nvPr/>
          </p:nvSpPr>
          <p:spPr bwMode="auto">
            <a:xfrm>
              <a:off x="4985" y="1771"/>
              <a:ext cx="619"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i="1" dirty="0" err="1"/>
                <a:t>Uniquement</a:t>
              </a:r>
              <a:r>
                <a:rPr lang="en-US" altLang="fr-FR" sz="3118" i="1" dirty="0"/>
                <a:t> </a:t>
              </a:r>
              <a:r>
                <a:rPr lang="en-US" altLang="fr-FR" sz="3118" i="1" dirty="0" err="1"/>
                <a:t>une</a:t>
              </a:r>
              <a:r>
                <a:rPr lang="en-US" altLang="fr-FR" sz="3118" i="1" dirty="0"/>
                <a:t> des deux</a:t>
              </a:r>
            </a:p>
          </p:txBody>
        </p:sp>
        <p:sp>
          <p:nvSpPr>
            <p:cNvPr id="105481" name="Line 6">
              <a:extLst>
                <a:ext uri="{FF2B5EF4-FFF2-40B4-BE49-F238E27FC236}">
                  <a16:creationId xmlns:a16="http://schemas.microsoft.com/office/drawing/2014/main" id="{4019DB84-93D4-7135-0501-1DAF24F100DC}"/>
                </a:ext>
              </a:extLst>
            </p:cNvPr>
            <p:cNvSpPr>
              <a:spLocks noChangeShapeType="1"/>
            </p:cNvSpPr>
            <p:nvPr/>
          </p:nvSpPr>
          <p:spPr bwMode="auto">
            <a:xfrm flipH="1">
              <a:off x="4581" y="2011"/>
              <a:ext cx="35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105482" name="Line 7">
              <a:extLst>
                <a:ext uri="{FF2B5EF4-FFF2-40B4-BE49-F238E27FC236}">
                  <a16:creationId xmlns:a16="http://schemas.microsoft.com/office/drawing/2014/main" id="{D32805F7-F3DE-4B20-CE8C-5E007E7DE787}"/>
                </a:ext>
              </a:extLst>
            </p:cNvPr>
            <p:cNvSpPr>
              <a:spLocks noChangeShapeType="1"/>
            </p:cNvSpPr>
            <p:nvPr/>
          </p:nvSpPr>
          <p:spPr bwMode="auto">
            <a:xfrm flipH="1">
              <a:off x="4554" y="2011"/>
              <a:ext cx="377"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28D2EBBA-9392-AE7C-36AE-DAD46B3280A9}"/>
              </a:ext>
            </a:extLst>
          </p:cNvPr>
          <p:cNvSpPr>
            <a:spLocks noGrp="1" noChangeArrowheads="1"/>
          </p:cNvSpPr>
          <p:nvPr>
            <p:ph type="title"/>
          </p:nvPr>
        </p:nvSpPr>
        <p:spPr/>
        <p:txBody>
          <a:bodyPr/>
          <a:lstStyle/>
          <a:p>
            <a:pPr eaLnBrk="1" hangingPunct="1"/>
            <a:r>
              <a:rPr lang="fr-FR" altLang="fr-FR"/>
              <a:t>Agrégations</a:t>
            </a:r>
          </a:p>
        </p:txBody>
      </p:sp>
      <p:sp>
        <p:nvSpPr>
          <p:cNvPr id="107522" name="Rectangle 3">
            <a:extLst>
              <a:ext uri="{FF2B5EF4-FFF2-40B4-BE49-F238E27FC236}">
                <a16:creationId xmlns:a16="http://schemas.microsoft.com/office/drawing/2014/main" id="{B1C4314C-3BAE-5664-6B3C-92E2342F44AE}"/>
              </a:ext>
            </a:extLst>
          </p:cNvPr>
          <p:cNvSpPr>
            <a:spLocks noGrp="1" noChangeArrowheads="1"/>
          </p:cNvSpPr>
          <p:nvPr>
            <p:ph idx="1"/>
          </p:nvPr>
        </p:nvSpPr>
        <p:spPr/>
        <p:txBody>
          <a:bodyPr/>
          <a:lstStyle/>
          <a:p>
            <a:pPr algn="just" eaLnBrk="1" hangingPunct="1"/>
            <a:r>
              <a:rPr lang="fr-FR" altLang="fr-FR"/>
              <a:t>SUM, AVG, COUNT, MIN, et MAX peuvent être appliqués à une colonne dans une clause SELECT afin d</a:t>
            </a:r>
            <a:r>
              <a:rPr lang="ja-JP" altLang="fr-FR"/>
              <a:t>’</a:t>
            </a:r>
            <a:r>
              <a:rPr lang="fr-FR" altLang="ja-JP"/>
              <a:t>appliquer l</a:t>
            </a:r>
            <a:r>
              <a:rPr lang="ja-JP" altLang="fr-FR"/>
              <a:t>’</a:t>
            </a:r>
            <a:r>
              <a:rPr lang="fr-FR" altLang="ja-JP"/>
              <a:t>agrégation sur cette colonne.</a:t>
            </a:r>
          </a:p>
          <a:p>
            <a:pPr algn="just" eaLnBrk="1" hangingPunct="1"/>
            <a:r>
              <a:rPr lang="fr-FR" altLang="fr-FR"/>
              <a:t>Egalement, COUNT(*) pour compter le nombre de tuples.</a:t>
            </a:r>
          </a:p>
          <a:p>
            <a:pPr algn="just" eaLnBrk="1" hangingPunct="1"/>
            <a:endParaRPr lang="fr-FR" altLang="fr-FR"/>
          </a:p>
          <a:p>
            <a:pPr algn="just" eaLnBrk="1" hangingPunct="1"/>
            <a:r>
              <a:rPr lang="fr-FR" altLang="fr-FR"/>
              <a:t>Exemple:</a:t>
            </a:r>
          </a:p>
          <a:p>
            <a:pPr algn="just" eaLnBrk="1" hangingPunct="1">
              <a:buFontTx/>
              <a:buNone/>
            </a:pPr>
            <a:endParaRPr lang="fr-FR" altLang="fr-FR"/>
          </a:p>
          <a:p>
            <a:pPr eaLnBrk="1" hangingPunct="1">
              <a:buFontTx/>
              <a:buNone/>
            </a:pPr>
            <a:r>
              <a:rPr lang="fr-FR" altLang="fr-FR"/>
              <a:t>	A partir de </a:t>
            </a:r>
            <a:r>
              <a:rPr lang="fr-FR" altLang="fr-FR">
                <a:solidFill>
                  <a:srgbClr val="CC00CC"/>
                </a:solidFill>
              </a:rPr>
              <a:t>Sells(bar, beer, price)</a:t>
            </a:r>
            <a:r>
              <a:rPr lang="fr-FR" altLang="fr-FR"/>
              <a:t>, trouver le prix moyen d</a:t>
            </a:r>
            <a:r>
              <a:rPr lang="ja-JP" altLang="fr-FR"/>
              <a:t>’</a:t>
            </a:r>
            <a:r>
              <a:rPr lang="fr-FR" altLang="ja-JP"/>
              <a:t>une Bud:</a:t>
            </a:r>
          </a:p>
          <a:p>
            <a:pPr eaLnBrk="1" hangingPunct="1">
              <a:buFont typeface="Monotype Sorts" pitchFamily="125" charset="2"/>
              <a:buNone/>
            </a:pPr>
            <a:r>
              <a:rPr lang="fr-FR" altLang="fr-FR"/>
              <a:t>		</a:t>
            </a:r>
            <a:r>
              <a:rPr lang="fr-FR" altLang="fr-FR">
                <a:latin typeface="Courier New" panose="02070309020205020404" pitchFamily="49" charset="0"/>
              </a:rPr>
              <a:t>SELECT AVG(price)</a:t>
            </a:r>
          </a:p>
          <a:p>
            <a:pPr eaLnBrk="1" hangingPunct="1">
              <a:buFont typeface="Monotype Sorts" pitchFamily="125" charset="2"/>
              <a:buNone/>
            </a:pPr>
            <a:r>
              <a:rPr lang="fr-FR" altLang="fr-FR">
                <a:latin typeface="Courier New" panose="02070309020205020404" pitchFamily="49" charset="0"/>
              </a:rPr>
              <a:t>		FROM Sells</a:t>
            </a:r>
          </a:p>
          <a:p>
            <a:pPr eaLnBrk="1" hangingPunct="1">
              <a:buFont typeface="Monotype Sorts" pitchFamily="125" charset="2"/>
              <a:buNone/>
            </a:pPr>
            <a:r>
              <a:rPr lang="fr-FR" altLang="fr-FR">
                <a:latin typeface="Courier New" panose="02070309020205020404" pitchFamily="49" charset="0"/>
              </a:rPr>
              <a:t>		WHERE beer = </a:t>
            </a:r>
            <a:r>
              <a:rPr lang="ja-JP" altLang="fr-FR">
                <a:latin typeface="Courier New" panose="02070309020205020404" pitchFamily="49" charset="0"/>
              </a:rPr>
              <a:t>’</a:t>
            </a:r>
            <a:r>
              <a:rPr lang="fr-FR" altLang="ja-JP">
                <a:latin typeface="Courier New" panose="02070309020205020404" pitchFamily="49" charset="0"/>
              </a:rPr>
              <a:t>Bud</a:t>
            </a:r>
            <a:r>
              <a:rPr lang="ja-JP" altLang="fr-FR">
                <a:latin typeface="Courier New" panose="02070309020205020404" pitchFamily="49" charset="0"/>
              </a:rPr>
              <a:t>’</a:t>
            </a:r>
            <a:r>
              <a:rPr lang="fr-FR" altLang="ja-JP">
                <a:latin typeface="Courier New" panose="02070309020205020404" pitchFamily="49" charset="0"/>
              </a:rPr>
              <a:t>;</a:t>
            </a:r>
          </a:p>
          <a:p>
            <a:pPr algn="just" eaLnBrk="1" hangingPunct="1">
              <a:buFontTx/>
              <a:buNone/>
            </a:pPr>
            <a:endParaRPr lang="fr-FR" altLang="fr-FR"/>
          </a:p>
        </p:txBody>
      </p:sp>
      <p:sp>
        <p:nvSpPr>
          <p:cNvPr id="107523" name="Espace réservé du numéro de diapositive 5">
            <a:extLst>
              <a:ext uri="{FF2B5EF4-FFF2-40B4-BE49-F238E27FC236}">
                <a16:creationId xmlns:a16="http://schemas.microsoft.com/office/drawing/2014/main" id="{7BFEE6A5-9040-362D-B907-99B5D421CEF9}"/>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16</a:t>
            </a:fld>
            <a:endParaRPr lang="fr-FR" altLang="fr-FR" sz="2183" dirty="0">
              <a:solidFill>
                <a:srgbClr val="1D0401"/>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5461632D-7889-CAC7-E38D-7299CC5C06C3}"/>
              </a:ext>
            </a:extLst>
          </p:cNvPr>
          <p:cNvSpPr>
            <a:spLocks noGrp="1" noChangeArrowheads="1"/>
          </p:cNvSpPr>
          <p:nvPr>
            <p:ph type="title"/>
          </p:nvPr>
        </p:nvSpPr>
        <p:spPr/>
        <p:txBody>
          <a:bodyPr/>
          <a:lstStyle/>
          <a:p>
            <a:pPr eaLnBrk="1" hangingPunct="1"/>
            <a:r>
              <a:rPr lang="fr-FR" altLang="fr-FR"/>
              <a:t>Eliminer les doublons dans une Agrégation</a:t>
            </a:r>
          </a:p>
        </p:txBody>
      </p:sp>
      <p:sp>
        <p:nvSpPr>
          <p:cNvPr id="109570" name="Rectangle 3">
            <a:extLst>
              <a:ext uri="{FF2B5EF4-FFF2-40B4-BE49-F238E27FC236}">
                <a16:creationId xmlns:a16="http://schemas.microsoft.com/office/drawing/2014/main" id="{9999C28F-9C4B-A799-045C-FCAE2B85A066}"/>
              </a:ext>
            </a:extLst>
          </p:cNvPr>
          <p:cNvSpPr>
            <a:spLocks noGrp="1" noChangeArrowheads="1"/>
          </p:cNvSpPr>
          <p:nvPr>
            <p:ph idx="1"/>
          </p:nvPr>
        </p:nvSpPr>
        <p:spPr>
          <a:xfrm>
            <a:off x="1263386" y="2019564"/>
            <a:ext cx="12592579" cy="6058694"/>
          </a:xfrm>
        </p:spPr>
        <p:txBody>
          <a:bodyPr/>
          <a:lstStyle/>
          <a:p>
            <a:pPr eaLnBrk="1" hangingPunct="1"/>
            <a:r>
              <a:rPr lang="fr-FR" altLang="fr-FR"/>
              <a:t>Utiliser DISTINCT à l</a:t>
            </a:r>
            <a:r>
              <a:rPr lang="ja-JP" altLang="fr-FR"/>
              <a:t>’</a:t>
            </a:r>
            <a:r>
              <a:rPr lang="fr-FR" altLang="ja-JP"/>
              <a:t>intérieur de l</a:t>
            </a:r>
            <a:r>
              <a:rPr lang="ja-JP" altLang="fr-FR"/>
              <a:t>’</a:t>
            </a:r>
            <a:r>
              <a:rPr lang="fr-FR" altLang="ja-JP"/>
              <a:t>agrégation.</a:t>
            </a:r>
          </a:p>
          <a:p>
            <a:pPr eaLnBrk="1" hangingPunct="1"/>
            <a:endParaRPr lang="fr-FR" altLang="fr-FR"/>
          </a:p>
          <a:p>
            <a:pPr eaLnBrk="1" hangingPunct="1"/>
            <a:r>
              <a:rPr lang="fr-FR" altLang="fr-FR"/>
              <a:t>Exemple:</a:t>
            </a:r>
          </a:p>
          <a:p>
            <a:pPr eaLnBrk="1" hangingPunct="1">
              <a:buFontTx/>
              <a:buNone/>
            </a:pPr>
            <a:endParaRPr lang="fr-FR" altLang="fr-FR"/>
          </a:p>
          <a:p>
            <a:pPr eaLnBrk="1" hangingPunct="1">
              <a:buFontTx/>
              <a:buNone/>
            </a:pPr>
            <a:r>
              <a:rPr lang="fr-FR" altLang="fr-FR"/>
              <a:t>	Trouver le nombre de prix différents associés à la Bud:</a:t>
            </a:r>
          </a:p>
          <a:p>
            <a:pPr eaLnBrk="1" hangingPunct="1">
              <a:buFont typeface="Monotype Sorts" pitchFamily="125" charset="2"/>
              <a:buNone/>
            </a:pPr>
            <a:r>
              <a:rPr lang="fr-FR" altLang="fr-FR"/>
              <a:t>		</a:t>
            </a:r>
            <a:r>
              <a:rPr lang="fr-FR" altLang="fr-FR">
                <a:latin typeface="Courier New" panose="02070309020205020404" pitchFamily="49" charset="0"/>
              </a:rPr>
              <a:t>SELECT COUNT(DISTINCT price)</a:t>
            </a:r>
          </a:p>
          <a:p>
            <a:pPr eaLnBrk="1" hangingPunct="1">
              <a:buFont typeface="Monotype Sorts" pitchFamily="125" charset="2"/>
              <a:buNone/>
            </a:pPr>
            <a:r>
              <a:rPr lang="fr-FR" altLang="fr-FR">
                <a:latin typeface="Courier New" panose="02070309020205020404" pitchFamily="49" charset="0"/>
              </a:rPr>
              <a:t>		FROM Sells</a:t>
            </a:r>
          </a:p>
          <a:p>
            <a:pPr eaLnBrk="1" hangingPunct="1">
              <a:buFont typeface="Monotype Sorts" pitchFamily="125" charset="2"/>
              <a:buNone/>
            </a:pPr>
            <a:r>
              <a:rPr lang="fr-FR" altLang="fr-FR">
                <a:latin typeface="Courier New" panose="02070309020205020404" pitchFamily="49" charset="0"/>
              </a:rPr>
              <a:t>		WHERE beer = </a:t>
            </a:r>
            <a:r>
              <a:rPr lang="ja-JP" altLang="fr-FR">
                <a:latin typeface="Courier New" panose="02070309020205020404" pitchFamily="49" charset="0"/>
              </a:rPr>
              <a:t>’</a:t>
            </a:r>
            <a:r>
              <a:rPr lang="fr-FR" altLang="ja-JP">
                <a:latin typeface="Courier New" panose="02070309020205020404" pitchFamily="49" charset="0"/>
              </a:rPr>
              <a:t>Bud</a:t>
            </a:r>
            <a:r>
              <a:rPr lang="ja-JP" altLang="fr-FR">
                <a:latin typeface="Courier New" panose="02070309020205020404" pitchFamily="49" charset="0"/>
              </a:rPr>
              <a:t>’</a:t>
            </a:r>
            <a:r>
              <a:rPr lang="fr-FR" altLang="ja-JP">
                <a:latin typeface="Courier New" panose="02070309020205020404" pitchFamily="49" charset="0"/>
              </a:rPr>
              <a:t>;</a:t>
            </a:r>
          </a:p>
          <a:p>
            <a:pPr eaLnBrk="1" hangingPunct="1">
              <a:buFont typeface="Monotype Sorts" pitchFamily="125" charset="2"/>
              <a:buNone/>
            </a:pPr>
            <a:endParaRPr lang="fr-FR" altLang="fr-FR">
              <a:latin typeface="Courier New" panose="02070309020205020404" pitchFamily="49" charset="0"/>
            </a:endParaRPr>
          </a:p>
        </p:txBody>
      </p:sp>
      <p:sp>
        <p:nvSpPr>
          <p:cNvPr id="109571" name="Espace réservé du numéro de diapositive 5">
            <a:extLst>
              <a:ext uri="{FF2B5EF4-FFF2-40B4-BE49-F238E27FC236}">
                <a16:creationId xmlns:a16="http://schemas.microsoft.com/office/drawing/2014/main" id="{72383AEF-5557-156B-E558-0C0C1D02DCCE}"/>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17</a:t>
            </a:fld>
            <a:endParaRPr lang="fr-FR" altLang="fr-FR" sz="2183" dirty="0">
              <a:solidFill>
                <a:srgbClr val="1D0401"/>
              </a:solidFill>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Rectangle 3">
            <a:extLst>
              <a:ext uri="{FF2B5EF4-FFF2-40B4-BE49-F238E27FC236}">
                <a16:creationId xmlns:a16="http://schemas.microsoft.com/office/drawing/2014/main" id="{7F0BBE6A-9B0E-D9D9-19A0-83CB2CBC3FB0}"/>
              </a:ext>
            </a:extLst>
          </p:cNvPr>
          <p:cNvSpPr>
            <a:spLocks noGrp="1" noChangeArrowheads="1"/>
          </p:cNvSpPr>
          <p:nvPr>
            <p:ph idx="1"/>
          </p:nvPr>
        </p:nvSpPr>
        <p:spPr/>
        <p:txBody>
          <a:bodyPr/>
          <a:lstStyle/>
          <a:p>
            <a:pPr algn="just" eaLnBrk="1" hangingPunct="1"/>
            <a:r>
              <a:rPr lang="fr-FR" altLang="fr-FR"/>
              <a:t>Les valeurs NULL ne contribuent jamais à une somme, une moyenne, ou un comptage, et ne peuvent jamais être le minimum ou le maximum d</a:t>
            </a:r>
            <a:r>
              <a:rPr lang="ja-JP" altLang="fr-FR"/>
              <a:t>’</a:t>
            </a:r>
            <a:r>
              <a:rPr lang="fr-FR" altLang="ja-JP"/>
              <a:t>une colonne.</a:t>
            </a:r>
          </a:p>
          <a:p>
            <a:pPr algn="just" eaLnBrk="1" hangingPunct="1"/>
            <a:r>
              <a:rPr lang="fr-FR" altLang="fr-FR"/>
              <a:t>Mais s</a:t>
            </a:r>
            <a:r>
              <a:rPr lang="ja-JP" altLang="fr-FR"/>
              <a:t>’</a:t>
            </a:r>
            <a:r>
              <a:rPr lang="fr-FR" altLang="ja-JP"/>
              <a:t>il n</a:t>
            </a:r>
            <a:r>
              <a:rPr lang="ja-JP" altLang="fr-FR"/>
              <a:t>’</a:t>
            </a:r>
            <a:r>
              <a:rPr lang="fr-FR" altLang="ja-JP"/>
              <a:t>y a pas de valeurs non-NULL dans une colonne, alors le résultat de l</a:t>
            </a:r>
            <a:r>
              <a:rPr lang="ja-JP" altLang="fr-FR"/>
              <a:t>’</a:t>
            </a:r>
            <a:r>
              <a:rPr lang="fr-FR" altLang="ja-JP"/>
              <a:t>agrégation est NULL.</a:t>
            </a:r>
          </a:p>
          <a:p>
            <a:pPr lvl="1" algn="just" eaLnBrk="1" hangingPunct="1"/>
            <a:r>
              <a:rPr lang="fr-FR" altLang="fr-FR">
                <a:solidFill>
                  <a:srgbClr val="3366FF"/>
                </a:solidFill>
              </a:rPr>
              <a:t>Exception</a:t>
            </a:r>
            <a:r>
              <a:rPr lang="fr-FR" altLang="fr-FR"/>
              <a:t>: COUNT d</a:t>
            </a:r>
            <a:r>
              <a:rPr lang="ja-JP" altLang="fr-FR"/>
              <a:t>’</a:t>
            </a:r>
            <a:r>
              <a:rPr lang="fr-FR" altLang="ja-JP"/>
              <a:t>un ensemble vide retourne 0.</a:t>
            </a:r>
          </a:p>
          <a:p>
            <a:pPr lvl="1" algn="just" eaLnBrk="1" hangingPunct="1"/>
            <a:endParaRPr lang="fr-FR" altLang="fr-FR" sz="2494"/>
          </a:p>
          <a:p>
            <a:pPr algn="just" eaLnBrk="1" hangingPunct="1"/>
            <a:r>
              <a:rPr lang="fr-FR" altLang="fr-FR"/>
              <a:t>Exemple:</a:t>
            </a:r>
          </a:p>
          <a:p>
            <a:pPr algn="just" eaLnBrk="1" hangingPunct="1"/>
            <a:endParaRPr lang="fr-FR" altLang="fr-FR"/>
          </a:p>
        </p:txBody>
      </p:sp>
      <p:grpSp>
        <p:nvGrpSpPr>
          <p:cNvPr id="2" name="Group 8">
            <a:extLst>
              <a:ext uri="{FF2B5EF4-FFF2-40B4-BE49-F238E27FC236}">
                <a16:creationId xmlns:a16="http://schemas.microsoft.com/office/drawing/2014/main" id="{13628B4C-4EA9-298B-F031-6F04F4447F87}"/>
              </a:ext>
            </a:extLst>
          </p:cNvPr>
          <p:cNvGrpSpPr>
            <a:grpSpLocks/>
          </p:cNvGrpSpPr>
          <p:nvPr/>
        </p:nvGrpSpPr>
        <p:grpSpPr bwMode="auto">
          <a:xfrm>
            <a:off x="1738577" y="8041136"/>
            <a:ext cx="12236185" cy="2056688"/>
            <a:chOff x="432" y="2474"/>
            <a:chExt cx="5184" cy="1366"/>
          </a:xfrm>
        </p:grpSpPr>
        <p:sp>
          <p:nvSpPr>
            <p:cNvPr id="13" name="Rectangle 9">
              <a:extLst>
                <a:ext uri="{FF2B5EF4-FFF2-40B4-BE49-F238E27FC236}">
                  <a16:creationId xmlns:a16="http://schemas.microsoft.com/office/drawing/2014/main" id="{6D3A3129-12DF-4B69-D0A5-1D80968B8B64}"/>
                </a:ext>
              </a:extLst>
            </p:cNvPr>
            <p:cNvSpPr>
              <a:spLocks noChangeArrowheads="1"/>
            </p:cNvSpPr>
            <p:nvPr/>
          </p:nvSpPr>
          <p:spPr bwMode="auto">
            <a:xfrm>
              <a:off x="432" y="2578"/>
              <a:ext cx="2544" cy="1262"/>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11630" name="Text Box 10">
              <a:extLst>
                <a:ext uri="{FF2B5EF4-FFF2-40B4-BE49-F238E27FC236}">
                  <a16:creationId xmlns:a16="http://schemas.microsoft.com/office/drawing/2014/main" id="{DA7E1493-789D-FB34-2C72-2328138E65B3}"/>
                </a:ext>
              </a:extLst>
            </p:cNvPr>
            <p:cNvSpPr txBox="1">
              <a:spLocks noChangeArrowheads="1"/>
            </p:cNvSpPr>
            <p:nvPr/>
          </p:nvSpPr>
          <p:spPr bwMode="auto">
            <a:xfrm>
              <a:off x="3686" y="2474"/>
              <a:ext cx="1930" cy="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a:t>Le nombre de bars qui vendent de la Bud à un prix connu</a:t>
              </a:r>
            </a:p>
          </p:txBody>
        </p:sp>
        <p:sp>
          <p:nvSpPr>
            <p:cNvPr id="111631" name="Line 11">
              <a:extLst>
                <a:ext uri="{FF2B5EF4-FFF2-40B4-BE49-F238E27FC236}">
                  <a16:creationId xmlns:a16="http://schemas.microsoft.com/office/drawing/2014/main" id="{C5831649-044C-F022-E219-683ED82D49A5}"/>
                </a:ext>
              </a:extLst>
            </p:cNvPr>
            <p:cNvSpPr>
              <a:spLocks noChangeShapeType="1"/>
            </p:cNvSpPr>
            <p:nvPr/>
          </p:nvSpPr>
          <p:spPr bwMode="auto">
            <a:xfrm flipH="1">
              <a:off x="2976" y="3072"/>
              <a:ext cx="67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grpSp>
      <p:grpSp>
        <p:nvGrpSpPr>
          <p:cNvPr id="3" name="Group 4">
            <a:extLst>
              <a:ext uri="{FF2B5EF4-FFF2-40B4-BE49-F238E27FC236}">
                <a16:creationId xmlns:a16="http://schemas.microsoft.com/office/drawing/2014/main" id="{39847D68-938B-55E2-48A0-684B26C76D8F}"/>
              </a:ext>
            </a:extLst>
          </p:cNvPr>
          <p:cNvGrpSpPr>
            <a:grpSpLocks/>
          </p:cNvGrpSpPr>
          <p:nvPr/>
        </p:nvGrpSpPr>
        <p:grpSpPr bwMode="auto">
          <a:xfrm>
            <a:off x="1738577" y="6177492"/>
            <a:ext cx="11879792" cy="1781968"/>
            <a:chOff x="432" y="1296"/>
            <a:chExt cx="5040" cy="1104"/>
          </a:xfrm>
        </p:grpSpPr>
        <p:sp>
          <p:nvSpPr>
            <p:cNvPr id="9" name="Rectangle 5">
              <a:extLst>
                <a:ext uri="{FF2B5EF4-FFF2-40B4-BE49-F238E27FC236}">
                  <a16:creationId xmlns:a16="http://schemas.microsoft.com/office/drawing/2014/main" id="{2DFD6C93-C8C0-7BA5-9616-64EF19DD559B}"/>
                </a:ext>
              </a:extLst>
            </p:cNvPr>
            <p:cNvSpPr>
              <a:spLocks noChangeArrowheads="1"/>
            </p:cNvSpPr>
            <p:nvPr/>
          </p:nvSpPr>
          <p:spPr bwMode="auto">
            <a:xfrm>
              <a:off x="432" y="1296"/>
              <a:ext cx="2544" cy="1104"/>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11627" name="Text Box 6">
              <a:extLst>
                <a:ext uri="{FF2B5EF4-FFF2-40B4-BE49-F238E27FC236}">
                  <a16:creationId xmlns:a16="http://schemas.microsoft.com/office/drawing/2014/main" id="{329A9B2F-6465-A66B-5B14-C1DFB36E96EA}"/>
                </a:ext>
              </a:extLst>
            </p:cNvPr>
            <p:cNvSpPr txBox="1">
              <a:spLocks noChangeArrowheads="1"/>
            </p:cNvSpPr>
            <p:nvPr/>
          </p:nvSpPr>
          <p:spPr bwMode="auto">
            <a:xfrm>
              <a:off x="3638" y="1396"/>
              <a:ext cx="1834"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en-US" altLang="fr-FR" sz="3118"/>
                <a:t>Le nombre de bars qui vendent de la Bud</a:t>
              </a:r>
            </a:p>
          </p:txBody>
        </p:sp>
        <p:sp>
          <p:nvSpPr>
            <p:cNvPr id="111628" name="Line 7">
              <a:extLst>
                <a:ext uri="{FF2B5EF4-FFF2-40B4-BE49-F238E27FC236}">
                  <a16:creationId xmlns:a16="http://schemas.microsoft.com/office/drawing/2014/main" id="{C991DA0C-688F-F557-8F59-91782CA262A5}"/>
                </a:ext>
              </a:extLst>
            </p:cNvPr>
            <p:cNvSpPr>
              <a:spLocks noChangeShapeType="1"/>
            </p:cNvSpPr>
            <p:nvPr/>
          </p:nvSpPr>
          <p:spPr bwMode="auto">
            <a:xfrm flipH="1">
              <a:off x="2976" y="1632"/>
              <a:ext cx="62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grpSp>
      <p:sp>
        <p:nvSpPr>
          <p:cNvPr id="111620" name="Rectangle 2">
            <a:extLst>
              <a:ext uri="{FF2B5EF4-FFF2-40B4-BE49-F238E27FC236}">
                <a16:creationId xmlns:a16="http://schemas.microsoft.com/office/drawing/2014/main" id="{E59151B6-FA44-D970-13BA-27F51FEBCBE7}"/>
              </a:ext>
            </a:extLst>
          </p:cNvPr>
          <p:cNvSpPr>
            <a:spLocks noGrp="1" noChangeArrowheads="1"/>
          </p:cNvSpPr>
          <p:nvPr>
            <p:ph type="title"/>
          </p:nvPr>
        </p:nvSpPr>
        <p:spPr/>
        <p:txBody>
          <a:bodyPr/>
          <a:lstStyle/>
          <a:p>
            <a:pPr eaLnBrk="1" hangingPunct="1"/>
            <a:r>
              <a:rPr lang="fr-FR" altLang="fr-FR"/>
              <a:t>Les NULL ignorés dans les Agrégations</a:t>
            </a:r>
          </a:p>
        </p:txBody>
      </p:sp>
      <p:sp>
        <p:nvSpPr>
          <p:cNvPr id="111621" name="Espace réservé du numéro de diapositive 5">
            <a:extLst>
              <a:ext uri="{FF2B5EF4-FFF2-40B4-BE49-F238E27FC236}">
                <a16:creationId xmlns:a16="http://schemas.microsoft.com/office/drawing/2014/main" id="{85DA3305-CE78-D793-D971-E66551C177BE}"/>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18</a:t>
            </a:fld>
            <a:endParaRPr lang="fr-FR" altLang="fr-FR" sz="2183">
              <a:solidFill>
                <a:srgbClr val="1D0401"/>
              </a:solidFill>
              <a:latin typeface="Times New Roman" panose="02020603050405020304" pitchFamily="18" charset="0"/>
            </a:endParaRPr>
          </a:p>
        </p:txBody>
      </p:sp>
      <p:sp>
        <p:nvSpPr>
          <p:cNvPr id="7" name="Rectangle 3">
            <a:extLst>
              <a:ext uri="{FF2B5EF4-FFF2-40B4-BE49-F238E27FC236}">
                <a16:creationId xmlns:a16="http://schemas.microsoft.com/office/drawing/2014/main" id="{BE34E557-13F5-9579-5730-8BC4F9183CDE}"/>
              </a:ext>
            </a:extLst>
          </p:cNvPr>
          <p:cNvSpPr txBox="1">
            <a:spLocks noChangeArrowheads="1"/>
          </p:cNvSpPr>
          <p:nvPr/>
        </p:nvSpPr>
        <p:spPr bwMode="auto">
          <a:xfrm>
            <a:off x="2807758" y="6177492"/>
            <a:ext cx="10454217" cy="3920331"/>
          </a:xfrm>
          <a:prstGeom prst="rect">
            <a:avLst/>
          </a:prstGeom>
          <a:noFill/>
          <a:ln w="9525">
            <a:noFill/>
            <a:miter lim="800000"/>
            <a:headEnd/>
            <a:tailEnd/>
          </a:ln>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rgbClr val="0033CC"/>
              </a:buClr>
              <a:buSzPct val="90000"/>
              <a:buFont typeface="Monotype Sorts" pitchFamily="125" charset="2"/>
              <a:buNone/>
            </a:pPr>
            <a:r>
              <a:rPr kumimoji="1" lang="en-US" altLang="fr-FR" sz="3118"/>
              <a:t>SELECT count(*)</a:t>
            </a:r>
          </a:p>
          <a:p>
            <a:pPr eaLnBrk="1" hangingPunct="1">
              <a:spcBef>
                <a:spcPct val="20000"/>
              </a:spcBef>
              <a:buClr>
                <a:srgbClr val="0033CC"/>
              </a:buClr>
              <a:buSzPct val="90000"/>
              <a:buFont typeface="Monotype Sorts" pitchFamily="125" charset="2"/>
              <a:buNone/>
            </a:pPr>
            <a:r>
              <a:rPr kumimoji="1" lang="en-US" altLang="fr-FR" sz="3118"/>
              <a:t>FROM Sells</a:t>
            </a:r>
          </a:p>
          <a:p>
            <a:pPr eaLnBrk="1" hangingPunct="1">
              <a:spcBef>
                <a:spcPct val="20000"/>
              </a:spcBef>
              <a:buClr>
                <a:srgbClr val="0033CC"/>
              </a:buClr>
              <a:buSzPct val="90000"/>
              <a:buFont typeface="Monotype Sorts" pitchFamily="125" charset="2"/>
              <a:buNone/>
            </a:pPr>
            <a:r>
              <a:rPr kumimoji="1" lang="en-US" altLang="fr-FR" sz="3118"/>
              <a:t>WHERE beer = ’Bud’;</a:t>
            </a:r>
          </a:p>
          <a:p>
            <a:pPr eaLnBrk="1" hangingPunct="1">
              <a:spcBef>
                <a:spcPct val="20000"/>
              </a:spcBef>
              <a:buClr>
                <a:srgbClr val="0033CC"/>
              </a:buClr>
              <a:buSzPct val="90000"/>
              <a:buFont typeface="Monotype Sorts" pitchFamily="125" charset="2"/>
              <a:buNone/>
            </a:pPr>
            <a:endParaRPr kumimoji="1" lang="en-US" altLang="fr-FR" sz="1559"/>
          </a:p>
          <a:p>
            <a:pPr eaLnBrk="1" hangingPunct="1">
              <a:spcBef>
                <a:spcPct val="20000"/>
              </a:spcBef>
              <a:buClr>
                <a:srgbClr val="0033CC"/>
              </a:buClr>
              <a:buSzPct val="90000"/>
              <a:buFont typeface="Monotype Sorts" pitchFamily="125" charset="2"/>
              <a:buNone/>
            </a:pPr>
            <a:r>
              <a:rPr kumimoji="1" lang="en-US" altLang="fr-FR" sz="3118"/>
              <a:t>SELECT count(price)</a:t>
            </a:r>
          </a:p>
          <a:p>
            <a:pPr eaLnBrk="1" hangingPunct="1">
              <a:spcBef>
                <a:spcPct val="20000"/>
              </a:spcBef>
              <a:buClr>
                <a:srgbClr val="0033CC"/>
              </a:buClr>
              <a:buSzPct val="90000"/>
              <a:buFont typeface="Monotype Sorts" pitchFamily="125" charset="2"/>
              <a:buNone/>
            </a:pPr>
            <a:r>
              <a:rPr kumimoji="1" lang="en-US" altLang="fr-FR" sz="3118"/>
              <a:t>FROM Sells</a:t>
            </a:r>
          </a:p>
          <a:p>
            <a:pPr eaLnBrk="1" hangingPunct="1">
              <a:spcBef>
                <a:spcPct val="20000"/>
              </a:spcBef>
              <a:buClr>
                <a:srgbClr val="0033CC"/>
              </a:buClr>
              <a:buSzPct val="90000"/>
              <a:buFont typeface="Monotype Sorts" pitchFamily="125" charset="2"/>
              <a:buNone/>
            </a:pPr>
            <a:r>
              <a:rPr kumimoji="1" lang="en-US" altLang="fr-FR" sz="3118"/>
              <a:t>WHERE beer = ’Bud’;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625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625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a:extLst>
              <a:ext uri="{FF2B5EF4-FFF2-40B4-BE49-F238E27FC236}">
                <a16:creationId xmlns:a16="http://schemas.microsoft.com/office/drawing/2014/main" id="{E7960332-9B04-29D2-7071-C68ADA8075E9}"/>
              </a:ext>
            </a:extLst>
          </p:cNvPr>
          <p:cNvSpPr>
            <a:spLocks noGrp="1" noChangeArrowheads="1"/>
          </p:cNvSpPr>
          <p:nvPr>
            <p:ph type="title"/>
          </p:nvPr>
        </p:nvSpPr>
        <p:spPr/>
        <p:txBody>
          <a:bodyPr/>
          <a:lstStyle/>
          <a:p>
            <a:pPr eaLnBrk="1" hangingPunct="1"/>
            <a:r>
              <a:rPr lang="fr-FR" altLang="fr-FR"/>
              <a:t>Groupement</a:t>
            </a:r>
          </a:p>
        </p:txBody>
      </p:sp>
      <p:sp>
        <p:nvSpPr>
          <p:cNvPr id="113666" name="Rectangle 3">
            <a:extLst>
              <a:ext uri="{FF2B5EF4-FFF2-40B4-BE49-F238E27FC236}">
                <a16:creationId xmlns:a16="http://schemas.microsoft.com/office/drawing/2014/main" id="{2623C57B-67F4-8574-74AE-08FB8977F2D6}"/>
              </a:ext>
            </a:extLst>
          </p:cNvPr>
          <p:cNvSpPr>
            <a:spLocks noGrp="1" noChangeArrowheads="1"/>
          </p:cNvSpPr>
          <p:nvPr>
            <p:ph idx="1"/>
          </p:nvPr>
        </p:nvSpPr>
        <p:spPr/>
        <p:txBody>
          <a:bodyPr/>
          <a:lstStyle/>
          <a:p>
            <a:pPr algn="just" eaLnBrk="1" hangingPunct="1"/>
            <a:r>
              <a:rPr lang="fr-FR" altLang="fr-FR"/>
              <a:t>Après l</a:t>
            </a:r>
            <a:r>
              <a:rPr lang="ja-JP" altLang="fr-FR"/>
              <a:t>’</a:t>
            </a:r>
            <a:r>
              <a:rPr lang="fr-FR" altLang="ja-JP"/>
              <a:t>expression SELECT-FROM-WHERE, ajouter GROUP BY et une liste d</a:t>
            </a:r>
            <a:r>
              <a:rPr lang="ja-JP" altLang="fr-FR"/>
              <a:t>’</a:t>
            </a:r>
            <a:r>
              <a:rPr lang="fr-FR" altLang="ja-JP"/>
              <a:t>attributs.</a:t>
            </a:r>
          </a:p>
          <a:p>
            <a:pPr algn="just" eaLnBrk="1" hangingPunct="1"/>
            <a:r>
              <a:rPr lang="fr-FR" altLang="fr-FR"/>
              <a:t>La relation qui résulte du SELECT-FROM-WHERE est groupées en accord avec les valeurs de tout ces attributs, et un opérateur d</a:t>
            </a:r>
            <a:r>
              <a:rPr lang="ja-JP" altLang="fr-FR"/>
              <a:t>’</a:t>
            </a:r>
            <a:r>
              <a:rPr lang="fr-FR" altLang="ja-JP"/>
              <a:t>agrégation est appliqué sur chaque groupe.</a:t>
            </a:r>
          </a:p>
          <a:p>
            <a:pPr algn="just" eaLnBrk="1" hangingPunct="1"/>
            <a:endParaRPr lang="fr-FR" altLang="fr-FR"/>
          </a:p>
          <a:p>
            <a:pPr algn="just" eaLnBrk="1" hangingPunct="1"/>
            <a:r>
              <a:rPr lang="fr-FR" altLang="fr-FR"/>
              <a:t>Exemple:</a:t>
            </a:r>
          </a:p>
          <a:p>
            <a:pPr algn="just" eaLnBrk="1" hangingPunct="1">
              <a:buFontTx/>
              <a:buNone/>
            </a:pPr>
            <a:r>
              <a:rPr lang="fr-FR" altLang="fr-FR"/>
              <a:t>	</a:t>
            </a:r>
            <a:r>
              <a:rPr lang="en-US" altLang="fr-FR"/>
              <a:t>A partir de </a:t>
            </a:r>
            <a:r>
              <a:rPr lang="en-US" altLang="fr-FR">
                <a:solidFill>
                  <a:srgbClr val="CC00CC"/>
                </a:solidFill>
              </a:rPr>
              <a:t>Sells(bar, beer, price)</a:t>
            </a:r>
            <a:r>
              <a:rPr lang="en-US" altLang="fr-FR"/>
              <a:t>, trouver ler prix moyen de chaque bière:</a:t>
            </a:r>
          </a:p>
          <a:p>
            <a:pPr algn="just" eaLnBrk="1" hangingPunct="1">
              <a:buFontTx/>
              <a:buNone/>
            </a:pPr>
            <a:endParaRPr lang="en-US" altLang="fr-FR"/>
          </a:p>
          <a:p>
            <a:pPr algn="just" eaLnBrk="1" hangingPunct="1">
              <a:buFont typeface="Monotype Sorts" pitchFamily="125" charset="2"/>
              <a:buNone/>
            </a:pPr>
            <a:r>
              <a:rPr lang="en-US" altLang="fr-FR"/>
              <a:t>		</a:t>
            </a:r>
            <a:r>
              <a:rPr lang="en-US" altLang="fr-FR">
                <a:latin typeface="Courier New" panose="02070309020205020404" pitchFamily="49" charset="0"/>
              </a:rPr>
              <a:t>SELECT beer, AVG(price)</a:t>
            </a:r>
          </a:p>
          <a:p>
            <a:pPr algn="just" eaLnBrk="1" hangingPunct="1">
              <a:buFont typeface="Monotype Sorts" pitchFamily="125" charset="2"/>
              <a:buNone/>
            </a:pPr>
            <a:r>
              <a:rPr lang="en-US" altLang="fr-FR">
                <a:latin typeface="Courier New" panose="02070309020205020404" pitchFamily="49" charset="0"/>
              </a:rPr>
              <a:t>		FROM Sells</a:t>
            </a:r>
          </a:p>
          <a:p>
            <a:pPr algn="just" eaLnBrk="1" hangingPunct="1">
              <a:buFont typeface="Monotype Sorts" pitchFamily="125" charset="2"/>
              <a:buNone/>
            </a:pPr>
            <a:r>
              <a:rPr lang="en-US" altLang="fr-FR">
                <a:latin typeface="Courier New" panose="02070309020205020404" pitchFamily="49" charset="0"/>
              </a:rPr>
              <a:t>		GROUP BY beer;</a:t>
            </a:r>
          </a:p>
          <a:p>
            <a:pPr algn="just" eaLnBrk="1" hangingPunct="1">
              <a:buFontTx/>
              <a:buNone/>
            </a:pPr>
            <a:endParaRPr lang="fr-FR" altLang="fr-FR"/>
          </a:p>
        </p:txBody>
      </p:sp>
      <p:sp>
        <p:nvSpPr>
          <p:cNvPr id="113667" name="Espace réservé du numéro de diapositive 5">
            <a:extLst>
              <a:ext uri="{FF2B5EF4-FFF2-40B4-BE49-F238E27FC236}">
                <a16:creationId xmlns:a16="http://schemas.microsoft.com/office/drawing/2014/main" id="{84233FBE-161E-E3D9-C201-AB1247469ABC}"/>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19</a:t>
            </a:fld>
            <a:endParaRPr lang="fr-FR" altLang="fr-FR" sz="2183" dirty="0">
              <a:solidFill>
                <a:srgbClr val="1D0401"/>
              </a:solidFill>
              <a:latin typeface="Times New Roman" panose="02020603050405020304" pitchFamily="18" charset="0"/>
            </a:endParaRPr>
          </a:p>
        </p:txBody>
      </p:sp>
      <p:sp>
        <p:nvSpPr>
          <p:cNvPr id="113668" name="Text Box 4">
            <a:extLst>
              <a:ext uri="{FF2B5EF4-FFF2-40B4-BE49-F238E27FC236}">
                <a16:creationId xmlns:a16="http://schemas.microsoft.com/office/drawing/2014/main" id="{A1AD4A4D-A341-0094-7F0B-8095E9A199B3}"/>
              </a:ext>
            </a:extLst>
          </p:cNvPr>
          <p:cNvSpPr txBox="1">
            <a:spLocks noChangeArrowheads="1"/>
          </p:cNvSpPr>
          <p:nvPr/>
        </p:nvSpPr>
        <p:spPr bwMode="auto">
          <a:xfrm>
            <a:off x="9792087" y="6823456"/>
            <a:ext cx="2863797" cy="13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2806" dirty="0"/>
              <a:t>beer	AVG(price)</a:t>
            </a:r>
          </a:p>
          <a:p>
            <a:pPr eaLnBrk="1" hangingPunct="1"/>
            <a:r>
              <a:rPr lang="en-US" altLang="fr-FR" sz="2806" dirty="0"/>
              <a:t>Bud	2.33</a:t>
            </a:r>
          </a:p>
          <a:p>
            <a:pPr eaLnBrk="1" hangingPunct="1"/>
            <a:r>
              <a:rPr lang="en-US" altLang="fr-FR" sz="2806" dirty="0"/>
              <a:t>16     	…</a:t>
            </a:r>
          </a:p>
        </p:txBody>
      </p:sp>
      <p:sp>
        <p:nvSpPr>
          <p:cNvPr id="113669" name="Rectangle 5">
            <a:extLst>
              <a:ext uri="{FF2B5EF4-FFF2-40B4-BE49-F238E27FC236}">
                <a16:creationId xmlns:a16="http://schemas.microsoft.com/office/drawing/2014/main" id="{B1E4DFFF-F206-AC3B-05E1-3C299BA8FEC2}"/>
              </a:ext>
            </a:extLst>
          </p:cNvPr>
          <p:cNvSpPr>
            <a:spLocks noChangeArrowheads="1"/>
          </p:cNvSpPr>
          <p:nvPr/>
        </p:nvSpPr>
        <p:spPr bwMode="auto">
          <a:xfrm>
            <a:off x="9698038" y="6890279"/>
            <a:ext cx="4039129" cy="2257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13670" name="Line 6">
            <a:extLst>
              <a:ext uri="{FF2B5EF4-FFF2-40B4-BE49-F238E27FC236}">
                <a16:creationId xmlns:a16="http://schemas.microsoft.com/office/drawing/2014/main" id="{10607F84-FCC7-3E56-45A0-52A6872A2DB5}"/>
              </a:ext>
            </a:extLst>
          </p:cNvPr>
          <p:cNvSpPr>
            <a:spLocks noChangeShapeType="1"/>
          </p:cNvSpPr>
          <p:nvPr/>
        </p:nvSpPr>
        <p:spPr bwMode="auto">
          <a:xfrm>
            <a:off x="9698038" y="7365471"/>
            <a:ext cx="403912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a:p>
        </p:txBody>
      </p:sp>
      <p:sp>
        <p:nvSpPr>
          <p:cNvPr id="113671" name="Line 7">
            <a:extLst>
              <a:ext uri="{FF2B5EF4-FFF2-40B4-BE49-F238E27FC236}">
                <a16:creationId xmlns:a16="http://schemas.microsoft.com/office/drawing/2014/main" id="{0B084FC5-D596-CEB7-59E3-B5088FFA4F0D}"/>
              </a:ext>
            </a:extLst>
          </p:cNvPr>
          <p:cNvSpPr>
            <a:spLocks noChangeShapeType="1"/>
          </p:cNvSpPr>
          <p:nvPr/>
        </p:nvSpPr>
        <p:spPr bwMode="auto">
          <a:xfrm>
            <a:off x="10648422" y="6971030"/>
            <a:ext cx="0" cy="2257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8D31F-8EFF-5FD4-A161-B593F31EB30B}"/>
              </a:ext>
            </a:extLst>
          </p:cNvPr>
          <p:cNvSpPr>
            <a:spLocks noGrp="1"/>
          </p:cNvSpPr>
          <p:nvPr>
            <p:ph type="title"/>
          </p:nvPr>
        </p:nvSpPr>
        <p:spPr/>
        <p:txBody>
          <a:bodyPr/>
          <a:lstStyle/>
          <a:p>
            <a:r>
              <a:rPr lang="fr-FR" dirty="0"/>
              <a:t>Présentation de la ressource</a:t>
            </a:r>
          </a:p>
        </p:txBody>
      </p:sp>
      <p:sp>
        <p:nvSpPr>
          <p:cNvPr id="3" name="Espace réservé du contenu 2">
            <a:extLst>
              <a:ext uri="{FF2B5EF4-FFF2-40B4-BE49-F238E27FC236}">
                <a16:creationId xmlns:a16="http://schemas.microsoft.com/office/drawing/2014/main" id="{F6F2A63D-D580-092A-E53D-E4CBD9C24117}"/>
              </a:ext>
            </a:extLst>
          </p:cNvPr>
          <p:cNvSpPr>
            <a:spLocks noGrp="1"/>
          </p:cNvSpPr>
          <p:nvPr>
            <p:ph idx="1"/>
          </p:nvPr>
        </p:nvSpPr>
        <p:spPr>
          <a:xfrm>
            <a:off x="1039456" y="1964724"/>
            <a:ext cx="13040439" cy="7982465"/>
          </a:xfrm>
        </p:spPr>
        <p:txBody>
          <a:bodyPr>
            <a:normAutofit fontScale="77500" lnSpcReduction="20000"/>
          </a:bodyPr>
          <a:lstStyle/>
          <a:p>
            <a:r>
              <a:rPr lang="fr-FR" dirty="0">
                <a:solidFill>
                  <a:schemeClr val="accent1"/>
                </a:solidFill>
              </a:rPr>
              <a:t>Objectif : </a:t>
            </a:r>
            <a:r>
              <a:rPr lang="fr-FR" dirty="0"/>
              <a:t>Etudier les différents aspects de l'intégration du SQL dans les langages de programmation.</a:t>
            </a:r>
          </a:p>
          <a:p>
            <a:pPr marL="0" indent="0">
              <a:buNone/>
            </a:pPr>
            <a:endParaRPr lang="fr-FR" dirty="0"/>
          </a:p>
          <a:p>
            <a:r>
              <a:rPr lang="fr-FR" dirty="0">
                <a:solidFill>
                  <a:schemeClr val="accent1"/>
                </a:solidFill>
              </a:rPr>
              <a:t>Compétence ciblée </a:t>
            </a:r>
            <a:r>
              <a:rPr lang="fr-FR" dirty="0"/>
              <a:t>: Concevoir, gérer et administrer et exploiter les données de l'entreprise, et mettre à disposition toutes les informations pour un bon pilotage de l'entreprise.</a:t>
            </a:r>
          </a:p>
          <a:p>
            <a:endParaRPr lang="fr-FR" dirty="0"/>
          </a:p>
          <a:p>
            <a:r>
              <a:rPr lang="fr-FR" dirty="0">
                <a:solidFill>
                  <a:schemeClr val="accent1"/>
                </a:solidFill>
              </a:rPr>
              <a:t>Chapitres</a:t>
            </a:r>
            <a:r>
              <a:rPr lang="fr-FR" dirty="0"/>
              <a:t> :</a:t>
            </a:r>
          </a:p>
          <a:p>
            <a:pPr lvl="1"/>
            <a:r>
              <a:rPr lang="fr-FR" dirty="0"/>
              <a:t>Rappels de SQL </a:t>
            </a:r>
          </a:p>
          <a:p>
            <a:pPr lvl="1"/>
            <a:r>
              <a:rPr lang="fr-FR" dirty="0"/>
              <a:t>SQL intégré dans un langage de programmation (PL/</a:t>
            </a:r>
            <a:r>
              <a:rPr lang="fr-FR" dirty="0" err="1"/>
              <a:t>pgSQL</a:t>
            </a:r>
            <a:r>
              <a:rPr lang="fr-FR" dirty="0"/>
              <a:t>) : procédures, curseurs, et triggers</a:t>
            </a:r>
          </a:p>
          <a:p>
            <a:pPr lvl="1"/>
            <a:r>
              <a:rPr lang="fr-FR" dirty="0"/>
              <a:t>Contraindre les données</a:t>
            </a:r>
          </a:p>
          <a:p>
            <a:pPr lvl="1"/>
            <a:r>
              <a:rPr lang="fr-FR" dirty="0"/>
              <a:t>Contrôler les transactions</a:t>
            </a:r>
          </a:p>
          <a:p>
            <a:pPr marL="712775" lvl="1" indent="0">
              <a:buNone/>
            </a:pPr>
            <a:endParaRPr lang="fr-FR" dirty="0"/>
          </a:p>
          <a:p>
            <a:r>
              <a:rPr lang="fr-FR" dirty="0">
                <a:solidFill>
                  <a:schemeClr val="accent1"/>
                </a:solidFill>
              </a:rPr>
              <a:t>Volume horaire : </a:t>
            </a:r>
            <a:r>
              <a:rPr lang="fr-FR" dirty="0"/>
              <a:t>24 h ( 14 CM/TD  et 10 h TP)</a:t>
            </a:r>
          </a:p>
          <a:p>
            <a:endParaRPr lang="fr-FR" dirty="0"/>
          </a:p>
          <a:p>
            <a:r>
              <a:rPr lang="fr-FR" dirty="0">
                <a:solidFill>
                  <a:schemeClr val="accent1"/>
                </a:solidFill>
              </a:rPr>
              <a:t>Evaluation : </a:t>
            </a:r>
          </a:p>
          <a:p>
            <a:pPr lvl="1"/>
            <a:r>
              <a:rPr lang="fr-FR" dirty="0">
                <a:solidFill>
                  <a:schemeClr val="accent1"/>
                </a:solidFill>
              </a:rPr>
              <a:t>CC1 – évaluation intermédiaire (</a:t>
            </a:r>
            <a:r>
              <a:rPr lang="fr-FR" dirty="0" err="1">
                <a:solidFill>
                  <a:schemeClr val="accent1"/>
                </a:solidFill>
              </a:rPr>
              <a:t>coeff</a:t>
            </a:r>
            <a:r>
              <a:rPr lang="fr-FR" dirty="0">
                <a:solidFill>
                  <a:schemeClr val="accent1"/>
                </a:solidFill>
              </a:rPr>
              <a:t>. 1)</a:t>
            </a:r>
          </a:p>
          <a:p>
            <a:pPr lvl="2"/>
            <a:r>
              <a:rPr lang="fr-FR" sz="2600" dirty="0"/>
              <a:t>Évaluation individuelle sous la forme d'un QCM </a:t>
            </a:r>
            <a:r>
              <a:rPr lang="fr-FR" sz="2600" dirty="0" err="1"/>
              <a:t>Ametice</a:t>
            </a:r>
            <a:r>
              <a:rPr lang="fr-FR" sz="2600" dirty="0"/>
              <a:t> à faire sur machine (1h)</a:t>
            </a:r>
          </a:p>
          <a:p>
            <a:pPr lvl="2"/>
            <a:r>
              <a:rPr lang="fr-FR" sz="2600" dirty="0"/>
              <a:t> Notions abordées : SQL, PL/</a:t>
            </a:r>
            <a:r>
              <a:rPr lang="fr-FR" sz="2600" dirty="0" err="1"/>
              <a:t>pgSQL</a:t>
            </a:r>
            <a:r>
              <a:rPr lang="fr-FR" sz="2600" dirty="0"/>
              <a:t>, Contraintes</a:t>
            </a:r>
          </a:p>
          <a:p>
            <a:pPr lvl="1"/>
            <a:r>
              <a:rPr lang="fr-FR" dirty="0">
                <a:solidFill>
                  <a:schemeClr val="accent1"/>
                </a:solidFill>
              </a:rPr>
              <a:t>CC2 – évaluation finale (</a:t>
            </a:r>
            <a:r>
              <a:rPr lang="fr-FR" dirty="0" err="1">
                <a:solidFill>
                  <a:schemeClr val="accent1"/>
                </a:solidFill>
              </a:rPr>
              <a:t>coeff</a:t>
            </a:r>
            <a:r>
              <a:rPr lang="fr-FR" dirty="0">
                <a:solidFill>
                  <a:schemeClr val="accent1"/>
                </a:solidFill>
              </a:rPr>
              <a:t>. 2)</a:t>
            </a:r>
          </a:p>
          <a:p>
            <a:pPr lvl="2"/>
            <a:r>
              <a:rPr lang="fr-FR" dirty="0"/>
              <a:t>Évaluation individuelle sur « papier » (1h30 et 2h avec tiers temps)</a:t>
            </a:r>
          </a:p>
          <a:p>
            <a:pPr lvl="2"/>
            <a:r>
              <a:rPr lang="fr-FR" dirty="0"/>
              <a:t> Notions abordées : tout le cours</a:t>
            </a:r>
          </a:p>
        </p:txBody>
      </p:sp>
      <p:sp>
        <p:nvSpPr>
          <p:cNvPr id="4" name="Espace réservé du numéro de diapositive 3">
            <a:extLst>
              <a:ext uri="{FF2B5EF4-FFF2-40B4-BE49-F238E27FC236}">
                <a16:creationId xmlns:a16="http://schemas.microsoft.com/office/drawing/2014/main" id="{8F537224-50CA-D23C-2AFD-A8BAB98AE8CF}"/>
              </a:ext>
            </a:extLst>
          </p:cNvPr>
          <p:cNvSpPr>
            <a:spLocks noGrp="1"/>
          </p:cNvSpPr>
          <p:nvPr>
            <p:ph type="sldNum" sz="quarter" idx="4"/>
          </p:nvPr>
        </p:nvSpPr>
        <p:spPr/>
        <p:txBody>
          <a:bodyPr/>
          <a:lstStyle/>
          <a:p>
            <a:fld id="{07FD495B-34DE-4A24-B954-24CB817164A8}" type="slidenum">
              <a:rPr lang="fr-FR" smtClean="0"/>
              <a:pPr/>
              <a:t>2</a:t>
            </a:fld>
            <a:endParaRPr lang="fr-FR" dirty="0"/>
          </a:p>
        </p:txBody>
      </p:sp>
    </p:spTree>
    <p:extLst>
      <p:ext uri="{BB962C8B-B14F-4D97-AF65-F5344CB8AC3E}">
        <p14:creationId xmlns:p14="http://schemas.microsoft.com/office/powerpoint/2010/main" val="2327011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10">
            <a:extLst>
              <a:ext uri="{FF2B5EF4-FFF2-40B4-BE49-F238E27FC236}">
                <a16:creationId xmlns:a16="http://schemas.microsoft.com/office/drawing/2014/main" id="{1BDEC4CA-B976-393B-1B76-9CBAA6FBD41C}"/>
              </a:ext>
            </a:extLst>
          </p:cNvPr>
          <p:cNvSpPr>
            <a:spLocks noChangeArrowheads="1"/>
          </p:cNvSpPr>
          <p:nvPr/>
        </p:nvSpPr>
        <p:spPr bwMode="auto">
          <a:xfrm>
            <a:off x="2570162" y="6780847"/>
            <a:ext cx="4989513" cy="712788"/>
          </a:xfrm>
          <a:prstGeom prst="rect">
            <a:avLst/>
          </a:prstGeom>
          <a:solidFill>
            <a:srgbClr val="FFCC99">
              <a:alpha val="50195"/>
            </a:srgb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15713" name="Rectangle 2">
            <a:extLst>
              <a:ext uri="{FF2B5EF4-FFF2-40B4-BE49-F238E27FC236}">
                <a16:creationId xmlns:a16="http://schemas.microsoft.com/office/drawing/2014/main" id="{D0503156-AFE0-CD47-A1BA-C7AFFE7D10C9}"/>
              </a:ext>
            </a:extLst>
          </p:cNvPr>
          <p:cNvSpPr>
            <a:spLocks noGrp="1" noChangeArrowheads="1"/>
          </p:cNvSpPr>
          <p:nvPr>
            <p:ph type="title"/>
          </p:nvPr>
        </p:nvSpPr>
        <p:spPr/>
        <p:txBody>
          <a:bodyPr/>
          <a:lstStyle/>
          <a:p>
            <a:pPr eaLnBrk="1" hangingPunct="1"/>
            <a:r>
              <a:rPr lang="fr-FR" altLang="fr-FR"/>
              <a:t>Groupement</a:t>
            </a:r>
          </a:p>
        </p:txBody>
      </p:sp>
      <p:sp>
        <p:nvSpPr>
          <p:cNvPr id="115714" name="Espace réservé du numéro de diapositive 5">
            <a:extLst>
              <a:ext uri="{FF2B5EF4-FFF2-40B4-BE49-F238E27FC236}">
                <a16:creationId xmlns:a16="http://schemas.microsoft.com/office/drawing/2014/main" id="{6EDD229E-1451-E39C-D320-470B452D10AE}"/>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20</a:t>
            </a:fld>
            <a:endParaRPr lang="fr-FR" altLang="fr-FR" sz="2183" dirty="0">
              <a:solidFill>
                <a:srgbClr val="1D0401"/>
              </a:solidFill>
              <a:latin typeface="Times New Roman" panose="02020603050405020304" pitchFamily="18" charset="0"/>
            </a:endParaRPr>
          </a:p>
        </p:txBody>
      </p:sp>
      <p:sp>
        <p:nvSpPr>
          <p:cNvPr id="12" name="Rectangle 5">
            <a:extLst>
              <a:ext uri="{FF2B5EF4-FFF2-40B4-BE49-F238E27FC236}">
                <a16:creationId xmlns:a16="http://schemas.microsoft.com/office/drawing/2014/main" id="{954A43F2-9169-F96F-7160-BDE5E58871A5}"/>
              </a:ext>
            </a:extLst>
          </p:cNvPr>
          <p:cNvSpPr>
            <a:spLocks noChangeArrowheads="1"/>
          </p:cNvSpPr>
          <p:nvPr/>
        </p:nvSpPr>
        <p:spPr bwMode="auto">
          <a:xfrm>
            <a:off x="2570162" y="4143077"/>
            <a:ext cx="8672248" cy="2579478"/>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15717" name="Rectangle 3">
            <a:extLst>
              <a:ext uri="{FF2B5EF4-FFF2-40B4-BE49-F238E27FC236}">
                <a16:creationId xmlns:a16="http://schemas.microsoft.com/office/drawing/2014/main" id="{86336137-27DB-1103-DDCC-92C8BC9B64D9}"/>
              </a:ext>
            </a:extLst>
          </p:cNvPr>
          <p:cNvSpPr>
            <a:spLocks noGrp="1" noChangeArrowheads="1"/>
          </p:cNvSpPr>
          <p:nvPr>
            <p:ph idx="1"/>
          </p:nvPr>
        </p:nvSpPr>
        <p:spPr>
          <a:xfrm>
            <a:off x="1144587" y="1900766"/>
            <a:ext cx="13067771" cy="7595644"/>
          </a:xfrm>
        </p:spPr>
        <p:txBody>
          <a:bodyPr>
            <a:normAutofit/>
          </a:bodyPr>
          <a:lstStyle/>
          <a:p>
            <a:pPr algn="just" eaLnBrk="1" hangingPunct="1"/>
            <a:r>
              <a:rPr lang="fr-FR" altLang="fr-FR" dirty="0"/>
              <a:t>Exemple:</a:t>
            </a:r>
          </a:p>
          <a:p>
            <a:pPr algn="just" eaLnBrk="1" hangingPunct="1">
              <a:buFontTx/>
              <a:buNone/>
            </a:pPr>
            <a:r>
              <a:rPr lang="fr-FR" altLang="fr-FR" dirty="0"/>
              <a:t>	A partir de </a:t>
            </a:r>
            <a:r>
              <a:rPr lang="fr-FR" altLang="fr-FR" dirty="0" err="1">
                <a:solidFill>
                  <a:srgbClr val="CC00CC"/>
                </a:solidFill>
              </a:rPr>
              <a:t>Sells</a:t>
            </a:r>
            <a:r>
              <a:rPr lang="fr-FR" altLang="fr-FR" dirty="0">
                <a:solidFill>
                  <a:srgbClr val="CC00CC"/>
                </a:solidFill>
              </a:rPr>
              <a:t>(bar, </a:t>
            </a:r>
            <a:r>
              <a:rPr lang="fr-FR" altLang="fr-FR" dirty="0" err="1">
                <a:solidFill>
                  <a:srgbClr val="CC00CC"/>
                </a:solidFill>
              </a:rPr>
              <a:t>beer</a:t>
            </a:r>
            <a:r>
              <a:rPr lang="fr-FR" altLang="fr-FR" dirty="0">
                <a:solidFill>
                  <a:srgbClr val="CC00CC"/>
                </a:solidFill>
              </a:rPr>
              <a:t>, </a:t>
            </a:r>
            <a:r>
              <a:rPr lang="fr-FR" altLang="fr-FR" dirty="0" err="1">
                <a:solidFill>
                  <a:srgbClr val="CC00CC"/>
                </a:solidFill>
              </a:rPr>
              <a:t>price</a:t>
            </a:r>
            <a:r>
              <a:rPr lang="fr-FR" altLang="fr-FR" dirty="0">
                <a:solidFill>
                  <a:srgbClr val="CC00CC"/>
                </a:solidFill>
              </a:rPr>
              <a:t>) </a:t>
            </a:r>
            <a:r>
              <a:rPr lang="fr-FR" altLang="fr-FR" dirty="0">
                <a:solidFill>
                  <a:srgbClr val="000000"/>
                </a:solidFill>
              </a:rPr>
              <a:t>et</a:t>
            </a:r>
            <a:r>
              <a:rPr lang="fr-FR" altLang="fr-FR" dirty="0">
                <a:solidFill>
                  <a:srgbClr val="CC00CC"/>
                </a:solidFill>
              </a:rPr>
              <a:t> </a:t>
            </a:r>
            <a:r>
              <a:rPr lang="fr-FR" altLang="fr-FR" dirty="0" err="1">
                <a:solidFill>
                  <a:srgbClr val="CC00CC"/>
                </a:solidFill>
              </a:rPr>
              <a:t>Frequents</a:t>
            </a:r>
            <a:r>
              <a:rPr lang="fr-FR" altLang="fr-FR" dirty="0">
                <a:solidFill>
                  <a:srgbClr val="CC00CC"/>
                </a:solidFill>
              </a:rPr>
              <a:t>(</a:t>
            </a:r>
            <a:r>
              <a:rPr lang="fr-FR" altLang="fr-FR" dirty="0" err="1">
                <a:solidFill>
                  <a:srgbClr val="CC00CC"/>
                </a:solidFill>
              </a:rPr>
              <a:t>drinker,bar</a:t>
            </a:r>
            <a:r>
              <a:rPr lang="fr-FR" altLang="fr-FR" dirty="0">
                <a:solidFill>
                  <a:srgbClr val="CC00CC"/>
                </a:solidFill>
              </a:rPr>
              <a:t>)</a:t>
            </a:r>
            <a:r>
              <a:rPr lang="fr-FR" altLang="fr-FR" dirty="0"/>
              <a:t>, trouver pour chaque client le prix moyen de la Bud au bar </a:t>
            </a:r>
            <a:r>
              <a:rPr lang="fr-FR" altLang="fr-FR" dirty="0" err="1"/>
              <a:t>qu</a:t>
            </a:r>
            <a:r>
              <a:rPr lang="ja-JP" altLang="fr-FR" dirty="0"/>
              <a:t>’</a:t>
            </a:r>
            <a:r>
              <a:rPr lang="fr-FR" altLang="ja-JP" dirty="0"/>
              <a:t>ils fréquentent:</a:t>
            </a:r>
          </a:p>
          <a:p>
            <a:pPr algn="just" eaLnBrk="1" hangingPunct="1">
              <a:buFontTx/>
              <a:buNone/>
            </a:pPr>
            <a:endParaRPr lang="fr-FR" altLang="fr-FR" dirty="0"/>
          </a:p>
          <a:p>
            <a:pPr algn="just" eaLnBrk="1" hangingPunct="1">
              <a:buFont typeface="Monotype Sorts" pitchFamily="125" charset="2"/>
              <a:buNone/>
            </a:pPr>
            <a:r>
              <a:rPr lang="fr-FR" altLang="fr-FR" dirty="0"/>
              <a:t>		</a:t>
            </a:r>
            <a:r>
              <a:rPr lang="fr-FR" altLang="fr-FR" dirty="0">
                <a:latin typeface="Courier New" panose="02070309020205020404" pitchFamily="49" charset="0"/>
              </a:rPr>
              <a:t>SELECT drinker, AVG(</a:t>
            </a:r>
            <a:r>
              <a:rPr lang="fr-FR" altLang="fr-FR" dirty="0" err="1">
                <a:latin typeface="Courier New" panose="02070309020205020404" pitchFamily="49" charset="0"/>
              </a:rPr>
              <a:t>price</a:t>
            </a:r>
            <a:r>
              <a:rPr lang="fr-FR" altLang="fr-FR" dirty="0">
                <a:latin typeface="Courier New" panose="02070309020205020404" pitchFamily="49" charset="0"/>
              </a:rPr>
              <a:t>)</a:t>
            </a:r>
          </a:p>
          <a:p>
            <a:pPr algn="just" eaLnBrk="1" hangingPunct="1">
              <a:buFont typeface="Monotype Sorts" pitchFamily="125" charset="2"/>
              <a:buNone/>
            </a:pPr>
            <a:r>
              <a:rPr lang="fr-FR" altLang="fr-FR" dirty="0">
                <a:latin typeface="Courier New" panose="02070309020205020404" pitchFamily="49" charset="0"/>
              </a:rPr>
              <a:t>		FROM </a:t>
            </a:r>
            <a:r>
              <a:rPr lang="fr-FR" altLang="fr-FR" dirty="0" err="1">
                <a:latin typeface="Courier New" panose="02070309020205020404" pitchFamily="49" charset="0"/>
              </a:rPr>
              <a:t>Frequent,Sells</a:t>
            </a:r>
            <a:endParaRPr lang="fr-FR" altLang="fr-FR" dirty="0">
              <a:latin typeface="Courier New" panose="02070309020205020404" pitchFamily="49" charset="0"/>
            </a:endParaRPr>
          </a:p>
          <a:p>
            <a:pPr algn="just" eaLnBrk="1" hangingPunct="1">
              <a:buFont typeface="Monotype Sorts" pitchFamily="125" charset="2"/>
              <a:buNone/>
            </a:pPr>
            <a:r>
              <a:rPr lang="fr-FR" altLang="fr-FR" dirty="0">
                <a:latin typeface="Courier New" panose="02070309020205020404" pitchFamily="49" charset="0"/>
              </a:rPr>
              <a:t>		WHERE </a:t>
            </a:r>
            <a:r>
              <a:rPr lang="fr-FR" altLang="fr-FR" dirty="0" err="1">
                <a:latin typeface="Courier New" panose="02070309020205020404" pitchFamily="49" charset="0"/>
              </a:rPr>
              <a:t>beer</a:t>
            </a:r>
            <a:r>
              <a:rPr lang="fr-FR" altLang="fr-FR" dirty="0">
                <a:latin typeface="Courier New" panose="02070309020205020404" pitchFamily="49" charset="0"/>
              </a:rPr>
              <a:t> = </a:t>
            </a:r>
            <a:r>
              <a:rPr lang="ja-JP" altLang="fr-FR" dirty="0">
                <a:latin typeface="Courier New" panose="02070309020205020404" pitchFamily="49" charset="0"/>
              </a:rPr>
              <a:t>‘</a:t>
            </a:r>
            <a:r>
              <a:rPr lang="fr-FR" altLang="ja-JP" dirty="0">
                <a:latin typeface="Courier New" panose="02070309020205020404" pitchFamily="49" charset="0"/>
              </a:rPr>
              <a:t>Bud</a:t>
            </a:r>
            <a:r>
              <a:rPr lang="ja-JP" altLang="fr-FR" dirty="0">
                <a:latin typeface="Courier New" panose="02070309020205020404" pitchFamily="49" charset="0"/>
              </a:rPr>
              <a:t>’</a:t>
            </a:r>
            <a:r>
              <a:rPr lang="fr-FR" altLang="ja-JP" dirty="0">
                <a:latin typeface="Courier New" panose="02070309020205020404" pitchFamily="49" charset="0"/>
              </a:rPr>
              <a:t> </a:t>
            </a:r>
          </a:p>
          <a:p>
            <a:pPr algn="just" eaLnBrk="1" hangingPunct="1">
              <a:buFont typeface="Monotype Sorts" pitchFamily="125" charset="2"/>
              <a:buNone/>
            </a:pPr>
            <a:r>
              <a:rPr lang="fr-FR" altLang="fr-FR" dirty="0">
                <a:latin typeface="Courier New" panose="02070309020205020404" pitchFamily="49" charset="0"/>
              </a:rPr>
              <a:t>			AND </a:t>
            </a:r>
            <a:r>
              <a:rPr lang="fr-FR" altLang="fr-FR" dirty="0" err="1">
                <a:latin typeface="Courier New" panose="02070309020205020404" pitchFamily="49" charset="0"/>
              </a:rPr>
              <a:t>Frequents.bar</a:t>
            </a:r>
            <a:r>
              <a:rPr lang="fr-FR" altLang="fr-FR" dirty="0">
                <a:latin typeface="Courier New" panose="02070309020205020404" pitchFamily="49" charset="0"/>
              </a:rPr>
              <a:t> = </a:t>
            </a:r>
            <a:r>
              <a:rPr lang="fr-FR" altLang="fr-FR" dirty="0" err="1">
                <a:latin typeface="Courier New" panose="02070309020205020404" pitchFamily="49" charset="0"/>
              </a:rPr>
              <a:t>Sells.bar</a:t>
            </a:r>
            <a:endParaRPr lang="fr-FR" altLang="fr-FR" dirty="0">
              <a:latin typeface="Courier New" panose="02070309020205020404" pitchFamily="49" charset="0"/>
            </a:endParaRPr>
          </a:p>
          <a:p>
            <a:pPr algn="just" eaLnBrk="1" hangingPunct="1">
              <a:buFont typeface="Monotype Sorts" pitchFamily="125" charset="2"/>
              <a:buNone/>
            </a:pPr>
            <a:r>
              <a:rPr lang="fr-FR" altLang="fr-FR" dirty="0">
                <a:latin typeface="Courier New" panose="02070309020205020404" pitchFamily="49" charset="0"/>
              </a:rPr>
              <a:t>		GROUP BY drinker;</a:t>
            </a:r>
          </a:p>
          <a:p>
            <a:pPr algn="just" eaLnBrk="1" hangingPunct="1">
              <a:buFontTx/>
              <a:buNone/>
            </a:pPr>
            <a:endParaRPr lang="fr-FR" altLang="fr-FR" dirty="0"/>
          </a:p>
        </p:txBody>
      </p:sp>
      <p:sp>
        <p:nvSpPr>
          <p:cNvPr id="115718" name="ZoneTexte 18">
            <a:extLst>
              <a:ext uri="{FF2B5EF4-FFF2-40B4-BE49-F238E27FC236}">
                <a16:creationId xmlns:a16="http://schemas.microsoft.com/office/drawing/2014/main" id="{63DF777C-8D7B-1AD4-B647-C559BBF02DB2}"/>
              </a:ext>
            </a:extLst>
          </p:cNvPr>
          <p:cNvSpPr txBox="1">
            <a:spLocks noChangeArrowheads="1"/>
          </p:cNvSpPr>
          <p:nvPr/>
        </p:nvSpPr>
        <p:spPr bwMode="auto">
          <a:xfrm>
            <a:off x="8985250" y="7246673"/>
            <a:ext cx="5702300" cy="955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2806"/>
              <a:t>Construit tous les tuples drinker-bar-price associés à  la Bud</a:t>
            </a:r>
          </a:p>
        </p:txBody>
      </p:sp>
      <p:sp>
        <p:nvSpPr>
          <p:cNvPr id="115719" name="ZoneTexte 19">
            <a:extLst>
              <a:ext uri="{FF2B5EF4-FFF2-40B4-BE49-F238E27FC236}">
                <a16:creationId xmlns:a16="http://schemas.microsoft.com/office/drawing/2014/main" id="{548AC64E-C700-48A9-FDCD-E4EDE09607CB}"/>
              </a:ext>
            </a:extLst>
          </p:cNvPr>
          <p:cNvSpPr txBox="1">
            <a:spLocks noChangeArrowheads="1"/>
          </p:cNvSpPr>
          <p:nvPr/>
        </p:nvSpPr>
        <p:spPr bwMode="auto">
          <a:xfrm>
            <a:off x="3520546" y="8536290"/>
            <a:ext cx="7246673" cy="5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2806" dirty="0"/>
              <a:t>Puis, les regroupent par clients</a:t>
            </a:r>
          </a:p>
        </p:txBody>
      </p:sp>
      <p:cxnSp>
        <p:nvCxnSpPr>
          <p:cNvPr id="115720" name="Connecteur droit avec flèche 21">
            <a:extLst>
              <a:ext uri="{FF2B5EF4-FFF2-40B4-BE49-F238E27FC236}">
                <a16:creationId xmlns:a16="http://schemas.microsoft.com/office/drawing/2014/main" id="{8A78B776-925B-7672-DA80-3096879BFA37}"/>
              </a:ext>
            </a:extLst>
          </p:cNvPr>
          <p:cNvCxnSpPr>
            <a:cxnSpLocks noChangeShapeType="1"/>
          </p:cNvCxnSpPr>
          <p:nvPr/>
        </p:nvCxnSpPr>
        <p:spPr bwMode="auto">
          <a:xfrm flipH="1" flipV="1">
            <a:off x="11352212" y="6296290"/>
            <a:ext cx="712788" cy="950383"/>
          </a:xfrm>
          <a:prstGeom prst="straightConnector1">
            <a:avLst/>
          </a:prstGeom>
          <a:noFill/>
          <a:ln w="28575">
            <a:solidFill>
              <a:srgbClr val="993300"/>
            </a:solidFill>
            <a:round/>
            <a:headEnd/>
            <a:tailEnd type="arrow" w="med" len="med"/>
          </a:ln>
          <a:extLst>
            <a:ext uri="{909E8E84-426E-40DD-AFC4-6F175D3DCCD1}">
              <a14:hiddenFill xmlns:a14="http://schemas.microsoft.com/office/drawing/2010/main">
                <a:noFill/>
              </a14:hiddenFill>
            </a:ext>
          </a:extLst>
        </p:spPr>
      </p:cxnSp>
      <p:cxnSp>
        <p:nvCxnSpPr>
          <p:cNvPr id="115721" name="Connecteur droit avec flèche 23">
            <a:extLst>
              <a:ext uri="{FF2B5EF4-FFF2-40B4-BE49-F238E27FC236}">
                <a16:creationId xmlns:a16="http://schemas.microsoft.com/office/drawing/2014/main" id="{50AB0FED-3943-D24C-0319-540A12287600}"/>
              </a:ext>
            </a:extLst>
          </p:cNvPr>
          <p:cNvCxnSpPr>
            <a:cxnSpLocks noChangeShapeType="1"/>
            <a:stCxn id="115719" idx="0"/>
            <a:endCxn id="115716" idx="2"/>
          </p:cNvCxnSpPr>
          <p:nvPr/>
        </p:nvCxnSpPr>
        <p:spPr bwMode="auto">
          <a:xfrm flipH="1" flipV="1">
            <a:off x="5064919" y="7493635"/>
            <a:ext cx="2078964" cy="1042655"/>
          </a:xfrm>
          <a:prstGeom prst="straightConnector1">
            <a:avLst/>
          </a:prstGeom>
          <a:noFill/>
          <a:ln w="28575">
            <a:solidFill>
              <a:srgbClr val="9933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a:extLst>
              <a:ext uri="{FF2B5EF4-FFF2-40B4-BE49-F238E27FC236}">
                <a16:creationId xmlns:a16="http://schemas.microsoft.com/office/drawing/2014/main" id="{CDDD5897-5E03-0064-268F-5273B3643C08}"/>
              </a:ext>
            </a:extLst>
          </p:cNvPr>
          <p:cNvSpPr>
            <a:spLocks noGrp="1" noChangeArrowheads="1"/>
          </p:cNvSpPr>
          <p:nvPr>
            <p:ph type="title"/>
          </p:nvPr>
        </p:nvSpPr>
        <p:spPr/>
        <p:txBody>
          <a:bodyPr/>
          <a:lstStyle/>
          <a:p>
            <a:pPr eaLnBrk="1" hangingPunct="1"/>
            <a:r>
              <a:rPr lang="en-US" altLang="fr-FR"/>
              <a:t>Restriction sur le SELECT avec une Agrégation</a:t>
            </a:r>
          </a:p>
        </p:txBody>
      </p:sp>
      <p:sp>
        <p:nvSpPr>
          <p:cNvPr id="117762" name="Rectangle 3">
            <a:extLst>
              <a:ext uri="{FF2B5EF4-FFF2-40B4-BE49-F238E27FC236}">
                <a16:creationId xmlns:a16="http://schemas.microsoft.com/office/drawing/2014/main" id="{D71CA287-BF83-2F73-7D60-F87853456C53}"/>
              </a:ext>
            </a:extLst>
          </p:cNvPr>
          <p:cNvSpPr>
            <a:spLocks noGrp="1" noChangeArrowheads="1"/>
          </p:cNvSpPr>
          <p:nvPr>
            <p:ph idx="1"/>
          </p:nvPr>
        </p:nvSpPr>
        <p:spPr>
          <a:xfrm>
            <a:off x="1500981" y="2019564"/>
            <a:ext cx="12117388" cy="7551156"/>
          </a:xfrm>
        </p:spPr>
        <p:txBody>
          <a:bodyPr>
            <a:normAutofit/>
          </a:bodyPr>
          <a:lstStyle/>
          <a:p>
            <a:pPr marL="527157" indent="-527157" algn="just"/>
            <a:r>
              <a:rPr lang="fr-FR" altLang="fr-FR" dirty="0"/>
              <a:t>Si une agrégation est effectuée, alors chacun des éléments du SELECT doit être soit:</a:t>
            </a:r>
          </a:p>
          <a:p>
            <a:pPr marL="1544345" lvl="1" indent="-831571" algn="just">
              <a:buFont typeface="Monotype Sorts" pitchFamily="125" charset="2"/>
              <a:buAutoNum type="arabicPeriod"/>
            </a:pPr>
            <a:r>
              <a:rPr lang="fr-FR" altLang="fr-FR" dirty="0">
                <a:solidFill>
                  <a:srgbClr val="0070C0"/>
                </a:solidFill>
              </a:rPr>
              <a:t>Une opération d</a:t>
            </a:r>
            <a:r>
              <a:rPr lang="ja-JP" altLang="fr-FR" dirty="0">
                <a:solidFill>
                  <a:srgbClr val="0070C0"/>
                </a:solidFill>
              </a:rPr>
              <a:t>’</a:t>
            </a:r>
            <a:r>
              <a:rPr lang="fr-FR" altLang="ja-JP" dirty="0">
                <a:solidFill>
                  <a:srgbClr val="0070C0"/>
                </a:solidFill>
              </a:rPr>
              <a:t>agrégation, ou</a:t>
            </a:r>
          </a:p>
          <a:p>
            <a:pPr marL="1544345" lvl="1" indent="-831571" algn="just">
              <a:buFont typeface="Monotype Sorts" pitchFamily="125" charset="2"/>
              <a:buAutoNum type="arabicPeriod"/>
            </a:pPr>
            <a:r>
              <a:rPr lang="fr-FR" altLang="fr-FR" dirty="0">
                <a:solidFill>
                  <a:srgbClr val="0070C0"/>
                </a:solidFill>
              </a:rPr>
              <a:t>Un attribut utilisé au niveau d</a:t>
            </a:r>
            <a:r>
              <a:rPr lang="ja-JP" altLang="fr-FR" dirty="0">
                <a:solidFill>
                  <a:srgbClr val="0070C0"/>
                </a:solidFill>
              </a:rPr>
              <a:t>’</a:t>
            </a:r>
            <a:r>
              <a:rPr lang="fr-FR" altLang="ja-JP" dirty="0">
                <a:solidFill>
                  <a:srgbClr val="0070C0"/>
                </a:solidFill>
              </a:rPr>
              <a:t>un GROUP BY</a:t>
            </a:r>
          </a:p>
          <a:p>
            <a:pPr marL="1544345" lvl="1" indent="-831571" algn="just">
              <a:buFont typeface="Monotype Sorts" pitchFamily="125" charset="2"/>
              <a:buAutoNum type="arabicPeriod"/>
            </a:pPr>
            <a:endParaRPr lang="fr-FR" altLang="fr-FR" dirty="0"/>
          </a:p>
          <a:p>
            <a:pPr marL="527157" indent="-527157" algn="just"/>
            <a:r>
              <a:rPr lang="fr-FR" altLang="fr-FR" dirty="0"/>
              <a:t>Exemple de requête interdite:</a:t>
            </a:r>
          </a:p>
          <a:p>
            <a:pPr marL="1544345" lvl="1" indent="-831571" algn="just"/>
            <a:r>
              <a:rPr lang="fr-FR" altLang="fr-FR" dirty="0"/>
              <a:t>Il semble correct de rechercher le bar qui vend les bières Bud les moins chères par la requête:</a:t>
            </a:r>
          </a:p>
          <a:p>
            <a:pPr marL="1544345" lvl="1" indent="-831571" algn="just"/>
            <a:endParaRPr lang="fr-FR" altLang="fr-FR" dirty="0"/>
          </a:p>
          <a:p>
            <a:pPr marL="1544345" lvl="1" indent="-831571" algn="just">
              <a:buNone/>
            </a:pPr>
            <a:r>
              <a:rPr lang="fr-FR" altLang="fr-FR" dirty="0"/>
              <a:t>		</a:t>
            </a:r>
            <a:r>
              <a:rPr lang="fr-FR" altLang="fr-FR" dirty="0">
                <a:solidFill>
                  <a:srgbClr val="FF0000"/>
                </a:solidFill>
              </a:rPr>
              <a:t>SELECT bar, MIN(</a:t>
            </a:r>
            <a:r>
              <a:rPr lang="fr-FR" altLang="fr-FR" dirty="0" err="1">
                <a:solidFill>
                  <a:srgbClr val="FF0000"/>
                </a:solidFill>
              </a:rPr>
              <a:t>price</a:t>
            </a:r>
            <a:r>
              <a:rPr lang="fr-FR" altLang="fr-FR" dirty="0">
                <a:solidFill>
                  <a:srgbClr val="FF0000"/>
                </a:solidFill>
              </a:rPr>
              <a:t>)</a:t>
            </a:r>
          </a:p>
          <a:p>
            <a:pPr marL="527157" indent="-527157" algn="just">
              <a:buNone/>
            </a:pPr>
            <a:r>
              <a:rPr lang="fr-FR" altLang="fr-FR" dirty="0">
                <a:solidFill>
                  <a:srgbClr val="FF0000"/>
                </a:solidFill>
              </a:rPr>
              <a:t>			FROM </a:t>
            </a:r>
            <a:r>
              <a:rPr lang="fr-FR" altLang="fr-FR" dirty="0" err="1">
                <a:solidFill>
                  <a:srgbClr val="FF0000"/>
                </a:solidFill>
              </a:rPr>
              <a:t>Sells</a:t>
            </a:r>
            <a:endParaRPr lang="fr-FR" altLang="fr-FR" dirty="0">
              <a:solidFill>
                <a:srgbClr val="FF0000"/>
              </a:solidFill>
            </a:endParaRPr>
          </a:p>
          <a:p>
            <a:pPr marL="527157" indent="-527157" algn="just">
              <a:buNone/>
            </a:pPr>
            <a:r>
              <a:rPr lang="fr-FR" altLang="fr-FR" dirty="0">
                <a:solidFill>
                  <a:srgbClr val="FF0000"/>
                </a:solidFill>
              </a:rPr>
              <a:t>			WHERE </a:t>
            </a:r>
            <a:r>
              <a:rPr lang="fr-FR" altLang="fr-FR" dirty="0" err="1">
                <a:solidFill>
                  <a:srgbClr val="FF0000"/>
                </a:solidFill>
              </a:rPr>
              <a:t>beer</a:t>
            </a:r>
            <a:r>
              <a:rPr lang="fr-FR" altLang="fr-FR" dirty="0">
                <a:solidFill>
                  <a:srgbClr val="FF0000"/>
                </a:solidFill>
              </a:rPr>
              <a:t> = </a:t>
            </a:r>
            <a:r>
              <a:rPr lang="ja-JP" altLang="fr-FR" dirty="0">
                <a:solidFill>
                  <a:srgbClr val="FF0000"/>
                </a:solidFill>
              </a:rPr>
              <a:t>’</a:t>
            </a:r>
            <a:r>
              <a:rPr lang="fr-FR" altLang="ja-JP" dirty="0">
                <a:solidFill>
                  <a:srgbClr val="FF0000"/>
                </a:solidFill>
              </a:rPr>
              <a:t>Bud</a:t>
            </a:r>
            <a:r>
              <a:rPr lang="ja-JP" altLang="fr-FR" dirty="0">
                <a:solidFill>
                  <a:srgbClr val="FF0000"/>
                </a:solidFill>
              </a:rPr>
              <a:t>’</a:t>
            </a:r>
            <a:r>
              <a:rPr lang="fr-FR" altLang="ja-JP" dirty="0">
                <a:solidFill>
                  <a:srgbClr val="FF0000"/>
                </a:solidFill>
              </a:rPr>
              <a:t>;</a:t>
            </a:r>
          </a:p>
          <a:p>
            <a:pPr marL="527157" indent="-527157" algn="just">
              <a:buNone/>
            </a:pPr>
            <a:endParaRPr lang="fr-FR" altLang="fr-FR" sz="1559" b="1" dirty="0">
              <a:solidFill>
                <a:schemeClr val="bg2"/>
              </a:solidFill>
              <a:latin typeface="Lucida Calligraphy" panose="03010101010101010101" pitchFamily="66" charset="0"/>
            </a:endParaRPr>
          </a:p>
          <a:p>
            <a:pPr marL="1544345" lvl="1" indent="-831571" algn="just"/>
            <a:r>
              <a:rPr lang="fr-FR" altLang="fr-FR" dirty="0"/>
              <a:t>Mais cette requête est interdite en SQL.</a:t>
            </a:r>
          </a:p>
          <a:p>
            <a:pPr marL="527157" indent="-527157" algn="just">
              <a:buFont typeface="Monotype Sorts" pitchFamily="125" charset="2"/>
              <a:buAutoNum type="arabicPeriod"/>
            </a:pPr>
            <a:endParaRPr lang="fr-FR" altLang="fr-FR" dirty="0"/>
          </a:p>
        </p:txBody>
      </p:sp>
      <p:sp>
        <p:nvSpPr>
          <p:cNvPr id="117763" name="Espace réservé du numéro de diapositive 5">
            <a:extLst>
              <a:ext uri="{FF2B5EF4-FFF2-40B4-BE49-F238E27FC236}">
                <a16:creationId xmlns:a16="http://schemas.microsoft.com/office/drawing/2014/main" id="{ADC7914B-FC3C-BB8C-E542-34D5B806E9A4}"/>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21</a:t>
            </a:fld>
            <a:endParaRPr lang="en-US" altLang="fr-FR" sz="2183" dirty="0">
              <a:solidFill>
                <a:srgbClr val="1D0401"/>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a:extLst>
              <a:ext uri="{FF2B5EF4-FFF2-40B4-BE49-F238E27FC236}">
                <a16:creationId xmlns:a16="http://schemas.microsoft.com/office/drawing/2014/main" id="{BF0750A8-345E-AFBC-C7E7-19F8B015A0BC}"/>
              </a:ext>
            </a:extLst>
          </p:cNvPr>
          <p:cNvSpPr>
            <a:spLocks noGrp="1" noChangeArrowheads="1"/>
          </p:cNvSpPr>
          <p:nvPr>
            <p:ph type="title"/>
          </p:nvPr>
        </p:nvSpPr>
        <p:spPr/>
        <p:txBody>
          <a:bodyPr/>
          <a:lstStyle/>
          <a:p>
            <a:pPr eaLnBrk="1" hangingPunct="1"/>
            <a:r>
              <a:rPr lang="en-US" altLang="fr-FR"/>
              <a:t>Clauses HAVING</a:t>
            </a:r>
          </a:p>
        </p:txBody>
      </p:sp>
      <p:sp>
        <p:nvSpPr>
          <p:cNvPr id="119810" name="Rectangle 3">
            <a:extLst>
              <a:ext uri="{FF2B5EF4-FFF2-40B4-BE49-F238E27FC236}">
                <a16:creationId xmlns:a16="http://schemas.microsoft.com/office/drawing/2014/main" id="{DAF82914-60BC-5761-8735-65D6BD24B7BF}"/>
              </a:ext>
            </a:extLst>
          </p:cNvPr>
          <p:cNvSpPr>
            <a:spLocks noGrp="1" noChangeArrowheads="1"/>
          </p:cNvSpPr>
          <p:nvPr>
            <p:ph idx="1"/>
          </p:nvPr>
        </p:nvSpPr>
        <p:spPr/>
        <p:txBody>
          <a:bodyPr/>
          <a:lstStyle/>
          <a:p>
            <a:pPr algn="just" eaLnBrk="1" hangingPunct="1"/>
            <a:r>
              <a:rPr lang="fr-FR" altLang="fr-FR"/>
              <a:t>HAVING &lt;condition&gt; peut suivre une clause GROUP BY.</a:t>
            </a:r>
          </a:p>
          <a:p>
            <a:pPr algn="just" eaLnBrk="1" hangingPunct="1"/>
            <a:r>
              <a:rPr lang="fr-FR" altLang="fr-FR"/>
              <a:t>Si tel est le cas, la condition est appliquée à chaque groupe, et les groupes ne satisfaisant pas la condition sont ignorés.</a:t>
            </a:r>
          </a:p>
          <a:p>
            <a:pPr algn="just" eaLnBrk="1" hangingPunct="1"/>
            <a:endParaRPr lang="fr-FR" altLang="fr-FR"/>
          </a:p>
          <a:p>
            <a:pPr algn="just" eaLnBrk="1" hangingPunct="1"/>
            <a:r>
              <a:rPr lang="fr-FR" altLang="fr-FR"/>
              <a:t>Exemple:</a:t>
            </a:r>
          </a:p>
          <a:p>
            <a:pPr algn="just" eaLnBrk="1" hangingPunct="1">
              <a:buFontTx/>
              <a:buNone/>
            </a:pPr>
            <a:endParaRPr lang="fr-FR" altLang="fr-FR" sz="1559"/>
          </a:p>
          <a:p>
            <a:pPr algn="just" eaLnBrk="1" hangingPunct="1">
              <a:buFontTx/>
              <a:buNone/>
            </a:pPr>
            <a:r>
              <a:rPr lang="fr-FR" altLang="fr-FR"/>
              <a:t>	A partir de </a:t>
            </a:r>
            <a:r>
              <a:rPr lang="fr-FR" altLang="fr-FR">
                <a:solidFill>
                  <a:srgbClr val="CC00CC"/>
                </a:solidFill>
              </a:rPr>
              <a:t>Sells(bar, beer, price)</a:t>
            </a:r>
            <a:r>
              <a:rPr lang="fr-FR" altLang="fr-FR"/>
              <a:t> et </a:t>
            </a:r>
            <a:r>
              <a:rPr lang="fr-FR" altLang="fr-FR">
                <a:solidFill>
                  <a:srgbClr val="CC00CC"/>
                </a:solidFill>
              </a:rPr>
              <a:t>Beers(name, manf)</a:t>
            </a:r>
            <a:r>
              <a:rPr lang="fr-FR" altLang="fr-FR"/>
              <a:t>, trouver le prix moyen des bières qui sont soient servies dans au moins trois bars ou sont fabriquées par Pete.</a:t>
            </a:r>
          </a:p>
          <a:p>
            <a:pPr algn="just" eaLnBrk="1" hangingPunct="1">
              <a:buFontTx/>
              <a:buNone/>
            </a:pPr>
            <a:endParaRPr lang="fr-FR" altLang="fr-FR"/>
          </a:p>
          <a:p>
            <a:pPr algn="just" eaLnBrk="1" hangingPunct="1">
              <a:buFontTx/>
              <a:buNone/>
            </a:pPr>
            <a:r>
              <a:rPr lang="fr-FR" altLang="fr-FR"/>
              <a:t>			???</a:t>
            </a:r>
          </a:p>
          <a:p>
            <a:pPr algn="just" eaLnBrk="1" hangingPunct="1"/>
            <a:endParaRPr lang="fr-FR" altLang="fr-FR"/>
          </a:p>
        </p:txBody>
      </p:sp>
      <p:sp>
        <p:nvSpPr>
          <p:cNvPr id="119811" name="Espace réservé du numéro de diapositive 5">
            <a:extLst>
              <a:ext uri="{FF2B5EF4-FFF2-40B4-BE49-F238E27FC236}">
                <a16:creationId xmlns:a16="http://schemas.microsoft.com/office/drawing/2014/main" id="{5A851D0C-5F6D-7ACA-9A09-784DA04C801F}"/>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22</a:t>
            </a:fld>
            <a:endParaRPr lang="en-US" altLang="fr-FR" sz="2183" dirty="0">
              <a:solidFill>
                <a:srgbClr val="1D0401"/>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8" name="Rectangle 9">
            <a:extLst>
              <a:ext uri="{FF2B5EF4-FFF2-40B4-BE49-F238E27FC236}">
                <a16:creationId xmlns:a16="http://schemas.microsoft.com/office/drawing/2014/main" id="{5AD9EAF1-5B3E-8A4E-3327-3DF05ECDB89F}"/>
              </a:ext>
            </a:extLst>
          </p:cNvPr>
          <p:cNvSpPr>
            <a:spLocks noChangeArrowheads="1"/>
          </p:cNvSpPr>
          <p:nvPr/>
        </p:nvSpPr>
        <p:spPr bwMode="auto">
          <a:xfrm>
            <a:off x="1039457" y="5811198"/>
            <a:ext cx="7808634" cy="2623454"/>
          </a:xfrm>
          <a:prstGeom prst="rect">
            <a:avLst/>
          </a:prstGeom>
          <a:solidFill>
            <a:srgbClr val="FFFF99">
              <a:alpha val="50195"/>
            </a:srgb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21869" name="Text Box 10">
            <a:extLst>
              <a:ext uri="{FF2B5EF4-FFF2-40B4-BE49-F238E27FC236}">
                <a16:creationId xmlns:a16="http://schemas.microsoft.com/office/drawing/2014/main" id="{7CD4D24B-E977-DE85-5144-96A9B34069A4}"/>
              </a:ext>
            </a:extLst>
          </p:cNvPr>
          <p:cNvSpPr txBox="1">
            <a:spLocks noChangeArrowheads="1"/>
          </p:cNvSpPr>
          <p:nvPr/>
        </p:nvSpPr>
        <p:spPr bwMode="auto">
          <a:xfrm>
            <a:off x="8034866" y="2613554"/>
            <a:ext cx="6177492" cy="138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fr-FR" altLang="fr-FR" sz="2806" dirty="0"/>
              <a:t>Les groupes de bières avec au moins 3 bars non-NULL et aussi les groupes de bières avec pour fabricant Pete</a:t>
            </a:r>
          </a:p>
        </p:txBody>
      </p:sp>
      <p:sp>
        <p:nvSpPr>
          <p:cNvPr id="121870" name="Line 11">
            <a:extLst>
              <a:ext uri="{FF2B5EF4-FFF2-40B4-BE49-F238E27FC236}">
                <a16:creationId xmlns:a16="http://schemas.microsoft.com/office/drawing/2014/main" id="{439DBA6E-F511-9812-63C5-42514987CDFE}"/>
              </a:ext>
            </a:extLst>
          </p:cNvPr>
          <p:cNvSpPr>
            <a:spLocks noChangeShapeType="1"/>
          </p:cNvSpPr>
          <p:nvPr/>
        </p:nvSpPr>
        <p:spPr bwMode="auto">
          <a:xfrm flipH="1">
            <a:off x="8961119" y="4039129"/>
            <a:ext cx="1687301" cy="17720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121858" name="Rectangle 2">
            <a:extLst>
              <a:ext uri="{FF2B5EF4-FFF2-40B4-BE49-F238E27FC236}">
                <a16:creationId xmlns:a16="http://schemas.microsoft.com/office/drawing/2014/main" id="{C160BCCA-2848-65C4-DDCC-F3A30E2BDD58}"/>
              </a:ext>
            </a:extLst>
          </p:cNvPr>
          <p:cNvSpPr>
            <a:spLocks noGrp="1" noChangeArrowheads="1"/>
          </p:cNvSpPr>
          <p:nvPr>
            <p:ph type="title"/>
          </p:nvPr>
        </p:nvSpPr>
        <p:spPr/>
        <p:txBody>
          <a:bodyPr/>
          <a:lstStyle/>
          <a:p>
            <a:pPr eaLnBrk="1" hangingPunct="1"/>
            <a:r>
              <a:rPr lang="fr-FR" altLang="fr-FR"/>
              <a:t>Clauses HAVING</a:t>
            </a:r>
          </a:p>
        </p:txBody>
      </p:sp>
      <p:sp>
        <p:nvSpPr>
          <p:cNvPr id="121859" name="Espace réservé du numéro de diapositive 5">
            <a:extLst>
              <a:ext uri="{FF2B5EF4-FFF2-40B4-BE49-F238E27FC236}">
                <a16:creationId xmlns:a16="http://schemas.microsoft.com/office/drawing/2014/main" id="{D6C91836-F0CB-EA0B-6936-2FC87F65D3C3}"/>
              </a:ext>
            </a:extLst>
          </p:cNvPr>
          <p:cNvSpPr>
            <a:spLocks noGrp="1"/>
          </p:cNvSpPr>
          <p:nvPr>
            <p:ph type="sldNum" sz="quarter" idx="11"/>
          </p:nvPr>
        </p:nvSpPr>
        <p:spPr bwMode="auto">
          <a:xfrm>
            <a:off x="13188355"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23</a:t>
            </a:fld>
            <a:endParaRPr lang="fr-FR" altLang="fr-FR" sz="2183">
              <a:solidFill>
                <a:srgbClr val="1D0401"/>
              </a:solidFill>
              <a:latin typeface="Times New Roman" panose="02020603050405020304" pitchFamily="18" charset="0"/>
            </a:endParaRPr>
          </a:p>
        </p:txBody>
      </p:sp>
      <p:sp>
        <p:nvSpPr>
          <p:cNvPr id="38922" name="Rectangle 5">
            <a:extLst>
              <a:ext uri="{FF2B5EF4-FFF2-40B4-BE49-F238E27FC236}">
                <a16:creationId xmlns:a16="http://schemas.microsoft.com/office/drawing/2014/main" id="{35382B42-4B07-0097-3378-1F1BD0F52A27}"/>
              </a:ext>
            </a:extLst>
          </p:cNvPr>
          <p:cNvSpPr>
            <a:spLocks noChangeArrowheads="1"/>
          </p:cNvSpPr>
          <p:nvPr/>
        </p:nvSpPr>
        <p:spPr bwMode="auto">
          <a:xfrm>
            <a:off x="3739780" y="6558491"/>
            <a:ext cx="4123278" cy="1732469"/>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21866" name="Text Box 6">
            <a:extLst>
              <a:ext uri="{FF2B5EF4-FFF2-40B4-BE49-F238E27FC236}">
                <a16:creationId xmlns:a16="http://schemas.microsoft.com/office/drawing/2014/main" id="{F65E76FC-3C17-4D85-A797-C8292FBFACF7}"/>
              </a:ext>
            </a:extLst>
          </p:cNvPr>
          <p:cNvSpPr txBox="1">
            <a:spLocks noChangeArrowheads="1"/>
          </p:cNvSpPr>
          <p:nvPr/>
        </p:nvSpPr>
        <p:spPr bwMode="auto">
          <a:xfrm>
            <a:off x="11580442" y="6083299"/>
            <a:ext cx="2019565" cy="138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fr-FR" altLang="fr-FR" sz="2806" dirty="0"/>
              <a:t>Les bières fabriquées par Pete</a:t>
            </a:r>
          </a:p>
        </p:txBody>
      </p:sp>
      <p:sp>
        <p:nvSpPr>
          <p:cNvPr id="121867" name="Line 7">
            <a:extLst>
              <a:ext uri="{FF2B5EF4-FFF2-40B4-BE49-F238E27FC236}">
                <a16:creationId xmlns:a16="http://schemas.microsoft.com/office/drawing/2014/main" id="{93EA1935-A5C9-609D-287C-7A2F5B9F8AA9}"/>
              </a:ext>
            </a:extLst>
          </p:cNvPr>
          <p:cNvSpPr>
            <a:spLocks noChangeShapeType="1"/>
          </p:cNvSpPr>
          <p:nvPr/>
        </p:nvSpPr>
        <p:spPr bwMode="auto">
          <a:xfrm flipH="1">
            <a:off x="7863058" y="6863032"/>
            <a:ext cx="3717384" cy="2178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38915" name="Rectangle 3">
            <a:extLst>
              <a:ext uri="{FF2B5EF4-FFF2-40B4-BE49-F238E27FC236}">
                <a16:creationId xmlns:a16="http://schemas.microsoft.com/office/drawing/2014/main" id="{149A2C99-D178-67A5-F17C-28565C87C7D5}"/>
              </a:ext>
            </a:extLst>
          </p:cNvPr>
          <p:cNvSpPr>
            <a:spLocks noGrp="1" noChangeArrowheads="1"/>
          </p:cNvSpPr>
          <p:nvPr>
            <p:ph idx="1"/>
          </p:nvPr>
        </p:nvSpPr>
        <p:spPr>
          <a:xfrm>
            <a:off x="788194" y="2732352"/>
            <a:ext cx="12830175" cy="7365471"/>
          </a:xfrm>
        </p:spPr>
        <p:txBody>
          <a:bodyPr/>
          <a:lstStyle/>
          <a:p>
            <a:pPr algn="just" eaLnBrk="1" hangingPunct="1"/>
            <a:r>
              <a:rPr lang="fr-FR" altLang="fr-FR" dirty="0"/>
              <a:t>Exemple:</a:t>
            </a:r>
          </a:p>
          <a:p>
            <a:pPr algn="just" eaLnBrk="1" hangingPunct="1">
              <a:buFontTx/>
              <a:buNone/>
            </a:pPr>
            <a:r>
              <a:rPr lang="fr-FR" altLang="fr-FR" dirty="0"/>
              <a:t> </a:t>
            </a:r>
          </a:p>
          <a:p>
            <a:pPr eaLnBrk="1" hangingPunct="1">
              <a:buFont typeface="Monotype Sorts" pitchFamily="125" charset="2"/>
              <a:buNone/>
            </a:pPr>
            <a:r>
              <a:rPr lang="fr-FR" altLang="fr-FR" dirty="0"/>
              <a:t>	SELECT </a:t>
            </a:r>
            <a:r>
              <a:rPr lang="fr-FR" altLang="fr-FR" dirty="0" err="1"/>
              <a:t>beer</a:t>
            </a:r>
            <a:r>
              <a:rPr lang="fr-FR" altLang="fr-FR" dirty="0"/>
              <a:t>, AVG(</a:t>
            </a:r>
            <a:r>
              <a:rPr lang="fr-FR" altLang="fr-FR" dirty="0" err="1"/>
              <a:t>price</a:t>
            </a:r>
            <a:r>
              <a:rPr lang="fr-FR" altLang="fr-FR" dirty="0"/>
              <a:t>)</a:t>
            </a:r>
          </a:p>
          <a:p>
            <a:pPr eaLnBrk="1" hangingPunct="1">
              <a:buFont typeface="Monotype Sorts" pitchFamily="125" charset="2"/>
              <a:buNone/>
            </a:pPr>
            <a:r>
              <a:rPr lang="fr-FR" altLang="fr-FR" dirty="0"/>
              <a:t>	FROM </a:t>
            </a:r>
            <a:r>
              <a:rPr lang="fr-FR" altLang="fr-FR" dirty="0" err="1"/>
              <a:t>Sells</a:t>
            </a:r>
            <a:endParaRPr lang="fr-FR" altLang="fr-FR" dirty="0"/>
          </a:p>
          <a:p>
            <a:pPr eaLnBrk="1" hangingPunct="1">
              <a:buFont typeface="Monotype Sorts" pitchFamily="125" charset="2"/>
              <a:buNone/>
            </a:pPr>
            <a:r>
              <a:rPr lang="fr-FR" altLang="fr-FR" dirty="0"/>
              <a:t>	GROUP BY </a:t>
            </a:r>
            <a:r>
              <a:rPr lang="fr-FR" altLang="fr-FR" dirty="0" err="1"/>
              <a:t>beer</a:t>
            </a:r>
            <a:endParaRPr lang="fr-FR" altLang="fr-FR" dirty="0"/>
          </a:p>
          <a:p>
            <a:pPr eaLnBrk="1" hangingPunct="1">
              <a:buFont typeface="Monotype Sorts" pitchFamily="125" charset="2"/>
              <a:buNone/>
            </a:pPr>
            <a:r>
              <a:rPr lang="fr-FR" altLang="fr-FR" dirty="0"/>
              <a:t>	HAVING COUNT(bar) &gt;= 3 OR</a:t>
            </a:r>
          </a:p>
          <a:p>
            <a:pPr eaLnBrk="1" hangingPunct="1">
              <a:buFont typeface="Monotype Sorts" pitchFamily="125" charset="2"/>
              <a:buNone/>
            </a:pPr>
            <a:r>
              <a:rPr lang="fr-FR" altLang="fr-FR" dirty="0"/>
              <a:t>		</a:t>
            </a:r>
            <a:r>
              <a:rPr lang="fr-FR" altLang="fr-FR" dirty="0" err="1"/>
              <a:t>beer</a:t>
            </a:r>
            <a:r>
              <a:rPr lang="fr-FR" altLang="fr-FR" dirty="0"/>
              <a:t> IN (SELECT </a:t>
            </a:r>
            <a:r>
              <a:rPr lang="fr-FR" altLang="fr-FR" dirty="0" err="1"/>
              <a:t>name</a:t>
            </a:r>
            <a:endParaRPr lang="fr-FR" altLang="fr-FR" dirty="0"/>
          </a:p>
          <a:p>
            <a:pPr eaLnBrk="1" hangingPunct="1">
              <a:buFont typeface="Monotype Sorts" pitchFamily="125" charset="2"/>
              <a:buNone/>
            </a:pPr>
            <a:r>
              <a:rPr lang="fr-FR" altLang="fr-FR" dirty="0"/>
              <a:t>			   FROM Beers</a:t>
            </a:r>
          </a:p>
          <a:p>
            <a:pPr eaLnBrk="1" hangingPunct="1">
              <a:buFont typeface="Monotype Sorts" pitchFamily="125" charset="2"/>
              <a:buNone/>
            </a:pPr>
            <a:r>
              <a:rPr lang="fr-FR" altLang="fr-FR" dirty="0"/>
              <a:t>			   WHERE </a:t>
            </a:r>
            <a:r>
              <a:rPr lang="fr-FR" altLang="fr-FR" dirty="0" err="1"/>
              <a:t>manf</a:t>
            </a:r>
            <a:r>
              <a:rPr lang="fr-FR" altLang="fr-FR" dirty="0"/>
              <a:t> = ’</a:t>
            </a:r>
            <a:r>
              <a:rPr lang="fr-FR" altLang="ja-JP" dirty="0" err="1"/>
              <a:t>Pete</a:t>
            </a:r>
            <a:r>
              <a:rPr lang="fr-FR" altLang="fr-FR" dirty="0" err="1"/>
              <a:t>’’</a:t>
            </a:r>
            <a:r>
              <a:rPr lang="fr-FR" altLang="ja-JP" dirty="0" err="1"/>
              <a:t>s</a:t>
            </a:r>
            <a:r>
              <a:rPr lang="fr-FR" altLang="fr-FR" dirty="0"/>
              <a:t>’</a:t>
            </a:r>
            <a:r>
              <a:rPr lang="fr-FR" altLang="ja-JP" dirty="0"/>
              <a:t>);</a:t>
            </a:r>
            <a:endParaRPr lang="fr-FR" alt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a:extLst>
              <a:ext uri="{FF2B5EF4-FFF2-40B4-BE49-F238E27FC236}">
                <a16:creationId xmlns:a16="http://schemas.microsoft.com/office/drawing/2014/main" id="{7A393006-8D9F-9029-8D3D-DC2EA2140E42}"/>
              </a:ext>
            </a:extLst>
          </p:cNvPr>
          <p:cNvSpPr>
            <a:spLocks noGrp="1" noChangeArrowheads="1"/>
          </p:cNvSpPr>
          <p:nvPr>
            <p:ph type="title"/>
          </p:nvPr>
        </p:nvSpPr>
        <p:spPr/>
        <p:txBody>
          <a:bodyPr/>
          <a:lstStyle/>
          <a:p>
            <a:pPr eaLnBrk="1" hangingPunct="1"/>
            <a:r>
              <a:rPr lang="en-US" altLang="fr-FR"/>
              <a:t>Restrictions sur les conditions du HAVING</a:t>
            </a:r>
          </a:p>
        </p:txBody>
      </p:sp>
      <p:sp>
        <p:nvSpPr>
          <p:cNvPr id="39939" name="Rectangle 3">
            <a:extLst>
              <a:ext uri="{FF2B5EF4-FFF2-40B4-BE49-F238E27FC236}">
                <a16:creationId xmlns:a16="http://schemas.microsoft.com/office/drawing/2014/main" id="{9E2DE112-AB01-A2A6-44FF-4C09580F0289}"/>
              </a:ext>
            </a:extLst>
          </p:cNvPr>
          <p:cNvSpPr>
            <a:spLocks noGrp="1" noChangeArrowheads="1"/>
          </p:cNvSpPr>
          <p:nvPr>
            <p:ph idx="1"/>
          </p:nvPr>
        </p:nvSpPr>
        <p:spPr>
          <a:xfrm>
            <a:off x="1263386" y="1965960"/>
            <a:ext cx="12592579" cy="7452360"/>
          </a:xfrm>
        </p:spPr>
        <p:txBody>
          <a:bodyPr/>
          <a:lstStyle/>
          <a:p>
            <a:pPr marL="527157" indent="-527157" algn="just"/>
            <a:r>
              <a:rPr lang="fr-FR" altLang="fr-FR" dirty="0"/>
              <a:t>Tout doit être dans une sous-requête.</a:t>
            </a:r>
          </a:p>
          <a:p>
            <a:pPr marL="527157" indent="-527157" algn="just">
              <a:buNone/>
            </a:pPr>
            <a:endParaRPr lang="fr-FR" altLang="fr-FR" dirty="0"/>
          </a:p>
          <a:p>
            <a:pPr marL="527157" indent="-527157" algn="just"/>
            <a:r>
              <a:rPr lang="fr-FR" altLang="fr-FR" dirty="0"/>
              <a:t>A part les sous-requêtes, les conditions peuvent être sur des attributs uniquement si :</a:t>
            </a:r>
          </a:p>
          <a:p>
            <a:pPr marL="1544345" lvl="1" indent="-831571" algn="just">
              <a:buFont typeface="Monotype Sorts" pitchFamily="125" charset="2"/>
              <a:buAutoNum type="arabicPeriod"/>
            </a:pPr>
            <a:r>
              <a:rPr lang="fr-FR" altLang="fr-FR" sz="3200" dirty="0"/>
              <a:t>ce sont les attributs utilisés pour le regroupement, ou</a:t>
            </a:r>
          </a:p>
          <a:p>
            <a:pPr marL="1544345" lvl="1" indent="-831571" algn="just">
              <a:buFont typeface="Monotype Sorts" pitchFamily="125" charset="2"/>
              <a:buAutoNum type="arabicPeriod"/>
            </a:pPr>
            <a:r>
              <a:rPr lang="fr-FR" altLang="fr-FR" sz="3200" dirty="0"/>
              <a:t>s’ils sont agrégés</a:t>
            </a:r>
          </a:p>
          <a:p>
            <a:pPr marL="712774" lvl="1" indent="0" algn="just">
              <a:buNone/>
            </a:pPr>
            <a:endParaRPr lang="fr-FR" altLang="fr-FR" sz="3200" dirty="0"/>
          </a:p>
          <a:p>
            <a:pPr marL="527157" indent="-527157" algn="just">
              <a:buNone/>
            </a:pPr>
            <a:r>
              <a:rPr lang="fr-FR" altLang="fr-FR" dirty="0"/>
              <a:t>	(même condition que pour la clause SELECT lorsqu’elle est utilisée pour une agrégation).</a:t>
            </a:r>
          </a:p>
        </p:txBody>
      </p:sp>
      <p:sp>
        <p:nvSpPr>
          <p:cNvPr id="123907" name="Espace réservé du numéro de diapositive 5">
            <a:extLst>
              <a:ext uri="{FF2B5EF4-FFF2-40B4-BE49-F238E27FC236}">
                <a16:creationId xmlns:a16="http://schemas.microsoft.com/office/drawing/2014/main" id="{7961C552-AA65-18FC-F8CE-BB8B9C5B6A68}"/>
              </a:ext>
            </a:extLst>
          </p:cNvPr>
          <p:cNvSpPr>
            <a:spLocks noGrp="1"/>
          </p:cNvSpPr>
          <p:nvPr>
            <p:ph type="sldNum" sz="quarter" idx="11"/>
          </p:nvPr>
        </p:nvSpPr>
        <p:spPr bwMode="auto">
          <a:xfrm>
            <a:off x="13188355"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24</a:t>
            </a:fld>
            <a:endParaRPr lang="en-US" altLang="fr-FR" sz="2183">
              <a:solidFill>
                <a:srgbClr val="1D0401"/>
              </a:solidFill>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113CFCBC-B994-C822-E5DB-0306B8CD14D6}"/>
              </a:ext>
            </a:extLst>
          </p:cNvPr>
          <p:cNvSpPr>
            <a:spLocks noGrp="1" noChangeArrowheads="1"/>
          </p:cNvSpPr>
          <p:nvPr>
            <p:ph type="title"/>
          </p:nvPr>
        </p:nvSpPr>
        <p:spPr/>
        <p:txBody>
          <a:bodyPr/>
          <a:lstStyle/>
          <a:p>
            <a:pPr eaLnBrk="1" hangingPunct="1"/>
            <a:r>
              <a:rPr lang="fr-FR" altLang="fr-FR"/>
              <a:t>Modifications des relations d</a:t>
            </a:r>
            <a:r>
              <a:rPr lang="ja-JP" altLang="fr-FR"/>
              <a:t>’</a:t>
            </a:r>
            <a:r>
              <a:rPr lang="fr-FR" altLang="ja-JP"/>
              <a:t>une base de données</a:t>
            </a:r>
            <a:endParaRPr lang="fr-FR" altLang="fr-FR"/>
          </a:p>
        </p:txBody>
      </p:sp>
      <p:sp>
        <p:nvSpPr>
          <p:cNvPr id="35843" name="Rectangle 3">
            <a:extLst>
              <a:ext uri="{FF2B5EF4-FFF2-40B4-BE49-F238E27FC236}">
                <a16:creationId xmlns:a16="http://schemas.microsoft.com/office/drawing/2014/main" id="{D65B08E7-8F56-AD0E-B1A3-588B01518686}"/>
              </a:ext>
            </a:extLst>
          </p:cNvPr>
          <p:cNvSpPr>
            <a:spLocks noGrp="1" noChangeArrowheads="1"/>
          </p:cNvSpPr>
          <p:nvPr>
            <p:ph idx="1"/>
          </p:nvPr>
        </p:nvSpPr>
        <p:spPr>
          <a:xfrm>
            <a:off x="1144588" y="1680519"/>
            <a:ext cx="12711377" cy="7704516"/>
          </a:xfrm>
        </p:spPr>
        <p:txBody>
          <a:bodyPr/>
          <a:lstStyle/>
          <a:p>
            <a:pPr marL="527157" indent="-527157" algn="just"/>
            <a:r>
              <a:rPr lang="fr-FR" altLang="fr-FR" dirty="0"/>
              <a:t>Une commande de </a:t>
            </a:r>
            <a:r>
              <a:rPr lang="fr-FR" altLang="fr-FR" i="1" dirty="0">
                <a:solidFill>
                  <a:srgbClr val="FF0066"/>
                </a:solidFill>
              </a:rPr>
              <a:t>modification</a:t>
            </a:r>
            <a:r>
              <a:rPr lang="fr-FR" altLang="fr-FR" dirty="0"/>
              <a:t> ne retourne pas de résultat (comme le fait une requête), mais change le contenu des relations.</a:t>
            </a:r>
          </a:p>
          <a:p>
            <a:pPr marL="527157" indent="-527157" algn="just"/>
            <a:endParaRPr lang="fr-FR" altLang="fr-FR" dirty="0"/>
          </a:p>
          <a:p>
            <a:pPr marL="527157" indent="-527157" algn="just"/>
            <a:r>
              <a:rPr lang="fr-FR" altLang="fr-FR" dirty="0"/>
              <a:t>Trois types de modifications:</a:t>
            </a:r>
          </a:p>
          <a:p>
            <a:pPr marL="1544345" lvl="1" indent="-831571" algn="just">
              <a:buFont typeface="Monotype Sorts" pitchFamily="125" charset="2"/>
              <a:buAutoNum type="arabicPeriod"/>
            </a:pPr>
            <a:r>
              <a:rPr lang="fr-FR" altLang="fr-FR" i="1" dirty="0">
                <a:solidFill>
                  <a:srgbClr val="33CC33"/>
                </a:solidFill>
              </a:rPr>
              <a:t>Insert</a:t>
            </a:r>
            <a:r>
              <a:rPr lang="fr-FR" altLang="fr-FR" dirty="0"/>
              <a:t> : insertion d</a:t>
            </a:r>
            <a:r>
              <a:rPr lang="ja-JP" altLang="fr-FR" dirty="0"/>
              <a:t>’</a:t>
            </a:r>
            <a:r>
              <a:rPr lang="fr-FR" altLang="ja-JP" dirty="0"/>
              <a:t>un ou plusieurs tuples.</a:t>
            </a:r>
          </a:p>
          <a:p>
            <a:pPr marL="1544345" lvl="1" indent="-831571" algn="just">
              <a:buFont typeface="Monotype Sorts" pitchFamily="125" charset="2"/>
              <a:buAutoNum type="arabicPeriod"/>
            </a:pPr>
            <a:r>
              <a:rPr lang="fr-FR" altLang="fr-FR" i="1" dirty="0" err="1">
                <a:solidFill>
                  <a:srgbClr val="33CC33"/>
                </a:solidFill>
              </a:rPr>
              <a:t>Delete</a:t>
            </a:r>
            <a:r>
              <a:rPr lang="fr-FR" altLang="fr-FR" dirty="0"/>
              <a:t> : suppression d</a:t>
            </a:r>
            <a:r>
              <a:rPr lang="ja-JP" altLang="fr-FR" dirty="0"/>
              <a:t>’</a:t>
            </a:r>
            <a:r>
              <a:rPr lang="fr-FR" altLang="ja-JP" dirty="0"/>
              <a:t>un ou plusieurs tuples.</a:t>
            </a:r>
          </a:p>
          <a:p>
            <a:pPr marL="1544345" lvl="1" indent="-831571" algn="just">
              <a:buFont typeface="Monotype Sorts" pitchFamily="125" charset="2"/>
              <a:buAutoNum type="arabicPeriod"/>
            </a:pPr>
            <a:r>
              <a:rPr lang="fr-FR" altLang="fr-FR" i="1" dirty="0">
                <a:solidFill>
                  <a:srgbClr val="33CC33"/>
                </a:solidFill>
              </a:rPr>
              <a:t>Update</a:t>
            </a:r>
            <a:r>
              <a:rPr lang="fr-FR" altLang="fr-FR" dirty="0"/>
              <a:t> : mise à jour des valeurs d</a:t>
            </a:r>
            <a:r>
              <a:rPr lang="ja-JP" altLang="fr-FR" dirty="0"/>
              <a:t>’</a:t>
            </a:r>
            <a:r>
              <a:rPr lang="fr-FR" altLang="ja-JP" dirty="0"/>
              <a:t>un ou plusieurs tuples existants.</a:t>
            </a:r>
            <a:endParaRPr lang="fr-FR" altLang="fr-FR" dirty="0"/>
          </a:p>
        </p:txBody>
      </p:sp>
      <p:sp>
        <p:nvSpPr>
          <p:cNvPr id="125955" name="Espace réservé du numéro de diapositive 5">
            <a:extLst>
              <a:ext uri="{FF2B5EF4-FFF2-40B4-BE49-F238E27FC236}">
                <a16:creationId xmlns:a16="http://schemas.microsoft.com/office/drawing/2014/main" id="{FF8CB546-4E9F-D1DD-E1CF-459D475B6E1E}"/>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25</a:t>
            </a:fld>
            <a:endParaRPr lang="fr-FR" altLang="fr-FR" sz="2183" dirty="0">
              <a:solidFill>
                <a:srgbClr val="1D040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6FA7C3A8-92BF-DE1A-23CE-D0FC64350286}"/>
              </a:ext>
            </a:extLst>
          </p:cNvPr>
          <p:cNvSpPr>
            <a:spLocks noGrp="1" noChangeArrowheads="1"/>
          </p:cNvSpPr>
          <p:nvPr>
            <p:ph type="title"/>
          </p:nvPr>
        </p:nvSpPr>
        <p:spPr/>
        <p:txBody>
          <a:bodyPr/>
          <a:lstStyle/>
          <a:p>
            <a:pPr eaLnBrk="1" hangingPunct="1"/>
            <a:r>
              <a:rPr lang="fr-FR" altLang="fr-FR"/>
              <a:t>Insertion</a:t>
            </a:r>
          </a:p>
        </p:txBody>
      </p:sp>
      <p:sp>
        <p:nvSpPr>
          <p:cNvPr id="36867" name="Rectangle 3">
            <a:extLst>
              <a:ext uri="{FF2B5EF4-FFF2-40B4-BE49-F238E27FC236}">
                <a16:creationId xmlns:a16="http://schemas.microsoft.com/office/drawing/2014/main" id="{FB90772D-18F0-F324-97E3-683D03BF3821}"/>
              </a:ext>
            </a:extLst>
          </p:cNvPr>
          <p:cNvSpPr>
            <a:spLocks noGrp="1" noChangeArrowheads="1"/>
          </p:cNvSpPr>
          <p:nvPr>
            <p:ph idx="1"/>
          </p:nvPr>
        </p:nvSpPr>
        <p:spPr/>
        <p:txBody>
          <a:bodyPr/>
          <a:lstStyle/>
          <a:p>
            <a:pPr eaLnBrk="1" hangingPunct="1"/>
            <a:r>
              <a:rPr lang="fr-FR" altLang="fr-FR" dirty="0"/>
              <a:t>Pour insérer un unique tuple:</a:t>
            </a:r>
          </a:p>
          <a:p>
            <a:pPr eaLnBrk="1" hangingPunct="1">
              <a:buFontTx/>
              <a:buNone/>
            </a:pPr>
            <a:endParaRPr lang="fr-FR" altLang="fr-FR" sz="1559" dirty="0"/>
          </a:p>
          <a:p>
            <a:pPr eaLnBrk="1" hangingPunct="1">
              <a:buFont typeface="Monotype Sorts" pitchFamily="125" charset="2"/>
              <a:buNone/>
            </a:pPr>
            <a:r>
              <a:rPr lang="fr-FR" altLang="fr-FR" dirty="0"/>
              <a:t>		INSERT INTO &lt;relation&gt;</a:t>
            </a:r>
          </a:p>
          <a:p>
            <a:pPr eaLnBrk="1" hangingPunct="1">
              <a:buFont typeface="Monotype Sorts" pitchFamily="125" charset="2"/>
              <a:buNone/>
            </a:pPr>
            <a:r>
              <a:rPr lang="fr-FR" altLang="fr-FR" dirty="0"/>
              <a:t>		VALUES ( &lt;</a:t>
            </a:r>
            <a:r>
              <a:rPr lang="fr-FR" altLang="fr-FR" dirty="0" err="1"/>
              <a:t>list</a:t>
            </a:r>
            <a:r>
              <a:rPr lang="fr-FR" altLang="fr-FR" dirty="0"/>
              <a:t> of values&gt; );</a:t>
            </a:r>
          </a:p>
          <a:p>
            <a:pPr eaLnBrk="1" hangingPunct="1">
              <a:buFontTx/>
              <a:buNone/>
            </a:pPr>
            <a:endParaRPr lang="fr-FR" altLang="fr-FR" dirty="0"/>
          </a:p>
          <a:p>
            <a:pPr algn="just" eaLnBrk="1" hangingPunct="1">
              <a:buFontTx/>
              <a:buNone/>
            </a:pPr>
            <a:r>
              <a:rPr lang="fr-FR" altLang="fr-FR" dirty="0"/>
              <a:t>Attention: les valeurs doivent être dans le même ordre que les attributs de la relation et les types doivent correspondre.</a:t>
            </a:r>
          </a:p>
          <a:p>
            <a:pPr eaLnBrk="1" hangingPunct="1">
              <a:buFont typeface="Monotype Sorts" pitchFamily="125" charset="2"/>
              <a:buNone/>
            </a:pPr>
            <a:endParaRPr lang="fr-FR" altLang="fr-FR" dirty="0"/>
          </a:p>
          <a:p>
            <a:pPr eaLnBrk="1" hangingPunct="1"/>
            <a:r>
              <a:rPr lang="fr-FR" altLang="fr-FR" dirty="0">
                <a:solidFill>
                  <a:schemeClr val="tx1"/>
                </a:solidFill>
              </a:rPr>
              <a:t>Exemple</a:t>
            </a:r>
            <a:r>
              <a:rPr lang="fr-FR" altLang="fr-FR" dirty="0"/>
              <a:t>:</a:t>
            </a:r>
          </a:p>
          <a:p>
            <a:pPr eaLnBrk="1" hangingPunct="1"/>
            <a:endParaRPr lang="fr-FR" altLang="fr-FR" sz="1559" dirty="0"/>
          </a:p>
          <a:p>
            <a:pPr eaLnBrk="1" hangingPunct="1">
              <a:buFontTx/>
              <a:buNone/>
            </a:pPr>
            <a:r>
              <a:rPr lang="fr-FR" altLang="fr-FR" dirty="0"/>
              <a:t>	Ajouter à </a:t>
            </a:r>
            <a:r>
              <a:rPr lang="fr-FR" altLang="fr-FR" dirty="0">
                <a:solidFill>
                  <a:srgbClr val="CC00CC"/>
                </a:solidFill>
              </a:rPr>
              <a:t>Likes(drinker, </a:t>
            </a:r>
            <a:r>
              <a:rPr lang="fr-FR" altLang="fr-FR" dirty="0" err="1">
                <a:solidFill>
                  <a:srgbClr val="CC00CC"/>
                </a:solidFill>
              </a:rPr>
              <a:t>beer</a:t>
            </a:r>
            <a:r>
              <a:rPr lang="fr-FR" altLang="fr-FR" dirty="0">
                <a:solidFill>
                  <a:srgbClr val="CC00CC"/>
                </a:solidFill>
              </a:rPr>
              <a:t>)</a:t>
            </a:r>
            <a:r>
              <a:rPr lang="fr-FR" altLang="fr-FR" dirty="0"/>
              <a:t> le fait que Sally aime les bières Bud.</a:t>
            </a:r>
          </a:p>
          <a:p>
            <a:pPr eaLnBrk="1" hangingPunct="1">
              <a:buFont typeface="Monotype Sorts" pitchFamily="125" charset="2"/>
              <a:buNone/>
            </a:pPr>
            <a:r>
              <a:rPr lang="fr-FR" altLang="fr-FR" dirty="0"/>
              <a:t>		</a:t>
            </a:r>
            <a:r>
              <a:rPr lang="fr-FR" altLang="fr-FR" dirty="0">
                <a:latin typeface="Courier New" panose="02070309020205020404" pitchFamily="49" charset="0"/>
              </a:rPr>
              <a:t>INSERT INTO Likes</a:t>
            </a:r>
          </a:p>
          <a:p>
            <a:pPr eaLnBrk="1" hangingPunct="1">
              <a:buFont typeface="Monotype Sorts" pitchFamily="125" charset="2"/>
              <a:buNone/>
            </a:pPr>
            <a:r>
              <a:rPr lang="fr-FR" altLang="fr-FR" dirty="0">
                <a:latin typeface="Courier New" panose="02070309020205020404" pitchFamily="49" charset="0"/>
              </a:rPr>
              <a:t>		VALUES(’Sally’, ’Bud’);</a:t>
            </a:r>
          </a:p>
        </p:txBody>
      </p:sp>
      <p:sp>
        <p:nvSpPr>
          <p:cNvPr id="128003" name="Espace réservé du numéro de diapositive 5">
            <a:extLst>
              <a:ext uri="{FF2B5EF4-FFF2-40B4-BE49-F238E27FC236}">
                <a16:creationId xmlns:a16="http://schemas.microsoft.com/office/drawing/2014/main" id="{E203B347-DD6B-E16F-43AC-0C338B5AED96}"/>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26</a:t>
            </a:fld>
            <a:endParaRPr lang="fr-FR" altLang="fr-FR" sz="2183" dirty="0">
              <a:solidFill>
                <a:srgbClr val="1D0401"/>
              </a:solidFill>
              <a:latin typeface="Times New Roman" panose="02020603050405020304" pitchFamily="18" charset="0"/>
            </a:endParaRPr>
          </a:p>
        </p:txBody>
      </p:sp>
      <p:sp>
        <p:nvSpPr>
          <p:cNvPr id="128004" name="ZoneTexte 8">
            <a:extLst>
              <a:ext uri="{FF2B5EF4-FFF2-40B4-BE49-F238E27FC236}">
                <a16:creationId xmlns:a16="http://schemas.microsoft.com/office/drawing/2014/main" id="{D973C1D0-70EF-5DD0-C178-C45DF431E34E}"/>
              </a:ext>
            </a:extLst>
          </p:cNvPr>
          <p:cNvSpPr txBox="1">
            <a:spLocks noChangeArrowheads="1"/>
          </p:cNvSpPr>
          <p:nvPr/>
        </p:nvSpPr>
        <p:spPr bwMode="auto">
          <a:xfrm>
            <a:off x="10648422" y="44549"/>
            <a:ext cx="3903633" cy="38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solidFill>
                  <a:schemeClr val="bg1"/>
                </a:solidFill>
              </a:rPr>
              <a:t>Modifications des données en SQL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Espace réservé du numéro de diapositive 5">
            <a:extLst>
              <a:ext uri="{FF2B5EF4-FFF2-40B4-BE49-F238E27FC236}">
                <a16:creationId xmlns:a16="http://schemas.microsoft.com/office/drawing/2014/main" id="{EE909E88-27D5-E37F-B9E4-DDEC9F01E2A3}"/>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27</a:t>
            </a:fld>
            <a:endParaRPr lang="en-US" altLang="fr-FR" sz="2183">
              <a:solidFill>
                <a:srgbClr val="1D0401"/>
              </a:solidFill>
              <a:latin typeface="Times New Roman" panose="02020603050405020304" pitchFamily="18" charset="0"/>
            </a:endParaRPr>
          </a:p>
        </p:txBody>
      </p:sp>
      <p:sp>
        <p:nvSpPr>
          <p:cNvPr id="130050" name="Titre 10">
            <a:extLst>
              <a:ext uri="{FF2B5EF4-FFF2-40B4-BE49-F238E27FC236}">
                <a16:creationId xmlns:a16="http://schemas.microsoft.com/office/drawing/2014/main" id="{FD4B1B37-1756-3BC6-F65D-50CD6708B654}"/>
              </a:ext>
            </a:extLst>
          </p:cNvPr>
          <p:cNvSpPr>
            <a:spLocks noGrp="1"/>
          </p:cNvSpPr>
          <p:nvPr>
            <p:ph type="title"/>
          </p:nvPr>
        </p:nvSpPr>
        <p:spPr/>
        <p:txBody>
          <a:bodyPr/>
          <a:lstStyle/>
          <a:p>
            <a:r>
              <a:rPr lang="fr-FR" altLang="fr-FR"/>
              <a:t>Spécifier les attributs de l</a:t>
            </a:r>
            <a:r>
              <a:rPr lang="ja-JP" altLang="fr-FR"/>
              <a:t>’</a:t>
            </a:r>
            <a:r>
              <a:rPr lang="fr-FR" altLang="ja-JP"/>
              <a:t>INSERT</a:t>
            </a:r>
            <a:endParaRPr lang="fr-FR" altLang="fr-FR"/>
          </a:p>
        </p:txBody>
      </p:sp>
      <p:sp>
        <p:nvSpPr>
          <p:cNvPr id="130051" name="Espace réservé du contenu 11">
            <a:extLst>
              <a:ext uri="{FF2B5EF4-FFF2-40B4-BE49-F238E27FC236}">
                <a16:creationId xmlns:a16="http://schemas.microsoft.com/office/drawing/2014/main" id="{AC572A44-8079-DCB6-4CE6-8A8AB95DD7EE}"/>
              </a:ext>
            </a:extLst>
          </p:cNvPr>
          <p:cNvSpPr>
            <a:spLocks noGrp="1"/>
          </p:cNvSpPr>
          <p:nvPr>
            <p:ph idx="1"/>
          </p:nvPr>
        </p:nvSpPr>
        <p:spPr/>
        <p:txBody>
          <a:bodyPr/>
          <a:lstStyle/>
          <a:p>
            <a:pPr algn="just"/>
            <a:r>
              <a:rPr lang="fr-FR" altLang="fr-FR" dirty="0"/>
              <a:t>Il est possible d</a:t>
            </a:r>
            <a:r>
              <a:rPr lang="ja-JP" altLang="fr-FR" dirty="0"/>
              <a:t>’</a:t>
            </a:r>
            <a:r>
              <a:rPr lang="fr-FR" altLang="ja-JP" dirty="0"/>
              <a:t>ajouter au nom de la relation une liste d</a:t>
            </a:r>
            <a:r>
              <a:rPr lang="ja-JP" altLang="fr-FR" dirty="0"/>
              <a:t>’</a:t>
            </a:r>
            <a:r>
              <a:rPr lang="fr-FR" altLang="ja-JP" dirty="0"/>
              <a:t>attributs</a:t>
            </a:r>
          </a:p>
          <a:p>
            <a:pPr algn="just"/>
            <a:r>
              <a:rPr lang="fr-FR" altLang="fr-FR" dirty="0"/>
              <a:t>Deux raisons de faire ainsi:</a:t>
            </a:r>
          </a:p>
          <a:p>
            <a:pPr marL="1425550" lvl="1" indent="-712775" algn="just">
              <a:buFont typeface="Times New Roman" panose="02020603050405020304" pitchFamily="18" charset="0"/>
              <a:buAutoNum type="arabicPeriod"/>
            </a:pPr>
            <a:r>
              <a:rPr lang="fr-FR" altLang="fr-FR" dirty="0"/>
              <a:t>l</a:t>
            </a:r>
            <a:r>
              <a:rPr lang="ja-JP" altLang="fr-FR" dirty="0"/>
              <a:t>’</a:t>
            </a:r>
            <a:r>
              <a:rPr lang="fr-FR" altLang="ja-JP" dirty="0"/>
              <a:t>ordre des attributs de la relation a été oublié.</a:t>
            </a:r>
          </a:p>
          <a:p>
            <a:pPr marL="1425550" lvl="1" indent="-712775" algn="just">
              <a:buFont typeface="Times New Roman" panose="02020603050405020304" pitchFamily="18" charset="0"/>
              <a:buAutoNum type="arabicPeriod"/>
            </a:pPr>
            <a:r>
              <a:rPr lang="fr-FR" altLang="fr-FR" dirty="0"/>
              <a:t>il n</a:t>
            </a:r>
            <a:r>
              <a:rPr lang="ja-JP" altLang="fr-FR" dirty="0"/>
              <a:t>’</a:t>
            </a:r>
            <a:r>
              <a:rPr lang="fr-FR" altLang="ja-JP" dirty="0"/>
              <a:t>y a pas de valeurs pour tous les attributs, et nous voulons que le SGBD remplace ces valeurs manquantes par NULL ou par une valeur par défaut.</a:t>
            </a:r>
          </a:p>
          <a:p>
            <a:pPr marL="1425550" lvl="1" indent="-712775" algn="just">
              <a:buFont typeface="Times New Roman" panose="02020603050405020304" pitchFamily="18" charset="0"/>
              <a:buAutoNum type="arabicPeriod"/>
            </a:pPr>
            <a:endParaRPr lang="fr-FR" altLang="fr-FR" dirty="0"/>
          </a:p>
          <a:p>
            <a:pPr algn="just" eaLnBrk="1" hangingPunct="1"/>
            <a:r>
              <a:rPr lang="fr-FR" altLang="fr-FR" dirty="0"/>
              <a:t>Exemple:</a:t>
            </a:r>
          </a:p>
          <a:p>
            <a:pPr algn="just" eaLnBrk="1" hangingPunct="1"/>
            <a:endParaRPr lang="fr-FR" altLang="fr-FR" sz="1559" dirty="0"/>
          </a:p>
          <a:p>
            <a:pPr algn="just" eaLnBrk="1" hangingPunct="1">
              <a:buFontTx/>
              <a:buNone/>
            </a:pPr>
            <a:r>
              <a:rPr lang="fr-FR" altLang="fr-FR" dirty="0"/>
              <a:t>	Une autre approche pour ajouter à </a:t>
            </a:r>
            <a:r>
              <a:rPr lang="fr-FR" altLang="fr-FR" dirty="0">
                <a:solidFill>
                  <a:srgbClr val="CC00CC"/>
                </a:solidFill>
              </a:rPr>
              <a:t>Likes(drinker, </a:t>
            </a:r>
            <a:r>
              <a:rPr lang="fr-FR" altLang="fr-FR" dirty="0" err="1">
                <a:solidFill>
                  <a:srgbClr val="CC00CC"/>
                </a:solidFill>
              </a:rPr>
              <a:t>beer</a:t>
            </a:r>
            <a:r>
              <a:rPr lang="fr-FR" altLang="fr-FR" dirty="0">
                <a:solidFill>
                  <a:srgbClr val="CC00CC"/>
                </a:solidFill>
              </a:rPr>
              <a:t>)</a:t>
            </a:r>
            <a:r>
              <a:rPr lang="fr-FR" altLang="fr-FR" dirty="0"/>
              <a:t> le fait que Sally aime les Bud :</a:t>
            </a:r>
          </a:p>
          <a:p>
            <a:pPr algn="just" eaLnBrk="1" hangingPunct="1">
              <a:buFont typeface="Monotype Sorts" pitchFamily="125" charset="2"/>
              <a:buNone/>
            </a:pPr>
            <a:endParaRPr lang="fr-FR" altLang="fr-FR" dirty="0"/>
          </a:p>
          <a:p>
            <a:pPr algn="just" eaLnBrk="1" hangingPunct="1">
              <a:buFont typeface="Monotype Sorts" pitchFamily="125" charset="2"/>
              <a:buNone/>
            </a:pPr>
            <a:r>
              <a:rPr lang="fr-FR" altLang="fr-FR" dirty="0">
                <a:latin typeface="Courier New" panose="02070309020205020404" pitchFamily="49" charset="0"/>
              </a:rPr>
              <a:t>		INSERT INTO Likes(</a:t>
            </a:r>
            <a:r>
              <a:rPr lang="fr-FR" altLang="fr-FR" dirty="0" err="1">
                <a:latin typeface="Courier New" panose="02070309020205020404" pitchFamily="49" charset="0"/>
              </a:rPr>
              <a:t>beer</a:t>
            </a:r>
            <a:r>
              <a:rPr lang="fr-FR" altLang="fr-FR" dirty="0">
                <a:latin typeface="Courier New" panose="02070309020205020404" pitchFamily="49" charset="0"/>
              </a:rPr>
              <a:t>, drinker)</a:t>
            </a:r>
          </a:p>
          <a:p>
            <a:pPr algn="just" eaLnBrk="1" hangingPunct="1">
              <a:buFont typeface="Monotype Sorts" pitchFamily="125" charset="2"/>
              <a:buNone/>
            </a:pPr>
            <a:r>
              <a:rPr lang="fr-FR" altLang="fr-FR" dirty="0">
                <a:latin typeface="Courier New" panose="02070309020205020404" pitchFamily="49" charset="0"/>
              </a:rPr>
              <a:t>		VALUES(</a:t>
            </a:r>
            <a:r>
              <a:rPr lang="ja-JP" altLang="fr-FR" dirty="0">
                <a:latin typeface="Courier New" panose="02070309020205020404" pitchFamily="49" charset="0"/>
              </a:rPr>
              <a:t>’</a:t>
            </a:r>
            <a:r>
              <a:rPr lang="fr-FR" altLang="ja-JP" dirty="0">
                <a:latin typeface="Courier New" panose="02070309020205020404" pitchFamily="49" charset="0"/>
              </a:rPr>
              <a:t>Bud</a:t>
            </a:r>
            <a:r>
              <a:rPr lang="ja-JP" altLang="fr-FR" dirty="0">
                <a:latin typeface="Courier New" panose="02070309020205020404" pitchFamily="49" charset="0"/>
              </a:rPr>
              <a:t>’</a:t>
            </a:r>
            <a:r>
              <a:rPr lang="fr-FR" altLang="ja-JP" dirty="0">
                <a:latin typeface="Courier New" panose="02070309020205020404" pitchFamily="49" charset="0"/>
              </a:rPr>
              <a:t>, </a:t>
            </a:r>
            <a:r>
              <a:rPr lang="ja-JP" altLang="fr-FR" dirty="0">
                <a:latin typeface="Courier New" panose="02070309020205020404" pitchFamily="49" charset="0"/>
              </a:rPr>
              <a:t>’</a:t>
            </a:r>
            <a:r>
              <a:rPr lang="fr-FR" altLang="ja-JP" dirty="0">
                <a:latin typeface="Courier New" panose="02070309020205020404" pitchFamily="49" charset="0"/>
              </a:rPr>
              <a:t>Sally</a:t>
            </a:r>
            <a:r>
              <a:rPr lang="ja-JP" altLang="fr-FR" dirty="0">
                <a:latin typeface="Courier New" panose="02070309020205020404" pitchFamily="49" charset="0"/>
              </a:rPr>
              <a:t>’</a:t>
            </a:r>
            <a:r>
              <a:rPr lang="fr-FR" altLang="ja-JP" dirty="0">
                <a:latin typeface="Courier New" panose="02070309020205020404" pitchFamily="49" charset="0"/>
              </a:rPr>
              <a:t>);</a:t>
            </a:r>
          </a:p>
          <a:p>
            <a:pPr algn="just">
              <a:buFontTx/>
              <a:buNone/>
            </a:pPr>
            <a:endParaRPr lang="fr-FR" altLang="fr-FR" dirty="0"/>
          </a:p>
          <a:p>
            <a:pPr marL="2049228" lvl="2" indent="-712775" algn="just">
              <a:buFont typeface="Times New Roman" panose="02020603050405020304" pitchFamily="18" charset="0"/>
              <a:buAutoNum type="arabicPeriod"/>
            </a:pPr>
            <a:endParaRPr lang="fr-FR" altLang="fr-FR" dirty="0"/>
          </a:p>
        </p:txBody>
      </p:sp>
      <p:sp>
        <p:nvSpPr>
          <p:cNvPr id="130052" name="ZoneTexte 9">
            <a:extLst>
              <a:ext uri="{FF2B5EF4-FFF2-40B4-BE49-F238E27FC236}">
                <a16:creationId xmlns:a16="http://schemas.microsoft.com/office/drawing/2014/main" id="{A2BBCEDE-0BC2-A095-E717-91359449E626}"/>
              </a:ext>
            </a:extLst>
          </p:cNvPr>
          <p:cNvSpPr txBox="1">
            <a:spLocks noChangeArrowheads="1"/>
          </p:cNvSpPr>
          <p:nvPr/>
        </p:nvSpPr>
        <p:spPr bwMode="auto">
          <a:xfrm>
            <a:off x="10648422" y="44549"/>
            <a:ext cx="3903633" cy="38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solidFill>
                  <a:schemeClr val="bg1"/>
                </a:solidFill>
              </a:rPr>
              <a:t>Modifications des données en SQL</a:t>
            </a:r>
          </a:p>
        </p:txBody>
      </p:sp>
      <p:sp>
        <p:nvSpPr>
          <p:cNvPr id="11" name="ZoneTexte 4">
            <a:extLst>
              <a:ext uri="{FF2B5EF4-FFF2-40B4-BE49-F238E27FC236}">
                <a16:creationId xmlns:a16="http://schemas.microsoft.com/office/drawing/2014/main" id="{8F57373A-EF25-6BE0-C0B4-3B4F6E9798FE}"/>
              </a:ext>
            </a:extLst>
          </p:cNvPr>
          <p:cNvSpPr txBox="1">
            <a:spLocks noChangeArrowheads="1"/>
          </p:cNvSpPr>
          <p:nvPr/>
        </p:nvSpPr>
        <p:spPr bwMode="auto">
          <a:xfrm>
            <a:off x="5441113" y="44549"/>
            <a:ext cx="3182281" cy="380232"/>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solidFill>
                  <a:srgbClr val="9999FF"/>
                </a:solidFill>
              </a:rPr>
              <a:t>Algèbre relationnelle et SQL</a:t>
            </a:r>
          </a:p>
        </p:txBody>
      </p:sp>
      <p:sp>
        <p:nvSpPr>
          <p:cNvPr id="13" name="ZoneTexte 4">
            <a:extLst>
              <a:ext uri="{FF2B5EF4-FFF2-40B4-BE49-F238E27FC236}">
                <a16:creationId xmlns:a16="http://schemas.microsoft.com/office/drawing/2014/main" id="{0DFB97A1-76FD-E91A-6BE2-4D07387DF68F}"/>
              </a:ext>
            </a:extLst>
          </p:cNvPr>
          <p:cNvSpPr txBox="1">
            <a:spLocks noChangeArrowheads="1"/>
          </p:cNvSpPr>
          <p:nvPr/>
        </p:nvSpPr>
        <p:spPr bwMode="auto">
          <a:xfrm>
            <a:off x="431800" y="44549"/>
            <a:ext cx="2475358" cy="380232"/>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solidFill>
                  <a:srgbClr val="9999FF"/>
                </a:solidFill>
              </a:rPr>
              <a:t>Le modèle relationnel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a16="http://schemas.microsoft.com/office/drawing/2014/main" id="{840A9D7D-AE01-2AF1-BF1B-AD859AF9A370}"/>
              </a:ext>
            </a:extLst>
          </p:cNvPr>
          <p:cNvSpPr>
            <a:spLocks noGrp="1" noChangeArrowheads="1"/>
          </p:cNvSpPr>
          <p:nvPr>
            <p:ph type="title"/>
          </p:nvPr>
        </p:nvSpPr>
        <p:spPr/>
        <p:txBody>
          <a:bodyPr/>
          <a:lstStyle/>
          <a:p>
            <a:pPr eaLnBrk="1" hangingPunct="1"/>
            <a:r>
              <a:rPr lang="en-US" altLang="fr-FR"/>
              <a:t>Ajouter des valeurs par défaut</a:t>
            </a:r>
          </a:p>
        </p:txBody>
      </p:sp>
      <p:sp>
        <p:nvSpPr>
          <p:cNvPr id="132098" name="Rectangle 3">
            <a:extLst>
              <a:ext uri="{FF2B5EF4-FFF2-40B4-BE49-F238E27FC236}">
                <a16:creationId xmlns:a16="http://schemas.microsoft.com/office/drawing/2014/main" id="{18065234-BE24-1DF8-CDFB-F50FC7B17709}"/>
              </a:ext>
            </a:extLst>
          </p:cNvPr>
          <p:cNvSpPr>
            <a:spLocks noGrp="1" noChangeArrowheads="1"/>
          </p:cNvSpPr>
          <p:nvPr>
            <p:ph idx="1"/>
          </p:nvPr>
        </p:nvSpPr>
        <p:spPr/>
        <p:txBody>
          <a:bodyPr>
            <a:normAutofit lnSpcReduction="10000"/>
          </a:bodyPr>
          <a:lstStyle/>
          <a:p>
            <a:pPr algn="just" eaLnBrk="1" hangingPunct="1"/>
            <a:r>
              <a:rPr lang="fr-FR" altLang="fr-FR"/>
              <a:t>Dans la commande CREATE TABLE permettant de créer une table, il est possible de faire suivre la définition d</a:t>
            </a:r>
            <a:r>
              <a:rPr lang="ja-JP" altLang="fr-FR"/>
              <a:t>’</a:t>
            </a:r>
            <a:r>
              <a:rPr lang="fr-FR" altLang="ja-JP"/>
              <a:t>un attribut par DEFAULT et une valeur.</a:t>
            </a:r>
          </a:p>
          <a:p>
            <a:pPr algn="just" eaLnBrk="1" hangingPunct="1"/>
            <a:r>
              <a:rPr lang="fr-FR" altLang="fr-FR"/>
              <a:t>Lorsqu</a:t>
            </a:r>
            <a:r>
              <a:rPr lang="ja-JP" altLang="fr-FR"/>
              <a:t>’</a:t>
            </a:r>
            <a:r>
              <a:rPr lang="fr-FR" altLang="ja-JP"/>
              <a:t>un tuple à insérer n</a:t>
            </a:r>
            <a:r>
              <a:rPr lang="ja-JP" altLang="fr-FR"/>
              <a:t>’</a:t>
            </a:r>
            <a:r>
              <a:rPr lang="fr-FR" altLang="ja-JP"/>
              <a:t>a pas de valeur pour cet attribut, la valeur par défaut est utilisée.</a:t>
            </a:r>
          </a:p>
          <a:p>
            <a:pPr algn="just" eaLnBrk="1" hangingPunct="1"/>
            <a:endParaRPr lang="fr-FR" altLang="fr-FR"/>
          </a:p>
          <a:p>
            <a:pPr algn="just" eaLnBrk="1" hangingPunct="1"/>
            <a:r>
              <a:rPr lang="fr-FR" altLang="fr-FR"/>
              <a:t>Exemple:</a:t>
            </a:r>
          </a:p>
          <a:p>
            <a:pPr algn="just" eaLnBrk="1" hangingPunct="1"/>
            <a:endParaRPr lang="fr-FR" altLang="fr-FR"/>
          </a:p>
          <a:p>
            <a:pPr eaLnBrk="1" hangingPunct="1">
              <a:buFont typeface="Monotype Sorts" pitchFamily="125" charset="2"/>
              <a:buNone/>
            </a:pPr>
            <a:r>
              <a:rPr lang="en-US" altLang="fr-FR">
                <a:latin typeface="Courier New" panose="02070309020205020404" pitchFamily="49" charset="0"/>
              </a:rPr>
              <a:t>		CREATE TABLE Drinkers (</a:t>
            </a:r>
          </a:p>
          <a:p>
            <a:pPr eaLnBrk="1" hangingPunct="1">
              <a:buFont typeface="Monotype Sorts" pitchFamily="125" charset="2"/>
              <a:buNone/>
            </a:pPr>
            <a:r>
              <a:rPr lang="en-US" altLang="fr-FR">
                <a:latin typeface="Courier New" panose="02070309020205020404" pitchFamily="49" charset="0"/>
              </a:rPr>
              <a:t>			name CHAR(30) PRIMARY KEY,</a:t>
            </a:r>
          </a:p>
          <a:p>
            <a:pPr eaLnBrk="1" hangingPunct="1">
              <a:buFont typeface="Monotype Sorts" pitchFamily="125" charset="2"/>
              <a:buNone/>
            </a:pPr>
            <a:r>
              <a:rPr lang="en-US" altLang="fr-FR">
                <a:latin typeface="Courier New" panose="02070309020205020404" pitchFamily="49" charset="0"/>
              </a:rPr>
              <a:t>			addr CHAR(50)</a:t>
            </a:r>
          </a:p>
          <a:p>
            <a:pPr eaLnBrk="1" hangingPunct="1">
              <a:buFont typeface="Monotype Sorts" pitchFamily="125" charset="2"/>
              <a:buNone/>
            </a:pPr>
            <a:r>
              <a:rPr lang="en-US" altLang="fr-FR">
                <a:latin typeface="Courier New" panose="02070309020205020404" pitchFamily="49" charset="0"/>
              </a:rPr>
              <a:t>				DEFAULT ’123 Sesame St.’,</a:t>
            </a:r>
          </a:p>
          <a:p>
            <a:pPr eaLnBrk="1" hangingPunct="1">
              <a:buFont typeface="Monotype Sorts" pitchFamily="125" charset="2"/>
              <a:buNone/>
            </a:pPr>
            <a:r>
              <a:rPr lang="en-US" altLang="fr-FR">
                <a:latin typeface="Courier New" panose="02070309020205020404" pitchFamily="49" charset="0"/>
              </a:rPr>
              <a:t>			phone CHAR(16)</a:t>
            </a:r>
          </a:p>
          <a:p>
            <a:pPr eaLnBrk="1" hangingPunct="1">
              <a:buFont typeface="Monotype Sorts" pitchFamily="125" charset="2"/>
              <a:buNone/>
            </a:pPr>
            <a:r>
              <a:rPr lang="en-US" altLang="fr-FR">
                <a:latin typeface="Courier New" panose="02070309020205020404" pitchFamily="49" charset="0"/>
              </a:rPr>
              <a:t>		);</a:t>
            </a:r>
          </a:p>
          <a:p>
            <a:pPr algn="just" eaLnBrk="1" hangingPunct="1"/>
            <a:endParaRPr lang="fr-FR" altLang="fr-FR"/>
          </a:p>
        </p:txBody>
      </p:sp>
      <p:sp>
        <p:nvSpPr>
          <p:cNvPr id="132099" name="Espace réservé du numéro de diapositive 5">
            <a:extLst>
              <a:ext uri="{FF2B5EF4-FFF2-40B4-BE49-F238E27FC236}">
                <a16:creationId xmlns:a16="http://schemas.microsoft.com/office/drawing/2014/main" id="{E546EC68-5334-6FB0-9E22-E39C79FDE7CC}"/>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28</a:t>
            </a:fld>
            <a:endParaRPr lang="en-US" altLang="fr-FR" sz="2183">
              <a:solidFill>
                <a:srgbClr val="1D0401"/>
              </a:solidFill>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Espace réservé du contenu 17">
            <a:extLst>
              <a:ext uri="{FF2B5EF4-FFF2-40B4-BE49-F238E27FC236}">
                <a16:creationId xmlns:a16="http://schemas.microsoft.com/office/drawing/2014/main" id="{ED209F25-6FBA-EA9B-09F2-73B27F88B6A0}"/>
              </a:ext>
            </a:extLst>
          </p:cNvPr>
          <p:cNvSpPr>
            <a:spLocks noGrp="1"/>
          </p:cNvSpPr>
          <p:nvPr>
            <p:ph idx="1"/>
          </p:nvPr>
        </p:nvSpPr>
        <p:spPr/>
        <p:txBody>
          <a:bodyPr/>
          <a:lstStyle/>
          <a:p>
            <a:r>
              <a:rPr lang="fr-FR" altLang="fr-FR" dirty="0"/>
              <a:t>Exemple :</a:t>
            </a:r>
          </a:p>
          <a:p>
            <a:endParaRPr lang="fr-FR" altLang="fr-FR" dirty="0"/>
          </a:p>
          <a:p>
            <a:pPr eaLnBrk="1" hangingPunct="1">
              <a:buFont typeface="Monotype Sorts" pitchFamily="125" charset="2"/>
              <a:buNone/>
            </a:pPr>
            <a:r>
              <a:rPr lang="en-US" altLang="fr-FR" dirty="0">
                <a:latin typeface="Courier New" panose="02070309020205020404" pitchFamily="49" charset="0"/>
              </a:rPr>
              <a:t>	INSERT INTO Drinkers(name) </a:t>
            </a:r>
          </a:p>
          <a:p>
            <a:pPr eaLnBrk="1" hangingPunct="1">
              <a:buFont typeface="Monotype Sorts" pitchFamily="125" charset="2"/>
              <a:buNone/>
            </a:pPr>
            <a:r>
              <a:rPr lang="en-US" altLang="fr-FR" dirty="0">
                <a:latin typeface="Courier New" panose="02070309020205020404" pitchFamily="49" charset="0"/>
              </a:rPr>
              <a:t>	VALUES(’Sally’);</a:t>
            </a:r>
          </a:p>
          <a:p>
            <a:pPr eaLnBrk="1" hangingPunct="1">
              <a:buFont typeface="Monotype Sorts" pitchFamily="125" charset="2"/>
              <a:buNone/>
            </a:pPr>
            <a:endParaRPr lang="en-US" altLang="fr-FR" dirty="0">
              <a:latin typeface="Courier New" panose="02070309020205020404" pitchFamily="49" charset="0"/>
            </a:endParaRPr>
          </a:p>
          <a:p>
            <a:pPr eaLnBrk="1" hangingPunct="1">
              <a:buFont typeface="Monotype Sorts" pitchFamily="125" charset="2"/>
              <a:buNone/>
            </a:pPr>
            <a:endParaRPr lang="en-US" altLang="fr-FR" dirty="0">
              <a:latin typeface="Courier New" panose="02070309020205020404" pitchFamily="49" charset="0"/>
            </a:endParaRPr>
          </a:p>
          <a:p>
            <a:pPr lvl="1"/>
            <a:r>
              <a:rPr lang="fr-FR" altLang="fr-FR" dirty="0"/>
              <a:t>relation résultat:</a:t>
            </a:r>
          </a:p>
        </p:txBody>
      </p:sp>
      <p:sp>
        <p:nvSpPr>
          <p:cNvPr id="134146" name="Rectangle 2">
            <a:extLst>
              <a:ext uri="{FF2B5EF4-FFF2-40B4-BE49-F238E27FC236}">
                <a16:creationId xmlns:a16="http://schemas.microsoft.com/office/drawing/2014/main" id="{9FA0F114-F91E-C833-9B0B-6AC6EEA93A7B}"/>
              </a:ext>
            </a:extLst>
          </p:cNvPr>
          <p:cNvSpPr>
            <a:spLocks noGrp="1" noChangeArrowheads="1"/>
          </p:cNvSpPr>
          <p:nvPr>
            <p:ph type="title"/>
          </p:nvPr>
        </p:nvSpPr>
        <p:spPr/>
        <p:txBody>
          <a:bodyPr/>
          <a:lstStyle/>
          <a:p>
            <a:pPr eaLnBrk="1" hangingPunct="1"/>
            <a:r>
              <a:rPr lang="en-US" altLang="fr-FR"/>
              <a:t>Ajouter des valeurs par défaut</a:t>
            </a:r>
          </a:p>
        </p:txBody>
      </p:sp>
      <p:sp>
        <p:nvSpPr>
          <p:cNvPr id="134147" name="Espace réservé du numéro de diapositive 5">
            <a:extLst>
              <a:ext uri="{FF2B5EF4-FFF2-40B4-BE49-F238E27FC236}">
                <a16:creationId xmlns:a16="http://schemas.microsoft.com/office/drawing/2014/main" id="{D93EC7B7-5560-7461-E0C3-7386CE3DABC6}"/>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29</a:t>
            </a:fld>
            <a:endParaRPr lang="en-US" altLang="fr-FR" sz="2183">
              <a:solidFill>
                <a:srgbClr val="1D0401"/>
              </a:solidFill>
              <a:latin typeface="Times New Roman" panose="02020603050405020304" pitchFamily="18" charset="0"/>
            </a:endParaRPr>
          </a:p>
        </p:txBody>
      </p:sp>
      <p:grpSp>
        <p:nvGrpSpPr>
          <p:cNvPr id="134148" name="Group 4">
            <a:extLst>
              <a:ext uri="{FF2B5EF4-FFF2-40B4-BE49-F238E27FC236}">
                <a16:creationId xmlns:a16="http://schemas.microsoft.com/office/drawing/2014/main" id="{836CA0B2-F77D-DD95-0D2E-799D063AAC47}"/>
              </a:ext>
            </a:extLst>
          </p:cNvPr>
          <p:cNvGrpSpPr>
            <a:grpSpLocks/>
          </p:cNvGrpSpPr>
          <p:nvPr/>
        </p:nvGrpSpPr>
        <p:grpSpPr bwMode="auto">
          <a:xfrm>
            <a:off x="3758142" y="6296289"/>
            <a:ext cx="6376458" cy="1663171"/>
            <a:chOff x="1008" y="2016"/>
            <a:chExt cx="4272" cy="672"/>
          </a:xfrm>
        </p:grpSpPr>
        <p:sp>
          <p:nvSpPr>
            <p:cNvPr id="134154" name="Rectangle 5">
              <a:extLst>
                <a:ext uri="{FF2B5EF4-FFF2-40B4-BE49-F238E27FC236}">
                  <a16:creationId xmlns:a16="http://schemas.microsoft.com/office/drawing/2014/main" id="{BF759DFF-F99E-5AF1-2172-4DD5FDB15A29}"/>
                </a:ext>
              </a:extLst>
            </p:cNvPr>
            <p:cNvSpPr>
              <a:spLocks noChangeArrowheads="1"/>
            </p:cNvSpPr>
            <p:nvPr/>
          </p:nvSpPr>
          <p:spPr bwMode="auto">
            <a:xfrm>
              <a:off x="1008" y="2016"/>
              <a:ext cx="42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3118"/>
            </a:p>
          </p:txBody>
        </p:sp>
        <p:sp>
          <p:nvSpPr>
            <p:cNvPr id="134155" name="Line 6">
              <a:extLst>
                <a:ext uri="{FF2B5EF4-FFF2-40B4-BE49-F238E27FC236}">
                  <a16:creationId xmlns:a16="http://schemas.microsoft.com/office/drawing/2014/main" id="{18E0ADB0-3407-73C8-0F9F-B41228930B71}"/>
                </a:ext>
              </a:extLst>
            </p:cNvPr>
            <p:cNvSpPr>
              <a:spLocks noChangeShapeType="1"/>
            </p:cNvSpPr>
            <p:nvPr/>
          </p:nvSpPr>
          <p:spPr bwMode="auto">
            <a:xfrm>
              <a:off x="1008" y="2400"/>
              <a:ext cx="4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a:p>
          </p:txBody>
        </p:sp>
        <p:sp>
          <p:nvSpPr>
            <p:cNvPr id="134156" name="Line 7">
              <a:extLst>
                <a:ext uri="{FF2B5EF4-FFF2-40B4-BE49-F238E27FC236}">
                  <a16:creationId xmlns:a16="http://schemas.microsoft.com/office/drawing/2014/main" id="{C3D3BF9F-C04D-446C-E24C-B6D0F3F631DB}"/>
                </a:ext>
              </a:extLst>
            </p:cNvPr>
            <p:cNvSpPr>
              <a:spLocks noChangeShapeType="1"/>
            </p:cNvSpPr>
            <p:nvPr/>
          </p:nvSpPr>
          <p:spPr bwMode="auto">
            <a:xfrm>
              <a:off x="2268" y="20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dirty="0"/>
            </a:p>
          </p:txBody>
        </p:sp>
        <p:sp>
          <p:nvSpPr>
            <p:cNvPr id="134157" name="Line 8">
              <a:extLst>
                <a:ext uri="{FF2B5EF4-FFF2-40B4-BE49-F238E27FC236}">
                  <a16:creationId xmlns:a16="http://schemas.microsoft.com/office/drawing/2014/main" id="{5B67A6EB-B75B-FBA7-7AA2-A6C5EC0398F4}"/>
                </a:ext>
              </a:extLst>
            </p:cNvPr>
            <p:cNvSpPr>
              <a:spLocks noChangeShapeType="1"/>
            </p:cNvSpPr>
            <p:nvPr/>
          </p:nvSpPr>
          <p:spPr bwMode="auto">
            <a:xfrm>
              <a:off x="4272" y="20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a:p>
          </p:txBody>
        </p:sp>
      </p:grpSp>
      <p:sp>
        <p:nvSpPr>
          <p:cNvPr id="134149" name="Rectangle 9">
            <a:extLst>
              <a:ext uri="{FF2B5EF4-FFF2-40B4-BE49-F238E27FC236}">
                <a16:creationId xmlns:a16="http://schemas.microsoft.com/office/drawing/2014/main" id="{BFDF2617-DF65-E365-5B70-5CFDE590DCEC}"/>
              </a:ext>
            </a:extLst>
          </p:cNvPr>
          <p:cNvSpPr>
            <a:spLocks noChangeArrowheads="1"/>
          </p:cNvSpPr>
          <p:nvPr/>
        </p:nvSpPr>
        <p:spPr bwMode="auto">
          <a:xfrm>
            <a:off x="3876941" y="7335772"/>
            <a:ext cx="6868005" cy="572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dirty="0"/>
              <a:t>Sally	123   Sesame St	      NULL</a:t>
            </a:r>
          </a:p>
        </p:txBody>
      </p:sp>
      <p:sp>
        <p:nvSpPr>
          <p:cNvPr id="134150" name="Text Box 10">
            <a:extLst>
              <a:ext uri="{FF2B5EF4-FFF2-40B4-BE49-F238E27FC236}">
                <a16:creationId xmlns:a16="http://schemas.microsoft.com/office/drawing/2014/main" id="{E2BDFA77-98AF-B681-DDBA-FE4A9BA61B2A}"/>
              </a:ext>
            </a:extLst>
          </p:cNvPr>
          <p:cNvSpPr txBox="1">
            <a:spLocks noChangeArrowheads="1"/>
          </p:cNvSpPr>
          <p:nvPr/>
        </p:nvSpPr>
        <p:spPr bwMode="auto">
          <a:xfrm>
            <a:off x="3995737" y="6296290"/>
            <a:ext cx="6977061" cy="572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dirty="0">
                <a:solidFill>
                  <a:srgbClr val="CC00CC"/>
                </a:solidFill>
              </a:rPr>
              <a:t>name	       address          phone</a:t>
            </a:r>
          </a:p>
        </p:txBody>
      </p:sp>
      <p:sp>
        <p:nvSpPr>
          <p:cNvPr id="134151" name="ZoneTexte 16">
            <a:extLst>
              <a:ext uri="{FF2B5EF4-FFF2-40B4-BE49-F238E27FC236}">
                <a16:creationId xmlns:a16="http://schemas.microsoft.com/office/drawing/2014/main" id="{E5889805-EF0A-268A-7164-2911E6EE4C37}"/>
              </a:ext>
            </a:extLst>
          </p:cNvPr>
          <p:cNvSpPr txBox="1">
            <a:spLocks noChangeArrowheads="1"/>
          </p:cNvSpPr>
          <p:nvPr/>
        </p:nvSpPr>
        <p:spPr bwMode="auto">
          <a:xfrm>
            <a:off x="10648422" y="44549"/>
            <a:ext cx="3903633" cy="38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solidFill>
                  <a:schemeClr val="bg1"/>
                </a:solidFill>
              </a:rPr>
              <a:t>Modifications des données en SQL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FB7744-B408-2EF7-FFA1-2F9D007332A3}"/>
              </a:ext>
            </a:extLst>
          </p:cNvPr>
          <p:cNvSpPr>
            <a:spLocks noGrp="1"/>
          </p:cNvSpPr>
          <p:nvPr>
            <p:ph type="title"/>
          </p:nvPr>
        </p:nvSpPr>
        <p:spPr/>
        <p:txBody>
          <a:bodyPr/>
          <a:lstStyle/>
          <a:p>
            <a:r>
              <a:rPr lang="fr-FR" dirty="0"/>
              <a:t>Références bibliographiques</a:t>
            </a:r>
          </a:p>
        </p:txBody>
      </p:sp>
      <p:sp>
        <p:nvSpPr>
          <p:cNvPr id="3" name="Espace réservé du contenu 2">
            <a:extLst>
              <a:ext uri="{FF2B5EF4-FFF2-40B4-BE49-F238E27FC236}">
                <a16:creationId xmlns:a16="http://schemas.microsoft.com/office/drawing/2014/main" id="{86B06E8E-E429-DF24-4C88-930A664F059A}"/>
              </a:ext>
            </a:extLst>
          </p:cNvPr>
          <p:cNvSpPr>
            <a:spLocks noGrp="1"/>
          </p:cNvSpPr>
          <p:nvPr>
            <p:ph idx="1"/>
          </p:nvPr>
        </p:nvSpPr>
        <p:spPr/>
        <p:txBody>
          <a:bodyPr/>
          <a:lstStyle/>
          <a:p>
            <a:r>
              <a:rPr lang="fr-FR" dirty="0"/>
              <a:t> </a:t>
            </a:r>
          </a:p>
          <a:p>
            <a:endParaRPr lang="fr-FR" dirty="0"/>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F90A5A13-EC6C-A2E1-AEEB-E8489E41C851}"/>
              </a:ext>
            </a:extLst>
          </p:cNvPr>
          <p:cNvSpPr>
            <a:spLocks noGrp="1"/>
          </p:cNvSpPr>
          <p:nvPr>
            <p:ph type="sldNum" sz="quarter" idx="4"/>
          </p:nvPr>
        </p:nvSpPr>
        <p:spPr/>
        <p:txBody>
          <a:bodyPr/>
          <a:lstStyle/>
          <a:p>
            <a:fld id="{07FD495B-34DE-4A24-B954-24CB817164A8}" type="slidenum">
              <a:rPr lang="fr-FR" smtClean="0"/>
              <a:pPr/>
              <a:t>3</a:t>
            </a:fld>
            <a:endParaRPr lang="fr-FR" dirty="0"/>
          </a:p>
        </p:txBody>
      </p:sp>
    </p:spTree>
    <p:extLst>
      <p:ext uri="{BB962C8B-B14F-4D97-AF65-F5344CB8AC3E}">
        <p14:creationId xmlns:p14="http://schemas.microsoft.com/office/powerpoint/2010/main" val="1274936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a:extLst>
              <a:ext uri="{FF2B5EF4-FFF2-40B4-BE49-F238E27FC236}">
                <a16:creationId xmlns:a16="http://schemas.microsoft.com/office/drawing/2014/main" id="{D56304B3-6767-B07C-CCB3-1DA53E952960}"/>
              </a:ext>
            </a:extLst>
          </p:cNvPr>
          <p:cNvSpPr>
            <a:spLocks noGrp="1" noChangeArrowheads="1"/>
          </p:cNvSpPr>
          <p:nvPr>
            <p:ph type="title"/>
          </p:nvPr>
        </p:nvSpPr>
        <p:spPr/>
        <p:txBody>
          <a:bodyPr/>
          <a:lstStyle/>
          <a:p>
            <a:pPr eaLnBrk="1" hangingPunct="1"/>
            <a:r>
              <a:rPr lang="en-US" altLang="fr-FR"/>
              <a:t>Insertion de plusieurs tuples</a:t>
            </a:r>
          </a:p>
        </p:txBody>
      </p:sp>
      <p:sp>
        <p:nvSpPr>
          <p:cNvPr id="136194" name="Rectangle 3">
            <a:extLst>
              <a:ext uri="{FF2B5EF4-FFF2-40B4-BE49-F238E27FC236}">
                <a16:creationId xmlns:a16="http://schemas.microsoft.com/office/drawing/2014/main" id="{1E2964DC-2050-616A-6312-5BFE17BE59A3}"/>
              </a:ext>
            </a:extLst>
          </p:cNvPr>
          <p:cNvSpPr>
            <a:spLocks noGrp="1" noChangeArrowheads="1"/>
          </p:cNvSpPr>
          <p:nvPr>
            <p:ph idx="1"/>
          </p:nvPr>
        </p:nvSpPr>
        <p:spPr>
          <a:xfrm>
            <a:off x="1144588" y="1900766"/>
            <a:ext cx="12830175" cy="7484269"/>
          </a:xfrm>
        </p:spPr>
        <p:txBody>
          <a:bodyPr/>
          <a:lstStyle/>
          <a:p>
            <a:pPr algn="just" eaLnBrk="1" hangingPunct="1"/>
            <a:r>
              <a:rPr lang="fr-FR" altLang="fr-FR"/>
              <a:t>Il est possible d</a:t>
            </a:r>
            <a:r>
              <a:rPr lang="ja-JP" altLang="fr-FR"/>
              <a:t>’</a:t>
            </a:r>
            <a:r>
              <a:rPr lang="fr-FR" altLang="ja-JP"/>
              <a:t>insérer la totalité du résultat d</a:t>
            </a:r>
            <a:r>
              <a:rPr lang="ja-JP" altLang="fr-FR"/>
              <a:t>’</a:t>
            </a:r>
            <a:r>
              <a:rPr lang="fr-FR" altLang="ja-JP"/>
              <a:t>une requête dans une relation, en faisant:</a:t>
            </a:r>
          </a:p>
          <a:p>
            <a:pPr algn="just" eaLnBrk="1" hangingPunct="1">
              <a:buFont typeface="Monotype Sorts" pitchFamily="125" charset="2"/>
              <a:buNone/>
            </a:pPr>
            <a:r>
              <a:rPr lang="fr-FR" altLang="fr-FR"/>
              <a:t>		INSERT INTO &lt;relation&gt;</a:t>
            </a:r>
          </a:p>
          <a:p>
            <a:pPr algn="just" eaLnBrk="1" hangingPunct="1">
              <a:buFont typeface="Monotype Sorts" pitchFamily="125" charset="2"/>
              <a:buNone/>
            </a:pPr>
            <a:r>
              <a:rPr lang="fr-FR" altLang="fr-FR"/>
              <a:t>		( &lt;subquery&gt; );</a:t>
            </a:r>
          </a:p>
          <a:p>
            <a:pPr algn="just" eaLnBrk="1" hangingPunct="1">
              <a:buFont typeface="Monotype Sorts" pitchFamily="125" charset="2"/>
              <a:buNone/>
            </a:pPr>
            <a:endParaRPr lang="fr-FR" altLang="fr-FR"/>
          </a:p>
          <a:p>
            <a:pPr algn="just"/>
            <a:r>
              <a:rPr lang="fr-FR" altLang="fr-FR"/>
              <a:t>Exemple :</a:t>
            </a:r>
          </a:p>
          <a:p>
            <a:pPr algn="just"/>
            <a:endParaRPr lang="fr-FR" altLang="fr-FR" sz="1559"/>
          </a:p>
          <a:p>
            <a:pPr algn="just">
              <a:buFontTx/>
              <a:buNone/>
            </a:pPr>
            <a:r>
              <a:rPr lang="fr-FR" altLang="fr-FR"/>
              <a:t>	En utilisant la relation </a:t>
            </a:r>
            <a:r>
              <a:rPr lang="fr-FR" altLang="fr-FR">
                <a:solidFill>
                  <a:srgbClr val="CC00CC"/>
                </a:solidFill>
              </a:rPr>
              <a:t>Frequents(drinker, bar)</a:t>
            </a:r>
            <a:r>
              <a:rPr lang="fr-FR" altLang="fr-FR"/>
              <a:t>, insérer dans une nouvelle relation </a:t>
            </a:r>
            <a:r>
              <a:rPr lang="fr-FR" altLang="fr-FR">
                <a:solidFill>
                  <a:srgbClr val="CC00CC"/>
                </a:solidFill>
              </a:rPr>
              <a:t>PotBuddies(name)</a:t>
            </a:r>
            <a:r>
              <a:rPr lang="fr-FR" altLang="fr-FR"/>
              <a:t> contenant tous les amis potentiels de Sally, i.e. les clients qui fréquente au moins un des bars que fréquente Sally.</a:t>
            </a:r>
          </a:p>
          <a:p>
            <a:pPr algn="just">
              <a:buFontTx/>
              <a:buNone/>
            </a:pPr>
            <a:endParaRPr lang="fr-FR" altLang="fr-FR"/>
          </a:p>
          <a:p>
            <a:pPr algn="just" eaLnBrk="1" hangingPunct="1">
              <a:buFont typeface="Monotype Sorts" pitchFamily="125" charset="2"/>
              <a:buNone/>
            </a:pPr>
            <a:endParaRPr lang="fr-FR" altLang="fr-FR"/>
          </a:p>
          <a:p>
            <a:pPr algn="just" eaLnBrk="1" hangingPunct="1">
              <a:buFont typeface="Monotype Sorts" pitchFamily="125" charset="2"/>
              <a:buNone/>
            </a:pPr>
            <a:endParaRPr lang="fr-FR" altLang="fr-FR"/>
          </a:p>
        </p:txBody>
      </p:sp>
      <p:sp>
        <p:nvSpPr>
          <p:cNvPr id="136195" name="Espace réservé du numéro de diapositive 5">
            <a:extLst>
              <a:ext uri="{FF2B5EF4-FFF2-40B4-BE49-F238E27FC236}">
                <a16:creationId xmlns:a16="http://schemas.microsoft.com/office/drawing/2014/main" id="{FF144231-B50B-FCDF-24E2-299269F703BB}"/>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30</a:t>
            </a:fld>
            <a:endParaRPr lang="en-US" altLang="fr-FR" sz="2183">
              <a:solidFill>
                <a:srgbClr val="1D0401"/>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0ECE292C-47BD-39B3-1D14-A6F71B3F481B}"/>
              </a:ext>
            </a:extLst>
          </p:cNvPr>
          <p:cNvSpPr>
            <a:spLocks noGrp="1" noChangeArrowheads="1"/>
          </p:cNvSpPr>
          <p:nvPr>
            <p:ph type="title"/>
          </p:nvPr>
        </p:nvSpPr>
        <p:spPr/>
        <p:txBody>
          <a:bodyPr/>
          <a:lstStyle/>
          <a:p>
            <a:pPr eaLnBrk="1" hangingPunct="1"/>
            <a:r>
              <a:rPr lang="en-US" altLang="fr-FR"/>
              <a:t>Insertion de plusieurs tuples</a:t>
            </a:r>
          </a:p>
        </p:txBody>
      </p:sp>
      <p:sp>
        <p:nvSpPr>
          <p:cNvPr id="138242" name="Espace réservé du numéro de diapositive 5">
            <a:extLst>
              <a:ext uri="{FF2B5EF4-FFF2-40B4-BE49-F238E27FC236}">
                <a16:creationId xmlns:a16="http://schemas.microsoft.com/office/drawing/2014/main" id="{E7026153-F19D-3DD0-FA93-1C4ABD6D3665}"/>
              </a:ext>
            </a:extLst>
          </p:cNvPr>
          <p:cNvSpPr>
            <a:spLocks noGrp="1"/>
          </p:cNvSpPr>
          <p:nvPr>
            <p:ph type="sldNum" sz="quarter" idx="11"/>
          </p:nvPr>
        </p:nvSpPr>
        <p:spPr bwMode="auto">
          <a:xfrm>
            <a:off x="13214350" y="10379779"/>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31</a:t>
            </a:fld>
            <a:endParaRPr lang="en-US" altLang="fr-FR" sz="2183" dirty="0">
              <a:solidFill>
                <a:srgbClr val="1D0401"/>
              </a:solidFill>
              <a:latin typeface="Times New Roman" panose="02020603050405020304" pitchFamily="18" charset="0"/>
            </a:endParaRPr>
          </a:p>
        </p:txBody>
      </p:sp>
      <p:sp>
        <p:nvSpPr>
          <p:cNvPr id="138252" name="Rectangle 5">
            <a:extLst>
              <a:ext uri="{FF2B5EF4-FFF2-40B4-BE49-F238E27FC236}">
                <a16:creationId xmlns:a16="http://schemas.microsoft.com/office/drawing/2014/main" id="{FDD6F20C-B1A5-E7E8-A37D-88A4F4DB25B9}"/>
              </a:ext>
            </a:extLst>
          </p:cNvPr>
          <p:cNvSpPr>
            <a:spLocks noChangeArrowheads="1"/>
          </p:cNvSpPr>
          <p:nvPr/>
        </p:nvSpPr>
        <p:spPr bwMode="auto">
          <a:xfrm>
            <a:off x="1173481" y="5744738"/>
            <a:ext cx="5715000" cy="2576301"/>
          </a:xfrm>
          <a:prstGeom prst="rect">
            <a:avLst/>
          </a:prstGeom>
          <a:solidFill>
            <a:srgbClr val="9999FF">
              <a:alpha val="50195"/>
            </a:srgb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38253" name="Text Box 6">
            <a:extLst>
              <a:ext uri="{FF2B5EF4-FFF2-40B4-BE49-F238E27FC236}">
                <a16:creationId xmlns:a16="http://schemas.microsoft.com/office/drawing/2014/main" id="{C564DAFB-C964-91DC-9DC7-3657F033F195}"/>
              </a:ext>
            </a:extLst>
          </p:cNvPr>
          <p:cNvSpPr txBox="1">
            <a:spLocks noChangeArrowheads="1"/>
          </p:cNvSpPr>
          <p:nvPr/>
        </p:nvSpPr>
        <p:spPr bwMode="auto">
          <a:xfrm>
            <a:off x="10132923" y="5939896"/>
            <a:ext cx="4317031" cy="29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fr-FR" altLang="fr-FR" sz="3118"/>
              <a:t>les pairs de tuples de clients où le premier est Sally et le second est quelqu</a:t>
            </a:r>
            <a:r>
              <a:rPr lang="ja-JP" altLang="fr-FR" sz="3118"/>
              <a:t>’</a:t>
            </a:r>
            <a:r>
              <a:rPr lang="fr-FR" altLang="ja-JP" sz="3118"/>
              <a:t>un d</a:t>
            </a:r>
            <a:r>
              <a:rPr lang="ja-JP" altLang="fr-FR" sz="3118"/>
              <a:t>’</a:t>
            </a:r>
            <a:r>
              <a:rPr lang="fr-FR" altLang="ja-JP" sz="3118"/>
              <a:t>autre, et les bars sont les mêmes</a:t>
            </a:r>
            <a:endParaRPr lang="fr-FR" altLang="fr-FR" sz="3118"/>
          </a:p>
        </p:txBody>
      </p:sp>
      <p:sp>
        <p:nvSpPr>
          <p:cNvPr id="138254" name="Line 7">
            <a:extLst>
              <a:ext uri="{FF2B5EF4-FFF2-40B4-BE49-F238E27FC236}">
                <a16:creationId xmlns:a16="http://schemas.microsoft.com/office/drawing/2014/main" id="{EAE518BD-2ECB-844A-C986-B697D4227963}"/>
              </a:ext>
            </a:extLst>
          </p:cNvPr>
          <p:cNvSpPr>
            <a:spLocks noChangeShapeType="1"/>
          </p:cNvSpPr>
          <p:nvPr/>
        </p:nvSpPr>
        <p:spPr bwMode="auto">
          <a:xfrm flipH="1" flipV="1">
            <a:off x="6888480" y="7150149"/>
            <a:ext cx="3244441" cy="3341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138249" name="Rectangle 8">
            <a:extLst>
              <a:ext uri="{FF2B5EF4-FFF2-40B4-BE49-F238E27FC236}">
                <a16:creationId xmlns:a16="http://schemas.microsoft.com/office/drawing/2014/main" id="{629F27FF-F979-3B1C-BB93-D533C34C3738}"/>
              </a:ext>
            </a:extLst>
          </p:cNvPr>
          <p:cNvSpPr>
            <a:spLocks noChangeArrowheads="1"/>
          </p:cNvSpPr>
          <p:nvPr/>
        </p:nvSpPr>
        <p:spPr bwMode="auto">
          <a:xfrm>
            <a:off x="1173481" y="5116740"/>
            <a:ext cx="3444239" cy="551550"/>
          </a:xfrm>
          <a:prstGeom prst="rect">
            <a:avLst/>
          </a:prstGeom>
          <a:solidFill>
            <a:srgbClr val="FFFF99">
              <a:alpha val="50195"/>
            </a:srgb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38250" name="Text Box 9">
            <a:extLst>
              <a:ext uri="{FF2B5EF4-FFF2-40B4-BE49-F238E27FC236}">
                <a16:creationId xmlns:a16="http://schemas.microsoft.com/office/drawing/2014/main" id="{F6834E5B-8F40-11ED-1AE2-F80FD7B35D5C}"/>
              </a:ext>
            </a:extLst>
          </p:cNvPr>
          <p:cNvSpPr txBox="1">
            <a:spLocks noChangeArrowheads="1"/>
          </p:cNvSpPr>
          <p:nvPr/>
        </p:nvSpPr>
        <p:spPr bwMode="auto">
          <a:xfrm>
            <a:off x="10173231" y="3563937"/>
            <a:ext cx="3162995" cy="57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a:t>les autres clients</a:t>
            </a:r>
          </a:p>
        </p:txBody>
      </p:sp>
      <p:sp>
        <p:nvSpPr>
          <p:cNvPr id="138251" name="Line 10">
            <a:extLst>
              <a:ext uri="{FF2B5EF4-FFF2-40B4-BE49-F238E27FC236}">
                <a16:creationId xmlns:a16="http://schemas.microsoft.com/office/drawing/2014/main" id="{E5EFC769-EDF2-74DE-61E2-83E9545F2883}"/>
              </a:ext>
            </a:extLst>
          </p:cNvPr>
          <p:cNvSpPr>
            <a:spLocks noChangeShapeType="1"/>
          </p:cNvSpPr>
          <p:nvPr/>
        </p:nvSpPr>
        <p:spPr bwMode="auto">
          <a:xfrm flipH="1">
            <a:off x="4617719" y="3920331"/>
            <a:ext cx="5436713" cy="1425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138245" name="Rectangle 3">
            <a:extLst>
              <a:ext uri="{FF2B5EF4-FFF2-40B4-BE49-F238E27FC236}">
                <a16:creationId xmlns:a16="http://schemas.microsoft.com/office/drawing/2014/main" id="{5BE0B12C-F48C-2E35-7A2E-3833D7235172}"/>
              </a:ext>
            </a:extLst>
          </p:cNvPr>
          <p:cNvSpPr>
            <a:spLocks noGrp="1" noChangeArrowheads="1"/>
          </p:cNvSpPr>
          <p:nvPr>
            <p:ph idx="1"/>
          </p:nvPr>
        </p:nvSpPr>
        <p:spPr/>
        <p:txBody>
          <a:bodyPr/>
          <a:lstStyle/>
          <a:p>
            <a:pPr algn="just" eaLnBrk="1" hangingPunct="1">
              <a:buFont typeface="Monotype Sorts" pitchFamily="125" charset="2"/>
              <a:buNone/>
            </a:pPr>
            <a:endParaRPr lang="fr-FR" altLang="fr-FR" dirty="0"/>
          </a:p>
          <a:p>
            <a:pPr algn="just"/>
            <a:r>
              <a:rPr lang="fr-FR" altLang="fr-FR" dirty="0"/>
              <a:t>Exemple :</a:t>
            </a:r>
          </a:p>
          <a:p>
            <a:pPr eaLnBrk="1" hangingPunct="1">
              <a:buFont typeface="Monotype Sorts" pitchFamily="125" charset="2"/>
              <a:buNone/>
            </a:pPr>
            <a:endParaRPr lang="en-US" altLang="fr-FR" dirty="0"/>
          </a:p>
          <a:p>
            <a:pPr eaLnBrk="1" hangingPunct="1">
              <a:buFont typeface="Monotype Sorts" pitchFamily="125" charset="2"/>
              <a:buNone/>
            </a:pPr>
            <a:endParaRPr lang="en-US" altLang="fr-FR" dirty="0"/>
          </a:p>
          <a:p>
            <a:pPr eaLnBrk="1" hangingPunct="1">
              <a:buFont typeface="Monotype Sorts" pitchFamily="125" charset="2"/>
              <a:buNone/>
            </a:pPr>
            <a:r>
              <a:rPr lang="en-US" altLang="fr-FR" dirty="0"/>
              <a:t>INSERT INTO </a:t>
            </a:r>
            <a:r>
              <a:rPr lang="en-US" altLang="fr-FR" dirty="0" err="1"/>
              <a:t>PotBuddies</a:t>
            </a:r>
            <a:endParaRPr lang="en-US" altLang="fr-FR" dirty="0"/>
          </a:p>
          <a:p>
            <a:pPr eaLnBrk="1" hangingPunct="1">
              <a:buFont typeface="Monotype Sorts" pitchFamily="125" charset="2"/>
              <a:buNone/>
            </a:pPr>
            <a:r>
              <a:rPr lang="en-US" altLang="fr-FR" dirty="0"/>
              <a:t>(SELECT d2.drinker</a:t>
            </a:r>
          </a:p>
          <a:p>
            <a:pPr eaLnBrk="1" hangingPunct="1">
              <a:buFont typeface="Monotype Sorts" pitchFamily="125" charset="2"/>
              <a:buNone/>
            </a:pPr>
            <a:r>
              <a:rPr lang="en-US" altLang="fr-FR" dirty="0"/>
              <a:t> FROM Frequents d1, Frequents d2</a:t>
            </a:r>
          </a:p>
          <a:p>
            <a:pPr eaLnBrk="1" hangingPunct="1">
              <a:buFont typeface="Monotype Sorts" pitchFamily="125" charset="2"/>
              <a:buNone/>
            </a:pPr>
            <a:r>
              <a:rPr lang="en-US" altLang="fr-FR" dirty="0"/>
              <a:t> WHERE d1.drinker = ’Sally’ AND</a:t>
            </a:r>
          </a:p>
          <a:p>
            <a:pPr eaLnBrk="1" hangingPunct="1">
              <a:buFont typeface="Monotype Sorts" pitchFamily="125" charset="2"/>
              <a:buNone/>
            </a:pPr>
            <a:r>
              <a:rPr lang="en-US" altLang="fr-FR" dirty="0"/>
              <a:t>	d2.drinker &lt;&gt; ’Sally’ AND</a:t>
            </a:r>
          </a:p>
          <a:p>
            <a:pPr eaLnBrk="1" hangingPunct="1">
              <a:buFont typeface="Monotype Sorts" pitchFamily="125" charset="2"/>
              <a:buNone/>
            </a:pPr>
            <a:r>
              <a:rPr lang="en-US" altLang="fr-FR" dirty="0"/>
              <a:t>	d1.bar = d2.bar</a:t>
            </a:r>
          </a:p>
          <a:p>
            <a:pPr eaLnBrk="1" hangingPunct="1">
              <a:buFont typeface="Monotype Sorts" pitchFamily="125" charset="2"/>
              <a:buNone/>
            </a:pPr>
            <a:r>
              <a:rPr lang="en-US" altLang="fr-FR"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CFA5A480-475B-1AEA-566B-CDC8628007D1}"/>
              </a:ext>
            </a:extLst>
          </p:cNvPr>
          <p:cNvSpPr>
            <a:spLocks noGrp="1" noChangeArrowheads="1"/>
          </p:cNvSpPr>
          <p:nvPr>
            <p:ph type="title"/>
          </p:nvPr>
        </p:nvSpPr>
        <p:spPr/>
        <p:txBody>
          <a:bodyPr/>
          <a:lstStyle/>
          <a:p>
            <a:pPr eaLnBrk="1" hangingPunct="1"/>
            <a:r>
              <a:rPr lang="en-US" altLang="fr-FR"/>
              <a:t>Suppression de tuples</a:t>
            </a:r>
          </a:p>
        </p:txBody>
      </p:sp>
      <p:sp>
        <p:nvSpPr>
          <p:cNvPr id="140290" name="Rectangle 3">
            <a:extLst>
              <a:ext uri="{FF2B5EF4-FFF2-40B4-BE49-F238E27FC236}">
                <a16:creationId xmlns:a16="http://schemas.microsoft.com/office/drawing/2014/main" id="{669A7A50-A159-8B29-A2DF-5C3E5631BB76}"/>
              </a:ext>
            </a:extLst>
          </p:cNvPr>
          <p:cNvSpPr>
            <a:spLocks noGrp="1" noChangeArrowheads="1"/>
          </p:cNvSpPr>
          <p:nvPr>
            <p:ph idx="1"/>
          </p:nvPr>
        </p:nvSpPr>
        <p:spPr/>
        <p:txBody>
          <a:bodyPr>
            <a:normAutofit fontScale="92500" lnSpcReduction="10000"/>
          </a:bodyPr>
          <a:lstStyle/>
          <a:p>
            <a:pPr eaLnBrk="1" hangingPunct="1"/>
            <a:r>
              <a:rPr lang="fr-FR" altLang="fr-FR"/>
              <a:t>Pour supprimer les tuples d</a:t>
            </a:r>
            <a:r>
              <a:rPr lang="ja-JP" altLang="fr-FR"/>
              <a:t>’</a:t>
            </a:r>
            <a:r>
              <a:rPr lang="fr-FR" altLang="ja-JP"/>
              <a:t>une relation en fonction de conditions:</a:t>
            </a:r>
          </a:p>
          <a:p>
            <a:pPr eaLnBrk="1" hangingPunct="1">
              <a:buFont typeface="Monotype Sorts" pitchFamily="125" charset="2"/>
              <a:buNone/>
            </a:pPr>
            <a:r>
              <a:rPr lang="fr-FR" altLang="fr-FR"/>
              <a:t>		DELETE FROM &lt;relation&gt;</a:t>
            </a:r>
          </a:p>
          <a:p>
            <a:pPr eaLnBrk="1" hangingPunct="1">
              <a:buFont typeface="Monotype Sorts" pitchFamily="125" charset="2"/>
              <a:buNone/>
            </a:pPr>
            <a:r>
              <a:rPr lang="fr-FR" altLang="fr-FR"/>
              <a:t>		WHERE &lt;condition&gt;;</a:t>
            </a:r>
          </a:p>
          <a:p>
            <a:pPr eaLnBrk="1" hangingPunct="1">
              <a:buFont typeface="Monotype Sorts" pitchFamily="125" charset="2"/>
              <a:buNone/>
            </a:pPr>
            <a:endParaRPr lang="fr-FR" altLang="fr-FR"/>
          </a:p>
          <a:p>
            <a:pPr eaLnBrk="1" hangingPunct="1"/>
            <a:r>
              <a:rPr lang="fr-FR" altLang="fr-FR"/>
              <a:t>Exemple:</a:t>
            </a:r>
            <a:endParaRPr lang="fr-FR" altLang="fr-FR" sz="1559"/>
          </a:p>
          <a:p>
            <a:pPr eaLnBrk="1" hangingPunct="1">
              <a:buFontTx/>
              <a:buNone/>
            </a:pPr>
            <a:r>
              <a:rPr lang="fr-FR" altLang="fr-FR"/>
              <a:t>	Supprimer de </a:t>
            </a:r>
            <a:r>
              <a:rPr lang="fr-FR" altLang="fr-FR">
                <a:solidFill>
                  <a:srgbClr val="CC00CC"/>
                </a:solidFill>
              </a:rPr>
              <a:t>Likes(drinker, beer)</a:t>
            </a:r>
            <a:r>
              <a:rPr lang="fr-FR" altLang="fr-FR"/>
              <a:t> le fait que Sally aime la Bud:</a:t>
            </a:r>
          </a:p>
          <a:p>
            <a:pPr eaLnBrk="1" hangingPunct="1">
              <a:buFont typeface="Monotype Sorts" pitchFamily="125" charset="2"/>
              <a:buNone/>
            </a:pPr>
            <a:r>
              <a:rPr lang="fr-FR" altLang="fr-FR"/>
              <a:t>		</a:t>
            </a:r>
            <a:r>
              <a:rPr lang="fr-FR" altLang="fr-FR">
                <a:latin typeface="Courier New" panose="02070309020205020404" pitchFamily="49" charset="0"/>
              </a:rPr>
              <a:t>DELETE FROM Likes</a:t>
            </a:r>
          </a:p>
          <a:p>
            <a:pPr eaLnBrk="1" hangingPunct="1">
              <a:buFont typeface="Monotype Sorts" pitchFamily="125" charset="2"/>
              <a:buNone/>
            </a:pPr>
            <a:r>
              <a:rPr lang="fr-FR" altLang="fr-FR">
                <a:latin typeface="Courier New" panose="02070309020205020404" pitchFamily="49" charset="0"/>
              </a:rPr>
              <a:t>		WHERE drinker = </a:t>
            </a:r>
            <a:r>
              <a:rPr lang="ja-JP" altLang="fr-FR">
                <a:latin typeface="Courier New" panose="02070309020205020404" pitchFamily="49" charset="0"/>
              </a:rPr>
              <a:t>’</a:t>
            </a:r>
            <a:r>
              <a:rPr lang="fr-FR" altLang="ja-JP">
                <a:latin typeface="Courier New" panose="02070309020205020404" pitchFamily="49" charset="0"/>
              </a:rPr>
              <a:t>Sally</a:t>
            </a:r>
            <a:r>
              <a:rPr lang="ja-JP" altLang="fr-FR">
                <a:latin typeface="Courier New" panose="02070309020205020404" pitchFamily="49" charset="0"/>
              </a:rPr>
              <a:t>’</a:t>
            </a:r>
            <a:r>
              <a:rPr lang="fr-FR" altLang="ja-JP">
                <a:latin typeface="Courier New" panose="02070309020205020404" pitchFamily="49" charset="0"/>
              </a:rPr>
              <a:t> AND</a:t>
            </a:r>
          </a:p>
          <a:p>
            <a:pPr eaLnBrk="1" hangingPunct="1">
              <a:buFont typeface="Monotype Sorts" pitchFamily="125" charset="2"/>
              <a:buNone/>
            </a:pPr>
            <a:r>
              <a:rPr lang="fr-FR" altLang="fr-FR">
                <a:latin typeface="Courier New" panose="02070309020205020404" pitchFamily="49" charset="0"/>
              </a:rPr>
              <a:t>			beer = </a:t>
            </a:r>
            <a:r>
              <a:rPr lang="ja-JP" altLang="fr-FR">
                <a:latin typeface="Courier New" panose="02070309020205020404" pitchFamily="49" charset="0"/>
              </a:rPr>
              <a:t>’</a:t>
            </a:r>
            <a:r>
              <a:rPr lang="fr-FR" altLang="ja-JP">
                <a:latin typeface="Courier New" panose="02070309020205020404" pitchFamily="49" charset="0"/>
              </a:rPr>
              <a:t>Bud</a:t>
            </a:r>
            <a:r>
              <a:rPr lang="ja-JP" altLang="fr-FR">
                <a:latin typeface="Courier New" panose="02070309020205020404" pitchFamily="49" charset="0"/>
              </a:rPr>
              <a:t>’</a:t>
            </a:r>
            <a:r>
              <a:rPr lang="fr-FR" altLang="ja-JP">
                <a:latin typeface="Courier New" panose="02070309020205020404" pitchFamily="49" charset="0"/>
              </a:rPr>
              <a:t>;</a:t>
            </a:r>
          </a:p>
          <a:p>
            <a:pPr eaLnBrk="1" hangingPunct="1">
              <a:buFont typeface="Monotype Sorts" pitchFamily="125" charset="2"/>
              <a:buNone/>
            </a:pPr>
            <a:endParaRPr lang="fr-FR" altLang="fr-FR">
              <a:latin typeface="Courier New" panose="02070309020205020404" pitchFamily="49" charset="0"/>
            </a:endParaRPr>
          </a:p>
          <a:p>
            <a:pPr eaLnBrk="1" hangingPunct="1"/>
            <a:r>
              <a:rPr lang="fr-FR" altLang="fr-FR"/>
              <a:t>Supprimer tous les tuples d</a:t>
            </a:r>
            <a:r>
              <a:rPr lang="ja-JP" altLang="fr-FR"/>
              <a:t>’</a:t>
            </a:r>
            <a:r>
              <a:rPr lang="fr-FR" altLang="ja-JP"/>
              <a:t>une relation:</a:t>
            </a:r>
          </a:p>
          <a:p>
            <a:pPr eaLnBrk="1" hangingPunct="1">
              <a:buFontTx/>
              <a:buNone/>
            </a:pPr>
            <a:r>
              <a:rPr lang="fr-FR" altLang="fr-FR"/>
              <a:t>		</a:t>
            </a:r>
            <a:r>
              <a:rPr lang="fr-FR" altLang="fr-FR">
                <a:latin typeface="Courier New" panose="02070309020205020404" pitchFamily="49" charset="0"/>
              </a:rPr>
              <a:t>DELETE FROM Likes;</a:t>
            </a:r>
          </a:p>
          <a:p>
            <a:pPr eaLnBrk="1" hangingPunct="1">
              <a:buFont typeface="Monotype Sorts" pitchFamily="125" charset="2"/>
              <a:buNone/>
            </a:pPr>
            <a:endParaRPr lang="fr-FR" altLang="fr-FR" sz="1559"/>
          </a:p>
          <a:p>
            <a:pPr lvl="1" eaLnBrk="1" hangingPunct="1"/>
            <a:r>
              <a:rPr lang="fr-FR" altLang="fr-FR"/>
              <a:t>Remarque: pas de clause WHERE.</a:t>
            </a:r>
          </a:p>
          <a:p>
            <a:pPr eaLnBrk="1" hangingPunct="1">
              <a:buFont typeface="Monotype Sorts" pitchFamily="125" charset="2"/>
              <a:buNone/>
            </a:pPr>
            <a:endParaRPr lang="fr-FR" altLang="fr-FR">
              <a:latin typeface="Courier New" panose="02070309020205020404" pitchFamily="49" charset="0"/>
            </a:endParaRPr>
          </a:p>
          <a:p>
            <a:pPr eaLnBrk="1" hangingPunct="1">
              <a:buFont typeface="Monotype Sorts" pitchFamily="125" charset="2"/>
              <a:buNone/>
            </a:pPr>
            <a:endParaRPr lang="fr-FR" altLang="fr-FR"/>
          </a:p>
          <a:p>
            <a:pPr eaLnBrk="1" hangingPunct="1">
              <a:buFont typeface="Monotype Sorts" pitchFamily="125" charset="2"/>
              <a:buNone/>
            </a:pPr>
            <a:endParaRPr lang="fr-FR" altLang="fr-FR"/>
          </a:p>
        </p:txBody>
      </p:sp>
      <p:sp>
        <p:nvSpPr>
          <p:cNvPr id="140291" name="Espace réservé du numéro de diapositive 5">
            <a:extLst>
              <a:ext uri="{FF2B5EF4-FFF2-40B4-BE49-F238E27FC236}">
                <a16:creationId xmlns:a16="http://schemas.microsoft.com/office/drawing/2014/main" id="{E2678A6F-B3DF-E350-8CF1-BA6CEA623D7B}"/>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32</a:t>
            </a:fld>
            <a:endParaRPr lang="en-US" altLang="fr-FR" sz="2183">
              <a:solidFill>
                <a:srgbClr val="1D0401"/>
              </a:solidFill>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a:extLst>
              <a:ext uri="{FF2B5EF4-FFF2-40B4-BE49-F238E27FC236}">
                <a16:creationId xmlns:a16="http://schemas.microsoft.com/office/drawing/2014/main" id="{4D3E53B6-9208-1BCE-A2F3-995FB2670979}"/>
              </a:ext>
            </a:extLst>
          </p:cNvPr>
          <p:cNvSpPr>
            <a:spLocks noGrp="1" noChangeArrowheads="1"/>
          </p:cNvSpPr>
          <p:nvPr>
            <p:ph type="title"/>
          </p:nvPr>
        </p:nvSpPr>
        <p:spPr/>
        <p:txBody>
          <a:bodyPr/>
          <a:lstStyle/>
          <a:p>
            <a:pPr eaLnBrk="1" hangingPunct="1"/>
            <a:r>
              <a:rPr lang="fr-FR" altLang="fr-FR"/>
              <a:t>Problème de suppression</a:t>
            </a:r>
          </a:p>
        </p:txBody>
      </p:sp>
      <p:sp>
        <p:nvSpPr>
          <p:cNvPr id="142338" name="Espace réservé du numéro de diapositive 5">
            <a:extLst>
              <a:ext uri="{FF2B5EF4-FFF2-40B4-BE49-F238E27FC236}">
                <a16:creationId xmlns:a16="http://schemas.microsoft.com/office/drawing/2014/main" id="{191C1CE3-AFF8-AFE0-4E45-AAE30CB2F9FD}"/>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33</a:t>
            </a:fld>
            <a:endParaRPr lang="fr-FR" altLang="fr-FR" sz="2183">
              <a:solidFill>
                <a:srgbClr val="1D0401"/>
              </a:solidFill>
              <a:latin typeface="Times New Roman" panose="02020603050405020304" pitchFamily="18" charset="0"/>
            </a:endParaRPr>
          </a:p>
        </p:txBody>
      </p:sp>
      <p:sp>
        <p:nvSpPr>
          <p:cNvPr id="49162" name="Rectangle 4">
            <a:extLst>
              <a:ext uri="{FF2B5EF4-FFF2-40B4-BE49-F238E27FC236}">
                <a16:creationId xmlns:a16="http://schemas.microsoft.com/office/drawing/2014/main" id="{ADC1C3CF-52BE-99FE-2887-B8BDCFE6D8E7}"/>
              </a:ext>
            </a:extLst>
          </p:cNvPr>
          <p:cNvSpPr>
            <a:spLocks noChangeArrowheads="1"/>
          </p:cNvSpPr>
          <p:nvPr/>
        </p:nvSpPr>
        <p:spPr bwMode="auto">
          <a:xfrm>
            <a:off x="2688960" y="5163225"/>
            <a:ext cx="5356459" cy="1852097"/>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42390" name="Text Box 5">
            <a:extLst>
              <a:ext uri="{FF2B5EF4-FFF2-40B4-BE49-F238E27FC236}">
                <a16:creationId xmlns:a16="http://schemas.microsoft.com/office/drawing/2014/main" id="{13E11FDA-1517-B933-D4E4-74591A515D82}"/>
              </a:ext>
            </a:extLst>
          </p:cNvPr>
          <p:cNvSpPr txBox="1">
            <a:spLocks noChangeArrowheads="1"/>
          </p:cNvSpPr>
          <p:nvPr/>
        </p:nvSpPr>
        <p:spPr bwMode="auto">
          <a:xfrm>
            <a:off x="9340867" y="4039130"/>
            <a:ext cx="5227885" cy="201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fr-FR" altLang="fr-FR" sz="3118" dirty="0"/>
              <a:t>Bières faites par le même  fabricant et ayant un nom différent du nom de la bière représenté par le tuple b.</a:t>
            </a:r>
          </a:p>
        </p:txBody>
      </p:sp>
      <p:sp>
        <p:nvSpPr>
          <p:cNvPr id="142391" name="Line 6">
            <a:extLst>
              <a:ext uri="{FF2B5EF4-FFF2-40B4-BE49-F238E27FC236}">
                <a16:creationId xmlns:a16="http://schemas.microsoft.com/office/drawing/2014/main" id="{FC8F20EC-9221-EE36-8D12-701DC446D30E}"/>
              </a:ext>
            </a:extLst>
          </p:cNvPr>
          <p:cNvSpPr>
            <a:spLocks noChangeShapeType="1"/>
          </p:cNvSpPr>
          <p:nvPr/>
        </p:nvSpPr>
        <p:spPr bwMode="auto">
          <a:xfrm flipH="1">
            <a:off x="8154586" y="5107648"/>
            <a:ext cx="1176577" cy="7505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graphicFrame>
        <p:nvGraphicFramePr>
          <p:cNvPr id="16" name="Tableau 15">
            <a:extLst>
              <a:ext uri="{FF2B5EF4-FFF2-40B4-BE49-F238E27FC236}">
                <a16:creationId xmlns:a16="http://schemas.microsoft.com/office/drawing/2014/main" id="{450A2440-CF0F-7F11-BEC6-9B501A6B2304}"/>
              </a:ext>
            </a:extLst>
          </p:cNvPr>
          <p:cNvGraphicFramePr>
            <a:graphicFrameLocks noGrp="1"/>
          </p:cNvGraphicFramePr>
          <p:nvPr/>
        </p:nvGraphicFramePr>
        <p:xfrm>
          <a:off x="1263385" y="7365471"/>
          <a:ext cx="4870715" cy="2316560"/>
        </p:xfrm>
        <a:graphic>
          <a:graphicData uri="http://schemas.openxmlformats.org/drawingml/2006/table">
            <a:tbl>
              <a:tblPr/>
              <a:tblGrid>
                <a:gridCol w="1663171">
                  <a:extLst>
                    <a:ext uri="{9D8B030D-6E8A-4147-A177-3AD203B41FA5}">
                      <a16:colId xmlns:a16="http://schemas.microsoft.com/office/drawing/2014/main" val="20000"/>
                    </a:ext>
                  </a:extLst>
                </a:gridCol>
                <a:gridCol w="3207544">
                  <a:extLst>
                    <a:ext uri="{9D8B030D-6E8A-4147-A177-3AD203B41FA5}">
                      <a16:colId xmlns:a16="http://schemas.microsoft.com/office/drawing/2014/main" val="20001"/>
                    </a:ext>
                  </a:extLst>
                </a:gridCol>
              </a:tblGrid>
              <a:tr h="57914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name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manf</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Bud</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Anheuser-Busch</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Bud lite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Anheuser-Busch</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Man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Peterson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7" name="Tableau 16">
            <a:extLst>
              <a:ext uri="{FF2B5EF4-FFF2-40B4-BE49-F238E27FC236}">
                <a16:creationId xmlns:a16="http://schemas.microsoft.com/office/drawing/2014/main" id="{95FD19E9-8005-2DB2-453C-56E673ABAC83}"/>
              </a:ext>
            </a:extLst>
          </p:cNvPr>
          <p:cNvGraphicFramePr>
            <a:graphicFrameLocks noGrp="1"/>
          </p:cNvGraphicFramePr>
          <p:nvPr/>
        </p:nvGraphicFramePr>
        <p:xfrm>
          <a:off x="8391260" y="7009077"/>
          <a:ext cx="4870715" cy="1158280"/>
        </p:xfrm>
        <a:graphic>
          <a:graphicData uri="http://schemas.openxmlformats.org/drawingml/2006/table">
            <a:tbl>
              <a:tblPr/>
              <a:tblGrid>
                <a:gridCol w="1663171">
                  <a:extLst>
                    <a:ext uri="{9D8B030D-6E8A-4147-A177-3AD203B41FA5}">
                      <a16:colId xmlns:a16="http://schemas.microsoft.com/office/drawing/2014/main" val="20000"/>
                    </a:ext>
                  </a:extLst>
                </a:gridCol>
                <a:gridCol w="3207544">
                  <a:extLst>
                    <a:ext uri="{9D8B030D-6E8A-4147-A177-3AD203B41FA5}">
                      <a16:colId xmlns:a16="http://schemas.microsoft.com/office/drawing/2014/main" val="20001"/>
                    </a:ext>
                  </a:extLst>
                </a:gridCol>
              </a:tblGrid>
              <a:tr h="57914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name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manf</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Man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Peterson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8" name="Flèche vers la droite 17">
            <a:extLst>
              <a:ext uri="{FF2B5EF4-FFF2-40B4-BE49-F238E27FC236}">
                <a16:creationId xmlns:a16="http://schemas.microsoft.com/office/drawing/2014/main" id="{A7273D64-04AA-F953-6F1F-5384D70ECFC3}"/>
              </a:ext>
            </a:extLst>
          </p:cNvPr>
          <p:cNvSpPr>
            <a:spLocks noChangeArrowheads="1"/>
          </p:cNvSpPr>
          <p:nvPr/>
        </p:nvSpPr>
        <p:spPr bwMode="auto">
          <a:xfrm rot="20445206" flipV="1">
            <a:off x="7014967" y="7709077"/>
            <a:ext cx="376629" cy="1055156"/>
          </a:xfrm>
          <a:prstGeom prst="rightArrow">
            <a:avLst>
              <a:gd name="adj1" fmla="val 50000"/>
              <a:gd name="adj2" fmla="val 50000"/>
            </a:avLst>
          </a:prstGeom>
          <a:gradFill rotWithShape="1">
            <a:gsLst>
              <a:gs pos="0">
                <a:srgbClr val="A6A6E2"/>
              </a:gs>
              <a:gs pos="100000">
                <a:srgbClr val="000093"/>
              </a:gs>
            </a:gsLst>
            <a:lin ang="5400000"/>
          </a:gradFill>
          <a:ln w="9525">
            <a:solidFill>
              <a:srgbClr val="000080"/>
            </a:solidFill>
            <a:miter lim="800000"/>
            <a:headEnd/>
            <a:tailEnd type="triangle" w="med" len="med"/>
          </a:ln>
          <a:effectLst>
            <a:outerShdw blurRad="40000" dist="23000" dir="5400000" rotWithShape="0">
              <a:srgbClr val="808080">
                <a:alpha val="34999"/>
              </a:srgbClr>
            </a:outerShdw>
          </a:effectLst>
        </p:spPr>
        <p:txBody>
          <a:bodyPr wrap="none" lIns="140313" tIns="72963" rIns="140313" bIns="72963">
            <a:spAutoFit/>
          </a:bodyPr>
          <a:lstStyle/>
          <a:p>
            <a:pPr>
              <a:defRPr/>
            </a:pPr>
            <a:endParaRPr lang="fr-FR" sz="2494">
              <a:solidFill>
                <a:srgbClr val="130F0B"/>
              </a:solidFill>
            </a:endParaRPr>
          </a:p>
        </p:txBody>
      </p:sp>
      <p:graphicFrame>
        <p:nvGraphicFramePr>
          <p:cNvPr id="19" name="Tableau 18">
            <a:extLst>
              <a:ext uri="{FF2B5EF4-FFF2-40B4-BE49-F238E27FC236}">
                <a16:creationId xmlns:a16="http://schemas.microsoft.com/office/drawing/2014/main" id="{1264E19D-E243-0893-5061-75089A0CFCBF}"/>
              </a:ext>
            </a:extLst>
          </p:cNvPr>
          <p:cNvGraphicFramePr>
            <a:graphicFrameLocks noGrp="1"/>
          </p:cNvGraphicFramePr>
          <p:nvPr/>
        </p:nvGraphicFramePr>
        <p:xfrm>
          <a:off x="8391260" y="8362879"/>
          <a:ext cx="4870715" cy="1737420"/>
        </p:xfrm>
        <a:graphic>
          <a:graphicData uri="http://schemas.openxmlformats.org/drawingml/2006/table">
            <a:tbl>
              <a:tblPr/>
              <a:tblGrid>
                <a:gridCol w="1663171">
                  <a:extLst>
                    <a:ext uri="{9D8B030D-6E8A-4147-A177-3AD203B41FA5}">
                      <a16:colId xmlns:a16="http://schemas.microsoft.com/office/drawing/2014/main" val="20000"/>
                    </a:ext>
                  </a:extLst>
                </a:gridCol>
                <a:gridCol w="3207544">
                  <a:extLst>
                    <a:ext uri="{9D8B030D-6E8A-4147-A177-3AD203B41FA5}">
                      <a16:colId xmlns:a16="http://schemas.microsoft.com/office/drawing/2014/main" val="20001"/>
                    </a:ext>
                  </a:extLst>
                </a:gridCol>
              </a:tblGrid>
              <a:tr h="57914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name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manf</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Bud lite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Anheuser-Busch</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Man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Peterson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20" name="Flèche vers la droite 19">
            <a:extLst>
              <a:ext uri="{FF2B5EF4-FFF2-40B4-BE49-F238E27FC236}">
                <a16:creationId xmlns:a16="http://schemas.microsoft.com/office/drawing/2014/main" id="{B7E788DE-9FF5-4B31-8A44-EB8CC974C5BF}"/>
              </a:ext>
            </a:extLst>
          </p:cNvPr>
          <p:cNvSpPr>
            <a:spLocks noChangeArrowheads="1"/>
          </p:cNvSpPr>
          <p:nvPr/>
        </p:nvSpPr>
        <p:spPr bwMode="auto">
          <a:xfrm rot="1535910" flipV="1">
            <a:off x="6953094" y="8637186"/>
            <a:ext cx="376629" cy="1055156"/>
          </a:xfrm>
          <a:prstGeom prst="rightArrow">
            <a:avLst>
              <a:gd name="adj1" fmla="val 50000"/>
              <a:gd name="adj2" fmla="val 50000"/>
            </a:avLst>
          </a:prstGeom>
          <a:gradFill rotWithShape="1">
            <a:gsLst>
              <a:gs pos="0">
                <a:srgbClr val="A6A6E2"/>
              </a:gs>
              <a:gs pos="100000">
                <a:srgbClr val="000093"/>
              </a:gs>
            </a:gsLst>
            <a:lin ang="5400000"/>
          </a:gradFill>
          <a:ln w="9525">
            <a:solidFill>
              <a:srgbClr val="000080"/>
            </a:solidFill>
            <a:miter lim="800000"/>
            <a:headEnd/>
            <a:tailEnd type="triangle" w="med" len="med"/>
          </a:ln>
          <a:effectLst>
            <a:outerShdw blurRad="40000" dist="23000" dir="5400000" rotWithShape="0">
              <a:srgbClr val="808080">
                <a:alpha val="34999"/>
              </a:srgbClr>
            </a:outerShdw>
          </a:effectLst>
        </p:spPr>
        <p:txBody>
          <a:bodyPr wrap="none" lIns="140313" tIns="72963" rIns="140313" bIns="72963">
            <a:spAutoFit/>
          </a:bodyPr>
          <a:lstStyle/>
          <a:p>
            <a:pPr>
              <a:defRPr/>
            </a:pPr>
            <a:endParaRPr lang="fr-FR" sz="2494">
              <a:solidFill>
                <a:srgbClr val="130F0B"/>
              </a:solidFill>
            </a:endParaRPr>
          </a:p>
        </p:txBody>
      </p:sp>
      <p:sp>
        <p:nvSpPr>
          <p:cNvPr id="142384" name="ZoneTexte 20">
            <a:extLst>
              <a:ext uri="{FF2B5EF4-FFF2-40B4-BE49-F238E27FC236}">
                <a16:creationId xmlns:a16="http://schemas.microsoft.com/office/drawing/2014/main" id="{4DF9AB65-A60E-ED50-2A10-53E684E4FE46}"/>
              </a:ext>
            </a:extLst>
          </p:cNvPr>
          <p:cNvSpPr txBox="1">
            <a:spLocks noChangeArrowheads="1"/>
          </p:cNvSpPr>
          <p:nvPr/>
        </p:nvSpPr>
        <p:spPr bwMode="auto">
          <a:xfrm>
            <a:off x="7508081" y="8315854"/>
            <a:ext cx="385042" cy="5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2806" dirty="0"/>
              <a:t>?</a:t>
            </a:r>
          </a:p>
        </p:txBody>
      </p:sp>
      <p:sp>
        <p:nvSpPr>
          <p:cNvPr id="49155" name="Rectangle 3">
            <a:extLst>
              <a:ext uri="{FF2B5EF4-FFF2-40B4-BE49-F238E27FC236}">
                <a16:creationId xmlns:a16="http://schemas.microsoft.com/office/drawing/2014/main" id="{0FBCFCCB-DB9B-CDAF-69D2-19CE4823B494}"/>
              </a:ext>
            </a:extLst>
          </p:cNvPr>
          <p:cNvSpPr>
            <a:spLocks noGrp="1" noChangeArrowheads="1"/>
          </p:cNvSpPr>
          <p:nvPr>
            <p:ph idx="1"/>
          </p:nvPr>
        </p:nvSpPr>
        <p:spPr>
          <a:xfrm>
            <a:off x="1263386" y="1781969"/>
            <a:ext cx="12473781" cy="5345906"/>
          </a:xfrm>
        </p:spPr>
        <p:txBody>
          <a:bodyPr/>
          <a:lstStyle/>
          <a:p>
            <a:pPr algn="just" eaLnBrk="1" hangingPunct="1"/>
            <a:r>
              <a:rPr lang="fr-FR" altLang="fr-FR" dirty="0"/>
              <a:t>Exemple:</a:t>
            </a:r>
          </a:p>
          <a:p>
            <a:pPr algn="just" eaLnBrk="1" hangingPunct="1">
              <a:buFontTx/>
              <a:buNone/>
            </a:pPr>
            <a:r>
              <a:rPr lang="fr-FR" altLang="fr-FR" dirty="0"/>
              <a:t>	Supprimer de </a:t>
            </a:r>
            <a:r>
              <a:rPr lang="fr-FR" altLang="fr-FR" dirty="0">
                <a:solidFill>
                  <a:srgbClr val="CC00CC"/>
                </a:solidFill>
              </a:rPr>
              <a:t>Beers(</a:t>
            </a:r>
            <a:r>
              <a:rPr lang="fr-FR" altLang="fr-FR" dirty="0" err="1">
                <a:solidFill>
                  <a:srgbClr val="CC00CC"/>
                </a:solidFill>
              </a:rPr>
              <a:t>name,manf</a:t>
            </a:r>
            <a:r>
              <a:rPr lang="fr-FR" altLang="fr-FR" dirty="0">
                <a:solidFill>
                  <a:srgbClr val="CC00CC"/>
                </a:solidFill>
              </a:rPr>
              <a:t>)</a:t>
            </a:r>
            <a:r>
              <a:rPr lang="fr-FR" altLang="fr-FR" dirty="0"/>
              <a:t> toutes les bières pour lesquelles il y a une autre bière fournie par le même fabricant.</a:t>
            </a:r>
          </a:p>
          <a:p>
            <a:pPr algn="just" eaLnBrk="1" hangingPunct="1">
              <a:buFontTx/>
              <a:buNone/>
            </a:pPr>
            <a:endParaRPr lang="fr-FR" altLang="fr-FR" sz="1559" dirty="0"/>
          </a:p>
          <a:p>
            <a:pPr algn="just" eaLnBrk="1" hangingPunct="1">
              <a:buFont typeface="Monotype Sorts" pitchFamily="125" charset="2"/>
              <a:buNone/>
            </a:pPr>
            <a:r>
              <a:rPr lang="fr-FR" altLang="fr-FR" dirty="0"/>
              <a:t>	DELETE FROM Beers b</a:t>
            </a:r>
          </a:p>
          <a:p>
            <a:pPr algn="just" eaLnBrk="1" hangingPunct="1">
              <a:buFont typeface="Monotype Sorts" pitchFamily="125" charset="2"/>
              <a:buNone/>
            </a:pPr>
            <a:r>
              <a:rPr lang="fr-FR" altLang="fr-FR" dirty="0"/>
              <a:t>	WHERE EXISTS (</a:t>
            </a:r>
          </a:p>
          <a:p>
            <a:pPr algn="just" eaLnBrk="1" hangingPunct="1">
              <a:buFont typeface="Monotype Sorts" pitchFamily="125" charset="2"/>
              <a:buNone/>
            </a:pPr>
            <a:r>
              <a:rPr lang="fr-FR" altLang="fr-FR" dirty="0"/>
              <a:t>		SELECT </a:t>
            </a:r>
            <a:r>
              <a:rPr lang="fr-FR" altLang="fr-FR" dirty="0" err="1"/>
              <a:t>name</a:t>
            </a:r>
            <a:r>
              <a:rPr lang="fr-FR" altLang="fr-FR" dirty="0"/>
              <a:t> FROM Beers</a:t>
            </a:r>
          </a:p>
          <a:p>
            <a:pPr algn="just" eaLnBrk="1" hangingPunct="1">
              <a:buFont typeface="Monotype Sorts" pitchFamily="125" charset="2"/>
              <a:buNone/>
            </a:pPr>
            <a:r>
              <a:rPr lang="fr-FR" altLang="fr-FR" dirty="0"/>
              <a:t>		WHERE </a:t>
            </a:r>
            <a:r>
              <a:rPr lang="fr-FR" altLang="fr-FR" dirty="0" err="1"/>
              <a:t>manf</a:t>
            </a:r>
            <a:r>
              <a:rPr lang="fr-FR" altLang="fr-FR" dirty="0"/>
              <a:t> = </a:t>
            </a:r>
            <a:r>
              <a:rPr lang="fr-FR" altLang="fr-FR" dirty="0" err="1"/>
              <a:t>b.manf</a:t>
            </a:r>
            <a:r>
              <a:rPr lang="fr-FR" altLang="fr-FR" dirty="0"/>
              <a:t> AND</a:t>
            </a:r>
          </a:p>
          <a:p>
            <a:pPr algn="just" eaLnBrk="1" hangingPunct="1">
              <a:buFont typeface="Monotype Sorts" pitchFamily="125" charset="2"/>
              <a:buNone/>
            </a:pPr>
            <a:r>
              <a:rPr lang="fr-FR" altLang="fr-FR" dirty="0"/>
              <a:t>			</a:t>
            </a:r>
            <a:r>
              <a:rPr lang="fr-FR" altLang="fr-FR" dirty="0" err="1"/>
              <a:t>name</a:t>
            </a:r>
            <a:r>
              <a:rPr lang="fr-FR" altLang="fr-FR" dirty="0"/>
              <a:t> &lt;&gt; b.name);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a:extLst>
              <a:ext uri="{FF2B5EF4-FFF2-40B4-BE49-F238E27FC236}">
                <a16:creationId xmlns:a16="http://schemas.microsoft.com/office/drawing/2014/main" id="{3AB8B9C1-437F-BCF7-CB94-D9CC7AB346C6}"/>
              </a:ext>
            </a:extLst>
          </p:cNvPr>
          <p:cNvSpPr>
            <a:spLocks noGrp="1" noChangeArrowheads="1"/>
          </p:cNvSpPr>
          <p:nvPr>
            <p:ph type="title"/>
          </p:nvPr>
        </p:nvSpPr>
        <p:spPr/>
        <p:txBody>
          <a:bodyPr/>
          <a:lstStyle/>
          <a:p>
            <a:pPr eaLnBrk="1" hangingPunct="1"/>
            <a:r>
              <a:rPr lang="fr-FR" altLang="fr-FR"/>
              <a:t>Problème de suppression</a:t>
            </a:r>
            <a:endParaRPr lang="en-US" altLang="fr-FR"/>
          </a:p>
        </p:txBody>
      </p:sp>
      <p:sp>
        <p:nvSpPr>
          <p:cNvPr id="144386" name="Rectangle 3">
            <a:extLst>
              <a:ext uri="{FF2B5EF4-FFF2-40B4-BE49-F238E27FC236}">
                <a16:creationId xmlns:a16="http://schemas.microsoft.com/office/drawing/2014/main" id="{E822FD3D-EB30-0A59-3EC7-A7431779F639}"/>
              </a:ext>
            </a:extLst>
          </p:cNvPr>
          <p:cNvSpPr>
            <a:spLocks noGrp="1" noChangeArrowheads="1"/>
          </p:cNvSpPr>
          <p:nvPr>
            <p:ph idx="1"/>
          </p:nvPr>
        </p:nvSpPr>
        <p:spPr>
          <a:xfrm>
            <a:off x="1263386" y="2138362"/>
            <a:ext cx="12473781" cy="7371398"/>
          </a:xfrm>
        </p:spPr>
        <p:txBody>
          <a:bodyPr/>
          <a:lstStyle/>
          <a:p>
            <a:pPr algn="just" eaLnBrk="1" hangingPunct="1"/>
            <a:r>
              <a:rPr lang="fr-FR" altLang="fr-FR" dirty="0"/>
              <a:t>Exercice: exécution de la suppression</a:t>
            </a:r>
          </a:p>
          <a:p>
            <a:pPr lvl="1" algn="just" eaLnBrk="1" hangingPunct="1"/>
            <a:r>
              <a:rPr lang="fr-FR" altLang="fr-FR" dirty="0"/>
              <a:t>Supposons que </a:t>
            </a:r>
            <a:r>
              <a:rPr lang="fr-FR" altLang="fr-FR" dirty="0" err="1"/>
              <a:t>Anheuser</a:t>
            </a:r>
            <a:r>
              <a:rPr lang="fr-FR" altLang="fr-FR" dirty="0"/>
              <a:t>-Busch fait uniquement de la Bud et de la Bud Lite.</a:t>
            </a:r>
          </a:p>
          <a:p>
            <a:pPr lvl="1" algn="just" eaLnBrk="1" hangingPunct="1"/>
            <a:r>
              <a:rPr lang="fr-FR" altLang="fr-FR" dirty="0"/>
              <a:t>Supposons que le SGBD arrive au tuple </a:t>
            </a:r>
            <a:r>
              <a:rPr lang="fr-FR" altLang="fr-FR" i="1" dirty="0"/>
              <a:t>b</a:t>
            </a:r>
            <a:r>
              <a:rPr lang="fr-FR" altLang="fr-FR" dirty="0"/>
              <a:t> de la première Bud.</a:t>
            </a:r>
          </a:p>
          <a:p>
            <a:pPr lvl="1" algn="just" eaLnBrk="1" hangingPunct="1"/>
            <a:r>
              <a:rPr lang="fr-FR" altLang="fr-FR" dirty="0"/>
              <a:t>La sous-requête est non vide, à cause du tuple avec Bud Lite, donc le tuple </a:t>
            </a:r>
            <a:r>
              <a:rPr lang="fr-FR" altLang="fr-FR" i="1" dirty="0"/>
              <a:t>b</a:t>
            </a:r>
            <a:r>
              <a:rPr lang="fr-FR" altLang="fr-FR" dirty="0"/>
              <a:t> de la Bud est supprimé.</a:t>
            </a:r>
          </a:p>
          <a:p>
            <a:pPr lvl="1" algn="just" eaLnBrk="1" hangingPunct="1"/>
            <a:r>
              <a:rPr lang="fr-FR" altLang="fr-FR" dirty="0"/>
              <a:t>Maintenant, quand le tuple </a:t>
            </a:r>
            <a:r>
              <a:rPr lang="fr-FR" altLang="fr-FR" i="1" dirty="0"/>
              <a:t>b </a:t>
            </a:r>
            <a:r>
              <a:rPr lang="fr-FR" altLang="fr-FR" dirty="0"/>
              <a:t>devient le tuple avec Bud Lite, est-il aussi supprimé ? </a:t>
            </a:r>
          </a:p>
          <a:p>
            <a:pPr lvl="1" algn="just" eaLnBrk="1" hangingPunct="1"/>
            <a:endParaRPr lang="fr-FR" altLang="fr-FR" dirty="0"/>
          </a:p>
          <a:p>
            <a:pPr lvl="1" algn="just" eaLnBrk="1" hangingPunct="1">
              <a:buFont typeface="Lucida Grande" pitchFamily="125" charset="0"/>
              <a:buChar char="➡"/>
            </a:pPr>
            <a:r>
              <a:rPr lang="fr-FR" altLang="fr-FR" i="1" dirty="0"/>
              <a:t>Réponse</a:t>
            </a:r>
            <a:r>
              <a:rPr lang="fr-FR" altLang="fr-FR" dirty="0"/>
              <a:t>: le tuple avec Bud Lite est aussi supprimé</a:t>
            </a:r>
          </a:p>
          <a:p>
            <a:pPr lvl="1" algn="just" eaLnBrk="1" hangingPunct="1">
              <a:buFont typeface="Arial" panose="020B0604020202020204" pitchFamily="34" charset="0"/>
              <a:buNone/>
            </a:pPr>
            <a:r>
              <a:rPr lang="fr-FR" altLang="fr-FR" dirty="0"/>
              <a:t>	Ceci est dû au fait que la suppression s</a:t>
            </a:r>
            <a:r>
              <a:rPr lang="ja-JP" altLang="fr-FR" dirty="0"/>
              <a:t>’</a:t>
            </a:r>
            <a:r>
              <a:rPr lang="fr-FR" altLang="ja-JP" dirty="0"/>
              <a:t>effectue en deux étapes:</a:t>
            </a:r>
          </a:p>
          <a:p>
            <a:pPr marL="2762002" lvl="3" indent="-712775" algn="just">
              <a:buFont typeface="Times New Roman" panose="02020603050405020304" pitchFamily="18" charset="0"/>
              <a:buAutoNum type="arabicPeriod"/>
            </a:pPr>
            <a:r>
              <a:rPr lang="fr-FR" altLang="fr-FR" sz="2800" dirty="0"/>
              <a:t>marquer les tuples pour lesquels la condition du WHERE est satisfaite</a:t>
            </a:r>
          </a:p>
          <a:p>
            <a:pPr marL="2762002" lvl="3" indent="-712775" algn="just">
              <a:buFont typeface="Times New Roman" panose="02020603050405020304" pitchFamily="18" charset="0"/>
              <a:buAutoNum type="arabicPeriod"/>
            </a:pPr>
            <a:r>
              <a:rPr lang="fr-FR" altLang="fr-FR" sz="2800" dirty="0"/>
              <a:t>supprimer les tuples marqués</a:t>
            </a:r>
          </a:p>
          <a:p>
            <a:pPr marL="2762002" lvl="3" indent="-712775" algn="just">
              <a:buFont typeface="Times New Roman" panose="02020603050405020304" pitchFamily="18" charset="0"/>
              <a:buAutoNum type="arabicPeriod"/>
            </a:pPr>
            <a:endParaRPr lang="fr-FR" altLang="fr-FR" sz="2806" dirty="0"/>
          </a:p>
        </p:txBody>
      </p:sp>
      <p:sp>
        <p:nvSpPr>
          <p:cNvPr id="144387" name="Espace réservé du numéro de diapositive 5">
            <a:extLst>
              <a:ext uri="{FF2B5EF4-FFF2-40B4-BE49-F238E27FC236}">
                <a16:creationId xmlns:a16="http://schemas.microsoft.com/office/drawing/2014/main" id="{6364EBE7-D189-365E-C564-E7B9824D04E8}"/>
              </a:ext>
            </a:extLst>
          </p:cNvPr>
          <p:cNvSpPr>
            <a:spLocks noGrp="1"/>
          </p:cNvSpPr>
          <p:nvPr>
            <p:ph type="sldNum" sz="quarter" idx="11"/>
          </p:nvPr>
        </p:nvSpPr>
        <p:spPr bwMode="auto">
          <a:xfrm>
            <a:off x="6823075" y="6553200"/>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34</a:t>
            </a:fld>
            <a:endParaRPr lang="en-US" altLang="fr-FR" sz="2183">
              <a:solidFill>
                <a:srgbClr val="1D0401"/>
              </a:solidFill>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a:extLst>
              <a:ext uri="{FF2B5EF4-FFF2-40B4-BE49-F238E27FC236}">
                <a16:creationId xmlns:a16="http://schemas.microsoft.com/office/drawing/2014/main" id="{D75DCF09-6AE9-77CC-978D-E6A99C8478E0}"/>
              </a:ext>
            </a:extLst>
          </p:cNvPr>
          <p:cNvSpPr>
            <a:spLocks noGrp="1" noChangeArrowheads="1"/>
          </p:cNvSpPr>
          <p:nvPr>
            <p:ph type="title"/>
          </p:nvPr>
        </p:nvSpPr>
        <p:spPr/>
        <p:txBody>
          <a:bodyPr/>
          <a:lstStyle/>
          <a:p>
            <a:pPr eaLnBrk="1" hangingPunct="1"/>
            <a:r>
              <a:rPr lang="en-US" altLang="fr-FR"/>
              <a:t>Mise à jour</a:t>
            </a:r>
          </a:p>
        </p:txBody>
      </p:sp>
      <p:sp>
        <p:nvSpPr>
          <p:cNvPr id="146434" name="Rectangle 3">
            <a:extLst>
              <a:ext uri="{FF2B5EF4-FFF2-40B4-BE49-F238E27FC236}">
                <a16:creationId xmlns:a16="http://schemas.microsoft.com/office/drawing/2014/main" id="{F53C0E68-3980-178A-A9BF-FAE8B816C07E}"/>
              </a:ext>
            </a:extLst>
          </p:cNvPr>
          <p:cNvSpPr>
            <a:spLocks noGrp="1" noChangeArrowheads="1"/>
          </p:cNvSpPr>
          <p:nvPr>
            <p:ph idx="1"/>
          </p:nvPr>
        </p:nvSpPr>
        <p:spPr/>
        <p:txBody>
          <a:bodyPr>
            <a:normAutofit fontScale="92500" lnSpcReduction="20000"/>
          </a:bodyPr>
          <a:lstStyle/>
          <a:p>
            <a:pPr eaLnBrk="1" hangingPunct="1"/>
            <a:r>
              <a:rPr lang="fr-FR" altLang="fr-FR"/>
              <a:t>Pour changer la valeur de certains attributs dans certains tuples d</a:t>
            </a:r>
            <a:r>
              <a:rPr lang="ja-JP" altLang="fr-FR"/>
              <a:t>’</a:t>
            </a:r>
            <a:r>
              <a:rPr lang="fr-FR" altLang="ja-JP"/>
              <a:t>une relation:</a:t>
            </a:r>
          </a:p>
          <a:p>
            <a:pPr eaLnBrk="1" hangingPunct="1">
              <a:buFont typeface="Monotype Sorts" pitchFamily="125" charset="2"/>
              <a:buNone/>
            </a:pPr>
            <a:r>
              <a:rPr lang="fr-FR" altLang="fr-FR"/>
              <a:t>		UPDATE &lt;relation&gt;</a:t>
            </a:r>
          </a:p>
          <a:p>
            <a:pPr eaLnBrk="1" hangingPunct="1">
              <a:buFont typeface="Monotype Sorts" pitchFamily="125" charset="2"/>
              <a:buNone/>
            </a:pPr>
            <a:r>
              <a:rPr lang="fr-FR" altLang="fr-FR"/>
              <a:t>		SET &lt;list of attribute assignments&gt;</a:t>
            </a:r>
          </a:p>
          <a:p>
            <a:pPr eaLnBrk="1" hangingPunct="1">
              <a:buFont typeface="Monotype Sorts" pitchFamily="125" charset="2"/>
              <a:buNone/>
            </a:pPr>
            <a:r>
              <a:rPr lang="fr-FR" altLang="fr-FR"/>
              <a:t>		WHERE &lt;condition on tuples&gt;;</a:t>
            </a:r>
          </a:p>
          <a:p>
            <a:pPr eaLnBrk="1" hangingPunct="1">
              <a:buFont typeface="Monotype Sorts" pitchFamily="125" charset="2"/>
              <a:buNone/>
            </a:pPr>
            <a:endParaRPr lang="fr-FR" altLang="fr-FR" sz="1559"/>
          </a:p>
          <a:p>
            <a:pPr eaLnBrk="1" hangingPunct="1"/>
            <a:r>
              <a:rPr lang="en-US" altLang="fr-FR"/>
              <a:t>Exemple:</a:t>
            </a:r>
            <a:endParaRPr lang="en-US" altLang="fr-FR" sz="1559"/>
          </a:p>
          <a:p>
            <a:pPr eaLnBrk="1" hangingPunct="1">
              <a:buFontTx/>
              <a:buNone/>
            </a:pPr>
            <a:r>
              <a:rPr lang="en-US" altLang="fr-FR"/>
              <a:t>	Modifier le numéro de téléphone du client Fred à la valeur 555-1212:</a:t>
            </a:r>
            <a:endParaRPr lang="en-US" altLang="fr-FR" sz="1559"/>
          </a:p>
          <a:p>
            <a:pPr eaLnBrk="1" hangingPunct="1">
              <a:buFont typeface="Monotype Sorts" pitchFamily="125" charset="2"/>
              <a:buNone/>
            </a:pPr>
            <a:r>
              <a:rPr lang="en-US" altLang="fr-FR"/>
              <a:t>		</a:t>
            </a:r>
            <a:r>
              <a:rPr lang="en-US" altLang="fr-FR">
                <a:latin typeface="Courier New" panose="02070309020205020404" pitchFamily="49" charset="0"/>
              </a:rPr>
              <a:t>UPDATE Drinkers</a:t>
            </a:r>
          </a:p>
          <a:p>
            <a:pPr eaLnBrk="1" hangingPunct="1">
              <a:buFont typeface="Monotype Sorts" pitchFamily="125" charset="2"/>
              <a:buNone/>
            </a:pPr>
            <a:r>
              <a:rPr lang="en-US" altLang="fr-FR">
                <a:latin typeface="Courier New" panose="02070309020205020404" pitchFamily="49" charset="0"/>
              </a:rPr>
              <a:t>		SET phone = ’555-1212’</a:t>
            </a:r>
          </a:p>
          <a:p>
            <a:pPr eaLnBrk="1" hangingPunct="1">
              <a:buFontTx/>
              <a:buNone/>
            </a:pPr>
            <a:r>
              <a:rPr lang="en-US" altLang="fr-FR">
                <a:latin typeface="Courier New" panose="02070309020205020404" pitchFamily="49" charset="0"/>
              </a:rPr>
              <a:t>		WHERE name = ’Fred’;</a:t>
            </a:r>
          </a:p>
          <a:p>
            <a:pPr eaLnBrk="1" hangingPunct="1">
              <a:buFontTx/>
              <a:buNone/>
            </a:pPr>
            <a:endParaRPr lang="en-US" altLang="fr-FR" sz="935">
              <a:latin typeface="Courier New" panose="02070309020205020404" pitchFamily="49" charset="0"/>
            </a:endParaRPr>
          </a:p>
          <a:p>
            <a:pPr eaLnBrk="1" hangingPunct="1">
              <a:buFontTx/>
              <a:buNone/>
            </a:pPr>
            <a:r>
              <a:rPr lang="en-US" altLang="fr-FR"/>
              <a:t>	 Fixer à $4 le prix maximum d’une bière:</a:t>
            </a:r>
          </a:p>
          <a:p>
            <a:pPr eaLnBrk="1" hangingPunct="1">
              <a:buFont typeface="Monotype Sorts" pitchFamily="125" charset="2"/>
              <a:buNone/>
            </a:pPr>
            <a:r>
              <a:rPr lang="en-US" altLang="fr-FR"/>
              <a:t>		</a:t>
            </a:r>
            <a:r>
              <a:rPr lang="en-US" altLang="fr-FR">
                <a:latin typeface="Courier New" panose="02070309020205020404" pitchFamily="49" charset="0"/>
              </a:rPr>
              <a:t>UPDATE Sells</a:t>
            </a:r>
          </a:p>
          <a:p>
            <a:pPr eaLnBrk="1" hangingPunct="1">
              <a:buFont typeface="Monotype Sorts" pitchFamily="125" charset="2"/>
              <a:buNone/>
            </a:pPr>
            <a:r>
              <a:rPr lang="en-US" altLang="fr-FR">
                <a:latin typeface="Courier New" panose="02070309020205020404" pitchFamily="49" charset="0"/>
              </a:rPr>
              <a:t>		SET price = 4.00</a:t>
            </a:r>
          </a:p>
          <a:p>
            <a:pPr eaLnBrk="1" hangingPunct="1">
              <a:buFont typeface="Monotype Sorts" pitchFamily="125" charset="2"/>
              <a:buNone/>
            </a:pPr>
            <a:r>
              <a:rPr lang="en-US" altLang="fr-FR">
                <a:latin typeface="Courier New" panose="02070309020205020404" pitchFamily="49" charset="0"/>
              </a:rPr>
              <a:t>		WHERE price &gt; 4.00;</a:t>
            </a:r>
          </a:p>
          <a:p>
            <a:pPr eaLnBrk="1" hangingPunct="1">
              <a:buFont typeface="Monotype Sorts" pitchFamily="125" charset="2"/>
              <a:buNone/>
            </a:pPr>
            <a:endParaRPr lang="en-US" altLang="fr-FR">
              <a:latin typeface="Courier New" panose="02070309020205020404" pitchFamily="49" charset="0"/>
            </a:endParaRPr>
          </a:p>
          <a:p>
            <a:pPr eaLnBrk="1" hangingPunct="1">
              <a:buFont typeface="Monotype Sorts" pitchFamily="125" charset="2"/>
              <a:buNone/>
            </a:pPr>
            <a:endParaRPr lang="fr-FR" altLang="fr-FR"/>
          </a:p>
        </p:txBody>
      </p:sp>
      <p:sp>
        <p:nvSpPr>
          <p:cNvPr id="146435" name="Espace réservé du numéro de diapositive 5">
            <a:extLst>
              <a:ext uri="{FF2B5EF4-FFF2-40B4-BE49-F238E27FC236}">
                <a16:creationId xmlns:a16="http://schemas.microsoft.com/office/drawing/2014/main" id="{651D3ED1-9D46-B01D-B061-E92D573D197A}"/>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a:t>35</a:t>
            </a:fld>
            <a:endParaRPr lang="en-US" altLang="fr-FR" sz="2183" dirty="0">
              <a:solidFill>
                <a:srgbClr val="1D0401"/>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DC66ED0-5AC6-79BD-57D1-8C19FB116F61}"/>
              </a:ext>
            </a:extLst>
          </p:cNvPr>
          <p:cNvSpPr>
            <a:spLocks noGrp="1"/>
          </p:cNvSpPr>
          <p:nvPr>
            <p:ph type="title"/>
          </p:nvPr>
        </p:nvSpPr>
        <p:spPr>
          <a:xfrm>
            <a:off x="460466" y="1680513"/>
            <a:ext cx="14143808" cy="4468682"/>
          </a:xfrm>
        </p:spPr>
        <p:txBody>
          <a:bodyPr/>
          <a:lstStyle/>
          <a:p>
            <a:r>
              <a:rPr lang="fr-FR" dirty="0"/>
              <a:t>Chapitre 0</a:t>
            </a:r>
            <a:br>
              <a:rPr lang="fr-FR" dirty="0"/>
            </a:br>
            <a:r>
              <a:rPr lang="fr-FR" dirty="0"/>
              <a:t>Rappels</a:t>
            </a:r>
          </a:p>
        </p:txBody>
      </p:sp>
      <p:sp>
        <p:nvSpPr>
          <p:cNvPr id="3" name="ZoneTexte 2">
            <a:extLst>
              <a:ext uri="{FF2B5EF4-FFF2-40B4-BE49-F238E27FC236}">
                <a16:creationId xmlns:a16="http://schemas.microsoft.com/office/drawing/2014/main" id="{4AA628C3-AFFB-C21C-AE91-B4AA85399D14}"/>
              </a:ext>
            </a:extLst>
          </p:cNvPr>
          <p:cNvSpPr txBox="1"/>
          <p:nvPr/>
        </p:nvSpPr>
        <p:spPr>
          <a:xfrm>
            <a:off x="460466" y="0"/>
            <a:ext cx="14143808" cy="461665"/>
          </a:xfrm>
          <a:prstGeom prst="rect">
            <a:avLst/>
          </a:prstGeom>
          <a:noFill/>
        </p:spPr>
        <p:txBody>
          <a:bodyPr wrap="square">
            <a:spAutoFit/>
          </a:bodyPr>
          <a:lstStyle/>
          <a:p>
            <a:pPr algn="ctr"/>
            <a:r>
              <a:rPr lang="fr-FR" sz="2400" b="1" dirty="0">
                <a:solidFill>
                  <a:srgbClr val="79132F"/>
                </a:solidFill>
              </a:rPr>
              <a:t>R3.07 – SQL dans un langage de programmation</a:t>
            </a:r>
            <a:endParaRPr lang="fr-FR" sz="2400" dirty="0"/>
          </a:p>
        </p:txBody>
      </p:sp>
      <p:sp>
        <p:nvSpPr>
          <p:cNvPr id="5" name="ZoneTexte 4">
            <a:extLst>
              <a:ext uri="{FF2B5EF4-FFF2-40B4-BE49-F238E27FC236}">
                <a16:creationId xmlns:a16="http://schemas.microsoft.com/office/drawing/2014/main" id="{9568AF0A-BECC-768B-E5E1-1E28492C1453}"/>
              </a:ext>
            </a:extLst>
          </p:cNvPr>
          <p:cNvSpPr txBox="1"/>
          <p:nvPr/>
        </p:nvSpPr>
        <p:spPr>
          <a:xfrm>
            <a:off x="3211830" y="7170456"/>
            <a:ext cx="8641080" cy="395173"/>
          </a:xfrm>
          <a:prstGeom prst="rect">
            <a:avLst/>
          </a:prstGeom>
          <a:noFill/>
        </p:spPr>
        <p:txBody>
          <a:bodyPr wrap="square">
            <a:spAutoFit/>
          </a:bodyPr>
          <a:lstStyle/>
          <a:p>
            <a:pPr eaLnBrk="1" hangingPunct="1">
              <a:lnSpc>
                <a:spcPct val="80000"/>
              </a:lnSpc>
              <a:buFont typeface="Monotype Sorts" pitchFamily="125" charset="2"/>
              <a:buNone/>
            </a:pPr>
            <a:r>
              <a:rPr lang="fr-FR" altLang="fr-FR" sz="2400" dirty="0"/>
              <a:t>(en partie dérivé du cours du Pr. Jeffrey </a:t>
            </a:r>
            <a:r>
              <a:rPr lang="fr-FR" altLang="fr-FR" sz="2400" dirty="0" err="1"/>
              <a:t>Ullman</a:t>
            </a:r>
            <a:r>
              <a:rPr lang="fr-FR" altLang="fr-FR" sz="2400" dirty="0"/>
              <a:t>, Stanford </a:t>
            </a:r>
            <a:r>
              <a:rPr lang="fr-FR" altLang="fr-FR" sz="2400" dirty="0" err="1"/>
              <a:t>University</a:t>
            </a:r>
            <a:r>
              <a:rPr lang="fr-FR" altLang="fr-FR" sz="2400" dirty="0"/>
              <a:t>)</a:t>
            </a:r>
          </a:p>
        </p:txBody>
      </p:sp>
    </p:spTree>
    <p:extLst>
      <p:ext uri="{BB962C8B-B14F-4D97-AF65-F5344CB8AC3E}">
        <p14:creationId xmlns:p14="http://schemas.microsoft.com/office/powerpoint/2010/main" val="3965659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09E840F2-FFE5-DC4F-E6DA-5004F21BCDF7}"/>
              </a:ext>
            </a:extLst>
          </p:cNvPr>
          <p:cNvSpPr>
            <a:spLocks noGrp="1" noChangeArrowheads="1"/>
          </p:cNvSpPr>
          <p:nvPr>
            <p:ph type="title"/>
          </p:nvPr>
        </p:nvSpPr>
        <p:spPr/>
        <p:txBody>
          <a:bodyPr/>
          <a:lstStyle/>
          <a:p>
            <a:pPr eaLnBrk="1" hangingPunct="1"/>
            <a:r>
              <a:rPr lang="fr-FR" altLang="fr-FR"/>
              <a:t>Généralités</a:t>
            </a:r>
          </a:p>
        </p:txBody>
      </p:sp>
      <p:sp>
        <p:nvSpPr>
          <p:cNvPr id="6148" name="Rectangle 3">
            <a:extLst>
              <a:ext uri="{FF2B5EF4-FFF2-40B4-BE49-F238E27FC236}">
                <a16:creationId xmlns:a16="http://schemas.microsoft.com/office/drawing/2014/main" id="{AF1F8978-2FC1-9BF3-4C1B-9C6F9C5D8B0A}"/>
              </a:ext>
            </a:extLst>
          </p:cNvPr>
          <p:cNvSpPr>
            <a:spLocks noGrp="1" noChangeArrowheads="1"/>
          </p:cNvSpPr>
          <p:nvPr>
            <p:ph idx="1"/>
          </p:nvPr>
        </p:nvSpPr>
        <p:spPr/>
        <p:txBody>
          <a:bodyPr/>
          <a:lstStyle/>
          <a:p>
            <a:pPr eaLnBrk="1" hangingPunct="1"/>
            <a:r>
              <a:rPr lang="fr-FR" altLang="fr-FR" sz="2806" dirty="0"/>
              <a:t>Une </a:t>
            </a:r>
            <a:r>
              <a:rPr lang="fr-FR" altLang="fr-FR" sz="2806" b="1" i="1" dirty="0">
                <a:solidFill>
                  <a:schemeClr val="tx2"/>
                </a:solidFill>
              </a:rPr>
              <a:t>Base de Données</a:t>
            </a:r>
            <a:r>
              <a:rPr lang="fr-FR" altLang="fr-FR" sz="2806" dirty="0"/>
              <a:t> : ensemble structuré et organisé permettant le stockage de grandes quantités d</a:t>
            </a:r>
            <a:r>
              <a:rPr lang="ja-JP" altLang="fr-FR" sz="2806" dirty="0"/>
              <a:t>’</a:t>
            </a:r>
            <a:r>
              <a:rPr lang="fr-FR" altLang="ja-JP" sz="2806" dirty="0"/>
              <a:t>informations afin d'en faciliter l'exploitation.</a:t>
            </a:r>
          </a:p>
          <a:p>
            <a:pPr eaLnBrk="1" hangingPunct="1"/>
            <a:endParaRPr lang="fr-FR" altLang="fr-FR" sz="2806" dirty="0"/>
          </a:p>
          <a:p>
            <a:pPr eaLnBrk="1" hangingPunct="1"/>
            <a:r>
              <a:rPr lang="fr-FR" altLang="fr-FR" sz="2806" dirty="0"/>
              <a:t>Un </a:t>
            </a:r>
            <a:r>
              <a:rPr lang="fr-FR" altLang="fr-FR" sz="2806" b="1" i="1" dirty="0">
                <a:solidFill>
                  <a:schemeClr val="tx2"/>
                </a:solidFill>
              </a:rPr>
              <a:t>Système de Gestion de Bases de Données</a:t>
            </a:r>
            <a:r>
              <a:rPr lang="fr-FR" altLang="fr-FR" sz="2806" dirty="0"/>
              <a:t> : comprend un ensemble de données liées (la bd) et un ensemble de programmes permettant la définition, la saisie, le stockage, le traitement, la modification, la diffusion et la protection de ces données.</a:t>
            </a:r>
          </a:p>
          <a:p>
            <a:pPr lvl="1" eaLnBrk="1" hangingPunct="1"/>
            <a:r>
              <a:rPr lang="fr-FR" altLang="fr-FR" sz="2494" dirty="0"/>
              <a:t>Liens entre les données</a:t>
            </a:r>
          </a:p>
          <a:p>
            <a:pPr lvl="1" eaLnBrk="1" hangingPunct="1"/>
            <a:r>
              <a:rPr lang="fr-FR" altLang="fr-FR" sz="2494" dirty="0"/>
              <a:t>Cohérence des données</a:t>
            </a:r>
          </a:p>
          <a:p>
            <a:pPr lvl="1" eaLnBrk="1" hangingPunct="1"/>
            <a:r>
              <a:rPr lang="fr-FR" altLang="fr-FR" sz="2494" dirty="0"/>
              <a:t>Souplesse d</a:t>
            </a:r>
            <a:r>
              <a:rPr lang="ja-JP" altLang="fr-FR" sz="2494" dirty="0"/>
              <a:t>’</a:t>
            </a:r>
            <a:r>
              <a:rPr lang="fr-FR" altLang="ja-JP" sz="2494" dirty="0"/>
              <a:t>accès aux données</a:t>
            </a:r>
          </a:p>
          <a:p>
            <a:pPr lvl="1" eaLnBrk="1" hangingPunct="1"/>
            <a:r>
              <a:rPr lang="fr-FR" altLang="fr-FR" sz="2494" dirty="0"/>
              <a:t>Sécurité</a:t>
            </a:r>
          </a:p>
          <a:p>
            <a:pPr lvl="1" eaLnBrk="1" hangingPunct="1"/>
            <a:r>
              <a:rPr lang="fr-FR" altLang="fr-FR" sz="2494" dirty="0"/>
              <a:t>Partage des données</a:t>
            </a:r>
          </a:p>
          <a:p>
            <a:pPr lvl="1" eaLnBrk="1" hangingPunct="1"/>
            <a:r>
              <a:rPr lang="fr-FR" altLang="fr-FR" sz="2494" dirty="0"/>
              <a:t>Indépendance des données</a:t>
            </a:r>
          </a:p>
          <a:p>
            <a:pPr lvl="1" eaLnBrk="1" hangingPunct="1"/>
            <a:r>
              <a:rPr lang="fr-FR" altLang="fr-FR" sz="2494" dirty="0"/>
              <a:t>Performances</a:t>
            </a:r>
          </a:p>
        </p:txBody>
      </p:sp>
      <p:sp>
        <p:nvSpPr>
          <p:cNvPr id="23555" name="Espace réservé du numéro de diapositive 5">
            <a:extLst>
              <a:ext uri="{FF2B5EF4-FFF2-40B4-BE49-F238E27FC236}">
                <a16:creationId xmlns:a16="http://schemas.microsoft.com/office/drawing/2014/main" id="{1D17FAB0-E980-22A3-351D-1DC02AFE1153}"/>
              </a:ext>
            </a:extLst>
          </p:cNvPr>
          <p:cNvSpPr>
            <a:spLocks noGrp="1"/>
          </p:cNvSpPr>
          <p:nvPr>
            <p:ph type="sldNum" sz="quarter" idx="4294967295"/>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5</a:t>
            </a:fld>
            <a:endParaRPr lang="fr-FR" altLang="fr-FR" sz="2183" dirty="0">
              <a:solidFill>
                <a:srgbClr val="1D040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8">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148">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148">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14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56AAC12E-7974-B900-A71A-364B064943BA}"/>
              </a:ext>
            </a:extLst>
          </p:cNvPr>
          <p:cNvSpPr>
            <a:spLocks noGrp="1" noChangeArrowheads="1"/>
          </p:cNvSpPr>
          <p:nvPr>
            <p:ph type="title"/>
          </p:nvPr>
        </p:nvSpPr>
        <p:spPr/>
        <p:txBody>
          <a:bodyPr/>
          <a:lstStyle/>
          <a:p>
            <a:pPr eaLnBrk="1" hangingPunct="1"/>
            <a:r>
              <a:rPr lang="fr-FR" altLang="fr-FR"/>
              <a:t>Architecture ANSI/SPARC</a:t>
            </a:r>
          </a:p>
        </p:txBody>
      </p:sp>
      <p:sp>
        <p:nvSpPr>
          <p:cNvPr id="25602" name="Espace réservé du numéro de diapositive 5">
            <a:extLst>
              <a:ext uri="{FF2B5EF4-FFF2-40B4-BE49-F238E27FC236}">
                <a16:creationId xmlns:a16="http://schemas.microsoft.com/office/drawing/2014/main" id="{8B3CBC27-38A3-24EA-935C-484F44D31377}"/>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6</a:t>
            </a:fld>
            <a:endParaRPr lang="fr-FR" altLang="fr-FR" sz="2183" dirty="0">
              <a:solidFill>
                <a:srgbClr val="1D0401"/>
              </a:solidFill>
              <a:latin typeface="Times New Roman" panose="02020603050405020304" pitchFamily="18" charset="0"/>
            </a:endParaRPr>
          </a:p>
        </p:txBody>
      </p:sp>
      <p:grpSp>
        <p:nvGrpSpPr>
          <p:cNvPr id="25603" name="Group 32">
            <a:extLst>
              <a:ext uri="{FF2B5EF4-FFF2-40B4-BE49-F238E27FC236}">
                <a16:creationId xmlns:a16="http://schemas.microsoft.com/office/drawing/2014/main" id="{4008382C-A9C5-8A44-5164-02EFF6F0E41B}"/>
              </a:ext>
            </a:extLst>
          </p:cNvPr>
          <p:cNvGrpSpPr>
            <a:grpSpLocks/>
          </p:cNvGrpSpPr>
          <p:nvPr/>
        </p:nvGrpSpPr>
        <p:grpSpPr bwMode="auto">
          <a:xfrm>
            <a:off x="711471" y="1977491"/>
            <a:ext cx="13807782" cy="7857986"/>
            <a:chOff x="113" y="799"/>
            <a:chExt cx="5579" cy="3175"/>
          </a:xfrm>
        </p:grpSpPr>
        <p:sp>
          <p:nvSpPr>
            <p:cNvPr id="25607" name="Rectangle 4">
              <a:extLst>
                <a:ext uri="{FF2B5EF4-FFF2-40B4-BE49-F238E27FC236}">
                  <a16:creationId xmlns:a16="http://schemas.microsoft.com/office/drawing/2014/main" id="{8D4CA8AD-33B9-5461-383A-6E98D8A7146A}"/>
                </a:ext>
              </a:extLst>
            </p:cNvPr>
            <p:cNvSpPr>
              <a:spLocks noChangeArrowheads="1"/>
            </p:cNvSpPr>
            <p:nvPr/>
          </p:nvSpPr>
          <p:spPr bwMode="auto">
            <a:xfrm>
              <a:off x="2426" y="1752"/>
              <a:ext cx="1361" cy="544"/>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Schéma conceptuel</a:t>
              </a:r>
            </a:p>
            <a:p>
              <a:pPr algn="ctr" eaLnBrk="1" hangingPunct="1"/>
              <a:endParaRPr lang="fr-FR" altLang="fr-FR" sz="2494">
                <a:solidFill>
                  <a:schemeClr val="bg1"/>
                </a:solidFill>
              </a:endParaRPr>
            </a:p>
            <a:p>
              <a:pPr algn="ctr" eaLnBrk="1" hangingPunct="1"/>
              <a:r>
                <a:rPr lang="fr-FR" altLang="fr-FR" sz="2494">
                  <a:solidFill>
                    <a:schemeClr val="bg1"/>
                  </a:solidFill>
                </a:rPr>
                <a:t>Schéma logique</a:t>
              </a:r>
            </a:p>
          </p:txBody>
        </p:sp>
        <p:sp>
          <p:nvSpPr>
            <p:cNvPr id="25608" name="Rectangle 5">
              <a:extLst>
                <a:ext uri="{FF2B5EF4-FFF2-40B4-BE49-F238E27FC236}">
                  <a16:creationId xmlns:a16="http://schemas.microsoft.com/office/drawing/2014/main" id="{5F58A277-27FE-A603-5541-21D3BE79FEC2}"/>
                </a:ext>
              </a:extLst>
            </p:cNvPr>
            <p:cNvSpPr>
              <a:spLocks noChangeArrowheads="1"/>
            </p:cNvSpPr>
            <p:nvPr/>
          </p:nvSpPr>
          <p:spPr bwMode="auto">
            <a:xfrm>
              <a:off x="1201" y="980"/>
              <a:ext cx="1134" cy="273"/>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Vue 1</a:t>
              </a:r>
            </a:p>
          </p:txBody>
        </p:sp>
        <p:sp>
          <p:nvSpPr>
            <p:cNvPr id="25609" name="Rectangle 7">
              <a:extLst>
                <a:ext uri="{FF2B5EF4-FFF2-40B4-BE49-F238E27FC236}">
                  <a16:creationId xmlns:a16="http://schemas.microsoft.com/office/drawing/2014/main" id="{3057AD09-2D8B-7185-D875-7D0BD231B38D}"/>
                </a:ext>
              </a:extLst>
            </p:cNvPr>
            <p:cNvSpPr>
              <a:spLocks noChangeArrowheads="1"/>
            </p:cNvSpPr>
            <p:nvPr/>
          </p:nvSpPr>
          <p:spPr bwMode="auto">
            <a:xfrm>
              <a:off x="2517" y="980"/>
              <a:ext cx="1134" cy="273"/>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Vue 2</a:t>
              </a:r>
            </a:p>
          </p:txBody>
        </p:sp>
        <p:sp>
          <p:nvSpPr>
            <p:cNvPr id="25610" name="Rectangle 8">
              <a:extLst>
                <a:ext uri="{FF2B5EF4-FFF2-40B4-BE49-F238E27FC236}">
                  <a16:creationId xmlns:a16="http://schemas.microsoft.com/office/drawing/2014/main" id="{D8AC5C65-8EBB-4594-ABF6-AD1CFC55CD34}"/>
                </a:ext>
              </a:extLst>
            </p:cNvPr>
            <p:cNvSpPr>
              <a:spLocks noChangeArrowheads="1"/>
            </p:cNvSpPr>
            <p:nvPr/>
          </p:nvSpPr>
          <p:spPr bwMode="auto">
            <a:xfrm>
              <a:off x="4241" y="980"/>
              <a:ext cx="1134" cy="273"/>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Vue n</a:t>
              </a:r>
            </a:p>
          </p:txBody>
        </p:sp>
        <p:sp>
          <p:nvSpPr>
            <p:cNvPr id="25611" name="Rectangle 10">
              <a:extLst>
                <a:ext uri="{FF2B5EF4-FFF2-40B4-BE49-F238E27FC236}">
                  <a16:creationId xmlns:a16="http://schemas.microsoft.com/office/drawing/2014/main" id="{9B854866-4C0F-AAEC-FF66-C15A3D835B08}"/>
                </a:ext>
              </a:extLst>
            </p:cNvPr>
            <p:cNvSpPr>
              <a:spLocks noChangeArrowheads="1"/>
            </p:cNvSpPr>
            <p:nvPr/>
          </p:nvSpPr>
          <p:spPr bwMode="auto">
            <a:xfrm>
              <a:off x="2382" y="2794"/>
              <a:ext cx="1451" cy="318"/>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Représentation physique</a:t>
              </a:r>
            </a:p>
          </p:txBody>
        </p:sp>
        <p:pic>
          <p:nvPicPr>
            <p:cNvPr id="25612" name="Picture 11">
              <a:extLst>
                <a:ext uri="{FF2B5EF4-FFF2-40B4-BE49-F238E27FC236}">
                  <a16:creationId xmlns:a16="http://schemas.microsoft.com/office/drawing/2014/main" id="{E25ACC8F-BDC9-8006-5A84-89739D0C1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151" t="46292" r="24986" b="33853"/>
            <a:stretch>
              <a:fillRect/>
            </a:stretch>
          </p:blipFill>
          <p:spPr bwMode="auto">
            <a:xfrm>
              <a:off x="4468" y="2116"/>
              <a:ext cx="1134"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2">
              <a:extLst>
                <a:ext uri="{FF2B5EF4-FFF2-40B4-BE49-F238E27FC236}">
                  <a16:creationId xmlns:a16="http://schemas.microsoft.com/office/drawing/2014/main" id="{D4C7BD2B-791B-32E7-09EA-ABB7B806A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2817" t="23619" r="24977" b="61267"/>
            <a:stretch>
              <a:fillRect/>
            </a:stretch>
          </p:blipFill>
          <p:spPr bwMode="auto">
            <a:xfrm>
              <a:off x="4390" y="1480"/>
              <a:ext cx="1302"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4" name="Text Box 13">
              <a:extLst>
                <a:ext uri="{FF2B5EF4-FFF2-40B4-BE49-F238E27FC236}">
                  <a16:creationId xmlns:a16="http://schemas.microsoft.com/office/drawing/2014/main" id="{35948F81-734F-BD3C-4FDA-5EBCFBEED084}"/>
                </a:ext>
              </a:extLst>
            </p:cNvPr>
            <p:cNvSpPr txBox="1">
              <a:spLocks noChangeArrowheads="1"/>
            </p:cNvSpPr>
            <p:nvPr/>
          </p:nvSpPr>
          <p:spPr bwMode="auto">
            <a:xfrm>
              <a:off x="249" y="935"/>
              <a:ext cx="72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fr-FR" altLang="fr-FR" sz="2806"/>
                <a:t>Niveau externe</a:t>
              </a:r>
            </a:p>
          </p:txBody>
        </p:sp>
        <p:sp>
          <p:nvSpPr>
            <p:cNvPr id="25615" name="Text Box 14">
              <a:extLst>
                <a:ext uri="{FF2B5EF4-FFF2-40B4-BE49-F238E27FC236}">
                  <a16:creationId xmlns:a16="http://schemas.microsoft.com/office/drawing/2014/main" id="{5546D41E-B12B-6C56-D721-FDC343E1AC0F}"/>
                </a:ext>
              </a:extLst>
            </p:cNvPr>
            <p:cNvSpPr txBox="1">
              <a:spLocks noChangeArrowheads="1"/>
            </p:cNvSpPr>
            <p:nvPr/>
          </p:nvSpPr>
          <p:spPr bwMode="auto">
            <a:xfrm>
              <a:off x="249" y="1978"/>
              <a:ext cx="953"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fr-FR" altLang="fr-FR" sz="2806"/>
                <a:t>Niveau conceptuel</a:t>
              </a:r>
            </a:p>
          </p:txBody>
        </p:sp>
        <p:sp>
          <p:nvSpPr>
            <p:cNvPr id="25616" name="Text Box 15">
              <a:extLst>
                <a:ext uri="{FF2B5EF4-FFF2-40B4-BE49-F238E27FC236}">
                  <a16:creationId xmlns:a16="http://schemas.microsoft.com/office/drawing/2014/main" id="{2D99A324-AC96-50AC-B583-E39CBCD8F84D}"/>
                </a:ext>
              </a:extLst>
            </p:cNvPr>
            <p:cNvSpPr txBox="1">
              <a:spLocks noChangeArrowheads="1"/>
            </p:cNvSpPr>
            <p:nvPr/>
          </p:nvSpPr>
          <p:spPr bwMode="auto">
            <a:xfrm>
              <a:off x="249" y="2840"/>
              <a:ext cx="953"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fr-FR" altLang="fr-FR" sz="2806"/>
                <a:t>Niveau physique</a:t>
              </a:r>
            </a:p>
          </p:txBody>
        </p:sp>
        <p:sp>
          <p:nvSpPr>
            <p:cNvPr id="25617" name="Text Box 16">
              <a:extLst>
                <a:ext uri="{FF2B5EF4-FFF2-40B4-BE49-F238E27FC236}">
                  <a16:creationId xmlns:a16="http://schemas.microsoft.com/office/drawing/2014/main" id="{0529189D-AFB3-6835-372F-3F8BC860D4B5}"/>
                </a:ext>
              </a:extLst>
            </p:cNvPr>
            <p:cNvSpPr txBox="1">
              <a:spLocks noChangeArrowheads="1"/>
            </p:cNvSpPr>
            <p:nvPr/>
          </p:nvSpPr>
          <p:spPr bwMode="auto">
            <a:xfrm>
              <a:off x="1201" y="799"/>
              <a:ext cx="11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t>Groupe d</a:t>
              </a:r>
              <a:r>
                <a:rPr lang="ja-JP" altLang="fr-FR" sz="1871"/>
                <a:t>’</a:t>
              </a:r>
              <a:r>
                <a:rPr lang="fr-FR" altLang="ja-JP" sz="1871"/>
                <a:t>utilisateurs 1</a:t>
              </a:r>
              <a:endParaRPr lang="fr-FR" altLang="fr-FR" sz="1871"/>
            </a:p>
          </p:txBody>
        </p:sp>
        <p:sp>
          <p:nvSpPr>
            <p:cNvPr id="25618" name="Text Box 17">
              <a:extLst>
                <a:ext uri="{FF2B5EF4-FFF2-40B4-BE49-F238E27FC236}">
                  <a16:creationId xmlns:a16="http://schemas.microsoft.com/office/drawing/2014/main" id="{CCB83BE2-9C96-32CB-60A9-A889EFCE36CE}"/>
                </a:ext>
              </a:extLst>
            </p:cNvPr>
            <p:cNvSpPr txBox="1">
              <a:spLocks noChangeArrowheads="1"/>
            </p:cNvSpPr>
            <p:nvPr/>
          </p:nvSpPr>
          <p:spPr bwMode="auto">
            <a:xfrm>
              <a:off x="2517" y="799"/>
              <a:ext cx="11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t>Groupe d</a:t>
              </a:r>
              <a:r>
                <a:rPr lang="ja-JP" altLang="fr-FR" sz="1871"/>
                <a:t>’</a:t>
              </a:r>
              <a:r>
                <a:rPr lang="fr-FR" altLang="ja-JP" sz="1871"/>
                <a:t>utilisateurs 2</a:t>
              </a:r>
              <a:endParaRPr lang="fr-FR" altLang="fr-FR" sz="1871"/>
            </a:p>
          </p:txBody>
        </p:sp>
        <p:sp>
          <p:nvSpPr>
            <p:cNvPr id="25619" name="Text Box 18">
              <a:extLst>
                <a:ext uri="{FF2B5EF4-FFF2-40B4-BE49-F238E27FC236}">
                  <a16:creationId xmlns:a16="http://schemas.microsoft.com/office/drawing/2014/main" id="{05DD4A94-6833-690E-7A11-907C568E883C}"/>
                </a:ext>
              </a:extLst>
            </p:cNvPr>
            <p:cNvSpPr txBox="1">
              <a:spLocks noChangeArrowheads="1"/>
            </p:cNvSpPr>
            <p:nvPr/>
          </p:nvSpPr>
          <p:spPr bwMode="auto">
            <a:xfrm>
              <a:off x="4241" y="799"/>
              <a:ext cx="11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t>Groupe d</a:t>
              </a:r>
              <a:r>
                <a:rPr lang="ja-JP" altLang="fr-FR" sz="1871"/>
                <a:t>’</a:t>
              </a:r>
              <a:r>
                <a:rPr lang="fr-FR" altLang="ja-JP" sz="1871"/>
                <a:t>utilisateurs n</a:t>
              </a:r>
              <a:endParaRPr lang="fr-FR" altLang="fr-FR" sz="1871"/>
            </a:p>
          </p:txBody>
        </p:sp>
        <p:sp>
          <p:nvSpPr>
            <p:cNvPr id="25620" name="AutoShape 19">
              <a:extLst>
                <a:ext uri="{FF2B5EF4-FFF2-40B4-BE49-F238E27FC236}">
                  <a16:creationId xmlns:a16="http://schemas.microsoft.com/office/drawing/2014/main" id="{305A6B1F-D8ED-9C5C-7FEA-F30F0D1F9EDE}"/>
                </a:ext>
              </a:extLst>
            </p:cNvPr>
            <p:cNvSpPr>
              <a:spLocks noChangeArrowheads="1"/>
            </p:cNvSpPr>
            <p:nvPr/>
          </p:nvSpPr>
          <p:spPr bwMode="auto">
            <a:xfrm>
              <a:off x="3016" y="2341"/>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25621" name="AutoShape 20">
              <a:extLst>
                <a:ext uri="{FF2B5EF4-FFF2-40B4-BE49-F238E27FC236}">
                  <a16:creationId xmlns:a16="http://schemas.microsoft.com/office/drawing/2014/main" id="{BD64F15B-E4E4-975B-2A26-37508DAF2188}"/>
                </a:ext>
              </a:extLst>
            </p:cNvPr>
            <p:cNvSpPr>
              <a:spLocks noChangeArrowheads="1"/>
            </p:cNvSpPr>
            <p:nvPr/>
          </p:nvSpPr>
          <p:spPr bwMode="auto">
            <a:xfrm>
              <a:off x="2970" y="1299"/>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25622" name="AutoShape 21">
              <a:extLst>
                <a:ext uri="{FF2B5EF4-FFF2-40B4-BE49-F238E27FC236}">
                  <a16:creationId xmlns:a16="http://schemas.microsoft.com/office/drawing/2014/main" id="{787A2DC3-33FC-B4C0-A5D0-A0434DC8B8B1}"/>
                </a:ext>
              </a:extLst>
            </p:cNvPr>
            <p:cNvSpPr>
              <a:spLocks noChangeArrowheads="1"/>
            </p:cNvSpPr>
            <p:nvPr/>
          </p:nvSpPr>
          <p:spPr bwMode="auto">
            <a:xfrm rot="2526062">
              <a:off x="4105" y="1298"/>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25623" name="AutoShape 22">
              <a:extLst>
                <a:ext uri="{FF2B5EF4-FFF2-40B4-BE49-F238E27FC236}">
                  <a16:creationId xmlns:a16="http://schemas.microsoft.com/office/drawing/2014/main" id="{6FCA166F-BFC2-FB66-0832-63D8FC70B2E4}"/>
                </a:ext>
              </a:extLst>
            </p:cNvPr>
            <p:cNvSpPr>
              <a:spLocks noChangeArrowheads="1"/>
            </p:cNvSpPr>
            <p:nvPr/>
          </p:nvSpPr>
          <p:spPr bwMode="auto">
            <a:xfrm rot="-2289597">
              <a:off x="1927" y="1298"/>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25624" name="Text Box 23">
              <a:extLst>
                <a:ext uri="{FF2B5EF4-FFF2-40B4-BE49-F238E27FC236}">
                  <a16:creationId xmlns:a16="http://schemas.microsoft.com/office/drawing/2014/main" id="{484686CA-2E52-6B01-8783-6DC0D8310CEB}"/>
                </a:ext>
              </a:extLst>
            </p:cNvPr>
            <p:cNvSpPr txBox="1">
              <a:spLocks noChangeArrowheads="1"/>
            </p:cNvSpPr>
            <p:nvPr/>
          </p:nvSpPr>
          <p:spPr bwMode="auto">
            <a:xfrm>
              <a:off x="3832" y="980"/>
              <a:ext cx="2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fr-FR" altLang="fr-FR" sz="3118"/>
                <a:t>…</a:t>
              </a:r>
            </a:p>
          </p:txBody>
        </p:sp>
        <p:sp>
          <p:nvSpPr>
            <p:cNvPr id="25625" name="Line 24">
              <a:extLst>
                <a:ext uri="{FF2B5EF4-FFF2-40B4-BE49-F238E27FC236}">
                  <a16:creationId xmlns:a16="http://schemas.microsoft.com/office/drawing/2014/main" id="{A4F2160F-799F-94B5-6CDB-C9A0928838FD}"/>
                </a:ext>
              </a:extLst>
            </p:cNvPr>
            <p:cNvSpPr>
              <a:spLocks noChangeShapeType="1"/>
            </p:cNvSpPr>
            <p:nvPr/>
          </p:nvSpPr>
          <p:spPr bwMode="auto">
            <a:xfrm>
              <a:off x="135" y="1570"/>
              <a:ext cx="1656"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r-FR" sz="2806"/>
            </a:p>
          </p:txBody>
        </p:sp>
        <p:sp>
          <p:nvSpPr>
            <p:cNvPr id="25626" name="Line 25">
              <a:extLst>
                <a:ext uri="{FF2B5EF4-FFF2-40B4-BE49-F238E27FC236}">
                  <a16:creationId xmlns:a16="http://schemas.microsoft.com/office/drawing/2014/main" id="{B662C817-D303-5E89-339B-5D31801543FA}"/>
                </a:ext>
              </a:extLst>
            </p:cNvPr>
            <p:cNvSpPr>
              <a:spLocks noChangeShapeType="1"/>
            </p:cNvSpPr>
            <p:nvPr/>
          </p:nvSpPr>
          <p:spPr bwMode="auto">
            <a:xfrm>
              <a:off x="113" y="2568"/>
              <a:ext cx="1633"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r-FR" sz="2806"/>
            </a:p>
          </p:txBody>
        </p:sp>
        <p:sp>
          <p:nvSpPr>
            <p:cNvPr id="25627" name="AutoShape 28">
              <a:extLst>
                <a:ext uri="{FF2B5EF4-FFF2-40B4-BE49-F238E27FC236}">
                  <a16:creationId xmlns:a16="http://schemas.microsoft.com/office/drawing/2014/main" id="{1E3ED389-7145-8458-878F-4BE4FFD52EE4}"/>
                </a:ext>
              </a:extLst>
            </p:cNvPr>
            <p:cNvSpPr>
              <a:spLocks noChangeArrowheads="1"/>
            </p:cNvSpPr>
            <p:nvPr/>
          </p:nvSpPr>
          <p:spPr bwMode="auto">
            <a:xfrm>
              <a:off x="2744" y="3430"/>
              <a:ext cx="726" cy="544"/>
            </a:xfrm>
            <a:prstGeom prst="can">
              <a:avLst>
                <a:gd name="adj" fmla="val 25000"/>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Base de</a:t>
              </a:r>
            </a:p>
            <a:p>
              <a:pPr algn="ctr" eaLnBrk="1" hangingPunct="1"/>
              <a:r>
                <a:rPr lang="fr-FR" altLang="fr-FR" sz="2494">
                  <a:solidFill>
                    <a:schemeClr val="bg1"/>
                  </a:solidFill>
                </a:rPr>
                <a:t>Données</a:t>
              </a:r>
            </a:p>
          </p:txBody>
        </p:sp>
        <p:sp>
          <p:nvSpPr>
            <p:cNvPr id="25628" name="AutoShape 30">
              <a:extLst>
                <a:ext uri="{FF2B5EF4-FFF2-40B4-BE49-F238E27FC236}">
                  <a16:creationId xmlns:a16="http://schemas.microsoft.com/office/drawing/2014/main" id="{852B1836-25D7-69FA-7C92-482C9FBF795F}"/>
                </a:ext>
              </a:extLst>
            </p:cNvPr>
            <p:cNvSpPr>
              <a:spLocks noChangeArrowheads="1"/>
            </p:cNvSpPr>
            <p:nvPr/>
          </p:nvSpPr>
          <p:spPr bwMode="auto">
            <a:xfrm>
              <a:off x="3016" y="3157"/>
              <a:ext cx="227" cy="227"/>
            </a:xfrm>
            <a:prstGeom prst="upDownArrow">
              <a:avLst>
                <a:gd name="adj1" fmla="val 50000"/>
                <a:gd name="adj2" fmla="val 200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1B560B0F-A276-7F25-6D89-99BECEDC2255}"/>
              </a:ext>
            </a:extLst>
          </p:cNvPr>
          <p:cNvSpPr>
            <a:spLocks noGrp="1" noChangeArrowheads="1"/>
          </p:cNvSpPr>
          <p:nvPr>
            <p:ph type="title"/>
          </p:nvPr>
        </p:nvSpPr>
        <p:spPr/>
        <p:txBody>
          <a:bodyPr/>
          <a:lstStyle/>
          <a:p>
            <a:pPr eaLnBrk="1" hangingPunct="1"/>
            <a:r>
              <a:rPr lang="fr-FR" altLang="fr-FR"/>
              <a:t>La démarche de conception</a:t>
            </a:r>
          </a:p>
        </p:txBody>
      </p:sp>
      <p:sp>
        <p:nvSpPr>
          <p:cNvPr id="27650" name="Espace réservé du numéro de diapositive 5">
            <a:extLst>
              <a:ext uri="{FF2B5EF4-FFF2-40B4-BE49-F238E27FC236}">
                <a16:creationId xmlns:a16="http://schemas.microsoft.com/office/drawing/2014/main" id="{76054A40-0419-8DFD-514B-4E446EA2EF64}"/>
              </a:ext>
            </a:extLst>
          </p:cNvPr>
          <p:cNvSpPr>
            <a:spLocks noGrp="1"/>
          </p:cNvSpPr>
          <p:nvPr>
            <p:ph type="sldNum" sz="quarter" idx="11"/>
          </p:nvPr>
        </p:nvSpPr>
        <p:spPr bwMode="auto">
          <a:xfrm>
            <a:off x="6823075" y="6553200"/>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7</a:t>
            </a:fld>
            <a:endParaRPr lang="fr-FR" altLang="fr-FR" sz="2183">
              <a:solidFill>
                <a:srgbClr val="1D0401"/>
              </a:solidFill>
              <a:latin typeface="Times New Roman" panose="02020603050405020304" pitchFamily="18" charset="0"/>
            </a:endParaRPr>
          </a:p>
        </p:txBody>
      </p:sp>
      <p:sp>
        <p:nvSpPr>
          <p:cNvPr id="9" name="Rectangle avec flèche vers le bas 8">
            <a:extLst>
              <a:ext uri="{FF2B5EF4-FFF2-40B4-BE49-F238E27FC236}">
                <a16:creationId xmlns:a16="http://schemas.microsoft.com/office/drawing/2014/main" id="{FB2E2242-B3A6-2E15-04B0-DFC5C460B841}"/>
              </a:ext>
            </a:extLst>
          </p:cNvPr>
          <p:cNvSpPr/>
          <p:nvPr/>
        </p:nvSpPr>
        <p:spPr>
          <a:xfrm>
            <a:off x="4998096" y="4900415"/>
            <a:ext cx="4789040" cy="1670596"/>
          </a:xfrm>
          <a:prstGeom prst="downArrowCallou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806">
                <a:solidFill>
                  <a:srgbClr val="FFFFFF"/>
                </a:solidFill>
              </a:rPr>
              <a:t>Elaboration du</a:t>
            </a:r>
          </a:p>
          <a:p>
            <a:pPr algn="ctr" eaLnBrk="1" hangingPunct="1"/>
            <a:r>
              <a:rPr lang="fr-FR" altLang="fr-FR" sz="2806">
                <a:solidFill>
                  <a:srgbClr val="FFFFFF"/>
                </a:solidFill>
              </a:rPr>
              <a:t>schéma Entité-Association</a:t>
            </a:r>
          </a:p>
        </p:txBody>
      </p:sp>
      <p:sp>
        <p:nvSpPr>
          <p:cNvPr id="11" name="Rectangle avec flèche vers le bas 10">
            <a:extLst>
              <a:ext uri="{FF2B5EF4-FFF2-40B4-BE49-F238E27FC236}">
                <a16:creationId xmlns:a16="http://schemas.microsoft.com/office/drawing/2014/main" id="{8035895B-A387-7B49-51BB-BDAEC97FA0EB}"/>
              </a:ext>
            </a:extLst>
          </p:cNvPr>
          <p:cNvSpPr/>
          <p:nvPr/>
        </p:nvSpPr>
        <p:spPr>
          <a:xfrm>
            <a:off x="4998096" y="6571010"/>
            <a:ext cx="4789040" cy="1670595"/>
          </a:xfrm>
          <a:prstGeom prst="downArrowCallou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806" dirty="0">
                <a:solidFill>
                  <a:srgbClr val="FFFFFF"/>
                </a:solidFill>
              </a:rPr>
              <a:t>Passage au</a:t>
            </a:r>
          </a:p>
          <a:p>
            <a:pPr algn="ctr" eaLnBrk="1" hangingPunct="1"/>
            <a:r>
              <a:rPr lang="fr-FR" altLang="fr-FR" sz="2806" dirty="0">
                <a:solidFill>
                  <a:srgbClr val="FFFFFF"/>
                </a:solidFill>
              </a:rPr>
              <a:t>schéma relationnel</a:t>
            </a:r>
          </a:p>
        </p:txBody>
      </p:sp>
      <p:sp>
        <p:nvSpPr>
          <p:cNvPr id="13" name="Nuage 12">
            <a:extLst>
              <a:ext uri="{FF2B5EF4-FFF2-40B4-BE49-F238E27FC236}">
                <a16:creationId xmlns:a16="http://schemas.microsoft.com/office/drawing/2014/main" id="{6C66676A-D522-E192-E92B-2FE1C04D4D31}"/>
              </a:ext>
            </a:extLst>
          </p:cNvPr>
          <p:cNvSpPr/>
          <p:nvPr/>
        </p:nvSpPr>
        <p:spPr>
          <a:xfrm>
            <a:off x="5109468" y="1893342"/>
            <a:ext cx="4120804" cy="2116087"/>
          </a:xfrm>
          <a:prstGeom prst="clou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806">
                <a:solidFill>
                  <a:srgbClr val="FFFFFF"/>
                </a:solidFill>
              </a:rPr>
              <a:t>Univers d’application</a:t>
            </a:r>
          </a:p>
        </p:txBody>
      </p:sp>
      <p:pic>
        <p:nvPicPr>
          <p:cNvPr id="27654" name="Picture 2">
            <a:extLst>
              <a:ext uri="{FF2B5EF4-FFF2-40B4-BE49-F238E27FC236}">
                <a16:creationId xmlns:a16="http://schemas.microsoft.com/office/drawing/2014/main" id="{2BAC2349-F9F8-F55F-6169-239B102AB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0479" y="2450207"/>
            <a:ext cx="1232528" cy="252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lèche courbée vers la gauche 14">
            <a:extLst>
              <a:ext uri="{FF2B5EF4-FFF2-40B4-BE49-F238E27FC236}">
                <a16:creationId xmlns:a16="http://schemas.microsoft.com/office/drawing/2014/main" id="{FF473E42-F929-891B-BAB6-6FF579D9F73F}"/>
              </a:ext>
            </a:extLst>
          </p:cNvPr>
          <p:cNvSpPr/>
          <p:nvPr/>
        </p:nvSpPr>
        <p:spPr>
          <a:xfrm>
            <a:off x="10009883" y="2561582"/>
            <a:ext cx="1225104" cy="27843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2806">
              <a:solidFill>
                <a:schemeClr val="tx1"/>
              </a:solidFill>
            </a:endParaRPr>
          </a:p>
        </p:txBody>
      </p:sp>
      <p:sp>
        <p:nvSpPr>
          <p:cNvPr id="17" name="ZoneTexte 16">
            <a:extLst>
              <a:ext uri="{FF2B5EF4-FFF2-40B4-BE49-F238E27FC236}">
                <a16:creationId xmlns:a16="http://schemas.microsoft.com/office/drawing/2014/main" id="{AD6FF817-9C4E-2848-A6D3-345D2F5EEC86}"/>
              </a:ext>
            </a:extLst>
          </p:cNvPr>
          <p:cNvSpPr txBox="1"/>
          <p:nvPr/>
        </p:nvSpPr>
        <p:spPr>
          <a:xfrm>
            <a:off x="4998096" y="8241606"/>
            <a:ext cx="4789040" cy="111373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806">
                <a:solidFill>
                  <a:srgbClr val="FFFFFF"/>
                </a:solidFill>
              </a:rPr>
              <a:t>Implémentation</a:t>
            </a:r>
          </a:p>
          <a:p>
            <a:pPr algn="ctr" eaLnBrk="1" hangingPunct="1"/>
            <a:r>
              <a:rPr lang="fr-FR" altLang="fr-FR" sz="2806">
                <a:solidFill>
                  <a:srgbClr val="FFFFFF"/>
                </a:solidFill>
              </a:rPr>
              <a:t>sur le SGBD</a:t>
            </a:r>
          </a:p>
        </p:txBody>
      </p:sp>
      <p:sp>
        <p:nvSpPr>
          <p:cNvPr id="12" name="Ellipse 11">
            <a:extLst>
              <a:ext uri="{FF2B5EF4-FFF2-40B4-BE49-F238E27FC236}">
                <a16:creationId xmlns:a16="http://schemas.microsoft.com/office/drawing/2014/main" id="{24E35778-EECC-9006-04D5-10068347B018}"/>
              </a:ext>
            </a:extLst>
          </p:cNvPr>
          <p:cNvSpPr/>
          <p:nvPr/>
        </p:nvSpPr>
        <p:spPr>
          <a:xfrm>
            <a:off x="1434158" y="5123160"/>
            <a:ext cx="2672953" cy="5568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2494" dirty="0">
                <a:highlight>
                  <a:srgbClr val="000000"/>
                </a:highlight>
              </a:rPr>
              <a:t>Conceptuel</a:t>
            </a:r>
          </a:p>
        </p:txBody>
      </p:sp>
      <p:sp>
        <p:nvSpPr>
          <p:cNvPr id="14" name="Ellipse 13">
            <a:extLst>
              <a:ext uri="{FF2B5EF4-FFF2-40B4-BE49-F238E27FC236}">
                <a16:creationId xmlns:a16="http://schemas.microsoft.com/office/drawing/2014/main" id="{2EDDCEDB-AB0F-B190-2452-C7167EBB5C77}"/>
              </a:ext>
            </a:extLst>
          </p:cNvPr>
          <p:cNvSpPr/>
          <p:nvPr/>
        </p:nvSpPr>
        <p:spPr>
          <a:xfrm>
            <a:off x="1434158" y="6793757"/>
            <a:ext cx="2672953" cy="5568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2494" dirty="0">
                <a:highlight>
                  <a:srgbClr val="000000"/>
                </a:highlight>
              </a:rPr>
              <a:t>Logique</a:t>
            </a:r>
          </a:p>
        </p:txBody>
      </p:sp>
      <p:sp>
        <p:nvSpPr>
          <p:cNvPr id="16" name="Ellipse 15">
            <a:extLst>
              <a:ext uri="{FF2B5EF4-FFF2-40B4-BE49-F238E27FC236}">
                <a16:creationId xmlns:a16="http://schemas.microsoft.com/office/drawing/2014/main" id="{2DB02652-5363-229A-7591-6FFC4D021107}"/>
              </a:ext>
            </a:extLst>
          </p:cNvPr>
          <p:cNvSpPr/>
          <p:nvPr/>
        </p:nvSpPr>
        <p:spPr>
          <a:xfrm>
            <a:off x="1545531" y="8464351"/>
            <a:ext cx="2672953" cy="5568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2494" dirty="0">
                <a:highlight>
                  <a:srgbClr val="000000"/>
                </a:highlight>
              </a:rPr>
              <a:t>Physique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8701C27-578C-4C43-95F9-20AFA79AC348}"/>
              </a:ext>
            </a:extLst>
          </p:cNvPr>
          <p:cNvSpPr>
            <a:spLocks noGrp="1" noChangeArrowheads="1"/>
          </p:cNvSpPr>
          <p:nvPr>
            <p:ph type="title"/>
          </p:nvPr>
        </p:nvSpPr>
        <p:spPr/>
        <p:txBody>
          <a:bodyPr/>
          <a:lstStyle/>
          <a:p>
            <a:pPr eaLnBrk="1" hangingPunct="1"/>
            <a:r>
              <a:rPr lang="fr-FR" altLang="fr-FR"/>
              <a:t>Modèle relationnel</a:t>
            </a:r>
          </a:p>
        </p:txBody>
      </p:sp>
      <p:sp>
        <p:nvSpPr>
          <p:cNvPr id="11268" name="Rectangle 3">
            <a:extLst>
              <a:ext uri="{FF2B5EF4-FFF2-40B4-BE49-F238E27FC236}">
                <a16:creationId xmlns:a16="http://schemas.microsoft.com/office/drawing/2014/main" id="{21F414A8-9A8E-27DF-2B94-457DCF2C0C67}"/>
              </a:ext>
            </a:extLst>
          </p:cNvPr>
          <p:cNvSpPr>
            <a:spLocks noGrp="1" noChangeArrowheads="1"/>
          </p:cNvSpPr>
          <p:nvPr>
            <p:ph idx="1"/>
          </p:nvPr>
        </p:nvSpPr>
        <p:spPr/>
        <p:txBody>
          <a:bodyPr/>
          <a:lstStyle/>
          <a:p>
            <a:pPr eaLnBrk="1" hangingPunct="1"/>
            <a:r>
              <a:rPr lang="fr-FR" altLang="fr-FR" dirty="0"/>
              <a:t>Dans le modèle relationnel, les données sont structurées en </a:t>
            </a:r>
            <a:r>
              <a:rPr lang="fr-FR" altLang="fr-FR" b="1" i="1" dirty="0">
                <a:solidFill>
                  <a:schemeClr val="tx2"/>
                </a:solidFill>
              </a:rPr>
              <a:t>relation</a:t>
            </a:r>
            <a:r>
              <a:rPr lang="fr-FR" altLang="fr-FR" dirty="0"/>
              <a:t>, d'ordinaire représentées sous forme tabulaire.</a:t>
            </a:r>
          </a:p>
          <a:p>
            <a:pPr eaLnBrk="1" hangingPunct="1"/>
            <a:endParaRPr lang="fr-FR" altLang="fr-FR" dirty="0"/>
          </a:p>
          <a:p>
            <a:pPr lvl="1" eaLnBrk="1" hangingPunct="1"/>
            <a:r>
              <a:rPr lang="fr-FR" altLang="fr-FR" sz="2806" dirty="0"/>
              <a:t>Ex</a:t>
            </a:r>
            <a:r>
              <a:rPr lang="fr-FR" altLang="fr-FR" sz="2494" dirty="0"/>
              <a:t> :</a:t>
            </a:r>
          </a:p>
          <a:p>
            <a:pPr eaLnBrk="1" hangingPunct="1"/>
            <a:endParaRPr lang="fr-FR" altLang="fr-FR" dirty="0"/>
          </a:p>
          <a:p>
            <a:pPr eaLnBrk="1" hangingPunct="1"/>
            <a:endParaRPr lang="fr-FR" altLang="fr-FR" dirty="0"/>
          </a:p>
          <a:p>
            <a:pPr eaLnBrk="1" hangingPunct="1"/>
            <a:r>
              <a:rPr lang="fr-FR" altLang="fr-FR" dirty="0"/>
              <a:t>Une relation est définie sur un </a:t>
            </a:r>
            <a:r>
              <a:rPr lang="fr-FR" altLang="fr-FR" b="1" i="1" dirty="0">
                <a:solidFill>
                  <a:schemeClr val="tx2"/>
                </a:solidFill>
              </a:rPr>
              <a:t>schéma de relation</a:t>
            </a:r>
            <a:r>
              <a:rPr lang="fr-FR" altLang="fr-FR" dirty="0"/>
              <a:t>.</a:t>
            </a:r>
          </a:p>
          <a:p>
            <a:pPr eaLnBrk="1" hangingPunct="1"/>
            <a:r>
              <a:rPr lang="fr-FR" altLang="fr-FR" dirty="0"/>
              <a:t>Chaque ligne est appelée un </a:t>
            </a:r>
            <a:r>
              <a:rPr lang="fr-FR" altLang="fr-FR" b="1" i="1" dirty="0">
                <a:solidFill>
                  <a:schemeClr val="tx2"/>
                </a:solidFill>
              </a:rPr>
              <a:t>tuple</a:t>
            </a:r>
            <a:r>
              <a:rPr lang="fr-FR" altLang="fr-FR" dirty="0"/>
              <a:t>.</a:t>
            </a:r>
          </a:p>
          <a:p>
            <a:pPr eaLnBrk="1" hangingPunct="1"/>
            <a:r>
              <a:rPr lang="fr-FR" altLang="fr-FR" dirty="0"/>
              <a:t>Les noms des colonnes sont appelés </a:t>
            </a:r>
            <a:r>
              <a:rPr lang="fr-FR" altLang="fr-FR" b="1" i="1" dirty="0">
                <a:solidFill>
                  <a:schemeClr val="tx2"/>
                </a:solidFill>
              </a:rPr>
              <a:t>attributs</a:t>
            </a:r>
            <a:r>
              <a:rPr lang="fr-FR" altLang="fr-FR" dirty="0"/>
              <a:t>.</a:t>
            </a:r>
          </a:p>
          <a:p>
            <a:pPr lvl="1" eaLnBrk="1" hangingPunct="1"/>
            <a:r>
              <a:rPr lang="fr-FR" altLang="fr-FR" sz="2806" dirty="0"/>
              <a:t>Ex : La relation Personnes est définie sur le schéma PERSONNES qui compte 4 attributs :	</a:t>
            </a:r>
            <a:r>
              <a:rPr lang="fr-FR" altLang="fr-FR" sz="2806" dirty="0" err="1"/>
              <a:t>schema</a:t>
            </a:r>
            <a:r>
              <a:rPr lang="fr-FR" altLang="fr-FR" sz="2806" dirty="0"/>
              <a:t>(PERSONNES)={</a:t>
            </a:r>
            <a:r>
              <a:rPr lang="fr-FR" altLang="fr-FR" sz="2806" dirty="0" err="1"/>
              <a:t>nss</a:t>
            </a:r>
            <a:r>
              <a:rPr lang="fr-FR" altLang="fr-FR" sz="2806" dirty="0"/>
              <a:t>, nom, </a:t>
            </a:r>
            <a:r>
              <a:rPr lang="fr-FR" altLang="fr-FR" sz="2806" dirty="0" err="1"/>
              <a:t>prenom</a:t>
            </a:r>
            <a:r>
              <a:rPr lang="fr-FR" altLang="fr-FR" sz="2806" dirty="0"/>
              <a:t>, </a:t>
            </a:r>
            <a:r>
              <a:rPr lang="fr-FR" altLang="fr-FR" sz="2806" dirty="0" err="1"/>
              <a:t>age</a:t>
            </a:r>
            <a:r>
              <a:rPr lang="fr-FR" altLang="fr-FR" sz="2806" dirty="0"/>
              <a:t>}</a:t>
            </a:r>
          </a:p>
          <a:p>
            <a:pPr lvl="1" eaLnBrk="1" hangingPunct="1">
              <a:buFont typeface="Wingdings" panose="05000000000000000000" pitchFamily="2" charset="2"/>
              <a:buNone/>
            </a:pPr>
            <a:r>
              <a:rPr lang="fr-FR" altLang="fr-FR" sz="2806" dirty="0"/>
              <a:t>	t = &lt;12, </a:t>
            </a:r>
            <a:r>
              <a:rPr lang="fr-FR" altLang="fr-FR" sz="2806" dirty="0" err="1"/>
              <a:t>Ijo</a:t>
            </a:r>
            <a:r>
              <a:rPr lang="fr-FR" altLang="fr-FR" sz="2806" dirty="0"/>
              <a:t>, John, 45&gt; est un tuple de cette relation (</a:t>
            </a:r>
            <a:r>
              <a:rPr lang="fr-FR" altLang="fr-FR" sz="2806" dirty="0" err="1"/>
              <a:t>t</a:t>
            </a:r>
            <a:r>
              <a:rPr lang="fr-FR" altLang="fr-FR" sz="2806" dirty="0" err="1">
                <a:sym typeface="Symbol" panose="05050102010706020507" pitchFamily="18" charset="2"/>
              </a:rPr>
              <a:t>Personnes</a:t>
            </a:r>
            <a:r>
              <a:rPr lang="fr-FR" altLang="fr-FR" sz="2806" dirty="0">
                <a:sym typeface="Symbol" panose="05050102010706020507" pitchFamily="18" charset="2"/>
              </a:rPr>
              <a:t>)</a:t>
            </a:r>
            <a:endParaRPr lang="fr-FR" altLang="fr-FR" dirty="0"/>
          </a:p>
        </p:txBody>
      </p:sp>
      <p:sp>
        <p:nvSpPr>
          <p:cNvPr id="29699" name="Espace réservé du numéro de diapositive 5">
            <a:extLst>
              <a:ext uri="{FF2B5EF4-FFF2-40B4-BE49-F238E27FC236}">
                <a16:creationId xmlns:a16="http://schemas.microsoft.com/office/drawing/2014/main" id="{23C6C9CD-C4C8-08F8-A6B7-A15354050130}"/>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8</a:t>
            </a:fld>
            <a:endParaRPr lang="fr-FR" altLang="fr-FR" sz="2183" dirty="0">
              <a:solidFill>
                <a:srgbClr val="1D0401"/>
              </a:solidFill>
              <a:latin typeface="Times New Roman" panose="02020603050405020304" pitchFamily="18" charset="0"/>
            </a:endParaRPr>
          </a:p>
        </p:txBody>
      </p:sp>
      <p:graphicFrame>
        <p:nvGraphicFramePr>
          <p:cNvPr id="9" name="Tableau 8">
            <a:extLst>
              <a:ext uri="{FF2B5EF4-FFF2-40B4-BE49-F238E27FC236}">
                <a16:creationId xmlns:a16="http://schemas.microsoft.com/office/drawing/2014/main" id="{3741413B-3EF7-DC3F-C854-313BF52952B1}"/>
              </a:ext>
            </a:extLst>
          </p:cNvPr>
          <p:cNvGraphicFramePr>
            <a:graphicFrameLocks noGrp="1"/>
          </p:cNvGraphicFramePr>
          <p:nvPr>
            <p:extLst>
              <p:ext uri="{D42A27DB-BD31-4B8C-83A1-F6EECF244321}">
                <p14:modId xmlns:p14="http://schemas.microsoft.com/office/powerpoint/2010/main" val="4219957507"/>
              </p:ext>
            </p:extLst>
          </p:nvPr>
        </p:nvGraphicFramePr>
        <p:xfrm>
          <a:off x="3661620" y="3333768"/>
          <a:ext cx="7615441" cy="1895817"/>
        </p:xfrm>
        <a:graphic>
          <a:graphicData uri="http://schemas.openxmlformats.org/drawingml/2006/table">
            <a:tbl>
              <a:tblPr/>
              <a:tblGrid>
                <a:gridCol w="2086388">
                  <a:extLst>
                    <a:ext uri="{9D8B030D-6E8A-4147-A177-3AD203B41FA5}">
                      <a16:colId xmlns:a16="http://schemas.microsoft.com/office/drawing/2014/main" val="20000"/>
                    </a:ext>
                  </a:extLst>
                </a:gridCol>
                <a:gridCol w="1254804">
                  <a:extLst>
                    <a:ext uri="{9D8B030D-6E8A-4147-A177-3AD203B41FA5}">
                      <a16:colId xmlns:a16="http://schemas.microsoft.com/office/drawing/2014/main" val="20001"/>
                    </a:ext>
                  </a:extLst>
                </a:gridCol>
                <a:gridCol w="1606246">
                  <a:extLst>
                    <a:ext uri="{9D8B030D-6E8A-4147-A177-3AD203B41FA5}">
                      <a16:colId xmlns:a16="http://schemas.microsoft.com/office/drawing/2014/main" val="20002"/>
                    </a:ext>
                  </a:extLst>
                </a:gridCol>
                <a:gridCol w="1690396">
                  <a:extLst>
                    <a:ext uri="{9D8B030D-6E8A-4147-A177-3AD203B41FA5}">
                      <a16:colId xmlns:a16="http://schemas.microsoft.com/office/drawing/2014/main" val="20003"/>
                    </a:ext>
                  </a:extLst>
                </a:gridCol>
                <a:gridCol w="977607">
                  <a:extLst>
                    <a:ext uri="{9D8B030D-6E8A-4147-A177-3AD203B41FA5}">
                      <a16:colId xmlns:a16="http://schemas.microsoft.com/office/drawing/2014/main" val="20004"/>
                    </a:ext>
                  </a:extLst>
                </a:gridCol>
              </a:tblGrid>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Personnes</a:t>
                      </a: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nss</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nom</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prenom</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age</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12</a:t>
                      </a:r>
                    </a:p>
                  </a:txBody>
                  <a:tcPr marL="142558" marR="142558" marT="71279" marB="712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Ijo</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John</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375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Mayer</a:t>
                      </a:r>
                    </a:p>
                  </a:txBody>
                  <a:tcPr marL="142558" marR="142558" marT="71279" marB="71279"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Solange</a:t>
                      </a:r>
                    </a:p>
                  </a:txBody>
                  <a:tcPr marL="142558" marR="142558" marT="71279" marB="71279"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35</a:t>
                      </a:r>
                    </a:p>
                  </a:txBody>
                  <a:tcPr marL="142558" marR="142558" marT="71279" marB="712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2F9F465C-C27F-1F24-6DE2-DF715818809F}"/>
              </a:ext>
            </a:extLst>
          </p:cNvPr>
          <p:cNvSpPr>
            <a:spLocks noGrp="1" noChangeArrowheads="1"/>
          </p:cNvSpPr>
          <p:nvPr>
            <p:ph type="title"/>
          </p:nvPr>
        </p:nvSpPr>
        <p:spPr/>
        <p:txBody>
          <a:bodyPr/>
          <a:lstStyle/>
          <a:p>
            <a:pPr eaLnBrk="1" hangingPunct="1"/>
            <a:r>
              <a:rPr lang="fr-FR" altLang="fr-FR"/>
              <a:t>Modèle relationnel</a:t>
            </a:r>
          </a:p>
        </p:txBody>
      </p:sp>
      <p:sp>
        <p:nvSpPr>
          <p:cNvPr id="16388" name="Rectangle 3">
            <a:extLst>
              <a:ext uri="{FF2B5EF4-FFF2-40B4-BE49-F238E27FC236}">
                <a16:creationId xmlns:a16="http://schemas.microsoft.com/office/drawing/2014/main" id="{D217C75D-67D2-D370-FB89-E29C264EBA84}"/>
              </a:ext>
            </a:extLst>
          </p:cNvPr>
          <p:cNvSpPr>
            <a:spLocks noGrp="1" noChangeArrowheads="1"/>
          </p:cNvSpPr>
          <p:nvPr>
            <p:ph idx="1"/>
          </p:nvPr>
        </p:nvSpPr>
        <p:spPr/>
        <p:txBody>
          <a:bodyPr/>
          <a:lstStyle/>
          <a:p>
            <a:pPr eaLnBrk="1" hangingPunct="1">
              <a:lnSpc>
                <a:spcPct val="90000"/>
              </a:lnSpc>
            </a:pPr>
            <a:r>
              <a:rPr lang="fr-FR" altLang="fr-FR" dirty="0"/>
              <a:t>Une </a:t>
            </a:r>
            <a:r>
              <a:rPr lang="fr-FR" altLang="fr-FR" b="1" i="1" dirty="0">
                <a:solidFill>
                  <a:schemeClr val="tx2"/>
                </a:solidFill>
              </a:rPr>
              <a:t>base de données</a:t>
            </a:r>
            <a:r>
              <a:rPr lang="fr-FR" altLang="fr-FR" dirty="0"/>
              <a:t> est un ensemble de relations r</a:t>
            </a:r>
            <a:r>
              <a:rPr lang="fr-FR" altLang="fr-FR" baseline="-25000" dirty="0"/>
              <a:t>i</a:t>
            </a:r>
            <a:r>
              <a:rPr lang="fr-FR" altLang="fr-FR" dirty="0"/>
              <a:t> sur R</a:t>
            </a:r>
            <a:r>
              <a:rPr lang="fr-FR" altLang="fr-FR" baseline="-25000" dirty="0"/>
              <a:t>i</a:t>
            </a:r>
            <a:r>
              <a:rPr lang="fr-FR" altLang="fr-FR" dirty="0"/>
              <a:t>.</a:t>
            </a:r>
          </a:p>
          <a:p>
            <a:pPr eaLnBrk="1" hangingPunct="1">
              <a:lnSpc>
                <a:spcPct val="90000"/>
              </a:lnSpc>
            </a:pPr>
            <a:r>
              <a:rPr lang="fr-FR" altLang="fr-FR" dirty="0"/>
              <a:t>Un </a:t>
            </a:r>
            <a:r>
              <a:rPr lang="fr-FR" altLang="fr-FR" b="1" i="1" dirty="0">
                <a:solidFill>
                  <a:schemeClr val="tx2"/>
                </a:solidFill>
              </a:rPr>
              <a:t>schéma de base de données</a:t>
            </a:r>
            <a:r>
              <a:rPr lang="fr-FR" altLang="fr-FR" dirty="0">
                <a:sym typeface="Symbol" panose="05050102010706020507" pitchFamily="18" charset="2"/>
              </a:rPr>
              <a:t> </a:t>
            </a:r>
            <a:r>
              <a:rPr lang="fr-FR" altLang="fr-FR" dirty="0"/>
              <a:t>est un ensemble {R</a:t>
            </a:r>
            <a:r>
              <a:rPr lang="fr-FR" altLang="fr-FR" baseline="-25000" dirty="0"/>
              <a:t>1</a:t>
            </a:r>
            <a:r>
              <a:rPr lang="fr-FR" altLang="fr-FR" dirty="0"/>
              <a:t>, …, R</a:t>
            </a:r>
            <a:r>
              <a:rPr lang="fr-FR" altLang="fr-FR" baseline="-25000" dirty="0"/>
              <a:t>n</a:t>
            </a:r>
            <a:r>
              <a:rPr lang="fr-FR" altLang="fr-FR" dirty="0"/>
              <a:t>} de schémas de relations.</a:t>
            </a:r>
          </a:p>
          <a:p>
            <a:pPr lvl="1" eaLnBrk="1" hangingPunct="1">
              <a:lnSpc>
                <a:spcPct val="90000"/>
              </a:lnSpc>
            </a:pPr>
            <a:r>
              <a:rPr lang="fr-FR" altLang="fr-FR" sz="2806" dirty="0"/>
              <a:t>Ex : Soit d={Personnes, </a:t>
            </a:r>
            <a:r>
              <a:rPr lang="fr-FR" altLang="fr-FR" sz="2806" dirty="0" err="1"/>
              <a:t>Departements</a:t>
            </a:r>
            <a:r>
              <a:rPr lang="fr-FR" altLang="fr-FR" sz="2806" dirty="0"/>
              <a:t>, </a:t>
            </a:r>
            <a:r>
              <a:rPr lang="fr-FR" altLang="fr-FR" sz="2806" dirty="0" err="1"/>
              <a:t>Activites</a:t>
            </a:r>
            <a:r>
              <a:rPr lang="fr-FR" altLang="fr-FR" sz="2806" dirty="0"/>
              <a:t>} une base de données.</a:t>
            </a:r>
          </a:p>
          <a:p>
            <a:pPr eaLnBrk="1" hangingPunct="1">
              <a:lnSpc>
                <a:spcPct val="80000"/>
              </a:lnSpc>
            </a:pPr>
            <a:endParaRPr lang="fr-FR" altLang="fr-FR" dirty="0"/>
          </a:p>
          <a:p>
            <a:pPr eaLnBrk="1" hangingPunct="1">
              <a:lnSpc>
                <a:spcPct val="80000"/>
              </a:lnSpc>
            </a:pPr>
            <a:endParaRPr lang="fr-FR" altLang="fr-FR" dirty="0"/>
          </a:p>
          <a:p>
            <a:pPr eaLnBrk="1" hangingPunct="1">
              <a:lnSpc>
                <a:spcPct val="90000"/>
              </a:lnSpc>
            </a:pPr>
            <a:endParaRPr lang="fr-FR" altLang="fr-FR" dirty="0"/>
          </a:p>
        </p:txBody>
      </p:sp>
      <p:sp>
        <p:nvSpPr>
          <p:cNvPr id="31747" name="Espace réservé du numéro de diapositive 5">
            <a:extLst>
              <a:ext uri="{FF2B5EF4-FFF2-40B4-BE49-F238E27FC236}">
                <a16:creationId xmlns:a16="http://schemas.microsoft.com/office/drawing/2014/main" id="{21BD6461-B44D-AA2C-5691-589D788722F5}"/>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solidFill>
                  <a:schemeClr val="tx1"/>
                </a:solidFill>
              </a:rPr>
              <a:pPr eaLnBrk="1" hangingPunct="1"/>
              <a:t>9</a:t>
            </a:fld>
            <a:endParaRPr lang="fr-FR" altLang="fr-FR" sz="2183">
              <a:solidFill>
                <a:schemeClr val="tx1"/>
              </a:solidFill>
            </a:endParaRPr>
          </a:p>
        </p:txBody>
      </p:sp>
      <p:graphicFrame>
        <p:nvGraphicFramePr>
          <p:cNvPr id="9" name="Tableau 8">
            <a:extLst>
              <a:ext uri="{FF2B5EF4-FFF2-40B4-BE49-F238E27FC236}">
                <a16:creationId xmlns:a16="http://schemas.microsoft.com/office/drawing/2014/main" id="{4216C1EC-AD85-4F6D-84EB-89CA91819BC8}"/>
              </a:ext>
            </a:extLst>
          </p:cNvPr>
          <p:cNvGraphicFramePr>
            <a:graphicFrameLocks noGrp="1"/>
          </p:cNvGraphicFramePr>
          <p:nvPr>
            <p:extLst>
              <p:ext uri="{D42A27DB-BD31-4B8C-83A1-F6EECF244321}">
                <p14:modId xmlns:p14="http://schemas.microsoft.com/office/powerpoint/2010/main" val="3768887366"/>
              </p:ext>
            </p:extLst>
          </p:nvPr>
        </p:nvGraphicFramePr>
        <p:xfrm>
          <a:off x="788194" y="4870715"/>
          <a:ext cx="7615443" cy="1895817"/>
        </p:xfrm>
        <a:graphic>
          <a:graphicData uri="http://schemas.openxmlformats.org/drawingml/2006/table">
            <a:tbl>
              <a:tblPr/>
              <a:tblGrid>
                <a:gridCol w="2086389">
                  <a:extLst>
                    <a:ext uri="{9D8B030D-6E8A-4147-A177-3AD203B41FA5}">
                      <a16:colId xmlns:a16="http://schemas.microsoft.com/office/drawing/2014/main" val="20000"/>
                    </a:ext>
                  </a:extLst>
                </a:gridCol>
                <a:gridCol w="1254802">
                  <a:extLst>
                    <a:ext uri="{9D8B030D-6E8A-4147-A177-3AD203B41FA5}">
                      <a16:colId xmlns:a16="http://schemas.microsoft.com/office/drawing/2014/main" val="20001"/>
                    </a:ext>
                  </a:extLst>
                </a:gridCol>
                <a:gridCol w="1606248">
                  <a:extLst>
                    <a:ext uri="{9D8B030D-6E8A-4147-A177-3AD203B41FA5}">
                      <a16:colId xmlns:a16="http://schemas.microsoft.com/office/drawing/2014/main" val="20002"/>
                    </a:ext>
                  </a:extLst>
                </a:gridCol>
                <a:gridCol w="1690395">
                  <a:extLst>
                    <a:ext uri="{9D8B030D-6E8A-4147-A177-3AD203B41FA5}">
                      <a16:colId xmlns:a16="http://schemas.microsoft.com/office/drawing/2014/main" val="20003"/>
                    </a:ext>
                  </a:extLst>
                </a:gridCol>
                <a:gridCol w="977609">
                  <a:extLst>
                    <a:ext uri="{9D8B030D-6E8A-4147-A177-3AD203B41FA5}">
                      <a16:colId xmlns:a16="http://schemas.microsoft.com/office/drawing/2014/main" val="20004"/>
                    </a:ext>
                  </a:extLst>
                </a:gridCol>
              </a:tblGrid>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Personnes</a:t>
                      </a: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nss</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nom</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prenom</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age</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12</a:t>
                      </a:r>
                    </a:p>
                  </a:txBody>
                  <a:tcPr marL="142558" marR="142558" marT="71279" marB="712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Ijo</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John</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375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45</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Mayer</a:t>
                      </a:r>
                    </a:p>
                  </a:txBody>
                  <a:tcPr marL="142558" marR="142558" marT="71279" marB="71279"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Solange</a:t>
                      </a:r>
                    </a:p>
                  </a:txBody>
                  <a:tcPr marL="142558" marR="142558" marT="71279" marB="71279"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35</a:t>
                      </a:r>
                    </a:p>
                  </a:txBody>
                  <a:tcPr marL="142558" marR="142558" marT="71279" marB="712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 name="Tableau 9">
            <a:extLst>
              <a:ext uri="{FF2B5EF4-FFF2-40B4-BE49-F238E27FC236}">
                <a16:creationId xmlns:a16="http://schemas.microsoft.com/office/drawing/2014/main" id="{2FC4B1FD-AAFA-0E41-551B-008E2F2812CD}"/>
              </a:ext>
            </a:extLst>
          </p:cNvPr>
          <p:cNvGraphicFramePr>
            <a:graphicFrameLocks noGrp="1"/>
          </p:cNvGraphicFramePr>
          <p:nvPr>
            <p:extLst>
              <p:ext uri="{D42A27DB-BD31-4B8C-83A1-F6EECF244321}">
                <p14:modId xmlns:p14="http://schemas.microsoft.com/office/powerpoint/2010/main" val="163949587"/>
              </p:ext>
            </p:extLst>
          </p:nvPr>
        </p:nvGraphicFramePr>
        <p:xfrm>
          <a:off x="1100038" y="7461995"/>
          <a:ext cx="6407663" cy="1895817"/>
        </p:xfrm>
        <a:graphic>
          <a:graphicData uri="http://schemas.openxmlformats.org/drawingml/2006/table">
            <a:tbl>
              <a:tblPr/>
              <a:tblGrid>
                <a:gridCol w="2539305">
                  <a:extLst>
                    <a:ext uri="{9D8B030D-6E8A-4147-A177-3AD203B41FA5}">
                      <a16:colId xmlns:a16="http://schemas.microsoft.com/office/drawing/2014/main" val="20000"/>
                    </a:ext>
                  </a:extLst>
                </a:gridCol>
                <a:gridCol w="1816618">
                  <a:extLst>
                    <a:ext uri="{9D8B030D-6E8A-4147-A177-3AD203B41FA5}">
                      <a16:colId xmlns:a16="http://schemas.microsoft.com/office/drawing/2014/main" val="20001"/>
                    </a:ext>
                  </a:extLst>
                </a:gridCol>
                <a:gridCol w="2051740">
                  <a:extLst>
                    <a:ext uri="{9D8B030D-6E8A-4147-A177-3AD203B41FA5}">
                      <a16:colId xmlns:a16="http://schemas.microsoft.com/office/drawing/2014/main" val="20002"/>
                    </a:ext>
                  </a:extLst>
                </a:gridCol>
              </a:tblGrid>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Departements</a:t>
                      </a: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dep</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adresse</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Sciences</a:t>
                      </a:r>
                    </a:p>
                  </a:txBody>
                  <a:tcPr marL="142558" marR="142558" marT="71279" marB="712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Nouville</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375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Lettres</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Magenta</a:t>
                      </a:r>
                    </a:p>
                  </a:txBody>
                  <a:tcPr marL="142558" marR="142558" marT="71279" marB="712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1" name="Tableau 10">
            <a:extLst>
              <a:ext uri="{FF2B5EF4-FFF2-40B4-BE49-F238E27FC236}">
                <a16:creationId xmlns:a16="http://schemas.microsoft.com/office/drawing/2014/main" id="{EDEF4529-7DBF-DD56-3ECC-8D9A775CADB1}"/>
              </a:ext>
            </a:extLst>
          </p:cNvPr>
          <p:cNvGraphicFramePr>
            <a:graphicFrameLocks noGrp="1"/>
          </p:cNvGraphicFramePr>
          <p:nvPr>
            <p:extLst>
              <p:ext uri="{D42A27DB-BD31-4B8C-83A1-F6EECF244321}">
                <p14:modId xmlns:p14="http://schemas.microsoft.com/office/powerpoint/2010/main" val="508962869"/>
              </p:ext>
            </p:extLst>
          </p:nvPr>
        </p:nvGraphicFramePr>
        <p:xfrm>
          <a:off x="7916068" y="6759101"/>
          <a:ext cx="6415088" cy="2868479"/>
        </p:xfrm>
        <a:graphic>
          <a:graphicData uri="http://schemas.openxmlformats.org/drawingml/2006/table">
            <a:tbl>
              <a:tblPr/>
              <a:tblGrid>
                <a:gridCol w="1759695">
                  <a:extLst>
                    <a:ext uri="{9D8B030D-6E8A-4147-A177-3AD203B41FA5}">
                      <a16:colId xmlns:a16="http://schemas.microsoft.com/office/drawing/2014/main" val="20000"/>
                    </a:ext>
                  </a:extLst>
                </a:gridCol>
                <a:gridCol w="1103831">
                  <a:extLst>
                    <a:ext uri="{9D8B030D-6E8A-4147-A177-3AD203B41FA5}">
                      <a16:colId xmlns:a16="http://schemas.microsoft.com/office/drawing/2014/main" val="20001"/>
                    </a:ext>
                  </a:extLst>
                </a:gridCol>
                <a:gridCol w="1747319">
                  <a:extLst>
                    <a:ext uri="{9D8B030D-6E8A-4147-A177-3AD203B41FA5}">
                      <a16:colId xmlns:a16="http://schemas.microsoft.com/office/drawing/2014/main" val="20002"/>
                    </a:ext>
                  </a:extLst>
                </a:gridCol>
                <a:gridCol w="1804243">
                  <a:extLst>
                    <a:ext uri="{9D8B030D-6E8A-4147-A177-3AD203B41FA5}">
                      <a16:colId xmlns:a16="http://schemas.microsoft.com/office/drawing/2014/main" val="20003"/>
                    </a:ext>
                  </a:extLst>
                </a:gridCol>
              </a:tblGrid>
              <a:tr h="57896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err="1">
                          <a:ln>
                            <a:noFill/>
                          </a:ln>
                          <a:solidFill>
                            <a:schemeClr val="tx1"/>
                          </a:solidFill>
                          <a:effectLst/>
                          <a:latin typeface="Arial" charset="0"/>
                          <a:ea typeface="ＭＳ Ｐゴシック" charset="0"/>
                          <a:cs typeface="ＭＳ Ｐゴシック" charset="0"/>
                        </a:rPr>
                        <a:t>Activites</a:t>
                      </a:r>
                      <a:endPar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#nss</a:t>
                      </a:r>
                    </a:p>
                  </a:txBody>
                  <a:tcPr marL="142558" marR="142558" marT="71255" marB="71255"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#dep</a:t>
                      </a:r>
                    </a:p>
                  </a:txBody>
                  <a:tcPr marL="142558" marR="142558" marT="71255" marB="7125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fonction</a:t>
                      </a:r>
                    </a:p>
                  </a:txBody>
                  <a:tcPr marL="142558" marR="142558" marT="71255" marB="7125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896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12</a:t>
                      </a:r>
                    </a:p>
                  </a:txBody>
                  <a:tcPr marL="142558" marR="142558" marT="71255" marB="7125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Sciences</a:t>
                      </a:r>
                    </a:p>
                  </a:txBody>
                  <a:tcPr marL="142558" marR="142558" marT="71255" marB="7125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Prof</a:t>
                      </a:r>
                    </a:p>
                  </a:txBody>
                  <a:tcPr marL="142558" marR="142558" marT="71255" marB="7125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7018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55" marB="7125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Sciences</a:t>
                      </a:r>
                    </a:p>
                  </a:txBody>
                  <a:tcPr marL="142558" marR="142558" marT="71255" marB="71255"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Vacataire</a:t>
                      </a:r>
                    </a:p>
                  </a:txBody>
                  <a:tcPr marL="142558" marR="142558" marT="71255" marB="7125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7018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55" marB="7125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Lettres</a:t>
                      </a:r>
                    </a:p>
                  </a:txBody>
                  <a:tcPr marL="142558" marR="142558" marT="71255" marB="71255"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MdC</a:t>
                      </a:r>
                    </a:p>
                  </a:txBody>
                  <a:tcPr marL="142558" marR="142558" marT="71255" marB="7125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7018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12</a:t>
                      </a:r>
                    </a:p>
                  </a:txBody>
                  <a:tcPr marL="142558" marR="142558" marT="71255" marB="7125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Eco</a:t>
                      </a:r>
                    </a:p>
                  </a:txBody>
                  <a:tcPr marL="142558" marR="142558" marT="71255" marB="71255"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Vacataire</a:t>
                      </a:r>
                    </a:p>
                  </a:txBody>
                  <a:tcPr marL="142558" marR="142558" marT="71255" marB="7125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3537</Words>
  <Application>Microsoft Office PowerPoint</Application>
  <PresentationFormat>Personnalisé</PresentationFormat>
  <Paragraphs>560</Paragraphs>
  <Slides>35</Slides>
  <Notes>31</Notes>
  <HiddenSlides>0</HiddenSlides>
  <MMClips>0</MMClips>
  <ScaleCrop>false</ScaleCrop>
  <HeadingPairs>
    <vt:vector size="8" baseType="variant">
      <vt:variant>
        <vt:lpstr>Polices utilisées</vt:lpstr>
      </vt:variant>
      <vt:variant>
        <vt:i4>10</vt:i4>
      </vt:variant>
      <vt:variant>
        <vt:lpstr>Thème</vt:lpstr>
      </vt:variant>
      <vt:variant>
        <vt:i4>1</vt:i4>
      </vt:variant>
      <vt:variant>
        <vt:lpstr>Serveurs OLE incorporés</vt:lpstr>
      </vt:variant>
      <vt:variant>
        <vt:i4>1</vt:i4>
      </vt:variant>
      <vt:variant>
        <vt:lpstr>Titres des diapositives</vt:lpstr>
      </vt:variant>
      <vt:variant>
        <vt:i4>35</vt:i4>
      </vt:variant>
    </vt:vector>
  </HeadingPairs>
  <TitlesOfParts>
    <vt:vector size="47" baseType="lpstr">
      <vt:lpstr>Arial</vt:lpstr>
      <vt:lpstr>Calibri</vt:lpstr>
      <vt:lpstr>Courier New</vt:lpstr>
      <vt:lpstr>Lucida Calligraphy</vt:lpstr>
      <vt:lpstr>Lucida Grande</vt:lpstr>
      <vt:lpstr>Monotype Sorts</vt:lpstr>
      <vt:lpstr>Symbol</vt:lpstr>
      <vt:lpstr>Tahoma</vt:lpstr>
      <vt:lpstr>Times New Roman</vt:lpstr>
      <vt:lpstr>Wingdings</vt:lpstr>
      <vt:lpstr>Thème Office</vt:lpstr>
      <vt:lpstr>Image Microsoft Word</vt:lpstr>
      <vt:lpstr>R3.07 – SQL dans un langage de programmation </vt:lpstr>
      <vt:lpstr>Présentation de la ressource</vt:lpstr>
      <vt:lpstr>Références bibliographiques</vt:lpstr>
      <vt:lpstr>Chapitre 0 Rappels</vt:lpstr>
      <vt:lpstr>Généralités</vt:lpstr>
      <vt:lpstr>Architecture ANSI/SPARC</vt:lpstr>
      <vt:lpstr>La démarche de conception</vt:lpstr>
      <vt:lpstr>Modèle relationnel</vt:lpstr>
      <vt:lpstr>Modèle relationnel</vt:lpstr>
      <vt:lpstr>Définitions</vt:lpstr>
      <vt:lpstr>Différents types de langages</vt:lpstr>
      <vt:lpstr>Langages de requêtes relationnels</vt:lpstr>
      <vt:lpstr>Langages de requêtes relationnels</vt:lpstr>
      <vt:lpstr>Syntaxe générale d'une requête SQL</vt:lpstr>
      <vt:lpstr>Jointures externe</vt:lpstr>
      <vt:lpstr>Agrégations</vt:lpstr>
      <vt:lpstr>Eliminer les doublons dans une Agrégation</vt:lpstr>
      <vt:lpstr>Les NULL ignorés dans les Agrégations</vt:lpstr>
      <vt:lpstr>Groupement</vt:lpstr>
      <vt:lpstr>Groupement</vt:lpstr>
      <vt:lpstr>Restriction sur le SELECT avec une Agrégation</vt:lpstr>
      <vt:lpstr>Clauses HAVING</vt:lpstr>
      <vt:lpstr>Clauses HAVING</vt:lpstr>
      <vt:lpstr>Restrictions sur les conditions du HAVING</vt:lpstr>
      <vt:lpstr>Modifications des relations d’une base de données</vt:lpstr>
      <vt:lpstr>Insertion</vt:lpstr>
      <vt:lpstr>Spécifier les attributs de l’INSERT</vt:lpstr>
      <vt:lpstr>Ajouter des valeurs par défaut</vt:lpstr>
      <vt:lpstr>Ajouter des valeurs par défaut</vt:lpstr>
      <vt:lpstr>Insertion de plusieurs tuples</vt:lpstr>
      <vt:lpstr>Insertion de plusieurs tuples</vt:lpstr>
      <vt:lpstr>Suppression de tuples</vt:lpstr>
      <vt:lpstr>Problème de suppression</vt:lpstr>
      <vt:lpstr>Problème de suppression</vt:lpstr>
      <vt:lpstr>Mise à jour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PIAT Martial</dc:creator>
  <cp:lastModifiedBy>FLOUVAT Frederic</cp:lastModifiedBy>
  <cp:revision>662</cp:revision>
  <dcterms:created xsi:type="dcterms:W3CDTF">2021-02-11T09:20:17Z</dcterms:created>
  <dcterms:modified xsi:type="dcterms:W3CDTF">2025-08-28T18:14:12Z</dcterms:modified>
</cp:coreProperties>
</file>