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9" r:id="rId2"/>
    <p:sldId id="320" r:id="rId3"/>
    <p:sldId id="457" r:id="rId4"/>
    <p:sldId id="458" r:id="rId5"/>
    <p:sldId id="459" r:id="rId6"/>
    <p:sldId id="460" r:id="rId7"/>
    <p:sldId id="461" r:id="rId8"/>
    <p:sldId id="490" r:id="rId9"/>
    <p:sldId id="491" r:id="rId10"/>
    <p:sldId id="463" r:id="rId11"/>
    <p:sldId id="464" r:id="rId12"/>
    <p:sldId id="465" r:id="rId13"/>
    <p:sldId id="466" r:id="rId14"/>
    <p:sldId id="467" r:id="rId15"/>
    <p:sldId id="469" r:id="rId16"/>
    <p:sldId id="492" r:id="rId17"/>
    <p:sldId id="470" r:id="rId18"/>
    <p:sldId id="471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494"/>
    <a:srgbClr val="E7B3AD"/>
    <a:srgbClr val="0CDAB3"/>
    <a:srgbClr val="21C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50" d="100"/>
          <a:sy n="50" d="100"/>
        </p:scale>
        <p:origin x="143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D4C5-EF00-4DE8-BEEF-53090484C9F2}" type="datetimeFigureOut">
              <a:rPr lang="fr-FR" smtClean="0"/>
              <a:t>30/08/2025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9923-186E-4F81-BD47-8EB2CEBFB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ctr"/>
          <a:lstStyle>
            <a:lvl1pPr algn="ctr">
              <a:defRPr sz="9354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>
                <a:latin typeface="+mn-lt"/>
              </a:defRPr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1127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8636D-D9A9-7FFF-E79F-2A28432A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1680513"/>
            <a:ext cx="13040439" cy="4468682"/>
          </a:xfrm>
        </p:spPr>
        <p:txBody>
          <a:bodyPr anchor="ctr">
            <a:normAutofit/>
          </a:bodyPr>
          <a:lstStyle>
            <a:lvl1pPr algn="ctr">
              <a:defRPr sz="72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>
                <a:latin typeface="+mn-lt"/>
              </a:defRPr>
            </a:lvl1pPr>
            <a:lvl2pPr>
              <a:defRPr sz="4365">
                <a:latin typeface="+mn-lt"/>
              </a:defRPr>
            </a:lvl2pPr>
            <a:lvl3pPr>
              <a:defRPr sz="3742">
                <a:latin typeface="+mn-lt"/>
              </a:defRPr>
            </a:lvl3pPr>
            <a:lvl4pPr>
              <a:defRPr sz="3118">
                <a:latin typeface="+mn-lt"/>
              </a:defRPr>
            </a:lvl4pPr>
            <a:lvl5pPr>
              <a:defRPr sz="3118">
                <a:latin typeface="+mn-lt"/>
              </a:defRPr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76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>
                <a:latin typeface="+mn-lt"/>
              </a:defRPr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58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977082"/>
            <a:ext cx="13040439" cy="765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E040-F43E-3160-FB25-2C93CC39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is.guyot@univ-amu.fr" TargetMode="External"/><Relationship Id="rId2" Type="http://schemas.openxmlformats.org/officeDocument/2006/relationships/hyperlink" Target="mailto:frederic.flouvat@univ-amu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50B9B4-EFCE-54CE-3614-03A44DC6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fr-FR" sz="9600" b="1" dirty="0">
                <a:solidFill>
                  <a:srgbClr val="79132F"/>
                </a:solidFill>
              </a:rPr>
              <a:t>R3.07 – SQL dans un langage de programmation</a:t>
            </a:r>
            <a:br>
              <a:rPr lang="fr-FR" sz="3200" dirty="0">
                <a:solidFill>
                  <a:srgbClr val="79132F"/>
                </a:solidFill>
              </a:rPr>
            </a:b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3EC11D36-ACAB-9EDB-40A8-DB9CBFF3D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Frédéric Flouvat</a:t>
            </a:r>
          </a:p>
          <a:p>
            <a:r>
              <a:rPr lang="fr-FR" sz="2000" dirty="0">
                <a:hlinkClick r:id="rId2"/>
              </a:rPr>
              <a:t>frederic.flouvat@univ-amu.fr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dirty="0"/>
              <a:t>Alexis Guyot</a:t>
            </a:r>
          </a:p>
          <a:p>
            <a:r>
              <a:rPr lang="fr-FR" sz="2000" dirty="0">
                <a:hlinkClick r:id="rId3"/>
              </a:rPr>
              <a:t>Alexis.guyot@univ-amu.fr</a:t>
            </a:r>
            <a:r>
              <a:rPr lang="fr-FR" sz="2000" dirty="0"/>
              <a:t>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2263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758802E-4AD6-D008-9AC8-24B44326F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Instructions conditionnelles IF et CASE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C3D92431-10D5-6105-53B7-E34A7AF13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4588" y="1663170"/>
            <a:ext cx="12884624" cy="7484269"/>
          </a:xfrm>
        </p:spPr>
        <p:txBody>
          <a:bodyPr>
            <a:normAutofit fontScale="92500" lnSpcReduction="10000"/>
          </a:bodyPr>
          <a:lstStyle/>
          <a:p>
            <a:r>
              <a:rPr lang="en-US" altLang="fr-FR" dirty="0"/>
              <a:t>Les </a:t>
            </a:r>
            <a:r>
              <a:rPr lang="en-US" altLang="fr-FR" b="1" dirty="0">
                <a:solidFill>
                  <a:srgbClr val="0070C0"/>
                </a:solidFill>
              </a:rPr>
              <a:t>IF</a:t>
            </a:r>
            <a:r>
              <a:rPr lang="en-US" altLang="fr-FR" dirty="0"/>
              <a:t>                                             	</a:t>
            </a:r>
          </a:p>
          <a:p>
            <a:pPr lvl="1"/>
            <a:r>
              <a:rPr lang="en-US" altLang="fr-FR" sz="2806" dirty="0">
                <a:solidFill>
                  <a:srgbClr val="0070C0"/>
                </a:solidFill>
              </a:rPr>
              <a:t>IF &lt;condition&gt; THEN              						&lt;statement(s)&gt;</a:t>
            </a:r>
          </a:p>
          <a:p>
            <a:pPr>
              <a:buFontTx/>
              <a:buNone/>
            </a:pPr>
            <a:r>
              <a:rPr lang="en-US" altLang="fr-FR" sz="2806" dirty="0">
                <a:solidFill>
                  <a:srgbClr val="0070C0"/>
                </a:solidFill>
              </a:rPr>
              <a:t>           END IF;</a:t>
            </a:r>
          </a:p>
          <a:p>
            <a:pPr lvl="1"/>
            <a:r>
              <a:rPr lang="en-US" altLang="fr-FR" sz="2806" dirty="0"/>
              <a:t>IF . . . THEN . . . ELSE . . . END IF;</a:t>
            </a:r>
          </a:p>
          <a:p>
            <a:pPr lvl="1"/>
            <a:r>
              <a:rPr lang="en-US" altLang="fr-FR" sz="2806" dirty="0"/>
              <a:t>IF … THEN … ELSIF … … THEN … ELSE … END IF;</a:t>
            </a:r>
          </a:p>
          <a:p>
            <a:pPr>
              <a:buFontTx/>
              <a:buChar char="•"/>
            </a:pPr>
            <a:endParaRPr lang="en-US" altLang="fr-FR" sz="1559" dirty="0"/>
          </a:p>
          <a:p>
            <a:pPr>
              <a:buFontTx/>
              <a:buChar char="•"/>
            </a:pPr>
            <a:r>
              <a:rPr lang="en-US" altLang="fr-FR" dirty="0"/>
              <a:t>Les </a:t>
            </a:r>
            <a:r>
              <a:rPr lang="en-US" altLang="fr-FR" b="1" dirty="0">
                <a:solidFill>
                  <a:srgbClr val="0070C0"/>
                </a:solidFill>
              </a:rPr>
              <a:t>CASE</a:t>
            </a:r>
          </a:p>
          <a:p>
            <a:pPr lvl="1"/>
            <a:r>
              <a:rPr lang="fr-FR" altLang="fr-FR" sz="2806" dirty="0">
                <a:solidFill>
                  <a:srgbClr val="0070C0"/>
                </a:solidFill>
              </a:rPr>
              <a:t>CASE &lt;</a:t>
            </a:r>
            <a:r>
              <a:rPr lang="fr-FR" altLang="fr-FR" sz="2806" i="1" dirty="0" err="1">
                <a:solidFill>
                  <a:srgbClr val="0070C0"/>
                </a:solidFill>
              </a:rPr>
              <a:t>search</a:t>
            </a:r>
            <a:r>
              <a:rPr lang="fr-FR" altLang="fr-FR" sz="2806" i="1" dirty="0">
                <a:solidFill>
                  <a:srgbClr val="0070C0"/>
                </a:solidFill>
              </a:rPr>
              <a:t>-expression&gt;</a:t>
            </a:r>
            <a:r>
              <a:rPr lang="fr-FR" altLang="fr-FR" sz="2806" dirty="0">
                <a:solidFill>
                  <a:srgbClr val="0070C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>
                <a:solidFill>
                  <a:srgbClr val="0070C0"/>
                </a:solidFill>
              </a:rPr>
              <a:t>		WHEN &lt;</a:t>
            </a:r>
            <a:r>
              <a:rPr lang="fr-FR" altLang="fr-FR" sz="2806" i="1" dirty="0">
                <a:solidFill>
                  <a:srgbClr val="0070C0"/>
                </a:solidFill>
              </a:rPr>
              <a:t>expression&gt; [, &lt;expression&gt; [ ... ]]</a:t>
            </a:r>
            <a:r>
              <a:rPr lang="fr-FR" altLang="fr-FR" sz="2806" dirty="0">
                <a:solidFill>
                  <a:srgbClr val="0070C0"/>
                </a:solidFill>
              </a:rPr>
              <a:t> THEN </a:t>
            </a:r>
            <a:r>
              <a:rPr lang="en-US" altLang="fr-FR" sz="2806" dirty="0">
                <a:solidFill>
                  <a:srgbClr val="0070C0"/>
                </a:solidFill>
              </a:rPr>
              <a:t>&lt;statement(s)&gt;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sz="2806" dirty="0">
                <a:solidFill>
                  <a:srgbClr val="0070C0"/>
                </a:solidFill>
              </a:rPr>
              <a:t>		WHEN …  THEN …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>
                <a:solidFill>
                  <a:srgbClr val="0070C0"/>
                </a:solidFill>
              </a:rPr>
              <a:t>    		ELSE ...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>
                <a:solidFill>
                  <a:srgbClr val="0070C0"/>
                </a:solidFill>
              </a:rPr>
              <a:t>	END CASE;</a:t>
            </a:r>
          </a:p>
          <a:p>
            <a:pPr lvl="1"/>
            <a:r>
              <a:rPr lang="fr-FR" altLang="fr-FR" sz="2806" dirty="0"/>
              <a:t>CASE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		WHEN &lt;</a:t>
            </a:r>
            <a:r>
              <a:rPr lang="fr-FR" altLang="fr-FR" sz="2806" i="1" dirty="0" err="1"/>
              <a:t>boolean</a:t>
            </a:r>
            <a:r>
              <a:rPr lang="fr-FR" altLang="fr-FR" sz="2806" i="1" dirty="0"/>
              <a:t>-expression&gt;</a:t>
            </a:r>
            <a:r>
              <a:rPr lang="fr-FR" altLang="fr-FR" sz="2806" dirty="0"/>
              <a:t> THEN </a:t>
            </a:r>
            <a:r>
              <a:rPr lang="en-US" altLang="fr-FR" sz="2806" dirty="0"/>
              <a:t>&lt;statement(s)&gt;</a:t>
            </a:r>
            <a:endParaRPr lang="fr-FR" altLang="fr-FR" sz="2806" dirty="0"/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    ...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	END CASE;</a:t>
            </a:r>
            <a:endParaRPr lang="en-US" altLang="fr-FR" sz="2806" dirty="0"/>
          </a:p>
          <a:p>
            <a:pPr lvl="1"/>
            <a:endParaRPr lang="en-US" altLang="fr-FR" sz="2806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F15FAE-EBEE-25F1-CD78-D9EEE0119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047C5E2-10C0-96C7-2E1A-EB4795A0D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Exemple: IF</a:t>
            </a:r>
          </a:p>
        </p:txBody>
      </p:sp>
      <p:sp>
        <p:nvSpPr>
          <p:cNvPr id="23568" name="Rectangle 5">
            <a:extLst>
              <a:ext uri="{FF2B5EF4-FFF2-40B4-BE49-F238E27FC236}">
                <a16:creationId xmlns:a16="http://schemas.microsoft.com/office/drawing/2014/main" id="{54C8BFBB-773E-A51E-774C-9A27B60E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670" y="6597925"/>
            <a:ext cx="7991062" cy="450442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23569" name="Text Box 6">
            <a:extLst>
              <a:ext uri="{FF2B5EF4-FFF2-40B4-BE49-F238E27FC236}">
                <a16:creationId xmlns:a16="http://schemas.microsoft.com/office/drawing/2014/main" id="{3415B14D-E745-20B4-28AD-EE7E1FF29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6626" y="5651971"/>
            <a:ext cx="35330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fr-FR" sz="2000" dirty="0" err="1"/>
              <a:t>nombre</a:t>
            </a:r>
            <a:r>
              <a:rPr lang="en-US" altLang="fr-FR" sz="2000" dirty="0"/>
              <a:t> de clients du bar b</a:t>
            </a:r>
          </a:p>
        </p:txBody>
      </p:sp>
      <p:sp>
        <p:nvSpPr>
          <p:cNvPr id="23570" name="Line 7">
            <a:extLst>
              <a:ext uri="{FF2B5EF4-FFF2-40B4-BE49-F238E27FC236}">
                <a16:creationId xmlns:a16="http://schemas.microsoft.com/office/drawing/2014/main" id="{4B370968-6E9D-8FFB-BB19-04A581D367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14991" y="5885136"/>
            <a:ext cx="861391" cy="6332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23565" name="Rectangle 9">
            <a:extLst>
              <a:ext uri="{FF2B5EF4-FFF2-40B4-BE49-F238E27FC236}">
                <a16:creationId xmlns:a16="http://schemas.microsoft.com/office/drawing/2014/main" id="{92D40F92-AA16-69C2-FE8F-6EE95DA2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670" y="8608875"/>
            <a:ext cx="1387945" cy="366764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23566" name="Text Box 10">
            <a:extLst>
              <a:ext uri="{FF2B5EF4-FFF2-40B4-BE49-F238E27FC236}">
                <a16:creationId xmlns:a16="http://schemas.microsoft.com/office/drawing/2014/main" id="{A8542994-361A-F62B-3B55-86D87F175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3736" y="8418996"/>
            <a:ext cx="34050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sz="2000" dirty="0" err="1"/>
              <a:t>retourne</a:t>
            </a:r>
            <a:r>
              <a:rPr lang="en-US" altLang="fr-FR" sz="2000" dirty="0"/>
              <a:t> la </a:t>
            </a:r>
            <a:r>
              <a:rPr lang="en-US" altLang="fr-FR" sz="2000" dirty="0" err="1"/>
              <a:t>valeur</a:t>
            </a:r>
            <a:r>
              <a:rPr lang="en-US" altLang="fr-FR" sz="2000" dirty="0"/>
              <a:t> </a:t>
            </a:r>
            <a:r>
              <a:rPr lang="en-US" altLang="fr-FR" sz="2000" dirty="0" err="1"/>
              <a:t>ici</a:t>
            </a:r>
            <a:r>
              <a:rPr lang="en-US" altLang="fr-FR" sz="2000" dirty="0"/>
              <a:t> et non </a:t>
            </a:r>
            <a:r>
              <a:rPr lang="en-US" altLang="fr-FR" sz="2000" dirty="0" err="1"/>
              <a:t>lors</a:t>
            </a:r>
            <a:r>
              <a:rPr lang="en-US" altLang="fr-FR" sz="2000" dirty="0"/>
              <a:t> des </a:t>
            </a:r>
            <a:r>
              <a:rPr lang="en-US" altLang="fr-FR" sz="2000" dirty="0" err="1"/>
              <a:t>autres</a:t>
            </a:r>
            <a:r>
              <a:rPr lang="en-US" altLang="fr-FR" sz="2000" dirty="0"/>
              <a:t> RETURN</a:t>
            </a:r>
          </a:p>
        </p:txBody>
      </p:sp>
      <p:sp>
        <p:nvSpPr>
          <p:cNvPr id="23567" name="Line 11">
            <a:extLst>
              <a:ext uri="{FF2B5EF4-FFF2-40B4-BE49-F238E27FC236}">
                <a16:creationId xmlns:a16="http://schemas.microsoft.com/office/drawing/2014/main" id="{1C5CB53F-10CC-044D-52E0-297A35C7E5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5614" y="8772939"/>
            <a:ext cx="7228122" cy="26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23562" name="Rectangle 13">
            <a:extLst>
              <a:ext uri="{FF2B5EF4-FFF2-40B4-BE49-F238E27FC236}">
                <a16:creationId xmlns:a16="http://schemas.microsoft.com/office/drawing/2014/main" id="{3B1C9D6A-D51D-0642-42CC-21D5079CD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671" y="7074868"/>
            <a:ext cx="5552660" cy="149929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23563" name="Text Box 14">
            <a:extLst>
              <a:ext uri="{FF2B5EF4-FFF2-40B4-BE49-F238E27FC236}">
                <a16:creationId xmlns:a16="http://schemas.microsoft.com/office/drawing/2014/main" id="{F120857C-33C5-EB32-0F65-A1E021B8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7337" y="7596458"/>
            <a:ext cx="1593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sz="2000" dirty="0"/>
              <a:t>IF </a:t>
            </a:r>
            <a:r>
              <a:rPr lang="en-US" altLang="fr-FR" sz="2000" dirty="0" err="1"/>
              <a:t>imbriqués</a:t>
            </a:r>
            <a:endParaRPr lang="en-US" altLang="fr-FR" sz="2000" dirty="0"/>
          </a:p>
        </p:txBody>
      </p:sp>
      <p:sp>
        <p:nvSpPr>
          <p:cNvPr id="23564" name="Line 15">
            <a:extLst>
              <a:ext uri="{FF2B5EF4-FFF2-40B4-BE49-F238E27FC236}">
                <a16:creationId xmlns:a16="http://schemas.microsoft.com/office/drawing/2014/main" id="{B3895C1E-FB6B-8FC1-38BE-81EBF202B7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0330" y="7869866"/>
            <a:ext cx="36070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23561" name="Rectangle 3">
            <a:extLst>
              <a:ext uri="{FF2B5EF4-FFF2-40B4-BE49-F238E27FC236}">
                <a16:creationId xmlns:a16="http://schemas.microsoft.com/office/drawing/2014/main" id="{A664E852-4331-FE80-3A39-C03119815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4587" y="1781968"/>
            <a:ext cx="13542963" cy="8104154"/>
          </a:xfrm>
        </p:spPr>
        <p:txBody>
          <a:bodyPr>
            <a:normAutofit fontScale="92500" lnSpcReduction="10000"/>
          </a:bodyPr>
          <a:lstStyle/>
          <a:p>
            <a:r>
              <a:rPr lang="en-US" altLang="fr-FR" sz="2806" dirty="0"/>
              <a:t>Classer les bars </a:t>
            </a:r>
            <a:r>
              <a:rPr lang="en-US" altLang="fr-FR" sz="2806" dirty="0" err="1"/>
              <a:t>en</a:t>
            </a:r>
            <a:r>
              <a:rPr lang="en-US" altLang="fr-FR" sz="2806" dirty="0"/>
              <a:t> function de </a:t>
            </a:r>
            <a:r>
              <a:rPr lang="en-US" altLang="fr-FR" sz="2806" dirty="0" err="1"/>
              <a:t>leur</a:t>
            </a:r>
            <a:r>
              <a:rPr lang="en-US" altLang="fr-FR" sz="2806" dirty="0"/>
              <a:t> </a:t>
            </a:r>
            <a:r>
              <a:rPr lang="en-US" altLang="fr-FR" sz="2806" dirty="0" err="1"/>
              <a:t>nombre</a:t>
            </a:r>
            <a:r>
              <a:rPr lang="en-US" altLang="fr-FR" sz="2806" dirty="0"/>
              <a:t> de clients </a:t>
            </a:r>
            <a:r>
              <a:rPr lang="en-US" altLang="fr-FR" sz="2806" dirty="0" err="1"/>
              <a:t>en</a:t>
            </a:r>
            <a:r>
              <a:rPr lang="en-US" altLang="fr-FR" sz="2806" dirty="0"/>
              <a:t> </a:t>
            </a:r>
            <a:r>
              <a:rPr lang="en-US" altLang="fr-FR" sz="2806" dirty="0" err="1"/>
              <a:t>utilisant</a:t>
            </a:r>
            <a:r>
              <a:rPr lang="en-US" altLang="fr-FR" sz="2806" dirty="0"/>
              <a:t> la relation </a:t>
            </a:r>
            <a:r>
              <a:rPr lang="en-US" altLang="fr-FR" sz="2806" dirty="0">
                <a:solidFill>
                  <a:srgbClr val="CC00CC"/>
                </a:solidFill>
              </a:rPr>
              <a:t>Frequents(</a:t>
            </a:r>
            <a:r>
              <a:rPr lang="en-US" altLang="fr-FR" sz="2806" dirty="0" err="1">
                <a:solidFill>
                  <a:srgbClr val="CC00CC"/>
                </a:solidFill>
              </a:rPr>
              <a:t>drinker,bar</a:t>
            </a:r>
            <a:r>
              <a:rPr lang="en-US" altLang="fr-FR" sz="2806" dirty="0">
                <a:solidFill>
                  <a:srgbClr val="CC00CC"/>
                </a:solidFill>
              </a:rPr>
              <a:t>)</a:t>
            </a:r>
            <a:r>
              <a:rPr lang="en-US" altLang="fr-FR" sz="2806" dirty="0"/>
              <a:t>.</a:t>
            </a:r>
          </a:p>
          <a:p>
            <a:pPr lvl="1"/>
            <a:r>
              <a:rPr lang="en-US" altLang="fr-FR" sz="2806" dirty="0"/>
              <a:t>&lt;100 clients: </a:t>
            </a:r>
            <a:r>
              <a:rPr lang="ja-JP" altLang="en-US" sz="2806" dirty="0"/>
              <a:t>‘</a:t>
            </a:r>
            <a:r>
              <a:rPr lang="en-US" altLang="ja-JP" sz="2806" dirty="0"/>
              <a:t>unpopular</a:t>
            </a:r>
            <a:r>
              <a:rPr lang="ja-JP" altLang="en-US" sz="2806" dirty="0"/>
              <a:t>’</a:t>
            </a:r>
            <a:r>
              <a:rPr lang="en-US" altLang="ja-JP" sz="2806" dirty="0"/>
              <a:t>.</a:t>
            </a:r>
          </a:p>
          <a:p>
            <a:pPr lvl="1"/>
            <a:r>
              <a:rPr lang="en-US" altLang="fr-FR" sz="2806" dirty="0"/>
              <a:t>100-199 clients: </a:t>
            </a:r>
            <a:r>
              <a:rPr lang="ja-JP" altLang="en-US" sz="2806" dirty="0"/>
              <a:t>‘</a:t>
            </a:r>
            <a:r>
              <a:rPr lang="en-US" altLang="ja-JP" sz="2806" dirty="0"/>
              <a:t>average</a:t>
            </a:r>
            <a:r>
              <a:rPr lang="ja-JP" altLang="en-US" sz="2806" dirty="0"/>
              <a:t>’</a:t>
            </a:r>
            <a:r>
              <a:rPr lang="en-US" altLang="ja-JP" sz="2806" dirty="0"/>
              <a:t>.</a:t>
            </a:r>
          </a:p>
          <a:p>
            <a:pPr lvl="1"/>
            <a:r>
              <a:rPr lang="en-US" altLang="fr-FR" sz="2806" dirty="0"/>
              <a:t>&gt;= 200 clients: </a:t>
            </a:r>
            <a:r>
              <a:rPr lang="ja-JP" altLang="en-US" sz="2806" dirty="0"/>
              <a:t>‘</a:t>
            </a:r>
            <a:r>
              <a:rPr lang="en-US" altLang="ja-JP" sz="2806" dirty="0"/>
              <a:t>popular</a:t>
            </a:r>
            <a:r>
              <a:rPr lang="ja-JP" altLang="en-US" sz="2806" dirty="0"/>
              <a:t>’</a:t>
            </a:r>
            <a:r>
              <a:rPr lang="en-US" altLang="ja-JP" sz="2806" dirty="0"/>
              <a:t>.</a:t>
            </a:r>
          </a:p>
          <a:p>
            <a:pPr lvl="1"/>
            <a:endParaRPr lang="en-US" altLang="fr-FR" sz="1247" dirty="0"/>
          </a:p>
          <a:p>
            <a:r>
              <a:rPr lang="en-US" altLang="fr-FR" sz="2806" dirty="0"/>
              <a:t>La </a:t>
            </a:r>
            <a:r>
              <a:rPr lang="en-US" altLang="fr-FR" sz="2806" dirty="0" err="1"/>
              <a:t>fonction</a:t>
            </a:r>
            <a:r>
              <a:rPr lang="en-US" altLang="fr-FR" sz="2806" dirty="0"/>
              <a:t> Rate(b) </a:t>
            </a:r>
            <a:r>
              <a:rPr lang="en-US" altLang="fr-FR" sz="2806" dirty="0" err="1"/>
              <a:t>classe</a:t>
            </a:r>
            <a:r>
              <a:rPr lang="en-US" altLang="fr-FR" sz="2806" dirty="0"/>
              <a:t> le bar b.</a:t>
            </a:r>
          </a:p>
          <a:p>
            <a:endParaRPr lang="en-US" altLang="fr-FR" sz="2806" dirty="0"/>
          </a:p>
          <a:p>
            <a:pPr marL="1222607" lvl="2">
              <a:buNone/>
            </a:pPr>
            <a:r>
              <a:rPr lang="en-US" altLang="fr-FR" sz="2600" dirty="0"/>
              <a:t>CREATE FUNCTION Rate( b IN CHAR(20) ) RETURNS CHAR(10) AS $$</a:t>
            </a:r>
          </a:p>
          <a:p>
            <a:pPr marL="1222607" lvl="2">
              <a:buNone/>
            </a:pPr>
            <a:r>
              <a:rPr lang="en-US" altLang="fr-FR" sz="2600" dirty="0"/>
              <a:t>	DECLARE </a:t>
            </a:r>
          </a:p>
          <a:p>
            <a:pPr marL="1222607" lvl="2">
              <a:buNone/>
            </a:pPr>
            <a:r>
              <a:rPr lang="en-US" altLang="fr-FR" sz="2600" dirty="0"/>
              <a:t>		</a:t>
            </a:r>
            <a:r>
              <a:rPr lang="en-US" altLang="fr-FR" sz="2600" dirty="0" err="1"/>
              <a:t>cust</a:t>
            </a:r>
            <a:r>
              <a:rPr lang="en-US" altLang="fr-FR" sz="2600" dirty="0"/>
              <a:t> INTEGER;</a:t>
            </a:r>
          </a:p>
          <a:p>
            <a:pPr marL="1222607" lvl="2">
              <a:buNone/>
            </a:pPr>
            <a:r>
              <a:rPr lang="en-US" altLang="fr-FR" sz="2600" dirty="0"/>
              <a:t>	BEGIN</a:t>
            </a:r>
          </a:p>
          <a:p>
            <a:pPr marL="1222607" lvl="2">
              <a:buNone/>
            </a:pPr>
            <a:r>
              <a:rPr lang="en-US" altLang="fr-FR" sz="2600" dirty="0"/>
              <a:t>		SELECT COUNT(*) INTO </a:t>
            </a:r>
            <a:r>
              <a:rPr lang="en-US" altLang="fr-FR" sz="2600" dirty="0" err="1"/>
              <a:t>cust</a:t>
            </a:r>
            <a:r>
              <a:rPr lang="en-US" altLang="fr-FR" sz="2600" dirty="0"/>
              <a:t> FROM "Frequents" WHERE bar = b;</a:t>
            </a:r>
          </a:p>
          <a:p>
            <a:pPr marL="1222607" lvl="2">
              <a:buNone/>
            </a:pPr>
            <a:r>
              <a:rPr lang="en-US" altLang="fr-FR" sz="2600" dirty="0"/>
              <a:t>		IF </a:t>
            </a:r>
            <a:r>
              <a:rPr lang="en-US" altLang="fr-FR" sz="2600" dirty="0" err="1"/>
              <a:t>cust</a:t>
            </a:r>
            <a:r>
              <a:rPr lang="en-US" altLang="fr-FR" sz="2600" dirty="0"/>
              <a:t> &lt; 100 THEN RETURN </a:t>
            </a:r>
            <a:r>
              <a:rPr lang="ja-JP" altLang="en-US" sz="2600" dirty="0"/>
              <a:t>’</a:t>
            </a:r>
            <a:r>
              <a:rPr lang="en-US" altLang="ja-JP" sz="2600" dirty="0"/>
              <a:t>unpopular</a:t>
            </a:r>
            <a:r>
              <a:rPr lang="ja-JP" altLang="en-US" sz="2600" dirty="0"/>
              <a:t>’</a:t>
            </a:r>
            <a:r>
              <a:rPr lang="en-US" altLang="ja-JP" sz="2600" dirty="0"/>
              <a:t> ;</a:t>
            </a:r>
          </a:p>
          <a:p>
            <a:pPr marL="1222607" lvl="2">
              <a:buNone/>
            </a:pPr>
            <a:r>
              <a:rPr lang="en-US" altLang="fr-FR" sz="2600" dirty="0"/>
              <a:t>		ELSIF </a:t>
            </a:r>
            <a:r>
              <a:rPr lang="en-US" altLang="fr-FR" sz="2600" dirty="0" err="1"/>
              <a:t>cust</a:t>
            </a:r>
            <a:r>
              <a:rPr lang="en-US" altLang="fr-FR" sz="2600" dirty="0"/>
              <a:t> &lt; 200 THEN RETURN </a:t>
            </a:r>
            <a:r>
              <a:rPr lang="ja-JP" altLang="en-US" sz="2600" dirty="0"/>
              <a:t>’</a:t>
            </a:r>
            <a:r>
              <a:rPr lang="en-US" altLang="ja-JP" sz="2600" dirty="0"/>
              <a:t>average</a:t>
            </a:r>
            <a:r>
              <a:rPr lang="ja-JP" altLang="en-US" sz="2600" dirty="0"/>
              <a:t>’</a:t>
            </a:r>
            <a:r>
              <a:rPr lang="fr-FR" altLang="ja-JP" sz="2600" dirty="0"/>
              <a:t>;</a:t>
            </a:r>
            <a:endParaRPr lang="en-US" altLang="ja-JP" sz="2600" dirty="0"/>
          </a:p>
          <a:p>
            <a:pPr marL="1222607" lvl="2">
              <a:buNone/>
            </a:pPr>
            <a:r>
              <a:rPr lang="en-US" altLang="fr-FR" sz="2600" dirty="0"/>
              <a:t>		ELSE RETURN </a:t>
            </a:r>
            <a:r>
              <a:rPr lang="ja-JP" altLang="en-US" sz="2600" dirty="0"/>
              <a:t>’</a:t>
            </a:r>
            <a:r>
              <a:rPr lang="en-US" altLang="ja-JP" sz="2600" dirty="0"/>
              <a:t>popular</a:t>
            </a:r>
            <a:r>
              <a:rPr lang="ja-JP" altLang="en-US" sz="2600" dirty="0"/>
              <a:t>’</a:t>
            </a:r>
            <a:r>
              <a:rPr lang="fr-FR" altLang="ja-JP" sz="2600" dirty="0"/>
              <a:t>;</a:t>
            </a:r>
            <a:endParaRPr lang="en-US" altLang="ja-JP" sz="2600" dirty="0"/>
          </a:p>
          <a:p>
            <a:pPr marL="1222607" lvl="2">
              <a:buNone/>
            </a:pPr>
            <a:r>
              <a:rPr lang="en-US" altLang="fr-FR" sz="2600" dirty="0"/>
              <a:t>		END IF;</a:t>
            </a:r>
          </a:p>
          <a:p>
            <a:pPr marL="1222607" lvl="2">
              <a:buNone/>
            </a:pPr>
            <a:r>
              <a:rPr lang="en-US" altLang="fr-FR" sz="2600" dirty="0"/>
              <a:t>		RETURN;</a:t>
            </a:r>
          </a:p>
          <a:p>
            <a:pPr marL="1222607" lvl="2">
              <a:buNone/>
            </a:pPr>
            <a:r>
              <a:rPr lang="en-US" altLang="fr-FR" sz="2600" dirty="0"/>
              <a:t>	END;</a:t>
            </a:r>
          </a:p>
          <a:p>
            <a:pPr marL="1222607" lvl="2">
              <a:buNone/>
            </a:pPr>
            <a:r>
              <a:rPr lang="en-US" altLang="fr-FR" sz="2600" dirty="0"/>
              <a:t>$$ LANGUAGE </a:t>
            </a:r>
            <a:r>
              <a:rPr lang="en-US" altLang="fr-FR" sz="2600" dirty="0" err="1"/>
              <a:t>plpgsql</a:t>
            </a:r>
            <a:r>
              <a:rPr lang="en-US" altLang="fr-FR" sz="2600" dirty="0"/>
              <a:t>;</a:t>
            </a:r>
          </a:p>
          <a:p>
            <a:endParaRPr lang="en-US" altLang="fr-FR" sz="2806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D9E9E5-8BD0-267A-4AAC-681623CF9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4C6A9127-3A3F-3E9C-9977-49EC90656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Les boucles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27D47840-A041-C459-7C29-71FAD79D7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4588" y="1900767"/>
            <a:ext cx="12884624" cy="8315854"/>
          </a:xfrm>
        </p:spPr>
        <p:txBody>
          <a:bodyPr/>
          <a:lstStyle/>
          <a:p>
            <a:r>
              <a:rPr lang="fr-FR" altLang="fr-FR" dirty="0"/>
              <a:t>Forme basique:</a:t>
            </a:r>
          </a:p>
          <a:p>
            <a:pPr>
              <a:buFontTx/>
              <a:buNone/>
            </a:pPr>
            <a:r>
              <a:rPr lang="fr-FR" altLang="fr-FR" dirty="0"/>
              <a:t>		</a:t>
            </a:r>
            <a:r>
              <a:rPr lang="fr-FR" altLang="fr-FR" dirty="0">
                <a:solidFill>
                  <a:srgbClr val="0070C0"/>
                </a:solidFill>
              </a:rPr>
              <a:t>[&lt;</a:t>
            </a:r>
            <a:r>
              <a:rPr lang="fr-FR" altLang="fr-FR" dirty="0" err="1">
                <a:solidFill>
                  <a:srgbClr val="0070C0"/>
                </a:solidFill>
              </a:rPr>
              <a:t>loop</a:t>
            </a:r>
            <a:r>
              <a:rPr lang="fr-FR" altLang="fr-FR" dirty="0">
                <a:solidFill>
                  <a:srgbClr val="0070C0"/>
                </a:solidFill>
              </a:rPr>
              <a:t> label&gt;] </a:t>
            </a:r>
            <a:r>
              <a:rPr lang="fr-FR" altLang="fr-FR" b="1" dirty="0">
                <a:solidFill>
                  <a:srgbClr val="0070C0"/>
                </a:solidFill>
              </a:rPr>
              <a:t>LOOP</a:t>
            </a:r>
            <a:r>
              <a:rPr lang="fr-FR" altLang="fr-FR" dirty="0">
                <a:solidFill>
                  <a:srgbClr val="0070C0"/>
                </a:solidFill>
              </a:rPr>
              <a:t> &lt;</a:t>
            </a:r>
            <a:r>
              <a:rPr lang="fr-FR" altLang="fr-FR" dirty="0" err="1">
                <a:solidFill>
                  <a:srgbClr val="0070C0"/>
                </a:solidFill>
              </a:rPr>
              <a:t>statements</a:t>
            </a:r>
            <a:r>
              <a:rPr lang="fr-FR" altLang="fr-FR" dirty="0">
                <a:solidFill>
                  <a:srgbClr val="0070C0"/>
                </a:solidFill>
              </a:rPr>
              <a:t>&gt; 			</a:t>
            </a:r>
          </a:p>
          <a:p>
            <a:pPr>
              <a:buFontTx/>
              <a:buNone/>
            </a:pPr>
            <a:r>
              <a:rPr lang="fr-FR" altLang="fr-FR" dirty="0">
                <a:solidFill>
                  <a:srgbClr val="0070C0"/>
                </a:solidFill>
              </a:rPr>
              <a:t>		</a:t>
            </a:r>
            <a:r>
              <a:rPr lang="fr-FR" altLang="fr-FR" b="1" dirty="0">
                <a:solidFill>
                  <a:srgbClr val="0070C0"/>
                </a:solidFill>
              </a:rPr>
              <a:t>END LOOP</a:t>
            </a:r>
            <a:r>
              <a:rPr lang="fr-FR" altLang="fr-FR" dirty="0">
                <a:solidFill>
                  <a:srgbClr val="0070C0"/>
                </a:solidFill>
              </a:rPr>
              <a:t> [&lt;</a:t>
            </a:r>
            <a:r>
              <a:rPr lang="fr-FR" altLang="fr-FR" dirty="0" err="1">
                <a:solidFill>
                  <a:srgbClr val="0070C0"/>
                </a:solidFill>
              </a:rPr>
              <a:t>loop</a:t>
            </a:r>
            <a:r>
              <a:rPr lang="fr-FR" altLang="fr-FR" dirty="0">
                <a:solidFill>
                  <a:srgbClr val="0070C0"/>
                </a:solidFill>
              </a:rPr>
              <a:t> </a:t>
            </a:r>
            <a:r>
              <a:rPr lang="fr-FR" altLang="fr-FR" dirty="0" err="1">
                <a:solidFill>
                  <a:srgbClr val="0070C0"/>
                </a:solidFill>
              </a:rPr>
              <a:t>name</a:t>
            </a:r>
            <a:r>
              <a:rPr lang="fr-FR" altLang="fr-FR" dirty="0">
                <a:solidFill>
                  <a:srgbClr val="0070C0"/>
                </a:solidFill>
              </a:rPr>
              <a:t>&gt;];</a:t>
            </a:r>
          </a:p>
          <a:p>
            <a:r>
              <a:rPr lang="fr-FR" altLang="fr-FR" dirty="0"/>
              <a:t>Interrompre une boucle:</a:t>
            </a:r>
          </a:p>
          <a:p>
            <a:pPr>
              <a:buFontTx/>
              <a:buNone/>
            </a:pPr>
            <a:r>
              <a:rPr lang="fr-FR" altLang="fr-FR" dirty="0"/>
              <a:t>		</a:t>
            </a:r>
            <a:r>
              <a:rPr lang="fr-FR" altLang="fr-FR" b="1" dirty="0">
                <a:solidFill>
                  <a:srgbClr val="0070C0"/>
                </a:solidFill>
              </a:rPr>
              <a:t>EXIT</a:t>
            </a:r>
            <a:r>
              <a:rPr lang="fr-FR" altLang="fr-FR" dirty="0">
                <a:solidFill>
                  <a:srgbClr val="0070C0"/>
                </a:solidFill>
              </a:rPr>
              <a:t> [&lt;</a:t>
            </a:r>
            <a:r>
              <a:rPr lang="fr-FR" altLang="fr-FR" dirty="0" err="1">
                <a:solidFill>
                  <a:srgbClr val="0070C0"/>
                </a:solidFill>
              </a:rPr>
              <a:t>loop</a:t>
            </a:r>
            <a:r>
              <a:rPr lang="fr-FR" altLang="fr-FR" dirty="0">
                <a:solidFill>
                  <a:srgbClr val="0070C0"/>
                </a:solidFill>
              </a:rPr>
              <a:t> label&gt;] [ </a:t>
            </a:r>
            <a:r>
              <a:rPr lang="fr-FR" altLang="fr-FR" b="1" dirty="0">
                <a:solidFill>
                  <a:srgbClr val="0070C0"/>
                </a:solidFill>
              </a:rPr>
              <a:t>WHEN</a:t>
            </a:r>
            <a:r>
              <a:rPr lang="fr-FR" altLang="fr-FR" dirty="0">
                <a:solidFill>
                  <a:srgbClr val="0070C0"/>
                </a:solidFill>
              </a:rPr>
              <a:t> &lt;condition&gt; ]</a:t>
            </a:r>
          </a:p>
          <a:p>
            <a:pPr algn="just">
              <a:buFontTx/>
              <a:buNone/>
            </a:pPr>
            <a:endParaRPr lang="fr-FR" altLang="fr-FR" dirty="0">
              <a:solidFill>
                <a:srgbClr val="33CC33"/>
              </a:solidFill>
            </a:endParaRPr>
          </a:p>
          <a:p>
            <a:pPr algn="just"/>
            <a:r>
              <a:rPr lang="fr-FR" altLang="fr-FR" dirty="0">
                <a:solidFill>
                  <a:srgbClr val="33CC33"/>
                </a:solidFill>
              </a:rPr>
              <a:t>Exemple</a:t>
            </a:r>
            <a:r>
              <a:rPr lang="fr-FR" altLang="fr-FR" dirty="0"/>
              <a:t>: </a:t>
            </a:r>
          </a:p>
          <a:p>
            <a:pPr algn="just">
              <a:buFontTx/>
              <a:buNone/>
            </a:pPr>
            <a:r>
              <a:rPr lang="fr-FR" altLang="fr-FR" dirty="0"/>
              <a:t>		</a:t>
            </a:r>
            <a:r>
              <a:rPr lang="en-US" altLang="fr-FR" dirty="0"/>
              <a:t>loop1 LOOP</a:t>
            </a:r>
          </a:p>
          <a:p>
            <a:pPr>
              <a:buFontTx/>
              <a:buNone/>
            </a:pPr>
            <a:r>
              <a:rPr lang="en-US" altLang="fr-FR" dirty="0"/>
              <a:t>			. . .</a:t>
            </a:r>
          </a:p>
          <a:p>
            <a:pPr>
              <a:buFontTx/>
              <a:buNone/>
            </a:pPr>
            <a:r>
              <a:rPr lang="en-US" altLang="fr-FR" dirty="0"/>
              <a:t>			EXIT loop1;</a:t>
            </a:r>
          </a:p>
          <a:p>
            <a:pPr>
              <a:buFontTx/>
              <a:buNone/>
            </a:pPr>
            <a:r>
              <a:rPr lang="en-US" altLang="fr-FR" dirty="0"/>
              <a:t>			. . .</a:t>
            </a:r>
          </a:p>
          <a:p>
            <a:pPr>
              <a:buFontTx/>
              <a:buNone/>
            </a:pPr>
            <a:r>
              <a:rPr lang="en-US" altLang="fr-FR" dirty="0"/>
              <a:t>		END LOOP loop1;</a:t>
            </a:r>
            <a:endParaRPr lang="fr-FR" altLang="fr-FR" dirty="0"/>
          </a:p>
          <a:p>
            <a:pPr>
              <a:buFontTx/>
              <a:buNone/>
            </a:pPr>
            <a:endParaRPr lang="fr-FR" altLang="fr-FR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848868B-4CFF-9C2E-6A48-29F1528DCF3F}"/>
              </a:ext>
            </a:extLst>
          </p:cNvPr>
          <p:cNvGrpSpPr>
            <a:grpSpLocks/>
          </p:cNvGrpSpPr>
          <p:nvPr/>
        </p:nvGrpSpPr>
        <p:grpSpPr bwMode="auto">
          <a:xfrm>
            <a:off x="6371696" y="7763986"/>
            <a:ext cx="5791399" cy="462817"/>
            <a:chOff x="1680" y="2676"/>
            <a:chExt cx="2340" cy="187"/>
          </a:xfrm>
        </p:grpSpPr>
        <p:sp>
          <p:nvSpPr>
            <p:cNvPr id="24587" name="Text Box 5">
              <a:extLst>
                <a:ext uri="{FF2B5EF4-FFF2-40B4-BE49-F238E27FC236}">
                  <a16:creationId xmlns:a16="http://schemas.microsoft.com/office/drawing/2014/main" id="{6CF5EA3E-4241-AD5E-AB9A-2EDA96DA5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676"/>
              <a:ext cx="181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fr-FR" dirty="0" err="1"/>
                <a:t>si</a:t>
              </a:r>
              <a:r>
                <a:rPr lang="en-US" altLang="fr-FR" dirty="0"/>
                <a:t> </a:t>
              </a:r>
              <a:r>
                <a:rPr lang="en-US" altLang="fr-FR" dirty="0" err="1"/>
                <a:t>cette</a:t>
              </a:r>
              <a:r>
                <a:rPr lang="en-US" altLang="fr-FR" dirty="0"/>
                <a:t> instruction </a:t>
              </a:r>
              <a:r>
                <a:rPr lang="en-US" altLang="fr-FR" dirty="0" err="1"/>
                <a:t>est</a:t>
              </a:r>
              <a:r>
                <a:rPr lang="en-US" altLang="fr-FR" dirty="0"/>
                <a:t> </a:t>
              </a:r>
              <a:r>
                <a:rPr lang="en-US" altLang="fr-FR" dirty="0" err="1"/>
                <a:t>exécutée</a:t>
              </a:r>
              <a:endParaRPr lang="en-US" altLang="fr-FR" dirty="0"/>
            </a:p>
          </p:txBody>
        </p:sp>
        <p:sp>
          <p:nvSpPr>
            <p:cNvPr id="24588" name="Line 6">
              <a:extLst>
                <a:ext uri="{FF2B5EF4-FFF2-40B4-BE49-F238E27FC236}">
                  <a16:creationId xmlns:a16="http://schemas.microsoft.com/office/drawing/2014/main" id="{EA52D8EC-61D2-977A-6ECD-9442D30F90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7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2806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B82F487F-ABA4-3E48-8192-5B3B7928530A}"/>
              </a:ext>
            </a:extLst>
          </p:cNvPr>
          <p:cNvGrpSpPr>
            <a:grpSpLocks/>
          </p:cNvGrpSpPr>
          <p:nvPr/>
        </p:nvGrpSpPr>
        <p:grpSpPr bwMode="auto">
          <a:xfrm>
            <a:off x="6144000" y="8833168"/>
            <a:ext cx="4848440" cy="462817"/>
            <a:chOff x="576" y="3172"/>
            <a:chExt cx="1959" cy="187"/>
          </a:xfrm>
        </p:grpSpPr>
        <p:sp>
          <p:nvSpPr>
            <p:cNvPr id="24585" name="Text Box 8">
              <a:extLst>
                <a:ext uri="{FF2B5EF4-FFF2-40B4-BE49-F238E27FC236}">
                  <a16:creationId xmlns:a16="http://schemas.microsoft.com/office/drawing/2014/main" id="{91C4F70A-C210-D390-931E-89E60B6FE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3172"/>
              <a:ext cx="913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fr-FR" dirty="0"/>
                <a:t>fin de la boucle</a:t>
              </a:r>
            </a:p>
          </p:txBody>
        </p:sp>
        <p:sp>
          <p:nvSpPr>
            <p:cNvPr id="24586" name="Line 9">
              <a:extLst>
                <a:ext uri="{FF2B5EF4-FFF2-40B4-BE49-F238E27FC236}">
                  <a16:creationId xmlns:a16="http://schemas.microsoft.com/office/drawing/2014/main" id="{C7B42EFE-02EE-BFE5-76C3-224BD7AC2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" y="331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2806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56A0D7-D262-0D82-847A-4B09BD8A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BD7D32F-3928-E4AC-3CFA-80AB83A4F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Les boucles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97C8DC01-A88D-E939-E372-E93DEA230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9456" y="1964724"/>
            <a:ext cx="12756057" cy="7665333"/>
          </a:xfrm>
        </p:spPr>
        <p:txBody>
          <a:bodyPr>
            <a:normAutofit fontScale="92500" lnSpcReduction="10000"/>
          </a:bodyPr>
          <a:lstStyle/>
          <a:p>
            <a:r>
              <a:rPr lang="fr-FR" altLang="fr-FR" dirty="0">
                <a:solidFill>
                  <a:srgbClr val="0070C0"/>
                </a:solidFill>
              </a:rPr>
              <a:t>[&lt;</a:t>
            </a:r>
            <a:r>
              <a:rPr lang="fr-FR" altLang="fr-FR" dirty="0" err="1">
                <a:solidFill>
                  <a:srgbClr val="0070C0"/>
                </a:solidFill>
              </a:rPr>
              <a:t>while</a:t>
            </a:r>
            <a:r>
              <a:rPr lang="fr-FR" altLang="fr-FR" dirty="0">
                <a:solidFill>
                  <a:srgbClr val="0070C0"/>
                </a:solidFill>
              </a:rPr>
              <a:t> label&gt;] </a:t>
            </a:r>
            <a:r>
              <a:rPr lang="en-US" altLang="fr-FR" b="1" dirty="0">
                <a:solidFill>
                  <a:srgbClr val="0070C0"/>
                </a:solidFill>
              </a:rPr>
              <a:t>WHILE</a:t>
            </a:r>
            <a:r>
              <a:rPr lang="en-US" altLang="fr-FR" dirty="0">
                <a:solidFill>
                  <a:srgbClr val="0070C0"/>
                </a:solidFill>
              </a:rPr>
              <a:t> &lt;condition&gt;  </a:t>
            </a:r>
            <a:r>
              <a:rPr lang="en-US" altLang="fr-FR" b="1" dirty="0">
                <a:solidFill>
                  <a:srgbClr val="0070C0"/>
                </a:solidFill>
              </a:rPr>
              <a:t>LOOP</a:t>
            </a:r>
          </a:p>
          <a:p>
            <a:pPr>
              <a:buFontTx/>
              <a:buNone/>
            </a:pPr>
            <a:r>
              <a:rPr lang="en-US" altLang="fr-FR" dirty="0">
                <a:solidFill>
                  <a:srgbClr val="0070C0"/>
                </a:solidFill>
              </a:rPr>
              <a:t>	 	&lt;statements&gt; </a:t>
            </a:r>
          </a:p>
          <a:p>
            <a:pPr>
              <a:buFontTx/>
              <a:buNone/>
            </a:pPr>
            <a:r>
              <a:rPr lang="en-US" altLang="fr-FR" dirty="0">
                <a:solidFill>
                  <a:srgbClr val="0070C0"/>
                </a:solidFill>
              </a:rPr>
              <a:t>     </a:t>
            </a:r>
            <a:r>
              <a:rPr lang="en-US" altLang="fr-FR" b="1" dirty="0">
                <a:solidFill>
                  <a:srgbClr val="0070C0"/>
                </a:solidFill>
              </a:rPr>
              <a:t>END LOOP </a:t>
            </a:r>
            <a:r>
              <a:rPr lang="fr-FR" altLang="fr-FR" dirty="0">
                <a:solidFill>
                  <a:srgbClr val="0070C0"/>
                </a:solidFill>
              </a:rPr>
              <a:t>[&lt;</a:t>
            </a:r>
            <a:r>
              <a:rPr lang="fr-FR" altLang="fr-FR" dirty="0" err="1">
                <a:solidFill>
                  <a:srgbClr val="0070C0"/>
                </a:solidFill>
              </a:rPr>
              <a:t>while</a:t>
            </a:r>
            <a:r>
              <a:rPr lang="fr-FR" altLang="fr-FR" dirty="0">
                <a:solidFill>
                  <a:srgbClr val="0070C0"/>
                </a:solidFill>
              </a:rPr>
              <a:t> label&gt;] </a:t>
            </a:r>
            <a:r>
              <a:rPr lang="en-US" altLang="fr-FR" dirty="0">
                <a:solidFill>
                  <a:srgbClr val="0070C0"/>
                </a:solidFill>
              </a:rPr>
              <a:t>;</a:t>
            </a:r>
          </a:p>
          <a:p>
            <a:pPr>
              <a:buFontTx/>
              <a:buNone/>
            </a:pPr>
            <a:endParaRPr lang="en-US" altLang="fr-FR" dirty="0"/>
          </a:p>
          <a:p>
            <a:r>
              <a:rPr lang="fr-FR" altLang="fr-FR" dirty="0">
                <a:solidFill>
                  <a:srgbClr val="0070C0"/>
                </a:solidFill>
              </a:rPr>
              <a:t>[&lt;for label&gt;] </a:t>
            </a:r>
            <a:r>
              <a:rPr lang="fr-FR" altLang="fr-FR" b="1" dirty="0">
                <a:solidFill>
                  <a:srgbClr val="0070C0"/>
                </a:solidFill>
              </a:rPr>
              <a:t>FOR</a:t>
            </a:r>
            <a:r>
              <a:rPr lang="fr-FR" altLang="fr-FR" dirty="0">
                <a:solidFill>
                  <a:srgbClr val="0070C0"/>
                </a:solidFill>
              </a:rPr>
              <a:t> &lt;variable&gt; </a:t>
            </a:r>
            <a:r>
              <a:rPr lang="fr-FR" altLang="fr-FR" b="1" dirty="0">
                <a:solidFill>
                  <a:srgbClr val="0070C0"/>
                </a:solidFill>
              </a:rPr>
              <a:t>IN</a:t>
            </a:r>
            <a:r>
              <a:rPr lang="fr-FR" altLang="fr-FR" dirty="0">
                <a:solidFill>
                  <a:srgbClr val="0070C0"/>
                </a:solidFill>
              </a:rPr>
              <a:t> [ REVERSE ] &lt;expression&gt; .. &lt;expression&gt; [ </a:t>
            </a:r>
            <a:r>
              <a:rPr lang="fr-FR" altLang="fr-FR" b="1" dirty="0">
                <a:solidFill>
                  <a:srgbClr val="0070C0"/>
                </a:solidFill>
              </a:rPr>
              <a:t>BY</a:t>
            </a:r>
            <a:r>
              <a:rPr lang="fr-FR" altLang="fr-FR" dirty="0">
                <a:solidFill>
                  <a:srgbClr val="0070C0"/>
                </a:solidFill>
              </a:rPr>
              <a:t> &lt;expression&gt; ] </a:t>
            </a:r>
          </a:p>
          <a:p>
            <a:pPr>
              <a:buFontTx/>
              <a:buNone/>
            </a:pPr>
            <a:r>
              <a:rPr lang="fr-FR" altLang="fr-FR" dirty="0">
                <a:solidFill>
                  <a:srgbClr val="0070C0"/>
                </a:solidFill>
              </a:rPr>
              <a:t>	</a:t>
            </a:r>
            <a:r>
              <a:rPr lang="fr-FR" altLang="fr-FR" b="1" dirty="0">
                <a:solidFill>
                  <a:srgbClr val="0070C0"/>
                </a:solidFill>
              </a:rPr>
              <a:t>LOOP</a:t>
            </a:r>
            <a:r>
              <a:rPr lang="fr-FR" altLang="fr-FR" dirty="0">
                <a:solidFill>
                  <a:srgbClr val="0070C0"/>
                </a:solidFill>
              </a:rPr>
              <a:t>    </a:t>
            </a:r>
          </a:p>
          <a:p>
            <a:pPr>
              <a:buFontTx/>
              <a:buNone/>
            </a:pPr>
            <a:r>
              <a:rPr lang="fr-FR" altLang="fr-FR" dirty="0">
                <a:solidFill>
                  <a:srgbClr val="0070C0"/>
                </a:solidFill>
              </a:rPr>
              <a:t>		&lt;</a:t>
            </a:r>
            <a:r>
              <a:rPr lang="fr-FR" altLang="fr-FR" dirty="0" err="1">
                <a:solidFill>
                  <a:srgbClr val="0070C0"/>
                </a:solidFill>
              </a:rPr>
              <a:t>statements</a:t>
            </a:r>
            <a:r>
              <a:rPr lang="fr-FR" altLang="fr-FR" dirty="0">
                <a:solidFill>
                  <a:srgbClr val="0070C0"/>
                </a:solidFill>
              </a:rPr>
              <a:t>&gt;</a:t>
            </a:r>
          </a:p>
          <a:p>
            <a:pPr>
              <a:buFontTx/>
              <a:buNone/>
            </a:pPr>
            <a:r>
              <a:rPr lang="fr-FR" altLang="fr-FR" dirty="0">
                <a:solidFill>
                  <a:srgbClr val="0070C0"/>
                </a:solidFill>
              </a:rPr>
              <a:t>	</a:t>
            </a:r>
            <a:r>
              <a:rPr lang="fr-FR" altLang="fr-FR" b="1" dirty="0">
                <a:solidFill>
                  <a:srgbClr val="0070C0"/>
                </a:solidFill>
              </a:rPr>
              <a:t>END LOOP </a:t>
            </a:r>
            <a:r>
              <a:rPr lang="fr-FR" altLang="fr-FR" dirty="0">
                <a:solidFill>
                  <a:srgbClr val="0070C0"/>
                </a:solidFill>
              </a:rPr>
              <a:t>[&lt;for label&gt;];</a:t>
            </a:r>
          </a:p>
          <a:p>
            <a:pPr>
              <a:buFontTx/>
              <a:buNone/>
            </a:pPr>
            <a:endParaRPr lang="fr-FR" altLang="fr-FR" dirty="0"/>
          </a:p>
          <a:p>
            <a:pPr>
              <a:buFontTx/>
              <a:buNone/>
            </a:pPr>
            <a:r>
              <a:rPr lang="fr-FR" altLang="fr-FR" dirty="0"/>
              <a:t>	</a:t>
            </a:r>
            <a:r>
              <a:rPr lang="fr-FR" altLang="fr-FR" b="1" i="1" dirty="0"/>
              <a:t>Exemple:</a:t>
            </a:r>
          </a:p>
          <a:p>
            <a:pPr>
              <a:buFontTx/>
              <a:buNone/>
            </a:pPr>
            <a:r>
              <a:rPr lang="fr-FR" altLang="fr-FR" dirty="0"/>
              <a:t>		FOR i IN 1 .. 10 BY 2 LOOP</a:t>
            </a:r>
          </a:p>
          <a:p>
            <a:pPr>
              <a:buFontTx/>
              <a:buNone/>
            </a:pPr>
            <a:r>
              <a:rPr lang="fr-FR" altLang="fr-FR" dirty="0"/>
              <a:t>		…</a:t>
            </a:r>
          </a:p>
          <a:p>
            <a:pPr>
              <a:buFontTx/>
              <a:buNone/>
            </a:pPr>
            <a:r>
              <a:rPr lang="fr-FR" altLang="fr-FR" dirty="0"/>
              <a:t>		END LOOP;</a:t>
            </a:r>
            <a:endParaRPr lang="en-US" altLang="fr-FR" dirty="0"/>
          </a:p>
          <a:p>
            <a:pPr>
              <a:buFontTx/>
              <a:buNone/>
            </a:pPr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9504D01-3F92-AB45-D2AD-B67AFB3C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A3A56AA-943E-FAA0-6E0F-564DBE99C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Exécuter des requêtes dans une procédure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35AEFA57-D738-9F05-9CC1-4393E1E1A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4587" y="1900766"/>
            <a:ext cx="13067771" cy="7813077"/>
          </a:xfrm>
        </p:spPr>
        <p:txBody>
          <a:bodyPr/>
          <a:lstStyle/>
          <a:p>
            <a:pPr algn="just"/>
            <a:r>
              <a:rPr lang="fr-FR" altLang="fr-FR" dirty="0">
                <a:solidFill>
                  <a:srgbClr val="FF0000"/>
                </a:solidFill>
              </a:rPr>
              <a:t>Les requêtes générales SELECT-FROM-WHERE ne peuvent pas être exécutées directement.</a:t>
            </a:r>
          </a:p>
          <a:p>
            <a:pPr algn="just"/>
            <a:endParaRPr lang="fr-FR" altLang="fr-FR" dirty="0"/>
          </a:p>
          <a:p>
            <a:pPr algn="just"/>
            <a:r>
              <a:rPr lang="fr-FR" altLang="fr-FR" dirty="0"/>
              <a:t>Seules les requêtes ne retournant aucun résultat peuvent être directement invoquées (p.ex. INSERT).</a:t>
            </a:r>
          </a:p>
          <a:p>
            <a:pPr algn="just"/>
            <a:endParaRPr lang="fr-FR" altLang="fr-FR" dirty="0"/>
          </a:p>
          <a:p>
            <a:pPr algn="just"/>
            <a:r>
              <a:rPr lang="fr-FR" altLang="fr-FR" dirty="0"/>
              <a:t>Il y a trois principales méthodes pour manipuler le résultat d’une requête SELECT:</a:t>
            </a:r>
          </a:p>
          <a:p>
            <a:pPr lvl="1" algn="just"/>
            <a:r>
              <a:rPr lang="fr-FR" altLang="fr-FR" sz="3200" dirty="0">
                <a:solidFill>
                  <a:srgbClr val="0070C0"/>
                </a:solidFill>
              </a:rPr>
              <a:t>SELECT</a:t>
            </a:r>
            <a:r>
              <a:rPr lang="fr-FR" altLang="fr-FR" sz="3200" dirty="0"/>
              <a:t> . . . </a:t>
            </a:r>
            <a:r>
              <a:rPr lang="fr-FR" altLang="fr-FR" sz="3200" dirty="0">
                <a:solidFill>
                  <a:srgbClr val="0070C0"/>
                </a:solidFill>
              </a:rPr>
              <a:t>INTO</a:t>
            </a:r>
            <a:r>
              <a:rPr lang="fr-FR" altLang="fr-FR" sz="3200" dirty="0"/>
              <a:t>…</a:t>
            </a:r>
          </a:p>
          <a:p>
            <a:pPr lvl="1" algn="just"/>
            <a:r>
              <a:rPr lang="fr-FR" altLang="fr-FR" sz="3200" dirty="0"/>
              <a:t>Parcourir le résultat de la requête dans une boucle </a:t>
            </a:r>
            <a:r>
              <a:rPr lang="fr-FR" altLang="fr-FR" sz="3200" dirty="0">
                <a:solidFill>
                  <a:srgbClr val="0070C0"/>
                </a:solidFill>
              </a:rPr>
              <a:t>FOR .. IN …</a:t>
            </a:r>
            <a:endParaRPr lang="fr-FR" altLang="fr-FR" sz="3200" dirty="0"/>
          </a:p>
          <a:p>
            <a:pPr lvl="1" algn="just"/>
            <a:r>
              <a:rPr lang="fr-FR" altLang="fr-FR" sz="3200" dirty="0"/>
              <a:t>Les </a:t>
            </a:r>
            <a:r>
              <a:rPr lang="fr-FR" altLang="fr-FR" sz="3200" dirty="0">
                <a:solidFill>
                  <a:srgbClr val="0070C0"/>
                </a:solidFill>
              </a:rPr>
              <a:t>curseurs</a:t>
            </a:r>
            <a:endParaRPr lang="fr-FR" altLang="fr-FR"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E92DBD4-0BAB-B8D2-7572-70FEC4A6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CF1AA383-8132-34C3-7667-027B5C557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>
                <a:solidFill>
                  <a:srgbClr val="0070C0"/>
                </a:solidFill>
              </a:rPr>
              <a:t>SELECT</a:t>
            </a:r>
            <a:r>
              <a:rPr lang="en-US" altLang="fr-FR" dirty="0"/>
              <a:t> . . . </a:t>
            </a:r>
            <a:r>
              <a:rPr lang="en-US" altLang="fr-FR" dirty="0">
                <a:solidFill>
                  <a:srgbClr val="0070C0"/>
                </a:solidFill>
              </a:rPr>
              <a:t>INTO …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C173BAF-D33E-F536-B33C-436A9366D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/>
              <a:t>Un moyen de récupérer la valeur d’une requête qui retourne </a:t>
            </a:r>
            <a:r>
              <a:rPr lang="fr-FR" altLang="fr-FR" b="1" dirty="0"/>
              <a:t>un unique</a:t>
            </a:r>
            <a:r>
              <a:rPr lang="fr-FR" altLang="fr-FR" dirty="0"/>
              <a:t> tuple est d’utiliser </a:t>
            </a:r>
            <a:r>
              <a:rPr lang="fr-FR" altLang="fr-FR" b="1" dirty="0">
                <a:solidFill>
                  <a:srgbClr val="0070C0"/>
                </a:solidFill>
              </a:rPr>
              <a:t>INTO</a:t>
            </a:r>
            <a:r>
              <a:rPr lang="fr-FR" altLang="fr-FR" dirty="0">
                <a:solidFill>
                  <a:srgbClr val="0070C0"/>
                </a:solidFill>
              </a:rPr>
              <a:t> &lt;variable&gt; </a:t>
            </a:r>
            <a:r>
              <a:rPr lang="fr-FR" altLang="fr-FR" dirty="0"/>
              <a:t>après la clause SELECT.</a:t>
            </a:r>
          </a:p>
          <a:p>
            <a:endParaRPr lang="fr-FR" altLang="fr-FR" dirty="0"/>
          </a:p>
          <a:p>
            <a:r>
              <a:rPr lang="fr-FR" altLang="fr-FR" dirty="0">
                <a:solidFill>
                  <a:srgbClr val="66FF66"/>
                </a:solidFill>
              </a:rPr>
              <a:t>Exemple:</a:t>
            </a:r>
          </a:p>
          <a:p>
            <a:pPr>
              <a:buFontTx/>
              <a:buNone/>
            </a:pPr>
            <a:r>
              <a:rPr lang="fr-FR" altLang="fr-FR" dirty="0"/>
              <a:t>		</a:t>
            </a:r>
            <a:r>
              <a:rPr lang="fr-FR" altLang="fr-FR" b="1" dirty="0"/>
              <a:t>SELECT </a:t>
            </a:r>
            <a:r>
              <a:rPr lang="fr-FR" altLang="fr-FR" b="1" dirty="0" err="1"/>
              <a:t>price</a:t>
            </a:r>
            <a:r>
              <a:rPr lang="fr-FR" altLang="fr-FR" b="1" dirty="0"/>
              <a:t> INTO p </a:t>
            </a:r>
            <a:r>
              <a:rPr lang="fr-FR" altLang="fr-FR" dirty="0"/>
              <a:t>FROM </a:t>
            </a:r>
            <a:r>
              <a:rPr lang="fr-FR" altLang="fr-FR" dirty="0" err="1"/>
              <a:t>Sells</a:t>
            </a:r>
            <a:endParaRPr lang="fr-FR" altLang="fr-FR" dirty="0"/>
          </a:p>
          <a:p>
            <a:pPr>
              <a:buFontTx/>
              <a:buNone/>
            </a:pPr>
            <a:r>
              <a:rPr lang="fr-FR" altLang="fr-FR" dirty="0"/>
              <a:t>			WHERE bar = ’</a:t>
            </a:r>
            <a:r>
              <a:rPr lang="fr-FR" altLang="ja-JP" dirty="0" err="1"/>
              <a:t>Joe</a:t>
            </a:r>
            <a:r>
              <a:rPr lang="fr-FR" altLang="fr-FR" dirty="0" err="1"/>
              <a:t>’’</a:t>
            </a:r>
            <a:r>
              <a:rPr lang="fr-FR" altLang="ja-JP" dirty="0" err="1"/>
              <a:t>s</a:t>
            </a:r>
            <a:r>
              <a:rPr lang="fr-FR" altLang="ja-JP" dirty="0"/>
              <a:t> Bar</a:t>
            </a:r>
            <a:r>
              <a:rPr lang="fr-FR" altLang="fr-FR" dirty="0"/>
              <a:t>’</a:t>
            </a:r>
            <a:r>
              <a:rPr lang="fr-FR" altLang="ja-JP" dirty="0"/>
              <a:t> AND</a:t>
            </a:r>
          </a:p>
          <a:p>
            <a:pPr>
              <a:buFontTx/>
              <a:buNone/>
            </a:pPr>
            <a:r>
              <a:rPr lang="fr-FR" altLang="fr-FR" dirty="0"/>
              <a:t>			</a:t>
            </a:r>
            <a:r>
              <a:rPr lang="fr-FR" altLang="fr-FR" dirty="0" err="1"/>
              <a:t>beer</a:t>
            </a:r>
            <a:r>
              <a:rPr lang="fr-FR" altLang="fr-FR" dirty="0"/>
              <a:t> = ’</a:t>
            </a:r>
            <a:r>
              <a:rPr lang="fr-FR" altLang="ja-JP" dirty="0"/>
              <a:t>Bud</a:t>
            </a:r>
            <a:r>
              <a:rPr lang="fr-FR" altLang="fr-FR" dirty="0"/>
              <a:t>’</a:t>
            </a:r>
            <a:r>
              <a:rPr lang="fr-FR" altLang="ja-JP" dirty="0"/>
              <a:t>;</a:t>
            </a:r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3ECF31-AAAA-06F2-0D2D-6CD9CC2EE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2FE64BA-56E3-0050-9822-2AA15628F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>
                <a:solidFill>
                  <a:srgbClr val="0070C0"/>
                </a:solidFill>
              </a:rPr>
              <a:t>FOR ... IN …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98D4428-28C5-4A23-3180-7B2B8ADBA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992" y="1900766"/>
            <a:ext cx="13780558" cy="7919095"/>
          </a:xfrm>
        </p:spPr>
        <p:txBody>
          <a:bodyPr>
            <a:normAutofit fontScale="92500" lnSpcReduction="20000"/>
          </a:bodyPr>
          <a:lstStyle/>
          <a:p>
            <a:r>
              <a:rPr lang="fr-FR" altLang="fr-FR" sz="3500" dirty="0"/>
              <a:t>Un moyen de récupérer la valeur d’une requête qui retourne </a:t>
            </a:r>
            <a:r>
              <a:rPr lang="fr-FR" altLang="fr-FR" sz="3500" b="1" dirty="0"/>
              <a:t>un ensemble </a:t>
            </a:r>
            <a:r>
              <a:rPr lang="fr-FR" altLang="fr-FR" sz="3500" dirty="0"/>
              <a:t>de tuples est d’utiliser une boucle </a:t>
            </a:r>
            <a:r>
              <a:rPr lang="fr-FR" altLang="fr-FR" sz="3500" dirty="0">
                <a:solidFill>
                  <a:srgbClr val="0070C0"/>
                </a:solidFill>
              </a:rPr>
              <a:t>FOR … IN…</a:t>
            </a:r>
          </a:p>
          <a:p>
            <a:endParaRPr lang="fr-FR" altLang="fr-FR" sz="3500" dirty="0"/>
          </a:p>
          <a:p>
            <a:r>
              <a:rPr lang="fr-FR" altLang="fr-FR" sz="3500" dirty="0">
                <a:solidFill>
                  <a:srgbClr val="66FF66"/>
                </a:solidFill>
              </a:rPr>
              <a:t>Exemple:</a:t>
            </a:r>
          </a:p>
          <a:p>
            <a:endParaRPr lang="fr-FR" altLang="fr-FR" sz="3500" dirty="0">
              <a:solidFill>
                <a:srgbClr val="66FF66"/>
              </a:solidFill>
            </a:endParaRPr>
          </a:p>
          <a:p>
            <a:pPr marL="534581" lvl="2" indent="-534581">
              <a:spcBef>
                <a:spcPct val="20000"/>
              </a:spcBef>
              <a:buClr>
                <a:srgbClr val="0033CC"/>
              </a:buClr>
              <a:buSzPct val="90000"/>
              <a:buNone/>
            </a:pPr>
            <a:r>
              <a:rPr lang="fr-FR" altLang="fr-FR" sz="3000" dirty="0"/>
              <a:t>    CREATE OR REPLACE FUNCTION </a:t>
            </a:r>
            <a:r>
              <a:rPr lang="fr-FR" altLang="fr-FR" sz="3000" dirty="0" err="1"/>
              <a:t>JoeGouge</a:t>
            </a:r>
            <a:r>
              <a:rPr lang="fr-FR" altLang="fr-FR" sz="3000" dirty="0"/>
              <a:t>() RETURNS VOID AS $$	</a:t>
            </a:r>
          </a:p>
          <a:p>
            <a:pPr>
              <a:buFontTx/>
              <a:buNone/>
            </a:pPr>
            <a:r>
              <a:rPr lang="fr-FR" altLang="fr-FR" sz="2806" dirty="0"/>
              <a:t>	DECLARE</a:t>
            </a:r>
          </a:p>
          <a:p>
            <a:pPr>
              <a:buFontTx/>
              <a:buNone/>
            </a:pPr>
            <a:r>
              <a:rPr lang="fr-FR" altLang="fr-FR" sz="2806" dirty="0"/>
              <a:t>		r RECORD;</a:t>
            </a:r>
          </a:p>
          <a:p>
            <a:pPr>
              <a:buFontTx/>
              <a:buNone/>
            </a:pPr>
            <a:r>
              <a:rPr lang="fr-FR" altLang="fr-FR" sz="2806" dirty="0"/>
              <a:t>	BEGIN</a:t>
            </a:r>
          </a:p>
          <a:p>
            <a:pPr>
              <a:buFontTx/>
              <a:buNone/>
            </a:pPr>
            <a:r>
              <a:rPr lang="fr-FR" altLang="fr-FR" sz="2806" dirty="0"/>
              <a:t>		</a:t>
            </a:r>
            <a:r>
              <a:rPr lang="fr-FR" altLang="fr-FR" sz="2806" b="1" dirty="0"/>
              <a:t>FOR   r   IN   SELECT </a:t>
            </a:r>
            <a:r>
              <a:rPr lang="fr-FR" altLang="fr-FR" sz="2806" b="1" dirty="0" err="1"/>
              <a:t>beer</a:t>
            </a:r>
            <a:r>
              <a:rPr lang="fr-FR" altLang="fr-FR" sz="2806" b="1" dirty="0"/>
              <a:t>, </a:t>
            </a:r>
            <a:r>
              <a:rPr lang="fr-FR" altLang="fr-FR" sz="2806" b="1" dirty="0" err="1"/>
              <a:t>price</a:t>
            </a:r>
            <a:r>
              <a:rPr lang="fr-FR" altLang="fr-FR" sz="2806" b="1" dirty="0"/>
              <a:t> FROM "</a:t>
            </a:r>
            <a:r>
              <a:rPr lang="fr-FR" altLang="fr-FR" sz="2806" b="1" dirty="0" err="1"/>
              <a:t>Sells</a:t>
            </a:r>
            <a:r>
              <a:rPr lang="fr-FR" altLang="fr-FR" sz="2806" b="1" dirty="0"/>
              <a:t>" WHERE bar='</a:t>
            </a:r>
            <a:r>
              <a:rPr lang="fr-FR" altLang="fr-FR" sz="2806" b="1" dirty="0" err="1"/>
              <a:t>Joe"s</a:t>
            </a:r>
            <a:r>
              <a:rPr lang="fr-FR" altLang="fr-FR" sz="2806" b="1" dirty="0"/>
              <a:t> Bar'   LOOP</a:t>
            </a:r>
          </a:p>
          <a:p>
            <a:pPr>
              <a:buFontTx/>
              <a:buNone/>
            </a:pPr>
            <a:r>
              <a:rPr lang="fr-FR" altLang="fr-FR" sz="2806" dirty="0"/>
              <a:t>			IF </a:t>
            </a:r>
            <a:r>
              <a:rPr lang="fr-FR" altLang="fr-FR" sz="2806" dirty="0" err="1"/>
              <a:t>r.price</a:t>
            </a:r>
            <a:r>
              <a:rPr lang="fr-FR" altLang="fr-FR" sz="2806" dirty="0"/>
              <a:t> &lt; 3.00 THEN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2806" dirty="0"/>
              <a:t>				</a:t>
            </a:r>
            <a:r>
              <a:rPr lang="en-US" altLang="fr-FR" sz="2806" dirty="0"/>
              <a:t>UPDATE "Sells" SET price = </a:t>
            </a:r>
            <a:r>
              <a:rPr lang="en-US" altLang="fr-FR" sz="2806" dirty="0" err="1"/>
              <a:t>r.price</a:t>
            </a:r>
            <a:r>
              <a:rPr lang="en-US" altLang="fr-FR" sz="2806" dirty="0"/>
              <a:t>+ 1.00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sz="2806" dirty="0"/>
              <a:t>	  		        		WHERE bar = ’</a:t>
            </a:r>
            <a:r>
              <a:rPr lang="en-US" altLang="ja-JP" sz="2806" dirty="0" err="1"/>
              <a:t>Joe</a:t>
            </a:r>
            <a:r>
              <a:rPr lang="en-US" altLang="fr-FR" sz="2806" dirty="0" err="1"/>
              <a:t>’’</a:t>
            </a:r>
            <a:r>
              <a:rPr lang="en-US" altLang="ja-JP" sz="2806" dirty="0" err="1"/>
              <a:t>s</a:t>
            </a:r>
            <a:r>
              <a:rPr lang="en-US" altLang="ja-JP" sz="2806" dirty="0"/>
              <a:t> Bar</a:t>
            </a:r>
            <a:r>
              <a:rPr lang="en-US" altLang="fr-FR" sz="2806" dirty="0"/>
              <a:t>’</a:t>
            </a:r>
            <a:r>
              <a:rPr lang="en-US" altLang="ja-JP" sz="2806" dirty="0"/>
              <a:t> AND beer = </a:t>
            </a:r>
            <a:r>
              <a:rPr lang="en-US" altLang="ja-JP" sz="2806" dirty="0" err="1"/>
              <a:t>r.beer</a:t>
            </a:r>
            <a:r>
              <a:rPr lang="en-US" altLang="ja-JP" sz="2806" dirty="0"/>
              <a:t>;</a:t>
            </a:r>
            <a:endParaRPr lang="fr-FR" altLang="ja-JP" sz="2806" dirty="0"/>
          </a:p>
          <a:p>
            <a:pPr>
              <a:buFontTx/>
              <a:buNone/>
            </a:pPr>
            <a:r>
              <a:rPr lang="fr-FR" altLang="fr-FR" sz="2806" dirty="0"/>
              <a:t>			END IF;</a:t>
            </a:r>
          </a:p>
          <a:p>
            <a:pPr>
              <a:buFontTx/>
              <a:buNone/>
            </a:pPr>
            <a:r>
              <a:rPr lang="fr-FR" altLang="fr-FR" sz="2806" dirty="0"/>
              <a:t>		</a:t>
            </a:r>
            <a:r>
              <a:rPr lang="fr-FR" altLang="fr-FR" sz="2806" b="1" dirty="0"/>
              <a:t>END LOOP;</a:t>
            </a:r>
          </a:p>
          <a:p>
            <a:pPr>
              <a:buFontTx/>
              <a:buNone/>
            </a:pPr>
            <a:r>
              <a:rPr lang="fr-FR" altLang="fr-FR" sz="2806" dirty="0"/>
              <a:t>	END;</a:t>
            </a:r>
          </a:p>
          <a:p>
            <a:pPr>
              <a:buFontTx/>
              <a:buNone/>
            </a:pPr>
            <a:r>
              <a:rPr lang="fr-FR" altLang="fr-FR" sz="2806" dirty="0"/>
              <a:t>	$$ LANGUAGE </a:t>
            </a:r>
            <a:r>
              <a:rPr lang="fr-FR" altLang="fr-FR" sz="2806" dirty="0" err="1"/>
              <a:t>plpgsql</a:t>
            </a:r>
            <a:r>
              <a:rPr lang="fr-FR" altLang="fr-FR" sz="2806" dirty="0"/>
              <a:t>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4688E9-149F-7AB4-E92D-1C1588AD4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16</a:t>
            </a:fld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064DC3D-04D2-352C-08FD-C6BCB93D1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Les curseurs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9490BDE-2D7E-8B6C-9EB2-909339601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4587" y="1900766"/>
            <a:ext cx="13542963" cy="7484269"/>
          </a:xfrm>
        </p:spPr>
        <p:txBody>
          <a:bodyPr/>
          <a:lstStyle/>
          <a:p>
            <a:pPr algn="just"/>
            <a:r>
              <a:rPr lang="fr-FR" altLang="fr-FR" dirty="0"/>
              <a:t>Un </a:t>
            </a:r>
            <a:r>
              <a:rPr lang="fr-FR" altLang="fr-FR" dirty="0">
                <a:solidFill>
                  <a:srgbClr val="0070C0"/>
                </a:solidFill>
              </a:rPr>
              <a:t>curseur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/>
              <a:t>est principalement une variable de type tuple qui stocke tous les tuples résultats d’une requête.</a:t>
            </a:r>
          </a:p>
          <a:p>
            <a:pPr algn="just"/>
            <a:endParaRPr lang="fr-FR" altLang="fr-FR" dirty="0"/>
          </a:p>
          <a:p>
            <a:pPr algn="just"/>
            <a:r>
              <a:rPr lang="fr-FR" altLang="fr-FR" dirty="0"/>
              <a:t>Déclaration d’un curseur en PL/</a:t>
            </a:r>
            <a:r>
              <a:rPr lang="fr-FR" altLang="fr-FR" dirty="0" err="1"/>
              <a:t>pgSQL</a:t>
            </a:r>
            <a:r>
              <a:rPr lang="fr-FR" altLang="fr-FR" dirty="0"/>
              <a:t> :</a:t>
            </a:r>
          </a:p>
          <a:p>
            <a:pPr algn="just">
              <a:buFontTx/>
              <a:buNone/>
            </a:pPr>
            <a:r>
              <a:rPr lang="fr-FR" altLang="fr-FR" dirty="0"/>
              <a:t>		</a:t>
            </a:r>
            <a:r>
              <a:rPr lang="en-US" altLang="fr-FR" b="1" dirty="0">
                <a:solidFill>
                  <a:srgbClr val="0070C0"/>
                </a:solidFill>
              </a:rPr>
              <a:t>DECLARE</a:t>
            </a:r>
            <a:r>
              <a:rPr lang="en-US" altLang="fr-FR" dirty="0">
                <a:solidFill>
                  <a:srgbClr val="0070C0"/>
                </a:solidFill>
              </a:rPr>
              <a:t> &lt;name&gt; </a:t>
            </a:r>
            <a:r>
              <a:rPr lang="en-US" altLang="fr-FR" b="1" dirty="0">
                <a:solidFill>
                  <a:srgbClr val="0070C0"/>
                </a:solidFill>
              </a:rPr>
              <a:t>CURSOR</a:t>
            </a:r>
            <a:r>
              <a:rPr lang="en-US" altLang="fr-FR" dirty="0">
                <a:solidFill>
                  <a:srgbClr val="0070C0"/>
                </a:solidFill>
              </a:rPr>
              <a:t> [(&lt;arguments&gt;)] </a:t>
            </a:r>
            <a:r>
              <a:rPr lang="en-US" altLang="fr-FR" b="1" dirty="0">
                <a:solidFill>
                  <a:srgbClr val="0070C0"/>
                </a:solidFill>
              </a:rPr>
              <a:t>FOR</a:t>
            </a:r>
            <a:r>
              <a:rPr lang="en-US" altLang="fr-FR" dirty="0">
                <a:solidFill>
                  <a:srgbClr val="0070C0"/>
                </a:solidFill>
              </a:rPr>
              <a:t> &lt;query&gt;;</a:t>
            </a:r>
          </a:p>
          <a:p>
            <a:pPr algn="just">
              <a:buFontTx/>
              <a:buNone/>
            </a:pPr>
            <a:endParaRPr lang="en-US" altLang="fr-FR" sz="1559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 err="1">
                <a:solidFill>
                  <a:srgbClr val="33CC33"/>
                </a:solidFill>
              </a:rPr>
              <a:t>Exemple</a:t>
            </a:r>
            <a:r>
              <a:rPr lang="en-US" altLang="fr-FR" dirty="0">
                <a:solidFill>
                  <a:srgbClr val="33CC33"/>
                </a:solidFill>
              </a:rPr>
              <a:t>:</a:t>
            </a:r>
            <a:r>
              <a:rPr lang="en-US" altLang="fr-FR" dirty="0"/>
              <a:t> </a:t>
            </a:r>
          </a:p>
          <a:p>
            <a:pPr>
              <a:buFontTx/>
              <a:buNone/>
            </a:pPr>
            <a:r>
              <a:rPr lang="en-US" altLang="fr-FR" sz="2806" dirty="0"/>
              <a:t>    		</a:t>
            </a:r>
            <a:r>
              <a:rPr lang="en-US" altLang="fr-FR" sz="2806" b="1" dirty="0"/>
              <a:t>DECLARE</a:t>
            </a:r>
            <a:r>
              <a:rPr lang="en-US" altLang="fr-FR" sz="2806" dirty="0"/>
              <a:t> c </a:t>
            </a:r>
            <a:r>
              <a:rPr lang="en-US" altLang="fr-FR" sz="2806" b="1" dirty="0"/>
              <a:t>CURSOR</a:t>
            </a:r>
            <a:r>
              <a:rPr lang="en-US" altLang="fr-FR" sz="2806" dirty="0"/>
              <a:t> (</a:t>
            </a:r>
            <a:r>
              <a:rPr lang="en-US" altLang="fr-FR" sz="2806" b="1" dirty="0">
                <a:solidFill>
                  <a:srgbClr val="FF4410"/>
                </a:solidFill>
              </a:rPr>
              <a:t>b </a:t>
            </a:r>
            <a:r>
              <a:rPr lang="en-US" altLang="fr-FR" sz="2806" dirty="0"/>
              <a:t>varchar) </a:t>
            </a:r>
            <a:r>
              <a:rPr lang="en-US" altLang="fr-FR" sz="2806" b="1" dirty="0"/>
              <a:t>FOR</a:t>
            </a:r>
            <a:r>
              <a:rPr lang="en-US" altLang="fr-FR" sz="2806" dirty="0"/>
              <a:t> SELECT * FROM Sells WHERE beer=</a:t>
            </a:r>
            <a:r>
              <a:rPr lang="en-US" altLang="fr-FR" sz="2806" b="1" dirty="0">
                <a:solidFill>
                  <a:srgbClr val="FF4410"/>
                </a:solidFill>
              </a:rPr>
              <a:t>b</a:t>
            </a:r>
            <a:r>
              <a:rPr lang="en-US" altLang="fr-FR" sz="2806" dirty="0"/>
              <a:t>;</a:t>
            </a:r>
          </a:p>
          <a:p>
            <a:pPr>
              <a:buFontTx/>
              <a:buNone/>
            </a:pPr>
            <a:endParaRPr lang="fr-FR" altLang="fr-FR" sz="2806" dirty="0"/>
          </a:p>
          <a:p>
            <a:pPr algn="just"/>
            <a:r>
              <a:rPr lang="fr-FR" altLang="fr-FR" dirty="0"/>
              <a:t>Utilisation d’un curseur :</a:t>
            </a:r>
          </a:p>
          <a:p>
            <a:pPr lvl="1" algn="just"/>
            <a:r>
              <a:rPr lang="fr-FR" altLang="fr-FR" dirty="0"/>
              <a:t>initialisation du curseur:   		</a:t>
            </a:r>
            <a:r>
              <a:rPr lang="en-US" altLang="fr-FR" b="1" dirty="0">
                <a:solidFill>
                  <a:srgbClr val="0070C0"/>
                </a:solidFill>
              </a:rPr>
              <a:t>OPEN</a:t>
            </a:r>
            <a:r>
              <a:rPr lang="en-US" altLang="fr-FR" dirty="0">
                <a:solidFill>
                  <a:srgbClr val="0070C0"/>
                </a:solidFill>
              </a:rPr>
              <a:t> &lt;name&gt;[(&lt;arguments&gt;)] ;</a:t>
            </a:r>
            <a:endParaRPr lang="fr-FR" altLang="fr-FR" dirty="0">
              <a:solidFill>
                <a:srgbClr val="0070C0"/>
              </a:solidFill>
            </a:endParaRPr>
          </a:p>
          <a:p>
            <a:pPr lvl="2" algn="just"/>
            <a:r>
              <a:rPr lang="fr-FR" altLang="fr-FR" dirty="0"/>
              <a:t>la requête est évaluée, et le curseur pointe sur le premier tuple du résultat.</a:t>
            </a:r>
          </a:p>
          <a:p>
            <a:pPr lvl="2" algn="just"/>
            <a:endParaRPr lang="fr-FR" altLang="fr-FR" dirty="0"/>
          </a:p>
          <a:p>
            <a:pPr lvl="1" algn="just"/>
            <a:r>
              <a:rPr lang="fr-FR" altLang="fr-FR" dirty="0"/>
              <a:t>libération du curseur:			</a:t>
            </a:r>
            <a:r>
              <a:rPr lang="fr-FR" altLang="fr-FR" b="1" dirty="0">
                <a:solidFill>
                  <a:srgbClr val="0070C0"/>
                </a:solidFill>
              </a:rPr>
              <a:t>CLOSE</a:t>
            </a:r>
            <a:r>
              <a:rPr lang="fr-FR" altLang="fr-FR" dirty="0">
                <a:solidFill>
                  <a:srgbClr val="0070C0"/>
                </a:solidFill>
              </a:rPr>
              <a:t> &lt;</a:t>
            </a:r>
            <a:r>
              <a:rPr lang="fr-FR" altLang="fr-FR" dirty="0" err="1">
                <a:solidFill>
                  <a:srgbClr val="0070C0"/>
                </a:solidFill>
              </a:rPr>
              <a:t>name</a:t>
            </a:r>
            <a:r>
              <a:rPr lang="fr-FR" altLang="fr-FR" dirty="0">
                <a:solidFill>
                  <a:srgbClr val="0070C0"/>
                </a:solidFill>
              </a:rPr>
              <a:t>&gt;;</a:t>
            </a:r>
          </a:p>
          <a:p>
            <a:pPr algn="just">
              <a:buFontTx/>
              <a:buNone/>
            </a:pPr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F7BA6F6-A9C9-D552-DEFF-19AB4AC9D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17</a:t>
            </a:fld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784FDF-1920-0E0D-F2A8-488CBAA8E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/>
              <a:t>Parcourir</a:t>
            </a:r>
            <a:r>
              <a:rPr lang="en-US" altLang="fr-FR" dirty="0"/>
              <a:t> les tuples d</a:t>
            </a:r>
            <a:r>
              <a:rPr lang="ja-JP" altLang="en-US" dirty="0"/>
              <a:t>’</a:t>
            </a:r>
            <a:r>
              <a:rPr lang="en-US" altLang="ja-JP" dirty="0"/>
              <a:t>un </a:t>
            </a:r>
            <a:r>
              <a:rPr lang="en-US" altLang="ja-JP" dirty="0" err="1"/>
              <a:t>curseur</a:t>
            </a:r>
            <a:endParaRPr lang="en-US" altLang="fr-FR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8081C98-0C61-C8D8-3546-9C2BD264E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89" y="2019564"/>
            <a:ext cx="13186569" cy="8434652"/>
          </a:xfrm>
        </p:spPr>
        <p:txBody>
          <a:bodyPr/>
          <a:lstStyle/>
          <a:p>
            <a:pPr algn="just"/>
            <a:r>
              <a:rPr lang="fr-FR" altLang="fr-FR" dirty="0"/>
              <a:t>Pour accéder au tuple suivant du curseur </a:t>
            </a:r>
            <a:r>
              <a:rPr lang="fr-FR" altLang="fr-FR" dirty="0">
                <a:solidFill>
                  <a:schemeClr val="accent6"/>
                </a:solidFill>
              </a:rPr>
              <a:t>c</a:t>
            </a:r>
            <a:r>
              <a:rPr lang="fr-FR" altLang="fr-FR" dirty="0"/>
              <a:t>, utiliser la commande:</a:t>
            </a:r>
          </a:p>
          <a:p>
            <a:pPr algn="just">
              <a:buFontTx/>
              <a:buNone/>
            </a:pPr>
            <a:r>
              <a:rPr lang="fr-FR" altLang="fr-FR" dirty="0"/>
              <a:t>			</a:t>
            </a:r>
            <a:r>
              <a:rPr lang="fr-FR" altLang="fr-FR" b="1" dirty="0">
                <a:solidFill>
                  <a:srgbClr val="0070C0"/>
                </a:solidFill>
              </a:rPr>
              <a:t>FETCH</a:t>
            </a:r>
            <a:r>
              <a:rPr lang="fr-FR" altLang="fr-FR" dirty="0"/>
              <a:t> </a:t>
            </a:r>
            <a:r>
              <a:rPr lang="fr-FR" altLang="fr-FR" dirty="0">
                <a:solidFill>
                  <a:schemeClr val="accent6"/>
                </a:solidFill>
              </a:rPr>
              <a:t>c</a:t>
            </a:r>
            <a:r>
              <a:rPr lang="fr-FR" altLang="fr-FR" dirty="0"/>
              <a:t> </a:t>
            </a:r>
            <a:r>
              <a:rPr lang="fr-FR" altLang="fr-FR" b="1" dirty="0">
                <a:solidFill>
                  <a:srgbClr val="0070C0"/>
                </a:solidFill>
              </a:rPr>
              <a:t>INTO</a:t>
            </a:r>
            <a:r>
              <a:rPr lang="fr-FR" altLang="fr-FR" dirty="0"/>
              <a:t> </a:t>
            </a:r>
            <a:r>
              <a:rPr lang="fr-FR" altLang="fr-FR" dirty="0">
                <a:solidFill>
                  <a:srgbClr val="7030A0"/>
                </a:solidFill>
              </a:rPr>
              <a:t>x1, x2,…,</a:t>
            </a:r>
            <a:r>
              <a:rPr lang="fr-FR" altLang="fr-FR" dirty="0" err="1">
                <a:solidFill>
                  <a:srgbClr val="7030A0"/>
                </a:solidFill>
              </a:rPr>
              <a:t>xn</a:t>
            </a:r>
            <a:r>
              <a:rPr lang="fr-FR" altLang="fr-FR" dirty="0">
                <a:solidFill>
                  <a:srgbClr val="7030A0"/>
                </a:solidFill>
              </a:rPr>
              <a:t> </a:t>
            </a:r>
            <a:r>
              <a:rPr lang="fr-FR" altLang="fr-FR" dirty="0"/>
              <a:t>;</a:t>
            </a:r>
          </a:p>
          <a:p>
            <a:pPr algn="just">
              <a:buFontTx/>
              <a:buNone/>
            </a:pPr>
            <a:endParaRPr lang="fr-FR" altLang="fr-FR" sz="1559" dirty="0"/>
          </a:p>
          <a:p>
            <a:pPr lvl="1" algn="just"/>
            <a:r>
              <a:rPr lang="fr-FR" altLang="fr-FR" dirty="0"/>
              <a:t>les </a:t>
            </a:r>
            <a:r>
              <a:rPr lang="fr-FR" altLang="fr-FR" dirty="0">
                <a:solidFill>
                  <a:srgbClr val="7030A0"/>
                </a:solidFill>
              </a:rPr>
              <a:t>x</a:t>
            </a:r>
            <a:r>
              <a:rPr lang="fr-FR" altLang="fr-FR" dirty="0"/>
              <a:t> sont des variables référençant chaque composant du tuple stocké dans </a:t>
            </a:r>
            <a:r>
              <a:rPr lang="fr-FR" altLang="fr-FR" dirty="0">
                <a:solidFill>
                  <a:schemeClr val="accent6"/>
                </a:solidFill>
              </a:rPr>
              <a:t>c</a:t>
            </a:r>
            <a:r>
              <a:rPr lang="fr-FR" altLang="fr-FR" dirty="0"/>
              <a:t>.</a:t>
            </a:r>
          </a:p>
          <a:p>
            <a:pPr lvl="1" algn="just"/>
            <a:r>
              <a:rPr lang="fr-FR" altLang="fr-FR" dirty="0">
                <a:solidFill>
                  <a:schemeClr val="accent6"/>
                </a:solidFill>
              </a:rPr>
              <a:t>c</a:t>
            </a:r>
            <a:r>
              <a:rPr lang="fr-FR" altLang="fr-FR" dirty="0"/>
              <a:t> est déplacé automatiquement au prochain tuple.</a:t>
            </a:r>
          </a:p>
          <a:p>
            <a:pPr algn="just"/>
            <a:endParaRPr lang="fr-FR" altLang="fr-FR" dirty="0"/>
          </a:p>
          <a:p>
            <a:pPr algn="just"/>
            <a:r>
              <a:rPr lang="fr-FR" altLang="fr-FR" dirty="0"/>
              <a:t>Sortir d’une boucle d’un curseur</a:t>
            </a:r>
          </a:p>
          <a:p>
            <a:pPr lvl="1" algn="just"/>
            <a:r>
              <a:rPr lang="fr-FR" altLang="fr-FR" dirty="0"/>
              <a:t>l’utilisation classique d’un curseur est de créer une boucle avec FETCH, et de faire un traitement pour chaque tuple parcouru.</a:t>
            </a:r>
          </a:p>
          <a:p>
            <a:pPr lvl="1" algn="just"/>
            <a:endParaRPr lang="fr-FR" altLang="fr-FR" sz="1559" dirty="0"/>
          </a:p>
          <a:p>
            <a:pPr lvl="1" algn="just"/>
            <a:r>
              <a:rPr lang="fr-FR" altLang="fr-FR" dirty="0"/>
              <a:t>mais comment sortir de la boucle quand tous les tuples ont été traités?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altLang="fr-FR" b="1" dirty="0">
                <a:solidFill>
                  <a:srgbClr val="0070C0"/>
                </a:solidFill>
              </a:rPr>
              <a:t>EXIT WHEN NOT FOUND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FA9BFC-6B0F-D016-3290-2C6E007A9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18</a:t>
            </a:fld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5BC99764-8E06-6DC9-8F76-CADEA17F6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Exemple: Curseur en PL/pgSQL (déclaration)</a:t>
            </a:r>
          </a:p>
        </p:txBody>
      </p:sp>
      <p:sp>
        <p:nvSpPr>
          <p:cNvPr id="31756" name="Rectangle 5">
            <a:extLst>
              <a:ext uri="{FF2B5EF4-FFF2-40B4-BE49-F238E27FC236}">
                <a16:creationId xmlns:a16="http://schemas.microsoft.com/office/drawing/2014/main" id="{E1DE6EFC-07FA-A7F3-A5FD-9E651C0AD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556" y="5711777"/>
            <a:ext cx="5546378" cy="950384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31757" name="Text Box 6">
            <a:extLst>
              <a:ext uri="{FF2B5EF4-FFF2-40B4-BE49-F238E27FC236}">
                <a16:creationId xmlns:a16="http://schemas.microsoft.com/office/drawing/2014/main" id="{9371F095-DF51-641E-7BCB-829340C98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266" y="5470283"/>
            <a:ext cx="3693890" cy="120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fr-FR" dirty="0" err="1"/>
              <a:t>Utilisé</a:t>
            </a:r>
            <a:r>
              <a:rPr lang="en-US" altLang="fr-FR" dirty="0"/>
              <a:t> pour stocker les pairs beer-price </a:t>
            </a:r>
            <a:r>
              <a:rPr lang="en-US" altLang="fr-FR" dirty="0" err="1"/>
              <a:t>lors</a:t>
            </a:r>
            <a:r>
              <a:rPr lang="en-US" altLang="fr-FR" dirty="0"/>
              <a:t> du </a:t>
            </a:r>
            <a:r>
              <a:rPr lang="en-US" altLang="fr-FR" dirty="0" err="1"/>
              <a:t>parcours</a:t>
            </a:r>
            <a:r>
              <a:rPr lang="en-US" altLang="fr-FR" dirty="0"/>
              <a:t> du </a:t>
            </a:r>
            <a:r>
              <a:rPr lang="en-US" altLang="fr-FR" dirty="0" err="1"/>
              <a:t>curseur</a:t>
            </a:r>
            <a:endParaRPr lang="en-US" altLang="fr-FR" dirty="0"/>
          </a:p>
        </p:txBody>
      </p:sp>
      <p:sp>
        <p:nvSpPr>
          <p:cNvPr id="31758" name="Line 7">
            <a:extLst>
              <a:ext uri="{FF2B5EF4-FFF2-40B4-BE49-F238E27FC236}">
                <a16:creationId xmlns:a16="http://schemas.microsoft.com/office/drawing/2014/main" id="{29CE3A43-F593-2C2E-FCC7-0AE22930E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2933" y="6069515"/>
            <a:ext cx="1928336" cy="1324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2D685F86-24CE-79DF-32EA-C4B418568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07" y="7150602"/>
            <a:ext cx="5877602" cy="1187979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AB10F062-62A9-6B47-64A7-2C1426E5A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6783" y="7374004"/>
            <a:ext cx="30026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fr-FR" dirty="0" err="1"/>
              <a:t>Retourne</a:t>
            </a:r>
            <a:r>
              <a:rPr lang="en-US" altLang="fr-FR" dirty="0"/>
              <a:t> le menu de Joe</a:t>
            </a: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265E5B02-E8B8-5FB6-3276-9FCC278167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90700" y="7731810"/>
            <a:ext cx="118156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5EB5083D-DCEA-910E-E4DB-7CF01A632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4587" y="1900766"/>
            <a:ext cx="13186569" cy="7484269"/>
          </a:xfrm>
        </p:spPr>
        <p:txBody>
          <a:bodyPr>
            <a:normAutofit/>
          </a:bodyPr>
          <a:lstStyle/>
          <a:p>
            <a:pPr algn="just"/>
            <a:r>
              <a:rPr lang="fr-FR" altLang="fr-FR" dirty="0"/>
              <a:t>La procédure </a:t>
            </a:r>
            <a:r>
              <a:rPr lang="fr-FR" altLang="fr-FR" dirty="0" err="1"/>
              <a:t>JoeGouge</a:t>
            </a:r>
            <a:r>
              <a:rPr lang="fr-FR" altLang="fr-FR" dirty="0"/>
              <a:t>() utilise un curseur pour parcourir les ventes de </a:t>
            </a:r>
            <a:r>
              <a:rPr lang="fr-FR" altLang="fr-FR" dirty="0" err="1"/>
              <a:t>Joe’s-Bar</a:t>
            </a:r>
            <a:r>
              <a:rPr lang="fr-FR" altLang="fr-FR" dirty="0"/>
              <a:t> dans </a:t>
            </a:r>
            <a:r>
              <a:rPr lang="fr-FR" altLang="fr-FR" dirty="0" err="1">
                <a:solidFill>
                  <a:srgbClr val="CC00CC"/>
                </a:solidFill>
              </a:rPr>
              <a:t>Sells</a:t>
            </a:r>
            <a:r>
              <a:rPr lang="fr-FR" altLang="fr-FR" dirty="0">
                <a:solidFill>
                  <a:srgbClr val="CC00CC"/>
                </a:solidFill>
              </a:rPr>
              <a:t>(bar, </a:t>
            </a:r>
            <a:r>
              <a:rPr lang="fr-FR" altLang="fr-FR" dirty="0" err="1">
                <a:solidFill>
                  <a:srgbClr val="CC00CC"/>
                </a:solidFill>
              </a:rPr>
              <a:t>beer</a:t>
            </a:r>
            <a:r>
              <a:rPr lang="fr-FR" altLang="fr-FR" dirty="0">
                <a:solidFill>
                  <a:srgbClr val="CC00CC"/>
                </a:solidFill>
              </a:rPr>
              <a:t>, </a:t>
            </a:r>
            <a:r>
              <a:rPr lang="fr-FR" altLang="fr-FR" dirty="0" err="1">
                <a:solidFill>
                  <a:srgbClr val="CC00CC"/>
                </a:solidFill>
              </a:rPr>
              <a:t>price</a:t>
            </a:r>
            <a:r>
              <a:rPr lang="fr-FR" altLang="fr-FR" dirty="0">
                <a:solidFill>
                  <a:srgbClr val="CC00CC"/>
                </a:solidFill>
              </a:rPr>
              <a:t>)</a:t>
            </a:r>
            <a:r>
              <a:rPr lang="fr-FR" altLang="fr-FR" dirty="0"/>
              <a:t>, et augmente de $1 le prix des bières initialement vendue en dessous de $3 chez </a:t>
            </a:r>
            <a:r>
              <a:rPr lang="fr-FR" altLang="fr-FR" dirty="0" err="1"/>
              <a:t>Joe’s</a:t>
            </a:r>
            <a:r>
              <a:rPr lang="fr-FR" altLang="fr-FR" dirty="0"/>
              <a:t> Bar.</a:t>
            </a:r>
          </a:p>
          <a:p>
            <a:pPr algn="just"/>
            <a:endParaRPr lang="fr-FR" altLang="fr-FR" dirty="0"/>
          </a:p>
          <a:p>
            <a:pPr algn="just"/>
            <a:endParaRPr lang="fr-FR" altLang="fr-FR" dirty="0"/>
          </a:p>
          <a:p>
            <a:pPr lvl="2" algn="just">
              <a:buFontTx/>
              <a:buNone/>
            </a:pPr>
            <a:r>
              <a:rPr lang="fr-FR" altLang="fr-FR" sz="3118" dirty="0"/>
              <a:t>CREATE FUNCTION </a:t>
            </a:r>
            <a:r>
              <a:rPr lang="fr-FR" altLang="fr-FR" sz="3118" dirty="0" err="1"/>
              <a:t>JoeGouge</a:t>
            </a:r>
            <a:r>
              <a:rPr lang="fr-FR" altLang="fr-FR" sz="3118" dirty="0"/>
              <a:t>() RETURNS VOID AS $$</a:t>
            </a:r>
          </a:p>
          <a:p>
            <a:pPr lvl="2" algn="just">
              <a:buFontTx/>
              <a:buNone/>
            </a:pPr>
            <a:r>
              <a:rPr lang="fr-FR" altLang="fr-FR" sz="3118" dirty="0"/>
              <a:t>DECLARE</a:t>
            </a:r>
          </a:p>
          <a:p>
            <a:pPr lvl="2" algn="just">
              <a:buFontTx/>
              <a:buNone/>
            </a:pPr>
            <a:r>
              <a:rPr lang="fr-FR" altLang="fr-FR" sz="3118" dirty="0"/>
              <a:t>	</a:t>
            </a:r>
            <a:r>
              <a:rPr lang="fr-FR" altLang="fr-FR" sz="3118" dirty="0" err="1"/>
              <a:t>theBeer</a:t>
            </a:r>
            <a:r>
              <a:rPr lang="fr-FR" altLang="fr-FR" sz="3118" dirty="0"/>
              <a:t> "</a:t>
            </a:r>
            <a:r>
              <a:rPr lang="fr-FR" altLang="fr-FR" sz="3118" dirty="0" err="1"/>
              <a:t>Sells</a:t>
            </a:r>
            <a:r>
              <a:rPr lang="fr-FR" altLang="fr-FR" sz="3118" dirty="0"/>
              <a:t>".</a:t>
            </a:r>
            <a:r>
              <a:rPr lang="fr-FR" altLang="fr-FR" sz="3118" dirty="0" err="1"/>
              <a:t>beer%TYPE</a:t>
            </a:r>
            <a:r>
              <a:rPr lang="fr-FR" altLang="fr-FR" sz="3118" dirty="0"/>
              <a:t>;</a:t>
            </a:r>
          </a:p>
          <a:p>
            <a:pPr lvl="2" algn="just">
              <a:buFontTx/>
              <a:buNone/>
            </a:pPr>
            <a:r>
              <a:rPr lang="fr-FR" altLang="fr-FR" sz="3118" dirty="0"/>
              <a:t>	</a:t>
            </a:r>
            <a:r>
              <a:rPr lang="fr-FR" altLang="fr-FR" sz="3118" dirty="0" err="1"/>
              <a:t>thePrice</a:t>
            </a:r>
            <a:r>
              <a:rPr lang="fr-FR" altLang="fr-FR" sz="3118" dirty="0"/>
              <a:t> "</a:t>
            </a:r>
            <a:r>
              <a:rPr lang="fr-FR" altLang="fr-FR" sz="3118" dirty="0" err="1"/>
              <a:t>Sells</a:t>
            </a:r>
            <a:r>
              <a:rPr lang="fr-FR" altLang="fr-FR" sz="3118" dirty="0"/>
              <a:t>".</a:t>
            </a:r>
            <a:r>
              <a:rPr lang="fr-FR" altLang="fr-FR" sz="3118" dirty="0" err="1"/>
              <a:t>price%TYPE</a:t>
            </a:r>
            <a:r>
              <a:rPr lang="fr-FR" altLang="fr-FR" sz="3118" dirty="0"/>
              <a:t>;</a:t>
            </a:r>
          </a:p>
          <a:p>
            <a:pPr lvl="2" algn="just">
              <a:buFontTx/>
              <a:buNone/>
            </a:pPr>
            <a:r>
              <a:rPr lang="fr-FR" altLang="fr-FR" sz="3118" dirty="0"/>
              <a:t>	c </a:t>
            </a:r>
            <a:r>
              <a:rPr lang="fr-FR" altLang="fr-FR" sz="3118" b="1" dirty="0"/>
              <a:t>CURSOR FOR</a:t>
            </a:r>
          </a:p>
          <a:p>
            <a:pPr lvl="2" algn="just">
              <a:buFontTx/>
              <a:buNone/>
            </a:pPr>
            <a:r>
              <a:rPr lang="fr-FR" altLang="fr-FR" sz="3118" dirty="0"/>
              <a:t>		SELECT </a:t>
            </a:r>
            <a:r>
              <a:rPr lang="fr-FR" altLang="fr-FR" sz="3118" dirty="0" err="1"/>
              <a:t>beer</a:t>
            </a:r>
            <a:r>
              <a:rPr lang="fr-FR" altLang="fr-FR" sz="3118" dirty="0"/>
              <a:t>, </a:t>
            </a:r>
            <a:r>
              <a:rPr lang="fr-FR" altLang="fr-FR" sz="3118" dirty="0" err="1"/>
              <a:t>price</a:t>
            </a:r>
            <a:r>
              <a:rPr lang="fr-FR" altLang="fr-FR" sz="3118" dirty="0"/>
              <a:t> FROM "</a:t>
            </a:r>
            <a:r>
              <a:rPr lang="fr-FR" altLang="fr-FR" sz="3118" dirty="0" err="1"/>
              <a:t>Sells</a:t>
            </a:r>
            <a:r>
              <a:rPr lang="fr-FR" altLang="fr-FR" sz="3118" dirty="0"/>
              <a:t>"</a:t>
            </a:r>
          </a:p>
          <a:p>
            <a:pPr lvl="2" algn="just">
              <a:buFontTx/>
              <a:buNone/>
            </a:pPr>
            <a:r>
              <a:rPr lang="fr-FR" altLang="fr-FR" sz="3118" dirty="0"/>
              <a:t>		WHERE bar = ’</a:t>
            </a:r>
            <a:r>
              <a:rPr lang="fr-FR" altLang="fr-FR" sz="3118" dirty="0" err="1"/>
              <a:t>Joe’’s</a:t>
            </a:r>
            <a:r>
              <a:rPr lang="fr-FR" altLang="fr-FR" sz="3118" dirty="0"/>
              <a:t> Bar’;</a:t>
            </a:r>
          </a:p>
          <a:p>
            <a:pPr algn="just">
              <a:buFontTx/>
              <a:buNone/>
            </a:pPr>
            <a:endParaRPr lang="fr-FR" alt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1AC872-A5AC-CC00-F5A9-94320ABE8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19</a:t>
            </a:fld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DC66ED0-5AC6-79BD-57D1-8C19FB11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466" y="1680513"/>
            <a:ext cx="14143808" cy="4468682"/>
          </a:xfrm>
        </p:spPr>
        <p:txBody>
          <a:bodyPr/>
          <a:lstStyle/>
          <a:p>
            <a:r>
              <a:rPr lang="fr-FR" dirty="0"/>
              <a:t>Chapitre 1</a:t>
            </a:r>
            <a:br>
              <a:rPr lang="fr-FR" dirty="0"/>
            </a:br>
            <a:r>
              <a:rPr lang="fr-FR" altLang="fr-FR" sz="6000" dirty="0"/>
              <a:t>	</a:t>
            </a:r>
            <a:r>
              <a:rPr lang="fr-FR" altLang="fr-FR"/>
              <a:t>Programmation procédurale en SQL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A628C3-AFFB-C21C-AE91-B4AA85399D14}"/>
              </a:ext>
            </a:extLst>
          </p:cNvPr>
          <p:cNvSpPr txBox="1"/>
          <p:nvPr/>
        </p:nvSpPr>
        <p:spPr>
          <a:xfrm>
            <a:off x="460466" y="0"/>
            <a:ext cx="141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79132F"/>
                </a:solidFill>
              </a:rPr>
              <a:t>R3.07 – SQL dans un langage de programmation</a:t>
            </a: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41D5C5-BB82-F9FD-883C-1E6780F40C4F}"/>
              </a:ext>
            </a:extLst>
          </p:cNvPr>
          <p:cNvSpPr txBox="1"/>
          <p:nvPr/>
        </p:nvSpPr>
        <p:spPr>
          <a:xfrm>
            <a:off x="3608615" y="6652401"/>
            <a:ext cx="88141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Monotype Sorts" pitchFamily="122" charset="2"/>
              <a:buNone/>
            </a:pPr>
            <a:r>
              <a:rPr lang="fr-FR" altLang="fr-FR" sz="2800" dirty="0"/>
              <a:t>(dérivé du cours du Pr. Jeffrey </a:t>
            </a:r>
            <a:r>
              <a:rPr lang="fr-FR" altLang="fr-FR" sz="2800" dirty="0" err="1"/>
              <a:t>Ullman</a:t>
            </a:r>
            <a:r>
              <a:rPr lang="fr-FR" altLang="fr-FR" sz="2800" dirty="0"/>
              <a:t>, Stanford </a:t>
            </a:r>
            <a:r>
              <a:rPr lang="fr-FR" altLang="fr-FR" sz="2800" dirty="0" err="1"/>
              <a:t>University</a:t>
            </a:r>
            <a:endParaRPr lang="fr-FR" altLang="fr-FR" sz="2800" dirty="0"/>
          </a:p>
          <a:p>
            <a:pPr eaLnBrk="1" hangingPunct="1">
              <a:buFont typeface="Monotype Sorts" pitchFamily="122" charset="2"/>
              <a:buNone/>
            </a:pPr>
            <a:r>
              <a:rPr lang="fr-FR" altLang="fr-FR" sz="2800" dirty="0"/>
              <a:t>et du cours du Pr. Christian </a:t>
            </a:r>
            <a:r>
              <a:rPr lang="fr-FR" altLang="fr-FR" sz="2800" dirty="0" err="1"/>
              <a:t>Retoré</a:t>
            </a:r>
            <a:r>
              <a:rPr lang="fr-FR" altLang="fr-FR" sz="2800" dirty="0"/>
              <a:t>, Université de Bordeaux)</a:t>
            </a:r>
          </a:p>
        </p:txBody>
      </p:sp>
    </p:spTree>
    <p:extLst>
      <p:ext uri="{BB962C8B-B14F-4D97-AF65-F5344CB8AC3E}">
        <p14:creationId xmlns:p14="http://schemas.microsoft.com/office/powerpoint/2010/main" val="3965659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74B950D5-8543-5506-4C73-BF117FE4D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r-FR"/>
              <a:t>Exemple: Curseur en PL/pgSQL (corps de la procédure)</a:t>
            </a:r>
          </a:p>
        </p:txBody>
      </p:sp>
      <p:sp>
        <p:nvSpPr>
          <p:cNvPr id="32780" name="Rectangle 5">
            <a:extLst>
              <a:ext uri="{FF2B5EF4-FFF2-40B4-BE49-F238E27FC236}">
                <a16:creationId xmlns:a16="http://schemas.microsoft.com/office/drawing/2014/main" id="{7E887525-AE4A-7F17-F6E0-E8C8BAAE7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39" y="3909016"/>
            <a:ext cx="3969291" cy="485092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32781" name="Text Box 6">
            <a:extLst>
              <a:ext uri="{FF2B5EF4-FFF2-40B4-BE49-F238E27FC236}">
                <a16:creationId xmlns:a16="http://schemas.microsoft.com/office/drawing/2014/main" id="{DD9B878B-F8D0-9C6B-57C8-972FA3A3B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9412" y="3842467"/>
            <a:ext cx="42335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dirty="0"/>
              <a:t>condition d</a:t>
            </a:r>
            <a:r>
              <a:rPr lang="fr-FR" altLang="fr-FR" dirty="0"/>
              <a:t>’</a:t>
            </a:r>
            <a:r>
              <a:rPr lang="en-US" altLang="ja-JP" dirty="0" err="1"/>
              <a:t>arrêt</a:t>
            </a:r>
            <a:r>
              <a:rPr lang="en-US" altLang="ja-JP" dirty="0"/>
              <a:t> de la boucle</a:t>
            </a:r>
            <a:endParaRPr lang="en-US" altLang="fr-FR" dirty="0"/>
          </a:p>
        </p:txBody>
      </p:sp>
      <p:sp>
        <p:nvSpPr>
          <p:cNvPr id="32782" name="Line 7">
            <a:extLst>
              <a:ext uri="{FF2B5EF4-FFF2-40B4-BE49-F238E27FC236}">
                <a16:creationId xmlns:a16="http://schemas.microsoft.com/office/drawing/2014/main" id="{102951BD-7B32-3EC7-7DA6-C5BB194871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05529" y="4134677"/>
            <a:ext cx="2040836" cy="132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B626091E-B4F8-CFA9-6A39-727E9596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888" y="4868830"/>
            <a:ext cx="7270496" cy="967022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26FDA1A3-A9FF-F787-EA6C-35EBDE5EB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103" y="6849345"/>
            <a:ext cx="55680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en-US" altLang="fr-FR" dirty="0"/>
              <a:t>Si Joe vend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bière</a:t>
            </a:r>
            <a:r>
              <a:rPr lang="en-US" altLang="fr-FR" dirty="0"/>
              <a:t> </a:t>
            </a:r>
            <a:r>
              <a:rPr lang="en-US" altLang="fr-FR" dirty="0" err="1"/>
              <a:t>moins</a:t>
            </a:r>
            <a:r>
              <a:rPr lang="en-US" altLang="fr-FR" dirty="0"/>
              <a:t> $3, augmenter son prix de $1 à Joe</a:t>
            </a:r>
            <a:r>
              <a:rPr lang="ja-JP" altLang="en-US" dirty="0"/>
              <a:t>’</a:t>
            </a:r>
            <a:r>
              <a:rPr lang="en-US" altLang="ja-JP" dirty="0"/>
              <a:t>s Bar.</a:t>
            </a:r>
            <a:endParaRPr lang="en-US" altLang="fr-FR" dirty="0"/>
          </a:p>
        </p:txBody>
      </p:sp>
      <p:sp>
        <p:nvSpPr>
          <p:cNvPr id="32779" name="Line 11">
            <a:extLst>
              <a:ext uri="{FF2B5EF4-FFF2-40B4-BE49-F238E27FC236}">
                <a16:creationId xmlns:a16="http://schemas.microsoft.com/office/drawing/2014/main" id="{67411829-72B0-69AD-59C6-E216C8DA91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85538" y="5913124"/>
            <a:ext cx="2007749" cy="774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905EC61C-5F89-EE8F-E862-611594307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BEGIN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OPEN c;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LOOP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	</a:t>
            </a:r>
            <a:r>
              <a:rPr lang="en-US" altLang="fr-FR" b="1" dirty="0"/>
              <a:t>FETCH</a:t>
            </a:r>
            <a:r>
              <a:rPr lang="en-US" altLang="fr-FR" dirty="0"/>
              <a:t> c </a:t>
            </a:r>
            <a:r>
              <a:rPr lang="en-US" altLang="fr-FR" b="1" dirty="0"/>
              <a:t>INTO</a:t>
            </a:r>
            <a:r>
              <a:rPr lang="en-US" altLang="fr-FR" dirty="0"/>
              <a:t> </a:t>
            </a:r>
            <a:r>
              <a:rPr lang="en-US" altLang="fr-FR" dirty="0" err="1"/>
              <a:t>theBeer</a:t>
            </a:r>
            <a:r>
              <a:rPr lang="en-US" altLang="fr-FR" dirty="0"/>
              <a:t>, </a:t>
            </a:r>
            <a:r>
              <a:rPr lang="en-US" altLang="fr-FR" dirty="0" err="1"/>
              <a:t>thePrice</a:t>
            </a:r>
            <a:r>
              <a:rPr lang="en-US" altLang="fr-FR" dirty="0"/>
              <a:t>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		</a:t>
            </a:r>
            <a:r>
              <a:rPr lang="en-US" altLang="fr-FR" b="1" dirty="0"/>
              <a:t>EXIT WHEN NOT FOUND;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	IF </a:t>
            </a:r>
            <a:r>
              <a:rPr lang="en-US" altLang="fr-FR" dirty="0" err="1"/>
              <a:t>thePrice</a:t>
            </a:r>
            <a:r>
              <a:rPr lang="en-US" altLang="fr-FR" dirty="0"/>
              <a:t> &lt; 3.00 THEN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		   UPDATE "Sells" SET price = </a:t>
            </a:r>
            <a:r>
              <a:rPr lang="en-US" altLang="fr-FR" dirty="0" err="1"/>
              <a:t>thePrice</a:t>
            </a:r>
            <a:r>
              <a:rPr lang="en-US" altLang="fr-FR" dirty="0"/>
              <a:t> + 1.00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  		        WHERE bar = </a:t>
            </a:r>
            <a:r>
              <a:rPr lang="ja-JP" altLang="en-US" dirty="0"/>
              <a:t>’</a:t>
            </a:r>
            <a:r>
              <a:rPr lang="en-US" altLang="ja-JP" dirty="0"/>
              <a:t>Joe</a:t>
            </a:r>
            <a:r>
              <a:rPr lang="ja-JP" altLang="en-US" dirty="0"/>
              <a:t>’’</a:t>
            </a:r>
            <a:r>
              <a:rPr lang="en-US" altLang="ja-JP" dirty="0"/>
              <a:t>s Bar</a:t>
            </a:r>
            <a:r>
              <a:rPr lang="ja-JP" altLang="en-US" dirty="0"/>
              <a:t>’</a:t>
            </a:r>
            <a:r>
              <a:rPr lang="en-US" altLang="ja-JP" dirty="0"/>
              <a:t> AND beer = </a:t>
            </a:r>
            <a:r>
              <a:rPr lang="en-US" altLang="ja-JP" dirty="0" err="1"/>
              <a:t>theBeer</a:t>
            </a:r>
            <a:r>
              <a:rPr lang="en-US" altLang="ja-JP" dirty="0"/>
              <a:t>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	END IF;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END LOOP;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	</a:t>
            </a:r>
            <a:r>
              <a:rPr lang="en-US" altLang="fr-FR" b="1" dirty="0"/>
              <a:t>CLOSE </a:t>
            </a:r>
            <a:r>
              <a:rPr lang="en-US" altLang="fr-FR" dirty="0"/>
              <a:t>c;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END;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fr-FR" dirty="0"/>
              <a:t>$$ LANGUAGE </a:t>
            </a:r>
            <a:r>
              <a:rPr lang="en-US" altLang="fr-FR" dirty="0" err="1"/>
              <a:t>plpgsql</a:t>
            </a:r>
            <a:r>
              <a:rPr lang="en-US" altLang="fr-FR" dirty="0"/>
              <a:t>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A35BD7-3BC4-8CC2-4CA5-CC0E99C95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20</a:t>
            </a:fld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re 1">
            <a:extLst>
              <a:ext uri="{FF2B5EF4-FFF2-40B4-BE49-F238E27FC236}">
                <a16:creationId xmlns:a16="http://schemas.microsoft.com/office/drawing/2014/main" id="{2DA03CD5-3F39-ED64-4433-8C8569AB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Retourner un ensemble de valeurs (</a:t>
            </a:r>
            <a:r>
              <a:rPr lang="fr-FR" altLang="fr-FR" i="1" dirty="0"/>
              <a:t>Déclaration</a:t>
            </a:r>
            <a:r>
              <a:rPr lang="fr-FR" altLang="fr-FR" dirty="0"/>
              <a:t>)</a:t>
            </a:r>
          </a:p>
        </p:txBody>
      </p:sp>
      <p:sp>
        <p:nvSpPr>
          <p:cNvPr id="33794" name="Espace réservé du contenu 2">
            <a:extLst>
              <a:ext uri="{FF2B5EF4-FFF2-40B4-BE49-F238E27FC236}">
                <a16:creationId xmlns:a16="http://schemas.microsoft.com/office/drawing/2014/main" id="{B3C03778-F53B-64B3-D257-73CF5EFBB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94" y="1900766"/>
            <a:ext cx="13899356" cy="8245575"/>
          </a:xfrm>
        </p:spPr>
        <p:txBody>
          <a:bodyPr>
            <a:normAutofit/>
          </a:bodyPr>
          <a:lstStyle/>
          <a:p>
            <a:r>
              <a:rPr lang="fr-FR" altLang="fr-FR" dirty="0"/>
              <a:t>Deux options principalement pour </a:t>
            </a:r>
            <a:r>
              <a:rPr lang="fr-FR" altLang="fr-FR" b="1" dirty="0"/>
              <a:t>déclarer le type de retour de la fonction</a:t>
            </a:r>
            <a:r>
              <a:rPr lang="fr-FR" altLang="fr-FR" dirty="0"/>
              <a:t>:</a:t>
            </a:r>
            <a:endParaRPr lang="fr-FR" altLang="fr-FR" sz="2800" dirty="0"/>
          </a:p>
          <a:p>
            <a:pPr lvl="1"/>
            <a:r>
              <a:rPr lang="fr-FR" altLang="fr-FR" sz="3200" dirty="0"/>
              <a:t>Déclarer … </a:t>
            </a:r>
            <a:r>
              <a:rPr lang="fr-FR" altLang="fr-FR" sz="3200" b="1" dirty="0">
                <a:solidFill>
                  <a:srgbClr val="0070C0"/>
                </a:solidFill>
              </a:rPr>
              <a:t>RETURNS SETOF</a:t>
            </a:r>
            <a:r>
              <a:rPr lang="fr-FR" altLang="fr-FR" sz="3200" dirty="0">
                <a:solidFill>
                  <a:srgbClr val="0070C0"/>
                </a:solidFill>
              </a:rPr>
              <a:t> &lt;</a:t>
            </a:r>
            <a:r>
              <a:rPr lang="fr-FR" altLang="fr-FR" sz="3200" dirty="0" err="1">
                <a:solidFill>
                  <a:srgbClr val="0070C0"/>
                </a:solidFill>
              </a:rPr>
              <a:t>sometype</a:t>
            </a:r>
            <a:r>
              <a:rPr lang="fr-FR" altLang="fr-FR" sz="3200" dirty="0">
                <a:solidFill>
                  <a:srgbClr val="0070C0"/>
                </a:solidFill>
              </a:rPr>
              <a:t>&gt; </a:t>
            </a:r>
            <a:r>
              <a:rPr lang="fr-FR" altLang="fr-FR" sz="3200" dirty="0"/>
              <a:t>…</a:t>
            </a:r>
          </a:p>
          <a:p>
            <a:pPr lvl="1"/>
            <a:r>
              <a:rPr lang="fr-FR" altLang="fr-FR" sz="3200" dirty="0"/>
              <a:t>Déclarer … </a:t>
            </a:r>
            <a:r>
              <a:rPr lang="fr-FR" altLang="fr-FR" sz="3200" b="1" dirty="0">
                <a:solidFill>
                  <a:srgbClr val="0070C0"/>
                </a:solidFill>
              </a:rPr>
              <a:t>TABLE</a:t>
            </a:r>
            <a:r>
              <a:rPr lang="fr-FR" altLang="fr-FR" sz="3200" dirty="0">
                <a:solidFill>
                  <a:srgbClr val="0070C0"/>
                </a:solidFill>
              </a:rPr>
              <a:t>( &lt;col1&gt; &lt;type1&gt;, &lt;col2&gt; &lt;type2&gt; … )</a:t>
            </a:r>
            <a:r>
              <a:rPr lang="fr-FR" altLang="fr-FR" sz="3200" dirty="0"/>
              <a:t> …</a:t>
            </a:r>
          </a:p>
          <a:p>
            <a:pPr lvl="1"/>
            <a:endParaRPr lang="fr-FR" altLang="fr-FR" sz="3200" dirty="0"/>
          </a:p>
          <a:p>
            <a:r>
              <a:rPr lang="fr-FR" altLang="fr-FR" b="1" dirty="0"/>
              <a:t>Déclaration</a:t>
            </a:r>
            <a:r>
              <a:rPr lang="fr-FR" altLang="fr-FR" dirty="0"/>
              <a:t>: </a:t>
            </a:r>
            <a:r>
              <a:rPr lang="fr-FR" altLang="fr-FR" dirty="0">
                <a:solidFill>
                  <a:srgbClr val="0070C0"/>
                </a:solidFill>
              </a:rPr>
              <a:t>RETURNS SETOF</a:t>
            </a:r>
          </a:p>
          <a:p>
            <a:pPr lvl="1"/>
            <a:r>
              <a:rPr lang="fr-FR" altLang="fr-FR" sz="3200" dirty="0"/>
              <a:t>possibilité de retourner un ensemble de valeurs simples</a:t>
            </a:r>
          </a:p>
          <a:p>
            <a:pPr lvl="2"/>
            <a:r>
              <a:rPr lang="fr-FR" altLang="fr-FR" sz="2800" dirty="0"/>
              <a:t>p.ex. </a:t>
            </a:r>
            <a:r>
              <a:rPr lang="fr-FR" altLang="fr-FR" sz="2800" b="1" dirty="0"/>
              <a:t>RETURNS SETOF </a:t>
            </a:r>
            <a:r>
              <a:rPr lang="fr-FR" altLang="fr-FR" sz="2800" dirty="0" err="1"/>
              <a:t>integer</a:t>
            </a:r>
            <a:endParaRPr lang="fr-FR" altLang="fr-FR" sz="2800" dirty="0"/>
          </a:p>
          <a:p>
            <a:pPr lvl="2"/>
            <a:endParaRPr lang="fr-FR" altLang="fr-FR" sz="2800" dirty="0"/>
          </a:p>
          <a:p>
            <a:pPr lvl="1"/>
            <a:r>
              <a:rPr lang="fr-FR" altLang="fr-FR" sz="3200" dirty="0"/>
              <a:t>possibilité de retourner un ensemble de tuples en créant un nouveau type composite (ou en faisant référence à un type composite existant)</a:t>
            </a:r>
          </a:p>
          <a:p>
            <a:pPr lvl="2"/>
            <a:r>
              <a:rPr lang="fr-FR" altLang="fr-FR" sz="2800" dirty="0"/>
              <a:t>p.ex.</a:t>
            </a:r>
          </a:p>
          <a:p>
            <a:pPr lvl="2"/>
            <a:endParaRPr lang="fr-FR" altLang="fr-FR" sz="1000" dirty="0"/>
          </a:p>
          <a:p>
            <a:pPr lvl="2">
              <a:buFontTx/>
              <a:buNone/>
            </a:pPr>
            <a:r>
              <a:rPr lang="fr-FR" altLang="fr-FR" sz="2800" dirty="0"/>
              <a:t>	</a:t>
            </a:r>
            <a:r>
              <a:rPr lang="fr-FR" altLang="fr-FR" sz="2800" b="1" dirty="0"/>
              <a:t>CREATE TYPE </a:t>
            </a:r>
            <a:r>
              <a:rPr lang="fr-FR" altLang="fr-FR" sz="2800" dirty="0" err="1">
                <a:solidFill>
                  <a:schemeClr val="accent6"/>
                </a:solidFill>
              </a:rPr>
              <a:t>nomprenom</a:t>
            </a:r>
            <a:r>
              <a:rPr lang="fr-FR" altLang="fr-FR" sz="2800" dirty="0"/>
              <a:t> AS ( nom VARCHAR(20), </a:t>
            </a:r>
            <a:r>
              <a:rPr lang="fr-FR" altLang="fr-FR" sz="2800" dirty="0" err="1"/>
              <a:t>prenom</a:t>
            </a:r>
            <a:r>
              <a:rPr lang="fr-FR" altLang="fr-FR" sz="2800" dirty="0"/>
              <a:t> VARCHAR(30) ) ;</a:t>
            </a:r>
          </a:p>
          <a:p>
            <a:pPr lvl="2">
              <a:buFontTx/>
              <a:buNone/>
            </a:pPr>
            <a:endParaRPr lang="fr-FR" altLang="fr-FR" sz="2800" dirty="0"/>
          </a:p>
          <a:p>
            <a:pPr lvl="2">
              <a:buFontTx/>
              <a:buNone/>
            </a:pPr>
            <a:r>
              <a:rPr lang="fr-FR" altLang="fr-FR" sz="2800" dirty="0"/>
              <a:t>	CREATE FUNCTION clients() </a:t>
            </a:r>
            <a:r>
              <a:rPr lang="fr-FR" altLang="fr-FR" sz="2800" b="1" dirty="0"/>
              <a:t>RETURNS SETOF </a:t>
            </a:r>
            <a:r>
              <a:rPr lang="fr-FR" altLang="fr-FR" sz="2800" dirty="0" err="1">
                <a:solidFill>
                  <a:schemeClr val="accent6"/>
                </a:solidFill>
              </a:rPr>
              <a:t>nomprenom</a:t>
            </a:r>
            <a:r>
              <a:rPr lang="fr-FR" altLang="fr-FR" sz="2800" dirty="0"/>
              <a:t> AS $$</a:t>
            </a:r>
          </a:p>
          <a:p>
            <a:pPr lvl="2">
              <a:buFontTx/>
              <a:buNone/>
            </a:pPr>
            <a:r>
              <a:rPr lang="fr-FR" altLang="fr-FR" sz="2800" dirty="0"/>
              <a:t>	…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A2B3E0-86CD-65B9-EFDF-384DDC963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21</a:t>
            </a:fld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re 1">
            <a:extLst>
              <a:ext uri="{FF2B5EF4-FFF2-40B4-BE49-F238E27FC236}">
                <a16:creationId xmlns:a16="http://schemas.microsoft.com/office/drawing/2014/main" id="{D3FA1809-2C16-69A3-7D78-CEDDA03D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Retourner un ensemble de valeurs (</a:t>
            </a:r>
            <a:r>
              <a:rPr lang="fr-FR" altLang="fr-FR" i="1" dirty="0"/>
              <a:t>Déclaration</a:t>
            </a:r>
            <a:r>
              <a:rPr lang="fr-FR" altLang="fr-FR" dirty="0"/>
              <a:t>)</a:t>
            </a:r>
          </a:p>
        </p:txBody>
      </p:sp>
      <p:sp>
        <p:nvSpPr>
          <p:cNvPr id="34818" name="Espace réservé du contenu 2">
            <a:extLst>
              <a:ext uri="{FF2B5EF4-FFF2-40B4-BE49-F238E27FC236}">
                <a16:creationId xmlns:a16="http://schemas.microsoft.com/office/drawing/2014/main" id="{F3AE965C-8271-A320-D484-F50BDF76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94" y="1900766"/>
            <a:ext cx="13899356" cy="7484269"/>
          </a:xfrm>
        </p:spPr>
        <p:txBody>
          <a:bodyPr>
            <a:normAutofit/>
          </a:bodyPr>
          <a:lstStyle/>
          <a:p>
            <a:r>
              <a:rPr lang="fr-FR" altLang="fr-FR" b="1" dirty="0"/>
              <a:t>Déclaration</a:t>
            </a:r>
            <a:r>
              <a:rPr lang="fr-FR" altLang="fr-FR" dirty="0"/>
              <a:t>: </a:t>
            </a:r>
            <a:r>
              <a:rPr lang="fr-FR" altLang="fr-FR" b="1" dirty="0">
                <a:solidFill>
                  <a:srgbClr val="0070C0"/>
                </a:solidFill>
              </a:rPr>
              <a:t>TABLE</a:t>
            </a:r>
            <a:r>
              <a:rPr lang="fr-FR" altLang="fr-FR" dirty="0">
                <a:solidFill>
                  <a:srgbClr val="0070C0"/>
                </a:solidFill>
              </a:rPr>
              <a:t>( &lt;col1&gt; &lt;type1&gt;, &lt;col2&gt; &lt;type2&gt; … ) </a:t>
            </a:r>
          </a:p>
          <a:p>
            <a:pPr lvl="1"/>
            <a:r>
              <a:rPr lang="fr-FR" altLang="fr-FR" sz="3200" dirty="0">
                <a:solidFill>
                  <a:schemeClr val="accent6"/>
                </a:solidFill>
              </a:rPr>
              <a:t>syntaxe proche de la norme SQL/PSM</a:t>
            </a:r>
          </a:p>
          <a:p>
            <a:pPr lvl="1"/>
            <a:r>
              <a:rPr lang="fr-FR" altLang="fr-FR" sz="3200" dirty="0">
                <a:solidFill>
                  <a:schemeClr val="accent6"/>
                </a:solidFill>
              </a:rPr>
              <a:t>facilité d'interprétation</a:t>
            </a:r>
          </a:p>
          <a:p>
            <a:pPr lvl="1"/>
            <a:r>
              <a:rPr lang="fr-FR" altLang="fr-FR" sz="3200" dirty="0">
                <a:solidFill>
                  <a:schemeClr val="accent6"/>
                </a:solidFill>
              </a:rPr>
              <a:t>possibilité de retourner un ensemble de valeurs simples ou un ensemble de tuples</a:t>
            </a:r>
          </a:p>
          <a:p>
            <a:pPr lvl="1"/>
            <a:r>
              <a:rPr lang="fr-FR" altLang="fr-FR" sz="3200" dirty="0">
                <a:solidFill>
                  <a:srgbClr val="FF0000"/>
                </a:solidFill>
              </a:rPr>
              <a:t>mais interdiction d'utiliser des paramètres en sortie (mode OUT)</a:t>
            </a:r>
          </a:p>
          <a:p>
            <a:pPr lvl="1"/>
            <a:endParaRPr lang="fr-FR" altLang="fr-FR" sz="3200" dirty="0"/>
          </a:p>
          <a:p>
            <a:pPr lvl="2"/>
            <a:r>
              <a:rPr lang="fr-FR" altLang="fr-FR" sz="3200" dirty="0"/>
              <a:t>p.ex.</a:t>
            </a:r>
          </a:p>
          <a:p>
            <a:pPr lvl="2">
              <a:buFontTx/>
              <a:buNone/>
            </a:pPr>
            <a:endParaRPr lang="fr-FR" altLang="fr-FR" sz="2800" dirty="0"/>
          </a:p>
          <a:p>
            <a:pPr lvl="3">
              <a:buNone/>
            </a:pPr>
            <a:r>
              <a:rPr lang="fr-FR" altLang="fr-FR" sz="3200" dirty="0"/>
              <a:t>CREATE FUNCTION clients() RETURNS </a:t>
            </a:r>
            <a:r>
              <a:rPr lang="fr-FR" altLang="fr-FR" sz="3200" b="1" dirty="0"/>
              <a:t>TABLE( nom VARCHAR(20), </a:t>
            </a:r>
            <a:r>
              <a:rPr lang="fr-FR" altLang="fr-FR" sz="3200" b="1" dirty="0" err="1"/>
              <a:t>prenom</a:t>
            </a:r>
            <a:r>
              <a:rPr lang="fr-FR" altLang="fr-FR" sz="3200" b="1" dirty="0"/>
              <a:t> VARCHAR(30) )</a:t>
            </a:r>
            <a:r>
              <a:rPr lang="fr-FR" altLang="fr-FR" sz="3200" dirty="0"/>
              <a:t> AS $$</a:t>
            </a:r>
          </a:p>
          <a:p>
            <a:pPr lvl="3">
              <a:buNone/>
            </a:pPr>
            <a:r>
              <a:rPr lang="fr-FR" altLang="fr-FR" sz="3200" dirty="0"/>
              <a:t>…</a:t>
            </a:r>
          </a:p>
          <a:p>
            <a:pPr lvl="3"/>
            <a:endParaRPr lang="fr-FR" altLang="fr-FR" sz="2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7AF89E-D137-F5F5-773E-AAC2B33A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re 1">
            <a:extLst>
              <a:ext uri="{FF2B5EF4-FFF2-40B4-BE49-F238E27FC236}">
                <a16:creationId xmlns:a16="http://schemas.microsoft.com/office/drawing/2014/main" id="{BF2F2149-A78F-398B-DA72-66370C2C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Retourner un ensemble de valeurs (</a:t>
            </a:r>
            <a:r>
              <a:rPr lang="fr-FR" altLang="fr-FR" i="1" dirty="0"/>
              <a:t>Invocation</a:t>
            </a:r>
            <a:r>
              <a:rPr lang="fr-FR" altLang="fr-FR" dirty="0"/>
              <a:t>)</a:t>
            </a:r>
          </a:p>
        </p:txBody>
      </p:sp>
      <p:sp>
        <p:nvSpPr>
          <p:cNvPr id="35842" name="Espace réservé du contenu 2">
            <a:extLst>
              <a:ext uri="{FF2B5EF4-FFF2-40B4-BE49-F238E27FC236}">
                <a16:creationId xmlns:a16="http://schemas.microsoft.com/office/drawing/2014/main" id="{70D2A800-DBE4-932D-E238-8DE4793D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94" y="1900766"/>
            <a:ext cx="13899356" cy="7484269"/>
          </a:xfrm>
        </p:spPr>
        <p:txBody>
          <a:bodyPr>
            <a:normAutofit/>
          </a:bodyPr>
          <a:lstStyle/>
          <a:p>
            <a:r>
              <a:rPr lang="fr-FR" altLang="fr-FR" dirty="0"/>
              <a:t>Deux options pour </a:t>
            </a:r>
            <a:r>
              <a:rPr lang="fr-FR" altLang="fr-FR" b="1" dirty="0"/>
              <a:t>retourner </a:t>
            </a:r>
            <a:r>
              <a:rPr lang="fr-FR" altLang="fr-FR" dirty="0"/>
              <a:t>des résultats dans le corps de la fonction:</a:t>
            </a:r>
            <a:endParaRPr lang="fr-FR" altLang="fr-FR" sz="2800" dirty="0"/>
          </a:p>
          <a:p>
            <a:pPr lvl="1"/>
            <a:r>
              <a:rPr lang="fr-FR" altLang="fr-FR" sz="3200" b="1" dirty="0">
                <a:solidFill>
                  <a:srgbClr val="0070C0"/>
                </a:solidFill>
              </a:rPr>
              <a:t>RETURN QUERY </a:t>
            </a:r>
            <a:r>
              <a:rPr lang="fr-FR" altLang="fr-FR" sz="3200" dirty="0">
                <a:solidFill>
                  <a:srgbClr val="0070C0"/>
                </a:solidFill>
              </a:rPr>
              <a:t>&lt;</a:t>
            </a:r>
            <a:r>
              <a:rPr lang="fr-FR" altLang="fr-FR" sz="3200" dirty="0" err="1">
                <a:solidFill>
                  <a:srgbClr val="0070C0"/>
                </a:solidFill>
              </a:rPr>
              <a:t>SQLquery</a:t>
            </a:r>
            <a:r>
              <a:rPr lang="fr-FR" altLang="fr-FR" sz="3200" dirty="0">
                <a:solidFill>
                  <a:srgbClr val="0070C0"/>
                </a:solidFill>
              </a:rPr>
              <a:t>&gt; ;</a:t>
            </a:r>
          </a:p>
          <a:p>
            <a:pPr lvl="1"/>
            <a:r>
              <a:rPr lang="fr-FR" altLang="fr-FR" sz="3200" b="1" dirty="0">
                <a:solidFill>
                  <a:srgbClr val="0070C0"/>
                </a:solidFill>
              </a:rPr>
              <a:t>RETURN NEXT </a:t>
            </a:r>
            <a:r>
              <a:rPr lang="fr-FR" altLang="fr-FR" sz="3200" dirty="0">
                <a:solidFill>
                  <a:srgbClr val="0070C0"/>
                </a:solidFill>
              </a:rPr>
              <a:t>[&lt;expression&gt;] ;</a:t>
            </a:r>
          </a:p>
          <a:p>
            <a:pPr lvl="1"/>
            <a:endParaRPr lang="fr-FR" altLang="fr-FR" sz="3200" dirty="0"/>
          </a:p>
          <a:p>
            <a:r>
              <a:rPr lang="fr-FR" altLang="fr-FR" b="1" dirty="0"/>
              <a:t>Retourner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rgbClr val="0070C0"/>
                </a:solidFill>
              </a:rPr>
              <a:t>RETURN QUERY</a:t>
            </a:r>
          </a:p>
          <a:p>
            <a:pPr lvl="1"/>
            <a:r>
              <a:rPr lang="fr-FR" altLang="fr-FR" sz="3200" dirty="0"/>
              <a:t>retourne le résultat d'une requête</a:t>
            </a:r>
          </a:p>
          <a:p>
            <a:pPr lvl="1"/>
            <a:endParaRPr lang="fr-FR" altLang="fr-FR" sz="1000" dirty="0"/>
          </a:p>
          <a:p>
            <a:pPr lvl="1"/>
            <a:r>
              <a:rPr lang="fr-FR" altLang="fr-FR" sz="3200" dirty="0"/>
              <a:t>compatible RETURNS SETOF et RETURNS TABLE</a:t>
            </a:r>
          </a:p>
          <a:p>
            <a:pPr lvl="1"/>
            <a:r>
              <a:rPr lang="fr-FR" altLang="fr-FR" sz="3200" dirty="0"/>
              <a:t>possibilité de l'utiliser plusieurs fois</a:t>
            </a:r>
          </a:p>
          <a:p>
            <a:pPr lvl="2"/>
            <a:r>
              <a:rPr lang="fr-FR" altLang="fr-FR" sz="2800" dirty="0"/>
              <a:t>dans ce cas, chaque ensemble est ajouté à la suite de l'autre</a:t>
            </a:r>
          </a:p>
          <a:p>
            <a:pPr lvl="1"/>
            <a:r>
              <a:rPr lang="fr-FR" altLang="fr-FR" sz="3200" dirty="0"/>
              <a:t>résultat final uniquement retourné à la fin de la procédure ou au moment de l'appel RETURN;</a:t>
            </a:r>
          </a:p>
          <a:p>
            <a:pPr lvl="1"/>
            <a:endParaRPr lang="fr-FR" altLang="fr-FR" sz="3200" dirty="0"/>
          </a:p>
          <a:p>
            <a:pPr lvl="3"/>
            <a:endParaRPr lang="fr-FR" altLang="fr-FR" sz="2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BFE1EC-C8B0-B848-9723-A667074BE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23</a:t>
            </a:fld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1">
            <a:extLst>
              <a:ext uri="{FF2B5EF4-FFF2-40B4-BE49-F238E27FC236}">
                <a16:creationId xmlns:a16="http://schemas.microsoft.com/office/drawing/2014/main" id="{4D63D48D-43D8-CCD0-8665-D6DBDF60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Retourner un ensemble de valeurs (</a:t>
            </a:r>
            <a:r>
              <a:rPr lang="fr-FR" altLang="fr-FR" i="1" dirty="0"/>
              <a:t>Invocation</a:t>
            </a:r>
            <a:r>
              <a:rPr lang="fr-FR" altLang="fr-FR" dirty="0"/>
              <a:t>)</a:t>
            </a:r>
          </a:p>
        </p:txBody>
      </p:sp>
      <p:sp>
        <p:nvSpPr>
          <p:cNvPr id="36866" name="Espace réservé du contenu 2">
            <a:extLst>
              <a:ext uri="{FF2B5EF4-FFF2-40B4-BE49-F238E27FC236}">
                <a16:creationId xmlns:a16="http://schemas.microsoft.com/office/drawing/2014/main" id="{77E1E1D5-0627-A44A-99CC-33E90C97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194" y="1900766"/>
            <a:ext cx="13899356" cy="7484269"/>
          </a:xfrm>
        </p:spPr>
        <p:txBody>
          <a:bodyPr/>
          <a:lstStyle/>
          <a:p>
            <a:r>
              <a:rPr lang="fr-FR" altLang="fr-FR" sz="2806" dirty="0"/>
              <a:t>Exemple: RETURNS TABLE et RETURN QUERY</a:t>
            </a:r>
          </a:p>
          <a:p>
            <a:pPr lvl="1"/>
            <a:endParaRPr lang="fr-FR" altLang="fr-FR" sz="3200" dirty="0"/>
          </a:p>
          <a:p>
            <a:pPr lvl="1">
              <a:buNone/>
            </a:pPr>
            <a:r>
              <a:rPr lang="en-US" altLang="fr-FR" dirty="0"/>
              <a:t>CREATE OR REPLACE FUNCTION </a:t>
            </a:r>
            <a:r>
              <a:rPr lang="en-US" altLang="fr-FR" dirty="0" err="1"/>
              <a:t>BarSallyJo</a:t>
            </a:r>
            <a:r>
              <a:rPr lang="en-US" altLang="fr-FR" dirty="0"/>
              <a:t> ()  </a:t>
            </a:r>
          </a:p>
          <a:p>
            <a:pPr lvl="1">
              <a:buNone/>
            </a:pPr>
            <a:r>
              <a:rPr lang="en-US" altLang="fr-FR" dirty="0"/>
              <a:t>	</a:t>
            </a:r>
            <a:r>
              <a:rPr lang="en-US" altLang="fr-FR" b="1" dirty="0"/>
              <a:t>RETURNS TABLE</a:t>
            </a:r>
            <a:r>
              <a:rPr lang="en-US" altLang="fr-FR" dirty="0"/>
              <a:t>( </a:t>
            </a:r>
            <a:r>
              <a:rPr lang="en-US" altLang="fr-FR" dirty="0">
                <a:solidFill>
                  <a:srgbClr val="FF0000"/>
                </a:solidFill>
              </a:rPr>
              <a:t>bar TEXT, name VARCHAR(30)</a:t>
            </a:r>
            <a:r>
              <a:rPr lang="en-US" altLang="fr-FR" dirty="0"/>
              <a:t> ) AS $$</a:t>
            </a:r>
          </a:p>
          <a:p>
            <a:pPr lvl="1">
              <a:buNone/>
            </a:pPr>
            <a:r>
              <a:rPr lang="en-US" altLang="fr-FR" dirty="0"/>
              <a:t>BEGIN</a:t>
            </a:r>
          </a:p>
          <a:p>
            <a:pPr lvl="1">
              <a:buNone/>
            </a:pPr>
            <a:r>
              <a:rPr lang="en-US" altLang="fr-FR" dirty="0"/>
              <a:t>	…</a:t>
            </a:r>
          </a:p>
          <a:p>
            <a:pPr lvl="1">
              <a:buNone/>
            </a:pPr>
            <a:r>
              <a:rPr lang="en-US" altLang="fr-FR" dirty="0"/>
              <a:t>	</a:t>
            </a:r>
            <a:r>
              <a:rPr lang="en-US" altLang="fr-FR" b="1" dirty="0"/>
              <a:t>RETURN QUERY </a:t>
            </a:r>
            <a:r>
              <a:rPr lang="en-US" altLang="fr-FR" dirty="0"/>
              <a:t>SELECT </a:t>
            </a:r>
            <a:r>
              <a:rPr lang="en-US" altLang="fr-FR" dirty="0">
                <a:solidFill>
                  <a:srgbClr val="FF0000"/>
                </a:solidFill>
              </a:rPr>
              <a:t>bar, drinker </a:t>
            </a:r>
            <a:r>
              <a:rPr lang="en-US" altLang="fr-FR" dirty="0"/>
              <a:t>FROM "Frequents" WHERE drinker = 'Sally';</a:t>
            </a:r>
          </a:p>
          <a:p>
            <a:pPr lvl="1">
              <a:buNone/>
            </a:pPr>
            <a:r>
              <a:rPr lang="en-US" altLang="fr-FR" dirty="0"/>
              <a:t>	…</a:t>
            </a:r>
          </a:p>
          <a:p>
            <a:pPr lvl="1">
              <a:buNone/>
            </a:pPr>
            <a:r>
              <a:rPr lang="en-US" altLang="fr-FR" dirty="0"/>
              <a:t>	</a:t>
            </a:r>
            <a:r>
              <a:rPr lang="en-US" altLang="fr-FR" b="1" dirty="0"/>
              <a:t>RETURN QUERY </a:t>
            </a:r>
            <a:r>
              <a:rPr lang="en-US" altLang="fr-FR" dirty="0"/>
              <a:t>SELECT </a:t>
            </a:r>
            <a:r>
              <a:rPr lang="en-US" altLang="fr-FR" dirty="0">
                <a:solidFill>
                  <a:srgbClr val="FF0000"/>
                </a:solidFill>
              </a:rPr>
              <a:t>bar, drinker </a:t>
            </a:r>
            <a:r>
              <a:rPr lang="en-US" altLang="fr-FR" dirty="0"/>
              <a:t>FROM "Frequents" WHERE drinker = 'Jo';</a:t>
            </a:r>
          </a:p>
          <a:p>
            <a:pPr lvl="1">
              <a:buNone/>
            </a:pPr>
            <a:r>
              <a:rPr lang="en-US" altLang="fr-FR" dirty="0"/>
              <a:t>	…</a:t>
            </a:r>
          </a:p>
          <a:p>
            <a:pPr lvl="1">
              <a:buNone/>
            </a:pPr>
            <a:r>
              <a:rPr lang="en-US" altLang="fr-FR" dirty="0"/>
              <a:t>	RETURN;</a:t>
            </a:r>
          </a:p>
          <a:p>
            <a:pPr lvl="1">
              <a:buNone/>
            </a:pPr>
            <a:r>
              <a:rPr lang="en-US" altLang="fr-FR" dirty="0"/>
              <a:t>END;</a:t>
            </a:r>
          </a:p>
          <a:p>
            <a:pPr lvl="1">
              <a:buNone/>
            </a:pPr>
            <a:r>
              <a:rPr lang="en-US" altLang="fr-FR" dirty="0"/>
              <a:t>$$ LANGUAGE </a:t>
            </a:r>
            <a:r>
              <a:rPr lang="en-US" altLang="fr-FR" dirty="0" err="1"/>
              <a:t>plpgsql</a:t>
            </a:r>
            <a:r>
              <a:rPr lang="en-US" altLang="fr-FR" dirty="0"/>
              <a:t>;</a:t>
            </a:r>
            <a:endParaRPr lang="fr-FR" altLang="fr-FR" dirty="0"/>
          </a:p>
          <a:p>
            <a:pPr lvl="2">
              <a:buNone/>
            </a:pPr>
            <a:endParaRPr lang="fr-FR" altLang="fr-FR" sz="3200" dirty="0"/>
          </a:p>
          <a:p>
            <a:pPr lvl="1">
              <a:buNone/>
            </a:pPr>
            <a:endParaRPr lang="fr-FR" altLang="fr-FR" sz="3200" dirty="0"/>
          </a:p>
          <a:p>
            <a:pPr lvl="1">
              <a:buFont typeface="Arial" panose="020B0604020202020204" pitchFamily="34" charset="0"/>
              <a:buNone/>
            </a:pPr>
            <a:endParaRPr lang="fr-FR" altLang="fr-FR" sz="2806" dirty="0"/>
          </a:p>
          <a:p>
            <a:pPr lvl="3"/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9D7CDB-9A46-AACF-454D-1992B8803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24</a:t>
            </a:fld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re 1">
            <a:extLst>
              <a:ext uri="{FF2B5EF4-FFF2-40B4-BE49-F238E27FC236}">
                <a16:creationId xmlns:a16="http://schemas.microsoft.com/office/drawing/2014/main" id="{973C64AB-BD56-DDE1-98BB-93A55584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Retourner un ensemble de valeurs (</a:t>
            </a:r>
            <a:r>
              <a:rPr lang="fr-FR" altLang="fr-FR" i="1" dirty="0"/>
              <a:t>Invocation</a:t>
            </a:r>
            <a:r>
              <a:rPr lang="fr-FR" altLang="fr-FR" dirty="0"/>
              <a:t>)</a:t>
            </a:r>
          </a:p>
        </p:txBody>
      </p:sp>
      <p:sp>
        <p:nvSpPr>
          <p:cNvPr id="37890" name="Espace réservé du contenu 2">
            <a:extLst>
              <a:ext uri="{FF2B5EF4-FFF2-40B4-BE49-F238E27FC236}">
                <a16:creationId xmlns:a16="http://schemas.microsoft.com/office/drawing/2014/main" id="{462180A7-86F7-F7CA-1D0C-68267307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89" y="1900766"/>
            <a:ext cx="13186569" cy="7484269"/>
          </a:xfrm>
        </p:spPr>
        <p:txBody>
          <a:bodyPr>
            <a:normAutofit fontScale="92500" lnSpcReduction="10000"/>
          </a:bodyPr>
          <a:lstStyle/>
          <a:p>
            <a:r>
              <a:rPr lang="fr-FR" altLang="fr-FR" b="1" dirty="0"/>
              <a:t>Retourner</a:t>
            </a:r>
            <a:r>
              <a:rPr lang="fr-FR" altLang="fr-FR" dirty="0"/>
              <a:t> : </a:t>
            </a:r>
            <a:r>
              <a:rPr lang="fr-FR" altLang="fr-FR" dirty="0">
                <a:solidFill>
                  <a:srgbClr val="0070C0"/>
                </a:solidFill>
              </a:rPr>
              <a:t>RETURN NEXT</a:t>
            </a:r>
          </a:p>
          <a:p>
            <a:pPr lvl="1"/>
            <a:r>
              <a:rPr lang="fr-FR" altLang="fr-FR" sz="3200" dirty="0"/>
              <a:t>enregistre une valeur/tuple à la fois dans l'ensemble des solutions</a:t>
            </a:r>
          </a:p>
          <a:p>
            <a:pPr lvl="1"/>
            <a:endParaRPr lang="fr-FR" altLang="fr-FR" sz="3200" dirty="0"/>
          </a:p>
          <a:p>
            <a:pPr lvl="1"/>
            <a:r>
              <a:rPr lang="fr-FR" altLang="fr-FR" sz="3200" dirty="0"/>
              <a:t>généralement invoqué </a:t>
            </a:r>
            <a:r>
              <a:rPr lang="fr-FR" altLang="fr-FR" sz="3200" b="1" dirty="0"/>
              <a:t>dans une boucle</a:t>
            </a:r>
          </a:p>
          <a:p>
            <a:endParaRPr lang="fr-FR" altLang="fr-FR" dirty="0"/>
          </a:p>
          <a:p>
            <a:pPr lvl="1"/>
            <a:r>
              <a:rPr lang="fr-FR" altLang="fr-FR" sz="3200" dirty="0">
                <a:solidFill>
                  <a:srgbClr val="FF0000"/>
                </a:solidFill>
              </a:rPr>
              <a:t>son utilisation dépend du type de retour de la fonction: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3200" dirty="0"/>
              <a:t>	 Si </a:t>
            </a:r>
            <a:r>
              <a:rPr lang="fr-FR" altLang="fr-FR" sz="3200" dirty="0">
                <a:solidFill>
                  <a:srgbClr val="0070C0"/>
                </a:solidFill>
              </a:rPr>
              <a:t>RETURNS SETOF &lt;</a:t>
            </a:r>
            <a:r>
              <a:rPr lang="fr-FR" altLang="fr-FR" sz="3200" dirty="0" err="1">
                <a:solidFill>
                  <a:srgbClr val="0070C0"/>
                </a:solidFill>
              </a:rPr>
              <a:t>sometype</a:t>
            </a:r>
            <a:r>
              <a:rPr lang="fr-FR" altLang="fr-FR" sz="3200" dirty="0">
                <a:solidFill>
                  <a:srgbClr val="0070C0"/>
                </a:solidFill>
              </a:rPr>
              <a:t>&gt; </a:t>
            </a:r>
            <a:r>
              <a:rPr lang="fr-FR" altLang="fr-FR" sz="3200" dirty="0"/>
              <a:t>alors </a:t>
            </a:r>
            <a:r>
              <a:rPr lang="fr-FR" altLang="fr-FR" sz="3200" dirty="0">
                <a:solidFill>
                  <a:srgbClr val="0070C0"/>
                </a:solidFill>
              </a:rPr>
              <a:t>RETURN NEXT &lt;expression&gt;;</a:t>
            </a:r>
          </a:p>
          <a:p>
            <a:pPr lvl="2"/>
            <a:r>
              <a:rPr lang="fr-FR" altLang="fr-FR" sz="2800" dirty="0"/>
              <a:t>&lt;expression&gt; est classiquement une variable du type associé au SETOF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3200" dirty="0"/>
              <a:t>	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fr-FR" altLang="fr-FR" sz="3200" dirty="0"/>
              <a:t>	Si </a:t>
            </a:r>
            <a:r>
              <a:rPr lang="fr-FR" altLang="fr-FR" sz="3200" dirty="0">
                <a:solidFill>
                  <a:srgbClr val="0070C0"/>
                </a:solidFill>
              </a:rPr>
              <a:t>RETURNS TABLE( &lt;col1&gt; &lt;type1&gt;, &lt;col2&gt; &lt;type2&gt; … ) </a:t>
            </a:r>
            <a:r>
              <a:rPr lang="fr-FR" altLang="fr-FR" sz="3200" dirty="0"/>
              <a:t>alors </a:t>
            </a:r>
            <a:r>
              <a:rPr lang="fr-FR" altLang="fr-FR" sz="3200" dirty="0">
                <a:solidFill>
                  <a:srgbClr val="0070C0"/>
                </a:solidFill>
              </a:rPr>
              <a:t>RETURN NEXT;</a:t>
            </a:r>
          </a:p>
          <a:p>
            <a:pPr lvl="2"/>
            <a:r>
              <a:rPr lang="fr-FR" altLang="fr-FR" sz="2800" dirty="0"/>
              <a:t>&lt;col1&gt;, &lt;col2&gt; … sont utilisées et initialisées comme des variables dans le corps de la procédure</a:t>
            </a:r>
          </a:p>
          <a:p>
            <a:pPr lvl="2"/>
            <a:r>
              <a:rPr lang="fr-FR" altLang="fr-FR" sz="2800" dirty="0"/>
              <a:t>chaque RETURN NEXT; enregistre dans l'ensemble des résultats un tuple initialisé à partir des valeurs en cours pour &lt;col1&gt;, &lt;col2&gt; …</a:t>
            </a:r>
          </a:p>
          <a:p>
            <a:pPr lvl="2"/>
            <a:endParaRPr lang="fr-FR" altLang="fr-FR" dirty="0"/>
          </a:p>
          <a:p>
            <a:pPr lvl="1"/>
            <a:r>
              <a:rPr lang="fr-FR" altLang="fr-FR" sz="3200" dirty="0">
                <a:solidFill>
                  <a:schemeClr val="accent6"/>
                </a:solidFill>
              </a:rPr>
              <a:t>résultat final uniquement retourné à la fin de la procédure ou au moment de l'appel RETURN;</a:t>
            </a:r>
          </a:p>
          <a:p>
            <a:pPr lvl="1"/>
            <a:endParaRPr lang="fr-FR" altLang="fr-FR" sz="3200" dirty="0"/>
          </a:p>
          <a:p>
            <a:pPr lvl="3"/>
            <a:endParaRPr lang="fr-FR" altLang="fr-FR" sz="32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B46EF1B-C8A7-6E29-E4AE-E7FF856EC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25</a:t>
            </a:fld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1">
            <a:extLst>
              <a:ext uri="{FF2B5EF4-FFF2-40B4-BE49-F238E27FC236}">
                <a16:creationId xmlns:a16="http://schemas.microsoft.com/office/drawing/2014/main" id="{05E4A3B7-4A9E-364D-5168-16982CA1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Retourner un ensemble de valeurs (</a:t>
            </a:r>
            <a:r>
              <a:rPr lang="fr-FR" altLang="fr-FR" i="1" dirty="0"/>
              <a:t>Invocation</a:t>
            </a:r>
            <a:r>
              <a:rPr lang="fr-FR" altLang="fr-FR" dirty="0"/>
              <a:t>)</a:t>
            </a:r>
          </a:p>
        </p:txBody>
      </p:sp>
      <p:sp>
        <p:nvSpPr>
          <p:cNvPr id="38914" name="Espace réservé du contenu 2">
            <a:extLst>
              <a:ext uri="{FF2B5EF4-FFF2-40B4-BE49-F238E27FC236}">
                <a16:creationId xmlns:a16="http://schemas.microsoft.com/office/drawing/2014/main" id="{F627EA57-CBFB-B45C-63F9-BBAC7D39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89" y="1900766"/>
            <a:ext cx="13186569" cy="8064869"/>
          </a:xfrm>
        </p:spPr>
        <p:txBody>
          <a:bodyPr>
            <a:noAutofit/>
          </a:bodyPr>
          <a:lstStyle/>
          <a:p>
            <a:r>
              <a:rPr lang="fr-FR" altLang="fr-FR" sz="2800" dirty="0"/>
              <a:t>Exemple: RETURNS TABLE et RETURN NEXT;</a:t>
            </a:r>
          </a:p>
          <a:p>
            <a:endParaRPr lang="fr-FR" altLang="fr-FR" sz="1000" dirty="0"/>
          </a:p>
          <a:p>
            <a:pPr lvl="1">
              <a:buNone/>
            </a:pPr>
            <a:r>
              <a:rPr lang="en-US" altLang="fr-FR" sz="2400" dirty="0"/>
              <a:t>CREATE OR REPLACE FUNCTION </a:t>
            </a:r>
            <a:r>
              <a:rPr lang="en-US" altLang="fr-FR" sz="2400" dirty="0" err="1"/>
              <a:t>BarSallyJo</a:t>
            </a:r>
            <a:r>
              <a:rPr lang="en-US" altLang="fr-FR" sz="2400" dirty="0"/>
              <a:t> () </a:t>
            </a:r>
          </a:p>
          <a:p>
            <a:pPr lvl="1">
              <a:buNone/>
            </a:pPr>
            <a:r>
              <a:rPr lang="en-US" altLang="fr-FR" sz="2400" dirty="0"/>
              <a:t>	</a:t>
            </a:r>
            <a:r>
              <a:rPr lang="en-US" altLang="fr-FR" sz="2400" dirty="0">
                <a:solidFill>
                  <a:srgbClr val="0070C0"/>
                </a:solidFill>
              </a:rPr>
              <a:t>RETURNS TABLE</a:t>
            </a:r>
            <a:r>
              <a:rPr lang="en-US" altLang="fr-FR" sz="2400" dirty="0"/>
              <a:t>( </a:t>
            </a:r>
            <a:r>
              <a:rPr lang="en-US" altLang="fr-FR" sz="2400" dirty="0">
                <a:solidFill>
                  <a:srgbClr val="FF0000"/>
                </a:solidFill>
              </a:rPr>
              <a:t>bar </a:t>
            </a:r>
            <a:r>
              <a:rPr lang="en-US" altLang="fr-FR" sz="2400" dirty="0"/>
              <a:t>TEXT, </a:t>
            </a:r>
            <a:r>
              <a:rPr lang="en-US" altLang="fr-FR" sz="2400" dirty="0">
                <a:solidFill>
                  <a:srgbClr val="FF0000"/>
                </a:solidFill>
              </a:rPr>
              <a:t>name </a:t>
            </a:r>
            <a:r>
              <a:rPr lang="en-US" altLang="fr-FR" sz="2400" dirty="0"/>
              <a:t>VARCHAR(30) ) AS $$</a:t>
            </a:r>
          </a:p>
          <a:p>
            <a:pPr lvl="1">
              <a:buNone/>
            </a:pPr>
            <a:r>
              <a:rPr lang="en-US" altLang="fr-FR" sz="2400" dirty="0"/>
              <a:t>BEGIN</a:t>
            </a:r>
          </a:p>
          <a:p>
            <a:pPr lvl="1">
              <a:buNone/>
            </a:pPr>
            <a:r>
              <a:rPr lang="en-US" altLang="fr-FR" sz="2400" dirty="0"/>
              <a:t>		FOR </a:t>
            </a:r>
            <a:r>
              <a:rPr lang="en-US" altLang="fr-FR" sz="2400" dirty="0">
                <a:solidFill>
                  <a:srgbClr val="FF0000"/>
                </a:solidFill>
              </a:rPr>
              <a:t>bar, name </a:t>
            </a:r>
            <a:r>
              <a:rPr lang="en-US" altLang="fr-FR" sz="2400" dirty="0"/>
              <a:t>IN </a:t>
            </a:r>
          </a:p>
          <a:p>
            <a:pPr lvl="1">
              <a:buNone/>
            </a:pPr>
            <a:r>
              <a:rPr lang="en-US" altLang="fr-FR" sz="2400" dirty="0"/>
              <a:t>		     SELECT bar, drinker FROM "Frequents" WHERE drinker = 'Sally'</a:t>
            </a:r>
          </a:p>
          <a:p>
            <a:pPr lvl="1">
              <a:buNone/>
            </a:pPr>
            <a:r>
              <a:rPr lang="en-US" altLang="fr-FR" sz="2400" dirty="0"/>
              <a:t>		LOOP </a:t>
            </a:r>
          </a:p>
          <a:p>
            <a:pPr lvl="1">
              <a:buNone/>
            </a:pPr>
            <a:r>
              <a:rPr lang="en-US" altLang="fr-FR" sz="2400" dirty="0"/>
              <a:t>			</a:t>
            </a:r>
            <a:r>
              <a:rPr lang="en-US" altLang="fr-FR" sz="2400" dirty="0">
                <a:solidFill>
                  <a:srgbClr val="0070C0"/>
                </a:solidFill>
              </a:rPr>
              <a:t>RETURN NEXT;</a:t>
            </a:r>
          </a:p>
          <a:p>
            <a:pPr lvl="1">
              <a:buNone/>
            </a:pPr>
            <a:r>
              <a:rPr lang="en-US" altLang="fr-FR" sz="2400" dirty="0"/>
              <a:t>		END LOOP;</a:t>
            </a:r>
          </a:p>
          <a:p>
            <a:pPr lvl="1">
              <a:buNone/>
            </a:pPr>
            <a:r>
              <a:rPr lang="en-US" altLang="fr-FR" sz="2400" dirty="0"/>
              <a:t>		FOR </a:t>
            </a:r>
            <a:r>
              <a:rPr lang="en-US" altLang="fr-FR" sz="2400" dirty="0">
                <a:solidFill>
                  <a:srgbClr val="FF0000"/>
                </a:solidFill>
              </a:rPr>
              <a:t>bar, name </a:t>
            </a:r>
            <a:r>
              <a:rPr lang="en-US" altLang="fr-FR" sz="2400" dirty="0"/>
              <a:t>IN </a:t>
            </a:r>
          </a:p>
          <a:p>
            <a:pPr lvl="1">
              <a:buNone/>
            </a:pPr>
            <a:r>
              <a:rPr lang="en-US" altLang="fr-FR" sz="2400" dirty="0"/>
              <a:t>		    SELECT bar, drinker FROM "Frequents" WHERE drinker = 'Jo’</a:t>
            </a:r>
            <a:endParaRPr lang="en-US" altLang="ja-JP" sz="2400" dirty="0"/>
          </a:p>
          <a:p>
            <a:pPr lvl="1">
              <a:buNone/>
            </a:pPr>
            <a:r>
              <a:rPr lang="en-US" altLang="fr-FR" sz="2400" dirty="0"/>
              <a:t>		LOOP</a:t>
            </a:r>
          </a:p>
          <a:p>
            <a:pPr lvl="1">
              <a:buNone/>
            </a:pPr>
            <a:r>
              <a:rPr lang="en-US" altLang="fr-FR" sz="2400" dirty="0"/>
              <a:t>			</a:t>
            </a:r>
            <a:r>
              <a:rPr lang="en-US" altLang="fr-FR" sz="2400" dirty="0">
                <a:solidFill>
                  <a:srgbClr val="0070C0"/>
                </a:solidFill>
              </a:rPr>
              <a:t>RETURN NEXT ;</a:t>
            </a:r>
          </a:p>
          <a:p>
            <a:pPr lvl="1">
              <a:buNone/>
            </a:pPr>
            <a:r>
              <a:rPr lang="en-US" altLang="fr-FR" sz="2400" dirty="0"/>
              <a:t>		END LOOP;</a:t>
            </a:r>
          </a:p>
          <a:p>
            <a:pPr lvl="1">
              <a:buNone/>
            </a:pPr>
            <a:r>
              <a:rPr lang="en-US" altLang="fr-FR" sz="2400" dirty="0"/>
              <a:t>		</a:t>
            </a:r>
            <a:r>
              <a:rPr lang="en-US" altLang="fr-FR" sz="2400" dirty="0">
                <a:solidFill>
                  <a:srgbClr val="0070C0"/>
                </a:solidFill>
              </a:rPr>
              <a:t>RETURN;</a:t>
            </a:r>
          </a:p>
          <a:p>
            <a:pPr lvl="1">
              <a:buNone/>
            </a:pPr>
            <a:r>
              <a:rPr lang="en-US" altLang="fr-FR" sz="2400" dirty="0"/>
              <a:t>END;</a:t>
            </a:r>
          </a:p>
          <a:p>
            <a:pPr lvl="1">
              <a:buNone/>
            </a:pPr>
            <a:r>
              <a:rPr lang="en-US" altLang="fr-FR" sz="2400" dirty="0"/>
              <a:t>$$ LANGUAGE </a:t>
            </a:r>
            <a:r>
              <a:rPr lang="en-US" altLang="fr-FR" sz="2400" dirty="0" err="1"/>
              <a:t>plpgsql</a:t>
            </a:r>
            <a:r>
              <a:rPr lang="en-US" altLang="fr-FR" sz="2400" dirty="0"/>
              <a:t>;</a:t>
            </a:r>
            <a:endParaRPr lang="fr-FR" altLang="fr-FR" sz="24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DE2FDC-1AC8-FD14-18D3-0EC6C0666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26</a:t>
            </a:fld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re 1">
            <a:extLst>
              <a:ext uri="{FF2B5EF4-FFF2-40B4-BE49-F238E27FC236}">
                <a16:creationId xmlns:a16="http://schemas.microsoft.com/office/drawing/2014/main" id="{1A43FA6D-0C74-1100-320D-A9C89E19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Retourner un ensemble de valeurs (</a:t>
            </a:r>
            <a:r>
              <a:rPr lang="fr-FR" altLang="fr-FR" i="1" dirty="0"/>
              <a:t>Invocation</a:t>
            </a:r>
            <a:r>
              <a:rPr lang="fr-FR" altLang="fr-FR" dirty="0"/>
              <a:t>)</a:t>
            </a:r>
          </a:p>
        </p:txBody>
      </p:sp>
      <p:sp>
        <p:nvSpPr>
          <p:cNvPr id="39938" name="Espace réservé du contenu 2">
            <a:extLst>
              <a:ext uri="{FF2B5EF4-FFF2-40B4-BE49-F238E27FC236}">
                <a16:creationId xmlns:a16="http://schemas.microsoft.com/office/drawing/2014/main" id="{8CCE5E28-D665-F6A9-999E-A5366B45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89" y="1900766"/>
            <a:ext cx="13186569" cy="7484269"/>
          </a:xfrm>
        </p:spPr>
        <p:txBody>
          <a:bodyPr>
            <a:noAutofit/>
          </a:bodyPr>
          <a:lstStyle/>
          <a:p>
            <a:r>
              <a:rPr lang="fr-FR" altLang="fr-FR" sz="2800" dirty="0"/>
              <a:t>Exemple: RETURNS SETOF et RETURN NEXT;</a:t>
            </a:r>
          </a:p>
          <a:p>
            <a:pPr>
              <a:buFontTx/>
              <a:buNone/>
            </a:pPr>
            <a:endParaRPr lang="fr-FR" altLang="fr-FR" sz="2800" dirty="0"/>
          </a:p>
          <a:p>
            <a:pPr lvl="1">
              <a:buNone/>
            </a:pPr>
            <a:r>
              <a:rPr lang="fr-FR" altLang="fr-FR" sz="2400" dirty="0"/>
              <a:t>CREATE TYPE </a:t>
            </a:r>
            <a:r>
              <a:rPr lang="fr-FR" altLang="fr-FR" sz="2400" dirty="0" err="1">
                <a:solidFill>
                  <a:srgbClr val="FF0000"/>
                </a:solidFill>
              </a:rPr>
              <a:t>infobar</a:t>
            </a:r>
            <a:r>
              <a:rPr lang="fr-FR" altLang="fr-FR" sz="2400" dirty="0">
                <a:solidFill>
                  <a:srgbClr val="FF0000"/>
                </a:solidFill>
              </a:rPr>
              <a:t> </a:t>
            </a:r>
            <a:r>
              <a:rPr lang="fr-FR" altLang="fr-FR" sz="2400" dirty="0"/>
              <a:t>AS </a:t>
            </a:r>
            <a:r>
              <a:rPr lang="en-US" altLang="fr-FR" sz="2400" dirty="0"/>
              <a:t>( bar TEXT, name VARCHAR(30) );</a:t>
            </a:r>
          </a:p>
          <a:p>
            <a:pPr lvl="1">
              <a:buNone/>
            </a:pPr>
            <a:endParaRPr lang="fr-FR" altLang="fr-FR" sz="2400" dirty="0"/>
          </a:p>
          <a:p>
            <a:pPr lvl="1">
              <a:buNone/>
            </a:pPr>
            <a:r>
              <a:rPr lang="en-US" altLang="fr-FR" sz="2400" dirty="0"/>
              <a:t>CREATE OR REPLACE FUNCTION </a:t>
            </a:r>
            <a:r>
              <a:rPr lang="en-US" altLang="fr-FR" sz="2400" dirty="0" err="1"/>
              <a:t>BarSallyJo</a:t>
            </a:r>
            <a:r>
              <a:rPr lang="en-US" altLang="fr-FR" sz="2400" dirty="0"/>
              <a:t> ()  RETURNS </a:t>
            </a:r>
            <a:r>
              <a:rPr lang="en-US" altLang="fr-FR" sz="2400" dirty="0">
                <a:solidFill>
                  <a:srgbClr val="FF0000"/>
                </a:solidFill>
              </a:rPr>
              <a:t>SETOF </a:t>
            </a:r>
            <a:r>
              <a:rPr lang="en-US" altLang="fr-FR" sz="2400" dirty="0" err="1">
                <a:solidFill>
                  <a:srgbClr val="FF0000"/>
                </a:solidFill>
              </a:rPr>
              <a:t>infobar</a:t>
            </a:r>
            <a:r>
              <a:rPr lang="en-US" altLang="fr-FR" sz="2400" dirty="0">
                <a:solidFill>
                  <a:srgbClr val="FF0000"/>
                </a:solidFill>
              </a:rPr>
              <a:t> </a:t>
            </a:r>
            <a:r>
              <a:rPr lang="en-US" altLang="fr-FR" sz="2400" dirty="0"/>
              <a:t>AS $$</a:t>
            </a:r>
          </a:p>
          <a:p>
            <a:pPr lvl="1">
              <a:buNone/>
            </a:pPr>
            <a:r>
              <a:rPr lang="en-US" altLang="fr-FR" sz="2400" dirty="0"/>
              <a:t>DECLARE</a:t>
            </a:r>
          </a:p>
          <a:p>
            <a:pPr lvl="1">
              <a:buNone/>
            </a:pPr>
            <a:r>
              <a:rPr lang="en-US" altLang="fr-FR" sz="2400" dirty="0"/>
              <a:t>	</a:t>
            </a:r>
            <a:r>
              <a:rPr lang="en-US" altLang="fr-FR" sz="2400" dirty="0">
                <a:solidFill>
                  <a:srgbClr val="FF0000"/>
                </a:solidFill>
              </a:rPr>
              <a:t>r </a:t>
            </a:r>
            <a:r>
              <a:rPr lang="en-US" altLang="fr-FR" sz="2400" dirty="0" err="1">
                <a:solidFill>
                  <a:srgbClr val="FF0000"/>
                </a:solidFill>
              </a:rPr>
              <a:t>infobar</a:t>
            </a:r>
            <a:r>
              <a:rPr lang="en-US" altLang="fr-FR" sz="2400" dirty="0">
                <a:solidFill>
                  <a:srgbClr val="FF0000"/>
                </a:solidFill>
              </a:rPr>
              <a:t>;</a:t>
            </a:r>
          </a:p>
          <a:p>
            <a:pPr lvl="1">
              <a:buNone/>
            </a:pPr>
            <a:r>
              <a:rPr lang="en-US" altLang="fr-FR" sz="2400" dirty="0"/>
              <a:t>BEGIN</a:t>
            </a:r>
          </a:p>
          <a:p>
            <a:pPr lvl="1">
              <a:buNone/>
            </a:pPr>
            <a:r>
              <a:rPr lang="en-US" altLang="fr-FR" sz="2400" dirty="0"/>
              <a:t>		FOR </a:t>
            </a:r>
            <a:r>
              <a:rPr lang="en-US" altLang="fr-FR" sz="2400" dirty="0">
                <a:solidFill>
                  <a:srgbClr val="FF0000"/>
                </a:solidFill>
              </a:rPr>
              <a:t>r </a:t>
            </a:r>
            <a:r>
              <a:rPr lang="en-US" altLang="fr-FR" sz="2400" dirty="0"/>
              <a:t>IN </a:t>
            </a:r>
          </a:p>
          <a:p>
            <a:pPr lvl="1">
              <a:buNone/>
            </a:pPr>
            <a:r>
              <a:rPr lang="en-US" altLang="fr-FR" sz="2400" dirty="0"/>
              <a:t>		     SELECT bar, drinker FROM "Frequents" WHERE drinker = 'Sally'</a:t>
            </a:r>
          </a:p>
          <a:p>
            <a:pPr lvl="1">
              <a:buNone/>
            </a:pPr>
            <a:r>
              <a:rPr lang="en-US" altLang="fr-FR" sz="2400" dirty="0"/>
              <a:t>		LOOP </a:t>
            </a:r>
          </a:p>
          <a:p>
            <a:pPr lvl="1">
              <a:buNone/>
            </a:pPr>
            <a:r>
              <a:rPr lang="en-US" altLang="fr-FR" sz="2400" dirty="0"/>
              <a:t>			RETURN NEXT </a:t>
            </a:r>
            <a:r>
              <a:rPr lang="en-US" altLang="fr-FR" sz="2400" dirty="0">
                <a:solidFill>
                  <a:srgbClr val="FF0000"/>
                </a:solidFill>
              </a:rPr>
              <a:t>r </a:t>
            </a:r>
            <a:r>
              <a:rPr lang="en-US" altLang="fr-FR" sz="2400" dirty="0"/>
              <a:t>;</a:t>
            </a:r>
          </a:p>
          <a:p>
            <a:pPr lvl="1">
              <a:buNone/>
            </a:pPr>
            <a:r>
              <a:rPr lang="en-US" altLang="fr-FR" sz="2400" dirty="0"/>
              <a:t>		END LOOP;</a:t>
            </a:r>
          </a:p>
          <a:p>
            <a:pPr lvl="1">
              <a:buNone/>
            </a:pPr>
            <a:r>
              <a:rPr lang="en-US" altLang="fr-FR" sz="2400" dirty="0"/>
              <a:t>		…</a:t>
            </a:r>
          </a:p>
          <a:p>
            <a:pPr lvl="1">
              <a:buNone/>
            </a:pPr>
            <a:r>
              <a:rPr lang="en-US" altLang="fr-FR" sz="2400" dirty="0"/>
              <a:t>		RETURN;</a:t>
            </a:r>
          </a:p>
          <a:p>
            <a:pPr lvl="1">
              <a:buNone/>
            </a:pPr>
            <a:r>
              <a:rPr lang="en-US" altLang="fr-FR" sz="2400" dirty="0"/>
              <a:t>END;</a:t>
            </a:r>
          </a:p>
          <a:p>
            <a:pPr lvl="1">
              <a:buNone/>
            </a:pPr>
            <a:r>
              <a:rPr lang="en-US" altLang="fr-FR" sz="2400" dirty="0"/>
              <a:t>$$ LANGUAGE </a:t>
            </a:r>
            <a:r>
              <a:rPr lang="en-US" altLang="fr-FR" sz="2400" dirty="0" err="1"/>
              <a:t>plpgsql</a:t>
            </a:r>
            <a:r>
              <a:rPr lang="en-US" altLang="fr-FR" sz="2400" dirty="0"/>
              <a:t>;</a:t>
            </a:r>
            <a:endParaRPr lang="fr-FR" altLang="fr-FR" sz="2400" dirty="0"/>
          </a:p>
          <a:p>
            <a:endParaRPr lang="fr-FR" altLang="fr-FR" sz="2800" dirty="0"/>
          </a:p>
          <a:p>
            <a:pPr>
              <a:buFontTx/>
              <a:buNone/>
            </a:pPr>
            <a:endParaRPr lang="fr-FR" altLang="fr-FR" sz="2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58E1EE4-30FD-56D6-7C84-C79B87135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27</a:t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5F90625B-3085-4C86-7B8A-346E0ADF2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Le SQL dans de vrais programmes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A6487B3-B663-DE06-D9A9-BBE227003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90" y="1663170"/>
            <a:ext cx="12948973" cy="7484269"/>
          </a:xfrm>
        </p:spPr>
        <p:txBody>
          <a:bodyPr/>
          <a:lstStyle/>
          <a:p>
            <a:pPr algn="just"/>
            <a:r>
              <a:rPr lang="fr-FR" altLang="fr-FR" dirty="0"/>
              <a:t>Pour l’instant, le SQL est utilisé comme interface générique pour faire des requêtes</a:t>
            </a:r>
          </a:p>
          <a:p>
            <a:pPr lvl="1" algn="just"/>
            <a:r>
              <a:rPr lang="fr-FR" altLang="fr-FR" dirty="0"/>
              <a:t>un environnement où l’utilisateur est face à un terminal et fait des requêtes	à une base de données.</a:t>
            </a:r>
          </a:p>
          <a:p>
            <a:pPr lvl="1" algn="just"/>
            <a:endParaRPr lang="fr-FR" altLang="fr-FR" sz="1559" dirty="0"/>
          </a:p>
          <a:p>
            <a:pPr algn="just"/>
            <a:r>
              <a:rPr lang="fr-FR" altLang="fr-FR" dirty="0"/>
              <a:t>La réalité est différente: des programmes conventionnels interagissent avec le SQL.</a:t>
            </a:r>
          </a:p>
          <a:p>
            <a:pPr algn="just"/>
            <a:endParaRPr lang="fr-FR" altLang="fr-FR" sz="2806" dirty="0"/>
          </a:p>
          <a:p>
            <a:pPr algn="just"/>
            <a:r>
              <a:rPr lang="fr-FR" altLang="fr-FR" dirty="0"/>
              <a:t>Les options possibles:</a:t>
            </a:r>
          </a:p>
          <a:p>
            <a:pPr lvl="1" algn="just"/>
            <a:r>
              <a:rPr lang="fr-FR" altLang="fr-FR" dirty="0"/>
              <a:t>le code dans un langage spécifique est stocké dans la base de données (PSM, PL/SQL).</a:t>
            </a:r>
          </a:p>
          <a:p>
            <a:pPr lvl="1" algn="just"/>
            <a:r>
              <a:rPr lang="fr-FR" altLang="fr-FR" dirty="0"/>
              <a:t>les instructions SQL sont englobées dans un langage hôte (p.ex. le C) et transformées/exécutées en ligne par un préprocesseur (Embedded SQL).</a:t>
            </a:r>
          </a:p>
          <a:p>
            <a:pPr lvl="1" algn="just"/>
            <a:r>
              <a:rPr lang="fr-FR" altLang="fr-FR" dirty="0"/>
              <a:t>des outils de connections sont utilisés pour permettre à un langage conventionnel d’accéder à la base de données (p.ex. CLI, JDBC, PHP)</a:t>
            </a:r>
          </a:p>
          <a:p>
            <a:pPr lvl="1" algn="just"/>
            <a:endParaRPr lang="fr-FR" altLang="fr-FR" dirty="0"/>
          </a:p>
          <a:p>
            <a:pPr lvl="1" algn="just"/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265250-F5F7-EF12-4F1E-6BFAB1D9A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9690326-7009-FC41-33B0-C61F3E56F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Les Procédures Stockées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681092A-0A16-C0E1-0E8A-A4A338142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9454" y="1192929"/>
            <a:ext cx="13381939" cy="8251517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None/>
            </a:pPr>
            <a:endParaRPr lang="fr-FR" altLang="fr-FR" dirty="0"/>
          </a:p>
          <a:p>
            <a:pPr algn="just"/>
            <a:r>
              <a:rPr lang="fr-FR" altLang="fr-FR" dirty="0"/>
              <a:t>PSM, ou “persistent </a:t>
            </a:r>
            <a:r>
              <a:rPr lang="fr-FR" altLang="fr-FR" dirty="0" err="1"/>
              <a:t>stored</a:t>
            </a:r>
            <a:r>
              <a:rPr lang="fr-FR" altLang="fr-FR" dirty="0"/>
              <a:t> modules,” permet de stocker des procédures comme des éléments du schéma de la base de données.</a:t>
            </a:r>
          </a:p>
          <a:p>
            <a:pPr lvl="1" algn="just"/>
            <a:r>
              <a:rPr lang="fr-FR" altLang="fr-FR" dirty="0"/>
              <a:t>SQL/PSM un standard international (ISO)</a:t>
            </a:r>
          </a:p>
          <a:p>
            <a:pPr algn="just"/>
            <a:endParaRPr lang="fr-FR" altLang="fr-FR" sz="2183" dirty="0"/>
          </a:p>
          <a:p>
            <a:pPr algn="just"/>
            <a:r>
              <a:rPr lang="fr-FR" altLang="fr-FR" dirty="0"/>
              <a:t>PSM = un mélange d’instructions conventionnelles (if, </a:t>
            </a:r>
            <a:r>
              <a:rPr lang="fr-FR" altLang="fr-FR" dirty="0" err="1"/>
              <a:t>while</a:t>
            </a:r>
            <a:r>
              <a:rPr lang="fr-FR" altLang="fr-FR" dirty="0"/>
              <a:t>, etc.) et de SQL.</a:t>
            </a:r>
          </a:p>
          <a:p>
            <a:pPr algn="just"/>
            <a:endParaRPr lang="fr-FR" altLang="fr-FR" sz="2183" dirty="0"/>
          </a:p>
          <a:p>
            <a:pPr algn="just"/>
            <a:r>
              <a:rPr lang="fr-FR" altLang="fr-FR" dirty="0"/>
              <a:t>Avantages:</a:t>
            </a:r>
          </a:p>
          <a:p>
            <a:pPr lvl="1" algn="just"/>
            <a:r>
              <a:rPr lang="fr-FR" altLang="fr-FR" dirty="0"/>
              <a:t>Améliore la sécurité (via une couche intermédiaire)</a:t>
            </a:r>
          </a:p>
          <a:p>
            <a:pPr lvl="1" algn="just"/>
            <a:r>
              <a:rPr lang="fr-FR" altLang="fr-FR" dirty="0"/>
              <a:t>Améliore l’intégrité des données (des modifications cohérentes)</a:t>
            </a:r>
          </a:p>
          <a:p>
            <a:pPr lvl="1" algn="just"/>
            <a:r>
              <a:rPr lang="fr-FR" altLang="fr-FR" dirty="0"/>
              <a:t>Améliore la conception (plus de modularité du code)</a:t>
            </a:r>
          </a:p>
          <a:p>
            <a:pPr lvl="1" algn="just"/>
            <a:r>
              <a:rPr lang="fr-FR" altLang="fr-FR" dirty="0"/>
              <a:t>Améliore les performances (instructions préparées une seule fois)</a:t>
            </a:r>
          </a:p>
          <a:p>
            <a:pPr lvl="1" algn="just"/>
            <a:r>
              <a:rPr lang="fr-FR" altLang="fr-FR" dirty="0"/>
              <a:t>Limite les communications client/serveur</a:t>
            </a:r>
          </a:p>
          <a:p>
            <a:pPr lvl="1" algn="just"/>
            <a:endParaRPr lang="fr-FR" altLang="fr-FR" sz="2183" dirty="0"/>
          </a:p>
          <a:p>
            <a:pPr algn="just"/>
            <a:r>
              <a:rPr lang="fr-FR" altLang="fr-FR" dirty="0"/>
              <a:t>Attention: en pratique, des implémentations légèrement différentes en fonction des éditeurs</a:t>
            </a:r>
          </a:p>
          <a:p>
            <a:pPr lvl="1" algn="just"/>
            <a:r>
              <a:rPr lang="fr-FR" altLang="fr-FR" dirty="0"/>
              <a:t>p.ex. PL/SQL dans Oracle, </a:t>
            </a:r>
            <a:r>
              <a:rPr lang="fr-FR" altLang="fr-FR" b="1" dirty="0"/>
              <a:t>PL/</a:t>
            </a:r>
            <a:r>
              <a:rPr lang="fr-FR" altLang="fr-FR" b="1" dirty="0" err="1"/>
              <a:t>pgSQL</a:t>
            </a:r>
            <a:r>
              <a:rPr lang="fr-FR" altLang="fr-FR" b="1" dirty="0"/>
              <a:t> dans PostgreSQL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3A7F99-B0FC-9AF6-2CF6-0867F1E5E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4</a:t>
            </a:fld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4650BB4-8D6B-548C-1DCB-037D1B3BE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Structure de base d</a:t>
            </a:r>
            <a:r>
              <a:rPr lang="ja-JP" altLang="en-US"/>
              <a:t>’</a:t>
            </a:r>
            <a:r>
              <a:rPr lang="en-US" altLang="ja-JP"/>
              <a:t>une procedure PL/pgSQL</a:t>
            </a:r>
            <a:endParaRPr lang="en-US" altLang="fr-FR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BEBFAF93-A232-108F-1997-4BE2CCA82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992" y="4916555"/>
            <a:ext cx="13305367" cy="3637837"/>
          </a:xfrm>
        </p:spPr>
        <p:txBody>
          <a:bodyPr>
            <a:noAutofit/>
          </a:bodyPr>
          <a:lstStyle/>
          <a:p>
            <a:pPr lvl="3"/>
            <a:endParaRPr lang="fr-FR" altLang="fr-FR" sz="2600" dirty="0"/>
          </a:p>
          <a:p>
            <a:r>
              <a:rPr lang="fr-FR" altLang="fr-FR" sz="2600" dirty="0"/>
              <a:t>Les paramètres/arguments: </a:t>
            </a:r>
          </a:p>
          <a:p>
            <a:pPr lvl="1"/>
            <a:r>
              <a:rPr lang="fr-FR" altLang="fr-FR" sz="2600" dirty="0"/>
              <a:t>syntaxe </a:t>
            </a:r>
            <a:r>
              <a:rPr lang="fr-FR" altLang="fr-FR" sz="2600" b="1" dirty="0"/>
              <a:t>nom mode type</a:t>
            </a:r>
            <a:r>
              <a:rPr lang="fr-FR" altLang="fr-FR" sz="2600" dirty="0"/>
              <a:t> (différent de PSM), séparés par des virgules, avec mode égal à :</a:t>
            </a:r>
          </a:p>
          <a:p>
            <a:pPr lvl="2"/>
            <a:r>
              <a:rPr lang="fr-FR" altLang="fr-FR" sz="2600" dirty="0">
                <a:solidFill>
                  <a:srgbClr val="0070C0"/>
                </a:solidFill>
              </a:rPr>
              <a:t>IN</a:t>
            </a:r>
            <a:r>
              <a:rPr lang="fr-FR" altLang="fr-FR" sz="2600" dirty="0"/>
              <a:t> = variable en entrée, non modifiée par la procédure.</a:t>
            </a:r>
          </a:p>
          <a:p>
            <a:pPr lvl="2"/>
            <a:r>
              <a:rPr lang="fr-FR" altLang="fr-FR" sz="2600" dirty="0">
                <a:solidFill>
                  <a:srgbClr val="0070C0"/>
                </a:solidFill>
              </a:rPr>
              <a:t>OUT</a:t>
            </a:r>
            <a:r>
              <a:rPr lang="fr-FR" altLang="fr-FR" sz="2600" dirty="0"/>
              <a:t> = variable retournée en sortie de l’algorithme.</a:t>
            </a:r>
          </a:p>
          <a:p>
            <a:pPr lvl="2"/>
            <a:r>
              <a:rPr lang="fr-FR" altLang="fr-FR" sz="2600" dirty="0">
                <a:solidFill>
                  <a:srgbClr val="0070C0"/>
                </a:solidFill>
              </a:rPr>
              <a:t>INOUT</a:t>
            </a:r>
            <a:r>
              <a:rPr lang="fr-FR" altLang="fr-FR" sz="2600" dirty="0"/>
              <a:t> = les deux.</a:t>
            </a:r>
          </a:p>
          <a:p>
            <a:r>
              <a:rPr lang="fr-FR" altLang="fr-FR" sz="2600" dirty="0"/>
              <a:t>Type de retour (</a:t>
            </a:r>
            <a:r>
              <a:rPr lang="fr-FR" altLang="fr-FR" sz="2600" dirty="0">
                <a:solidFill>
                  <a:srgbClr val="0070C0"/>
                </a:solidFill>
              </a:rPr>
              <a:t>RETURNS</a:t>
            </a:r>
            <a:r>
              <a:rPr lang="fr-FR" altLang="fr-FR" sz="2600" dirty="0"/>
              <a:t>): mettre </a:t>
            </a:r>
            <a:r>
              <a:rPr lang="fr-FR" altLang="fr-FR" sz="2600" dirty="0">
                <a:solidFill>
                  <a:srgbClr val="0070C0"/>
                </a:solidFill>
              </a:rPr>
              <a:t>VOID</a:t>
            </a:r>
            <a:r>
              <a:rPr lang="fr-FR" altLang="fr-FR" sz="2600" dirty="0"/>
              <a:t> pour une procédure</a:t>
            </a:r>
          </a:p>
          <a:p>
            <a:r>
              <a:rPr lang="fr-FR" altLang="fr-FR" sz="2600" dirty="0"/>
              <a:t>Déclaration des variables locales (DECLARE): optionnelle </a:t>
            </a:r>
          </a:p>
          <a:p>
            <a:r>
              <a:rPr lang="fr-FR" altLang="fr-FR" sz="2600" dirty="0"/>
              <a:t>Corps de la procédure (</a:t>
            </a:r>
            <a:r>
              <a:rPr lang="fr-FR" altLang="fr-FR" sz="2600" dirty="0">
                <a:solidFill>
                  <a:srgbClr val="0070C0"/>
                </a:solidFill>
              </a:rPr>
              <a:t>BEGIN … END</a:t>
            </a:r>
            <a:r>
              <a:rPr lang="fr-FR" altLang="fr-FR" sz="2600" dirty="0"/>
              <a:t>;): séparer les instructions par des points virgules</a:t>
            </a:r>
          </a:p>
        </p:txBody>
      </p:sp>
      <p:sp>
        <p:nvSpPr>
          <p:cNvPr id="17416" name="Rectangle 5">
            <a:extLst>
              <a:ext uri="{FF2B5EF4-FFF2-40B4-BE49-F238E27FC236}">
                <a16:creationId xmlns:a16="http://schemas.microsoft.com/office/drawing/2014/main" id="{1575D848-AB60-3292-0EB4-3D03E7E6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940" y="4380382"/>
            <a:ext cx="3384825" cy="475192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17417" name="Line 7">
            <a:extLst>
              <a:ext uri="{FF2B5EF4-FFF2-40B4-BE49-F238E27FC236}">
                <a16:creationId xmlns:a16="http://schemas.microsoft.com/office/drawing/2014/main" id="{859B5BA9-895F-DA7F-152B-C136A7DFE2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4763" y="4611757"/>
            <a:ext cx="6017713" cy="662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17418" name="Rectangle 3">
            <a:extLst>
              <a:ext uri="{FF2B5EF4-FFF2-40B4-BE49-F238E27FC236}">
                <a16:creationId xmlns:a16="http://schemas.microsoft.com/office/drawing/2014/main" id="{8CEC28D9-7FF3-02F0-0458-CFF3A5EEA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75" y="1781969"/>
            <a:ext cx="12658110" cy="332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 algn="just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None/>
            </a:pP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CREATE [OR REPLACE] FUNCTION &lt;</a:t>
            </a:r>
            <a:r>
              <a:rPr kumimoji="1" lang="fr-FR" altLang="fr-FR" dirty="0" err="1">
                <a:solidFill>
                  <a:srgbClr val="0070C0"/>
                </a:solidFill>
                <a:latin typeface="Arial" panose="020B0604020202020204" pitchFamily="34" charset="0"/>
              </a:rPr>
              <a:t>name</a:t>
            </a: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&gt; (&lt;arguments&gt;) RETURNS &lt;type&gt;  AS $$</a:t>
            </a:r>
          </a:p>
          <a:p>
            <a:pPr lvl="1" algn="just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None/>
            </a:pP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DECLARE</a:t>
            </a:r>
          </a:p>
          <a:p>
            <a:pPr lvl="1" algn="just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None/>
            </a:pP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	&lt;</a:t>
            </a:r>
            <a:r>
              <a:rPr kumimoji="1" lang="fr-FR" altLang="fr-FR" dirty="0" err="1">
                <a:solidFill>
                  <a:srgbClr val="0070C0"/>
                </a:solidFill>
                <a:latin typeface="Arial" panose="020B0604020202020204" pitchFamily="34" charset="0"/>
              </a:rPr>
              <a:t>optional</a:t>
            </a: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kumimoji="1" lang="fr-FR" altLang="fr-FR" dirty="0" err="1">
                <a:solidFill>
                  <a:srgbClr val="0070C0"/>
                </a:solidFill>
                <a:latin typeface="Arial" panose="020B0604020202020204" pitchFamily="34" charset="0"/>
              </a:rPr>
              <a:t>declarations</a:t>
            </a: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&gt;</a:t>
            </a:r>
          </a:p>
          <a:p>
            <a:pPr lvl="1" algn="just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None/>
            </a:pP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BEGIN</a:t>
            </a:r>
          </a:p>
          <a:p>
            <a:pPr lvl="1" algn="just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None/>
            </a:pP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		&lt;PL/SQL </a:t>
            </a:r>
            <a:r>
              <a:rPr kumimoji="1" lang="fr-FR" altLang="fr-FR" dirty="0" err="1">
                <a:solidFill>
                  <a:srgbClr val="0070C0"/>
                </a:solidFill>
                <a:latin typeface="Arial" panose="020B0604020202020204" pitchFamily="34" charset="0"/>
              </a:rPr>
              <a:t>statements</a:t>
            </a: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&gt;</a:t>
            </a:r>
          </a:p>
          <a:p>
            <a:pPr lvl="1" algn="just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None/>
            </a:pP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END; </a:t>
            </a:r>
          </a:p>
          <a:p>
            <a:pPr lvl="1" algn="just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None/>
            </a:pP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$$ LANGUAGE </a:t>
            </a:r>
            <a:r>
              <a:rPr kumimoji="1" lang="fr-FR" altLang="fr-FR" dirty="0" err="1">
                <a:solidFill>
                  <a:srgbClr val="0070C0"/>
                </a:solidFill>
                <a:latin typeface="Arial" panose="020B0604020202020204" pitchFamily="34" charset="0"/>
              </a:rPr>
              <a:t>plpgsql</a:t>
            </a:r>
            <a:r>
              <a:rPr kumimoji="1" lang="fr-FR" altLang="fr-FR" dirty="0">
                <a:solidFill>
                  <a:srgbClr val="0070C0"/>
                </a:solidFill>
                <a:latin typeface="Arial" panose="020B0604020202020204" pitchFamily="34" charset="0"/>
              </a:rPr>
              <a:t>;</a:t>
            </a:r>
          </a:p>
          <a:p>
            <a:pPr lvl="1" algn="just">
              <a:spcBef>
                <a:spcPct val="20000"/>
              </a:spcBef>
              <a:buClr>
                <a:srgbClr val="130F0B"/>
              </a:buClr>
              <a:buFont typeface="Arial" panose="020B0604020202020204" pitchFamily="34" charset="0"/>
              <a:buNone/>
            </a:pPr>
            <a:endParaRPr kumimoji="1" lang="fr-FR" altLang="fr-FR" dirty="0">
              <a:solidFill>
                <a:srgbClr val="1D0401"/>
              </a:solidFill>
              <a:latin typeface="Arial" panose="020B0604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F62152-FAEA-B438-1340-7C8A9E7E5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7419" name="Rectangle 5">
            <a:extLst>
              <a:ext uri="{FF2B5EF4-FFF2-40B4-BE49-F238E27FC236}">
                <a16:creationId xmlns:a16="http://schemas.microsoft.com/office/drawing/2014/main" id="{498EF44D-2280-325D-5EC5-EAFF033B4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784" y="1731232"/>
            <a:ext cx="1190369" cy="593990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 dirty="0"/>
          </a:p>
        </p:txBody>
      </p:sp>
      <p:sp>
        <p:nvSpPr>
          <p:cNvPr id="17420" name="Text Box 6">
            <a:extLst>
              <a:ext uri="{FF2B5EF4-FFF2-40B4-BE49-F238E27FC236}">
                <a16:creationId xmlns:a16="http://schemas.microsoft.com/office/drawing/2014/main" id="{6408ACC5-4D09-F653-ECFA-022A33361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2477" y="4107190"/>
            <a:ext cx="27310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dirty="0"/>
              <a:t>instructions </a:t>
            </a:r>
            <a:r>
              <a:rPr lang="fr-FR" altLang="fr-FR" dirty="0"/>
              <a:t>obligatoires</a:t>
            </a:r>
          </a:p>
        </p:txBody>
      </p:sp>
      <p:sp>
        <p:nvSpPr>
          <p:cNvPr id="17421" name="Line 7">
            <a:extLst>
              <a:ext uri="{FF2B5EF4-FFF2-40B4-BE49-F238E27FC236}">
                <a16:creationId xmlns:a16="http://schemas.microsoft.com/office/drawing/2014/main" id="{36772A31-D410-EF9C-61CC-3AE79131C4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40784" y="2562817"/>
            <a:ext cx="358479" cy="15443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8A0319AA-BBE4-E9AF-72F5-83BF9000E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Exemple de procédure sockée PL/pgSQL</a:t>
            </a:r>
          </a:p>
        </p:txBody>
      </p:sp>
      <p:sp>
        <p:nvSpPr>
          <p:cNvPr id="18444" name="Rectangle 5">
            <a:extLst>
              <a:ext uri="{FF2B5EF4-FFF2-40B4-BE49-F238E27FC236}">
                <a16:creationId xmlns:a16="http://schemas.microsoft.com/office/drawing/2014/main" id="{323B7234-0411-0840-1D8E-F15CF7835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452" y="4412974"/>
            <a:ext cx="5400023" cy="588377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18445" name="Text Box 6">
            <a:extLst>
              <a:ext uri="{FF2B5EF4-FFF2-40B4-BE49-F238E27FC236}">
                <a16:creationId xmlns:a16="http://schemas.microsoft.com/office/drawing/2014/main" id="{214C9FB8-E2F9-AE2E-C639-F4D96EE5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3545" y="5497931"/>
            <a:ext cx="54000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dirty="0"/>
              <a:t>les </a:t>
            </a:r>
            <a:r>
              <a:rPr lang="en-US" altLang="fr-FR" dirty="0" err="1"/>
              <a:t>paramètres</a:t>
            </a:r>
            <a:r>
              <a:rPr lang="en-US" altLang="fr-FR" dirty="0"/>
              <a:t> </a:t>
            </a:r>
            <a:r>
              <a:rPr lang="en-US" altLang="fr-FR" dirty="0" err="1"/>
              <a:t>sont</a:t>
            </a:r>
            <a:r>
              <a:rPr lang="en-US" altLang="fr-FR" dirty="0"/>
              <a:t> </a:t>
            </a:r>
            <a:r>
              <a:rPr lang="en-US" altLang="fr-FR" dirty="0" err="1"/>
              <a:t>tous</a:t>
            </a:r>
            <a:r>
              <a:rPr lang="en-US" altLang="fr-FR" dirty="0"/>
              <a:t> les deux </a:t>
            </a:r>
            <a:r>
              <a:rPr lang="en-US" altLang="fr-FR" dirty="0" err="1"/>
              <a:t>en</a:t>
            </a:r>
            <a:r>
              <a:rPr lang="en-US" altLang="fr-FR" dirty="0"/>
              <a:t> lecture </a:t>
            </a:r>
            <a:r>
              <a:rPr lang="en-US" altLang="fr-FR" dirty="0" err="1"/>
              <a:t>seule</a:t>
            </a:r>
            <a:r>
              <a:rPr lang="en-US" altLang="fr-FR" dirty="0"/>
              <a:t>, i.e. non </a:t>
            </a:r>
            <a:r>
              <a:rPr lang="en-US" altLang="fr-FR" dirty="0" err="1"/>
              <a:t>modifiés</a:t>
            </a:r>
            <a:endParaRPr lang="en-US" altLang="fr-FR" dirty="0"/>
          </a:p>
        </p:txBody>
      </p:sp>
      <p:sp>
        <p:nvSpPr>
          <p:cNvPr id="18446" name="Line 7">
            <a:extLst>
              <a:ext uri="{FF2B5EF4-FFF2-40B4-BE49-F238E27FC236}">
                <a16:creationId xmlns:a16="http://schemas.microsoft.com/office/drawing/2014/main" id="{9272514B-49CA-FB61-8381-1B360778DD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1590313" y="4888166"/>
            <a:ext cx="20210" cy="5883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C0D038A1-3913-B1FA-E16A-C1417F636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41" y="5885472"/>
            <a:ext cx="4672781" cy="1069181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fr-FR" altLang="fr-FR" sz="3742"/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6BC3AB78-B1CD-9248-CB34-CD7418DA2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666" y="8553450"/>
            <a:ext cx="2911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dirty="0"/>
              <a:t>le corps --- </a:t>
            </a:r>
          </a:p>
          <a:p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seule</a:t>
            </a:r>
            <a:r>
              <a:rPr lang="en-US" altLang="fr-FR" dirty="0"/>
              <a:t> insertion</a:t>
            </a:r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291F82F1-D7AA-702F-D808-E4BC6D0793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91060" y="6954651"/>
            <a:ext cx="1101062" cy="1598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2806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91142F-15D9-B359-8A45-DB586C847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90" y="1900766"/>
            <a:ext cx="13003422" cy="7484269"/>
          </a:xfrm>
        </p:spPr>
        <p:txBody>
          <a:bodyPr>
            <a:normAutofit lnSpcReduction="10000"/>
          </a:bodyPr>
          <a:lstStyle/>
          <a:p>
            <a:pPr algn="just"/>
            <a:r>
              <a:rPr lang="fr-FR" altLang="fr-FR" dirty="0"/>
              <a:t>Ecrivons une procédure avec deux paramètres b et p, et qui ajoute un tuple ayant bar = ’</a:t>
            </a:r>
            <a:r>
              <a:rPr lang="fr-FR" altLang="ja-JP" dirty="0" err="1"/>
              <a:t>Joe</a:t>
            </a:r>
            <a:r>
              <a:rPr lang="fr-FR" altLang="fr-FR" dirty="0" err="1"/>
              <a:t>’’</a:t>
            </a:r>
            <a:r>
              <a:rPr lang="fr-FR" altLang="ja-JP" dirty="0" err="1"/>
              <a:t>s</a:t>
            </a:r>
            <a:r>
              <a:rPr lang="fr-FR" altLang="ja-JP" dirty="0"/>
              <a:t> Bar</a:t>
            </a:r>
            <a:r>
              <a:rPr lang="fr-FR" altLang="fr-FR" dirty="0"/>
              <a:t>’</a:t>
            </a:r>
            <a:r>
              <a:rPr lang="fr-FR" altLang="ja-JP" dirty="0"/>
              <a:t>, </a:t>
            </a:r>
            <a:r>
              <a:rPr lang="fr-FR" altLang="ja-JP" dirty="0" err="1"/>
              <a:t>beer</a:t>
            </a:r>
            <a:r>
              <a:rPr lang="fr-FR" altLang="ja-JP" dirty="0"/>
              <a:t> = b, et </a:t>
            </a:r>
            <a:r>
              <a:rPr lang="fr-FR" altLang="ja-JP" dirty="0" err="1"/>
              <a:t>price</a:t>
            </a:r>
            <a:r>
              <a:rPr lang="fr-FR" altLang="ja-JP" dirty="0"/>
              <a:t> = p, à la relation </a:t>
            </a:r>
            <a:r>
              <a:rPr lang="fr-FR" altLang="ja-JP" dirty="0" err="1"/>
              <a:t>Sells</a:t>
            </a:r>
            <a:r>
              <a:rPr lang="fr-FR" altLang="ja-JP" dirty="0"/>
              <a:t>(bar, </a:t>
            </a:r>
            <a:r>
              <a:rPr lang="fr-FR" altLang="ja-JP" dirty="0" err="1"/>
              <a:t>beer</a:t>
            </a:r>
            <a:r>
              <a:rPr lang="fr-FR" altLang="ja-JP" dirty="0"/>
              <a:t>, </a:t>
            </a:r>
            <a:r>
              <a:rPr lang="fr-FR" altLang="ja-JP" dirty="0" err="1"/>
              <a:t>price</a:t>
            </a:r>
            <a:r>
              <a:rPr lang="fr-FR" altLang="ja-JP" dirty="0"/>
              <a:t>).</a:t>
            </a:r>
          </a:p>
          <a:p>
            <a:pPr lvl="1" algn="just"/>
            <a:r>
              <a:rPr lang="fr-FR" altLang="fr-FR" dirty="0"/>
              <a:t>utilisée par Joe pour ajouter des bières à sa carte plus facilement</a:t>
            </a:r>
          </a:p>
          <a:p>
            <a:pPr lvl="2">
              <a:buFontTx/>
              <a:buNone/>
            </a:pPr>
            <a:endParaRPr lang="fr-FR" altLang="fr-FR" dirty="0"/>
          </a:p>
          <a:p>
            <a:pPr lvl="2">
              <a:buFontTx/>
              <a:buNone/>
            </a:pPr>
            <a:endParaRPr lang="fr-FR" altLang="fr-FR" sz="3118" dirty="0"/>
          </a:p>
          <a:p>
            <a:pPr lvl="2">
              <a:buFontTx/>
              <a:buNone/>
            </a:pPr>
            <a:r>
              <a:rPr lang="en-US" altLang="fr-FR" sz="3118" dirty="0"/>
              <a:t>CREATE  FUNCTION </a:t>
            </a:r>
            <a:r>
              <a:rPr lang="en-US" altLang="fr-FR" sz="3118" dirty="0" err="1"/>
              <a:t>JoeMenu</a:t>
            </a:r>
            <a:r>
              <a:rPr lang="en-US" altLang="fr-FR" sz="3118" dirty="0"/>
              <a:t>( b IN VARCHAR(10), p IN INTEGER )</a:t>
            </a:r>
          </a:p>
          <a:p>
            <a:pPr lvl="2">
              <a:buFontTx/>
              <a:buNone/>
            </a:pPr>
            <a:r>
              <a:rPr lang="en-US" altLang="fr-FR" sz="3118" dirty="0"/>
              <a:t> RETURNS VOID AS $$</a:t>
            </a:r>
          </a:p>
          <a:p>
            <a:pPr lvl="2">
              <a:buFontTx/>
              <a:buNone/>
            </a:pPr>
            <a:r>
              <a:rPr lang="en-US" altLang="fr-FR" sz="3118" dirty="0"/>
              <a:t>BEGIN</a:t>
            </a:r>
          </a:p>
          <a:p>
            <a:pPr lvl="2">
              <a:buFontTx/>
              <a:buNone/>
            </a:pPr>
            <a:r>
              <a:rPr lang="en-US" altLang="fr-FR" sz="3118" dirty="0"/>
              <a:t>		INSERT INTO "Sells"</a:t>
            </a:r>
          </a:p>
          <a:p>
            <a:pPr lvl="2">
              <a:buFontTx/>
              <a:buNone/>
            </a:pPr>
            <a:r>
              <a:rPr lang="en-US" altLang="fr-FR" sz="3118" dirty="0"/>
              <a:t>		VALUES (’</a:t>
            </a:r>
            <a:r>
              <a:rPr lang="en-US" altLang="ja-JP" sz="3118" dirty="0" err="1"/>
              <a:t>Joe</a:t>
            </a:r>
            <a:r>
              <a:rPr lang="en-US" altLang="fr-FR" sz="3118" dirty="0" err="1"/>
              <a:t>’’</a:t>
            </a:r>
            <a:r>
              <a:rPr lang="en-US" altLang="ja-JP" sz="3118" dirty="0" err="1"/>
              <a:t>s</a:t>
            </a:r>
            <a:r>
              <a:rPr lang="en-US" altLang="ja-JP" sz="3118" dirty="0"/>
              <a:t> Bar</a:t>
            </a:r>
            <a:r>
              <a:rPr lang="en-US" altLang="fr-FR" sz="3118" dirty="0"/>
              <a:t>’</a:t>
            </a:r>
            <a:r>
              <a:rPr lang="en-US" altLang="ja-JP" sz="3118" dirty="0"/>
              <a:t>, b, p);</a:t>
            </a:r>
          </a:p>
          <a:p>
            <a:pPr lvl="2">
              <a:buFontTx/>
              <a:buNone/>
            </a:pPr>
            <a:r>
              <a:rPr lang="en-US" altLang="fr-FR" sz="3118" dirty="0"/>
              <a:t>END;</a:t>
            </a:r>
          </a:p>
          <a:p>
            <a:pPr lvl="2">
              <a:buFontTx/>
              <a:buNone/>
            </a:pPr>
            <a:r>
              <a:rPr lang="en-US" altLang="fr-FR" sz="3118" dirty="0"/>
              <a:t>$$ LANGUAGE </a:t>
            </a:r>
            <a:r>
              <a:rPr lang="en-US" altLang="fr-FR" sz="3118" dirty="0" err="1"/>
              <a:t>plpgsql</a:t>
            </a:r>
            <a:r>
              <a:rPr lang="en-US" altLang="fr-FR" sz="3118" dirty="0"/>
              <a:t>;</a:t>
            </a:r>
          </a:p>
          <a:p>
            <a:pPr>
              <a:buFontTx/>
              <a:buNone/>
            </a:pPr>
            <a:endParaRPr lang="en-US" altLang="fr-FR" dirty="0"/>
          </a:p>
          <a:p>
            <a:pPr>
              <a:buFontTx/>
              <a:buNone/>
            </a:pPr>
            <a:r>
              <a:rPr lang="en-US" altLang="fr-FR" dirty="0"/>
              <a:t>		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E00B6A-B55E-F95F-F4C1-61D938075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9A2C222-C84A-23F0-92D7-3518FF097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/>
              <a:t>Invoquer des Procédures PL/pgSQL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065E5AC0-6081-1988-BD6E-4F358CF71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9456" y="2531165"/>
            <a:ext cx="13040439" cy="709889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fr-FR" dirty="0">
                <a:solidFill>
                  <a:srgbClr val="0070C0"/>
                </a:solidFill>
              </a:rPr>
              <a:t>SELECT * FROM &lt;</a:t>
            </a:r>
            <a:r>
              <a:rPr lang="en-US" altLang="fr-FR" dirty="0" err="1">
                <a:solidFill>
                  <a:srgbClr val="0070C0"/>
                </a:solidFill>
              </a:rPr>
              <a:t>procedure_name</a:t>
            </a:r>
            <a:r>
              <a:rPr lang="en-US" altLang="fr-FR" dirty="0">
                <a:solidFill>
                  <a:srgbClr val="0070C0"/>
                </a:solidFill>
              </a:rPr>
              <a:t>&gt;(&lt;arguments&gt;) ;</a:t>
            </a:r>
          </a:p>
          <a:p>
            <a:pPr algn="ctr">
              <a:buFontTx/>
              <a:buNone/>
            </a:pPr>
            <a:r>
              <a:rPr lang="en-US" altLang="fr-FR" dirty="0" err="1"/>
              <a:t>ou</a:t>
            </a:r>
            <a:r>
              <a:rPr lang="en-US" altLang="fr-FR" dirty="0"/>
              <a:t> </a:t>
            </a:r>
            <a:r>
              <a:rPr lang="en-US" altLang="fr-FR" dirty="0">
                <a:solidFill>
                  <a:srgbClr val="0070C0"/>
                </a:solidFill>
              </a:rPr>
              <a:t>SELECT &lt;</a:t>
            </a:r>
            <a:r>
              <a:rPr lang="en-US" altLang="fr-FR" dirty="0" err="1">
                <a:solidFill>
                  <a:srgbClr val="0070C0"/>
                </a:solidFill>
              </a:rPr>
              <a:t>procedure_name</a:t>
            </a:r>
            <a:r>
              <a:rPr lang="en-US" altLang="fr-FR" dirty="0">
                <a:solidFill>
                  <a:srgbClr val="0070C0"/>
                </a:solidFill>
              </a:rPr>
              <a:t>&gt;(&lt;arguments&gt;) ;</a:t>
            </a:r>
          </a:p>
          <a:p>
            <a:pPr marL="0" indent="0">
              <a:buNone/>
            </a:pPr>
            <a:endParaRPr lang="fr-FR" altLang="fr-FR" dirty="0"/>
          </a:p>
          <a:p>
            <a:r>
              <a:rPr lang="fr-FR" altLang="fr-FR" dirty="0"/>
              <a:t>Exemple: </a:t>
            </a:r>
          </a:p>
          <a:p>
            <a:pPr>
              <a:buFontTx/>
              <a:buNone/>
            </a:pPr>
            <a:r>
              <a:rPr lang="fr-FR" altLang="fr-FR" dirty="0"/>
              <a:t>			SELECT </a:t>
            </a:r>
            <a:r>
              <a:rPr lang="fr-FR" altLang="fr-FR" dirty="0" err="1"/>
              <a:t>JoeMenu</a:t>
            </a:r>
            <a:r>
              <a:rPr lang="fr-FR" altLang="fr-FR" dirty="0"/>
              <a:t>(’</a:t>
            </a:r>
            <a:r>
              <a:rPr lang="fr-FR" altLang="ja-JP" dirty="0" err="1"/>
              <a:t>Moosedrool</a:t>
            </a:r>
            <a:r>
              <a:rPr lang="fr-FR" altLang="fr-FR" dirty="0"/>
              <a:t>’</a:t>
            </a:r>
            <a:r>
              <a:rPr lang="fr-FR" altLang="ja-JP" dirty="0"/>
              <a:t>, 5.00);</a:t>
            </a:r>
          </a:p>
          <a:p>
            <a:pPr>
              <a:buFontTx/>
              <a:buNone/>
            </a:pPr>
            <a:endParaRPr lang="fr-FR" altLang="fr-FR" dirty="0"/>
          </a:p>
          <a:p>
            <a:r>
              <a:rPr lang="fr-FR" altLang="fr-FR" dirty="0"/>
              <a:t>Les fonctions peuvent être utilisées dans des expressions SQL, à condition que le type de la valeur retournée soit approprié.</a:t>
            </a:r>
          </a:p>
          <a:p>
            <a:pPr lvl="1"/>
            <a:r>
              <a:rPr lang="fr-FR" altLang="fr-FR" sz="2806" dirty="0">
                <a:solidFill>
                  <a:srgbClr val="FF0000"/>
                </a:solidFill>
              </a:rPr>
              <a:t>Attention</a:t>
            </a:r>
            <a:r>
              <a:rPr lang="fr-FR" altLang="fr-FR" sz="2806" dirty="0"/>
              <a:t> au type de retour RECORD qui n'a pas de structure prédéfinie et qui peut donc nécessiter un transtypage (</a:t>
            </a:r>
            <a:r>
              <a:rPr lang="fr-FR" altLang="fr-FR" sz="2806" i="1" dirty="0" err="1"/>
              <a:t>cast</a:t>
            </a:r>
            <a:r>
              <a:rPr lang="fr-FR" altLang="fr-FR" sz="2806" dirty="0"/>
              <a:t>) pour pouvoir être utilisé dans une autre expression SQL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248C85-214C-F5EB-8F1B-A0D5936A8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95CC136-C18F-F26F-C17D-69B53820E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/>
              <a:t>PL/pgSQL Déclarations et Affectations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D83A2AAD-FB39-6A81-14A9-A0F7E46D9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FR" altLang="fr-FR" dirty="0"/>
              <a:t>Déclarer une variable/un paramètre : </a:t>
            </a:r>
            <a:r>
              <a:rPr lang="fr-FR" altLang="fr-FR" dirty="0">
                <a:solidFill>
                  <a:srgbClr val="0070C0"/>
                </a:solidFill>
              </a:rPr>
              <a:t>&lt;</a:t>
            </a:r>
            <a:r>
              <a:rPr lang="fr-FR" altLang="fr-FR" dirty="0" err="1">
                <a:solidFill>
                  <a:srgbClr val="0070C0"/>
                </a:solidFill>
              </a:rPr>
              <a:t>name</a:t>
            </a:r>
            <a:r>
              <a:rPr lang="fr-FR" altLang="fr-FR" dirty="0">
                <a:solidFill>
                  <a:srgbClr val="0070C0"/>
                </a:solidFill>
              </a:rPr>
              <a:t>&gt; &lt;type&gt;</a:t>
            </a:r>
          </a:p>
          <a:p>
            <a:pPr lvl="1" algn="just"/>
            <a:r>
              <a:rPr lang="fr-FR" altLang="fr-FR" dirty="0"/>
              <a:t>&lt;type&gt;  = les types SQL ou de nouveaux types (p.ex. type composite)</a:t>
            </a:r>
          </a:p>
          <a:p>
            <a:pPr lvl="2" algn="just"/>
            <a:endParaRPr lang="fr-FR" altLang="fr-FR" dirty="0"/>
          </a:p>
          <a:p>
            <a:pPr marL="2138325" lvl="3" indent="0" algn="just">
              <a:buNone/>
            </a:pPr>
            <a:r>
              <a:rPr lang="fr-FR" altLang="fr-FR" sz="2806" dirty="0"/>
              <a:t>CREATE TYPE </a:t>
            </a:r>
            <a:r>
              <a:rPr lang="fr-FR" altLang="fr-FR" sz="2806" dirty="0" err="1"/>
              <a:t>element_inventaire</a:t>
            </a:r>
            <a:r>
              <a:rPr lang="fr-FR" altLang="fr-FR" sz="2806" dirty="0"/>
              <a:t> AS (</a:t>
            </a:r>
          </a:p>
          <a:p>
            <a:pPr marL="2138325" lvl="3" indent="0" algn="just">
              <a:buNone/>
            </a:pPr>
            <a:r>
              <a:rPr lang="fr-FR" altLang="fr-FR" sz="2806" dirty="0"/>
              <a:t>		nom		</a:t>
            </a:r>
            <a:r>
              <a:rPr lang="fr-FR" altLang="fr-FR" sz="2806" dirty="0" err="1"/>
              <a:t>text</a:t>
            </a:r>
            <a:r>
              <a:rPr lang="fr-FR" altLang="fr-FR" sz="2806" dirty="0"/>
              <a:t>,</a:t>
            </a:r>
          </a:p>
          <a:p>
            <a:pPr marL="2138325" lvl="3" indent="0" algn="just">
              <a:buNone/>
            </a:pPr>
            <a:r>
              <a:rPr lang="fr-FR" altLang="fr-FR" sz="2806" dirty="0"/>
              <a:t>		</a:t>
            </a:r>
            <a:r>
              <a:rPr lang="fr-FR" altLang="fr-FR" sz="2806" dirty="0" err="1"/>
              <a:t>id_fournisseur</a:t>
            </a:r>
            <a:r>
              <a:rPr lang="fr-FR" altLang="fr-FR" sz="2806" dirty="0"/>
              <a:t>	</a:t>
            </a:r>
            <a:r>
              <a:rPr lang="fr-FR" altLang="fr-FR" sz="2806" dirty="0" err="1"/>
              <a:t>integer</a:t>
            </a:r>
            <a:r>
              <a:rPr lang="fr-FR" altLang="fr-FR" sz="2806" dirty="0"/>
              <a:t>,</a:t>
            </a:r>
          </a:p>
          <a:p>
            <a:pPr marL="2138325" lvl="3" indent="0" algn="just">
              <a:buNone/>
            </a:pPr>
            <a:r>
              <a:rPr lang="fr-FR" altLang="fr-FR" sz="2806" dirty="0"/>
              <a:t>		prix		</a:t>
            </a:r>
            <a:r>
              <a:rPr lang="fr-FR" altLang="fr-FR" sz="2806" dirty="0" err="1"/>
              <a:t>numeric</a:t>
            </a:r>
            <a:endParaRPr lang="fr-FR" altLang="fr-FR" sz="2806" dirty="0"/>
          </a:p>
          <a:p>
            <a:pPr marL="2138325" lvl="3" indent="0" algn="just">
              <a:buNone/>
            </a:pPr>
            <a:r>
              <a:rPr lang="fr-FR" altLang="fr-FR" sz="2806" dirty="0"/>
              <a:t>);</a:t>
            </a:r>
          </a:p>
          <a:p>
            <a:pPr lvl="2" algn="just"/>
            <a:endParaRPr lang="fr-FR" altLang="fr-FR" sz="3118" dirty="0"/>
          </a:p>
          <a:p>
            <a:pPr lvl="2"/>
            <a:endParaRPr lang="fr-FR" altLang="fr-FR" sz="3118" dirty="0"/>
          </a:p>
          <a:p>
            <a:r>
              <a:rPr lang="fr-FR" altLang="fr-FR" dirty="0"/>
              <a:t>Affecter une valeur </a:t>
            </a:r>
            <a:r>
              <a:rPr lang="fr-FR" altLang="fr-FR" dirty="0">
                <a:solidFill>
                  <a:srgbClr val="0070C0"/>
                </a:solidFill>
              </a:rPr>
              <a:t>:   &lt;variable&gt; := &lt;expression&gt;;</a:t>
            </a:r>
          </a:p>
          <a:p>
            <a:pPr lvl="1"/>
            <a:r>
              <a:rPr lang="fr-FR" altLang="fr-FR" dirty="0"/>
              <a:t>Exemple: 	b := 'Bud';</a:t>
            </a:r>
          </a:p>
          <a:p>
            <a:pPr marL="0" indent="0">
              <a:buNone/>
            </a:pPr>
            <a:endParaRPr lang="fr-FR" alt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021682-1909-9DCD-6EEC-D152F65DC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6C7CE253-7212-0485-9277-AE29141AD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fr-FR"/>
              <a:t>Les variables de type attribut et variables de type tuple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4E348F4E-A258-8CCA-B0A9-82B34C1F5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8194" y="1900765"/>
            <a:ext cx="13661760" cy="7932347"/>
          </a:xfrm>
        </p:spPr>
        <p:txBody>
          <a:bodyPr>
            <a:normAutofit fontScale="92500" lnSpcReduction="10000"/>
          </a:bodyPr>
          <a:lstStyle/>
          <a:p>
            <a:r>
              <a:rPr lang="fr-FR" altLang="fr-FR" sz="2806" dirty="0"/>
              <a:t>PL/</a:t>
            </a:r>
            <a:r>
              <a:rPr lang="fr-FR" altLang="fr-FR" sz="2806" dirty="0" err="1"/>
              <a:t>pgSQL</a:t>
            </a:r>
            <a:r>
              <a:rPr lang="fr-FR" altLang="fr-FR" sz="2806" dirty="0"/>
              <a:t> permet à une variable d’avoir le même type qu'un attribut d'une relation ou la même structure qu’un tuple de ses tuples.</a:t>
            </a:r>
          </a:p>
          <a:p>
            <a:pPr lvl="1"/>
            <a:r>
              <a:rPr lang="fr-FR" altLang="fr-FR" sz="2806" dirty="0">
                <a:solidFill>
                  <a:srgbClr val="FF0000"/>
                </a:solidFill>
              </a:rPr>
              <a:t>Attention</a:t>
            </a:r>
            <a:r>
              <a:rPr lang="fr-FR" altLang="fr-FR" sz="2806" dirty="0"/>
              <a:t>: ne fonctionne pas avec les types composites (CREATE TYPE)</a:t>
            </a:r>
          </a:p>
          <a:p>
            <a:endParaRPr lang="fr-FR" altLang="fr-FR" sz="2806" dirty="0"/>
          </a:p>
          <a:p>
            <a:r>
              <a:rPr lang="fr-FR" altLang="fr-FR" sz="2806" dirty="0">
                <a:solidFill>
                  <a:srgbClr val="7030A0"/>
                </a:solidFill>
              </a:rPr>
              <a:t>x </a:t>
            </a:r>
            <a:r>
              <a:rPr lang="fr-FR" altLang="fr-FR" sz="2806" dirty="0" err="1">
                <a:solidFill>
                  <a:srgbClr val="7030A0"/>
                </a:solidFill>
              </a:rPr>
              <a:t>R.a</a:t>
            </a:r>
            <a:r>
              <a:rPr lang="fr-FR" altLang="fr-FR" sz="2806" b="1" dirty="0" err="1">
                <a:solidFill>
                  <a:srgbClr val="0070C0"/>
                </a:solidFill>
              </a:rPr>
              <a:t>%TYPE</a:t>
            </a:r>
            <a:r>
              <a:rPr lang="fr-FR" altLang="fr-FR" sz="2806" b="1" dirty="0">
                <a:solidFill>
                  <a:srgbClr val="0070C0"/>
                </a:solidFill>
              </a:rPr>
              <a:t> </a:t>
            </a:r>
            <a:r>
              <a:rPr lang="fr-FR" altLang="fr-FR" sz="2806" dirty="0"/>
              <a:t>donne a </a:t>
            </a:r>
            <a:r>
              <a:rPr lang="fr-FR" altLang="fr-FR" sz="2806" dirty="0">
                <a:solidFill>
                  <a:srgbClr val="7030A0"/>
                </a:solidFill>
              </a:rPr>
              <a:t>x</a:t>
            </a:r>
            <a:r>
              <a:rPr lang="fr-FR" altLang="fr-FR" sz="2806" dirty="0"/>
              <a:t> le même type que l'attribut </a:t>
            </a:r>
            <a:r>
              <a:rPr lang="fr-FR" altLang="fr-FR" sz="2806" dirty="0">
                <a:solidFill>
                  <a:srgbClr val="7030A0"/>
                </a:solidFill>
              </a:rPr>
              <a:t>a</a:t>
            </a:r>
            <a:r>
              <a:rPr lang="fr-FR" altLang="fr-FR" sz="2806" dirty="0"/>
              <a:t> de </a:t>
            </a:r>
            <a:r>
              <a:rPr lang="fr-FR" altLang="fr-FR" sz="2806" dirty="0">
                <a:solidFill>
                  <a:srgbClr val="7030A0"/>
                </a:solidFill>
              </a:rPr>
              <a:t>R</a:t>
            </a:r>
            <a:r>
              <a:rPr lang="fr-FR" altLang="fr-FR" sz="2806" dirty="0"/>
              <a:t>.</a:t>
            </a:r>
          </a:p>
          <a:p>
            <a:r>
              <a:rPr lang="fr-FR" altLang="fr-FR" sz="2806" dirty="0">
                <a:solidFill>
                  <a:srgbClr val="7030A0"/>
                </a:solidFill>
              </a:rPr>
              <a:t>x R</a:t>
            </a:r>
            <a:r>
              <a:rPr lang="fr-FR" altLang="fr-FR" sz="2806" b="1" dirty="0">
                <a:solidFill>
                  <a:srgbClr val="0070C0"/>
                </a:solidFill>
              </a:rPr>
              <a:t>%ROWTYPE </a:t>
            </a:r>
            <a:r>
              <a:rPr lang="fr-FR" altLang="fr-FR" sz="2806" dirty="0"/>
              <a:t>donne à </a:t>
            </a:r>
            <a:r>
              <a:rPr lang="fr-FR" altLang="fr-FR" sz="2806" dirty="0">
                <a:solidFill>
                  <a:srgbClr val="7030A0"/>
                </a:solidFill>
              </a:rPr>
              <a:t>x</a:t>
            </a:r>
            <a:r>
              <a:rPr lang="fr-FR" altLang="fr-FR" sz="2806" dirty="0"/>
              <a:t> le type des tuples de </a:t>
            </a:r>
            <a:r>
              <a:rPr lang="fr-FR" altLang="fr-FR" sz="2806" dirty="0">
                <a:solidFill>
                  <a:srgbClr val="7030A0"/>
                </a:solidFill>
              </a:rPr>
              <a:t>R</a:t>
            </a:r>
            <a:r>
              <a:rPr lang="fr-FR" altLang="fr-FR" sz="2806" dirty="0"/>
              <a:t>.</a:t>
            </a:r>
          </a:p>
          <a:p>
            <a:pPr lvl="1"/>
            <a:r>
              <a:rPr lang="fr-FR" altLang="fr-FR" sz="2806" dirty="0" err="1">
                <a:solidFill>
                  <a:srgbClr val="7030A0"/>
                </a:solidFill>
              </a:rPr>
              <a:t>x.a</a:t>
            </a:r>
            <a:r>
              <a:rPr lang="fr-FR" altLang="fr-FR" sz="2806" dirty="0"/>
              <a:t> donne la valeur de l’attribut </a:t>
            </a:r>
            <a:r>
              <a:rPr lang="fr-FR" altLang="fr-FR" sz="2806" dirty="0">
                <a:solidFill>
                  <a:srgbClr val="7030A0"/>
                </a:solidFill>
              </a:rPr>
              <a:t>a</a:t>
            </a:r>
            <a:r>
              <a:rPr lang="fr-FR" altLang="fr-FR" sz="2806" dirty="0"/>
              <a:t> du tuple </a:t>
            </a:r>
            <a:r>
              <a:rPr lang="fr-FR" altLang="fr-FR" sz="2806" dirty="0">
                <a:solidFill>
                  <a:srgbClr val="7030A0"/>
                </a:solidFill>
              </a:rPr>
              <a:t>x</a:t>
            </a:r>
            <a:r>
              <a:rPr lang="fr-FR" altLang="fr-FR" sz="2806" dirty="0"/>
              <a:t>.</a:t>
            </a:r>
          </a:p>
          <a:p>
            <a:endParaRPr lang="fr-FR" altLang="fr-FR" sz="2806" dirty="0"/>
          </a:p>
          <a:p>
            <a:r>
              <a:rPr lang="fr-FR" altLang="fr-FR" sz="2806" dirty="0">
                <a:solidFill>
                  <a:srgbClr val="33CC33"/>
                </a:solidFill>
              </a:rPr>
              <a:t>Exemple:</a:t>
            </a:r>
            <a:r>
              <a:rPr lang="fr-FR" altLang="fr-FR" sz="2806" dirty="0"/>
              <a:t> Reprendre </a:t>
            </a:r>
            <a:r>
              <a:rPr lang="fr-FR" altLang="fr-FR" sz="2806" dirty="0" err="1">
                <a:solidFill>
                  <a:srgbClr val="CC00CC"/>
                </a:solidFill>
              </a:rPr>
              <a:t>JoeMenu</a:t>
            </a:r>
            <a:r>
              <a:rPr lang="fr-FR" altLang="fr-FR" sz="2806" dirty="0">
                <a:solidFill>
                  <a:srgbClr val="CC00CC"/>
                </a:solidFill>
              </a:rPr>
              <a:t>(</a:t>
            </a:r>
            <a:r>
              <a:rPr lang="fr-FR" altLang="fr-FR" sz="2806" dirty="0" err="1">
                <a:solidFill>
                  <a:srgbClr val="CC00CC"/>
                </a:solidFill>
              </a:rPr>
              <a:t>b,p</a:t>
            </a:r>
            <a:r>
              <a:rPr lang="fr-FR" altLang="fr-FR" sz="2806" dirty="0">
                <a:solidFill>
                  <a:srgbClr val="CC00CC"/>
                </a:solidFill>
              </a:rPr>
              <a:t>)</a:t>
            </a:r>
            <a:r>
              <a:rPr lang="fr-FR" altLang="fr-FR" sz="2806" dirty="0"/>
              <a:t> en utilisant </a:t>
            </a:r>
            <a:r>
              <a:rPr lang="fr-FR" altLang="fr-FR" sz="2806" dirty="0" err="1"/>
              <a:t>Sells.beer</a:t>
            </a:r>
            <a:r>
              <a:rPr lang="fr-FR" altLang="fr-FR" sz="2806" dirty="0"/>
              <a:t> et </a:t>
            </a:r>
            <a:r>
              <a:rPr lang="fr-FR" altLang="fr-FR" sz="2806" dirty="0" err="1"/>
              <a:t>Sells.price</a:t>
            </a:r>
            <a:r>
              <a:rPr lang="fr-FR" altLang="fr-FR" sz="2806" dirty="0"/>
              <a:t>.</a:t>
            </a:r>
          </a:p>
          <a:p>
            <a:endParaRPr lang="fr-FR" altLang="fr-FR" sz="2806" dirty="0"/>
          </a:p>
          <a:p>
            <a:pPr marL="1425550" lvl="4">
              <a:buNone/>
            </a:pPr>
            <a:r>
              <a:rPr lang="en-US" altLang="fr-FR" sz="2800" dirty="0"/>
              <a:t>CREATE  FUNCTION </a:t>
            </a:r>
            <a:r>
              <a:rPr lang="en-US" altLang="fr-FR" sz="2800" dirty="0" err="1"/>
              <a:t>JoeMenu</a:t>
            </a:r>
            <a:r>
              <a:rPr lang="en-US" altLang="fr-FR" sz="2800" dirty="0"/>
              <a:t>( b IN "Sells".</a:t>
            </a:r>
            <a:r>
              <a:rPr lang="en-US" altLang="fr-FR" sz="2800" dirty="0" err="1"/>
              <a:t>beer%TYPE</a:t>
            </a:r>
            <a:r>
              <a:rPr lang="en-US" altLang="fr-FR" sz="2800" dirty="0"/>
              <a:t>, p IN "Sells".</a:t>
            </a:r>
            <a:r>
              <a:rPr lang="en-US" altLang="fr-FR" sz="2800" dirty="0" err="1"/>
              <a:t>price%TYPE</a:t>
            </a:r>
            <a:r>
              <a:rPr lang="en-US" altLang="fr-FR" sz="2800" dirty="0"/>
              <a:t>)</a:t>
            </a:r>
          </a:p>
          <a:p>
            <a:pPr marL="1425550" lvl="4">
              <a:buNone/>
            </a:pPr>
            <a:r>
              <a:rPr lang="en-US" altLang="fr-FR" sz="2800" dirty="0"/>
              <a:t> RETURNS VOID AS $$</a:t>
            </a:r>
          </a:p>
          <a:p>
            <a:pPr marL="1425550" lvl="4">
              <a:buNone/>
            </a:pPr>
            <a:r>
              <a:rPr lang="en-US" altLang="fr-FR" sz="2800" dirty="0"/>
              <a:t>BEGIN</a:t>
            </a:r>
          </a:p>
          <a:p>
            <a:pPr marL="1425550" lvl="4">
              <a:buNone/>
            </a:pPr>
            <a:r>
              <a:rPr lang="en-US" altLang="fr-FR" sz="2800" dirty="0"/>
              <a:t>		INSERT INTO "Sells"</a:t>
            </a:r>
          </a:p>
          <a:p>
            <a:pPr marL="1425550" lvl="4">
              <a:buNone/>
            </a:pPr>
            <a:r>
              <a:rPr lang="en-US" altLang="fr-FR" sz="2800" dirty="0"/>
              <a:t>		VALUES (</a:t>
            </a:r>
            <a:r>
              <a:rPr lang="ja-JP" altLang="en-US" sz="2800" dirty="0"/>
              <a:t>’</a:t>
            </a:r>
            <a:r>
              <a:rPr lang="en-US" altLang="ja-JP" sz="2800" dirty="0"/>
              <a:t>Joe</a:t>
            </a:r>
            <a:r>
              <a:rPr lang="ja-JP" altLang="en-US" sz="2800" dirty="0"/>
              <a:t>’’</a:t>
            </a:r>
            <a:r>
              <a:rPr lang="en-US" altLang="ja-JP" sz="2800" dirty="0"/>
              <a:t>s Bar</a:t>
            </a:r>
            <a:r>
              <a:rPr lang="ja-JP" altLang="en-US" sz="2800" dirty="0"/>
              <a:t>’</a:t>
            </a:r>
            <a:r>
              <a:rPr lang="en-US" altLang="ja-JP" sz="2800" dirty="0"/>
              <a:t>, b, p);</a:t>
            </a:r>
          </a:p>
          <a:p>
            <a:pPr marL="1425550" lvl="4">
              <a:buNone/>
            </a:pPr>
            <a:r>
              <a:rPr lang="en-US" altLang="fr-FR" sz="2800" dirty="0"/>
              <a:t>END;</a:t>
            </a:r>
          </a:p>
          <a:p>
            <a:pPr marL="1425550" lvl="4">
              <a:buNone/>
            </a:pPr>
            <a:r>
              <a:rPr lang="en-US" altLang="fr-FR" sz="2800" dirty="0"/>
              <a:t>$$ LANGUAGE </a:t>
            </a:r>
            <a:r>
              <a:rPr lang="en-US" altLang="fr-FR" sz="2800" dirty="0" err="1"/>
              <a:t>plpgsql</a:t>
            </a:r>
            <a:r>
              <a:rPr lang="en-US" altLang="fr-FR" sz="2800" dirty="0"/>
              <a:t>;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B5FB99-D2D6-7AF2-FDE8-8DF5C9166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9</a:t>
            </a:fld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2886</Words>
  <Application>Microsoft Office PowerPoint</Application>
  <PresentationFormat>Personnalisé</PresentationFormat>
  <Paragraphs>399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Calibri</vt:lpstr>
      <vt:lpstr>Monotype Sorts</vt:lpstr>
      <vt:lpstr>Wingdings</vt:lpstr>
      <vt:lpstr>Thème Office</vt:lpstr>
      <vt:lpstr>R3.07 – SQL dans un langage de programmation </vt:lpstr>
      <vt:lpstr>Chapitre 1  Programmation procédurale en SQL</vt:lpstr>
      <vt:lpstr>Le SQL dans de vrais programmes</vt:lpstr>
      <vt:lpstr>Les Procédures Stockées</vt:lpstr>
      <vt:lpstr>Structure de base d’une procedure PL/pgSQL</vt:lpstr>
      <vt:lpstr>Exemple de procédure sockée PL/pgSQL</vt:lpstr>
      <vt:lpstr>Invoquer des Procédures PL/pgSQL</vt:lpstr>
      <vt:lpstr>PL/pgSQL Déclarations et Affectations</vt:lpstr>
      <vt:lpstr>Les variables de type attribut et variables de type tuple</vt:lpstr>
      <vt:lpstr>Instructions conditionnelles IF et CASE</vt:lpstr>
      <vt:lpstr>Exemple: IF</vt:lpstr>
      <vt:lpstr>Les boucles</vt:lpstr>
      <vt:lpstr>Les boucles</vt:lpstr>
      <vt:lpstr>Exécuter des requêtes dans une procédure</vt:lpstr>
      <vt:lpstr>SELECT . . . INTO …</vt:lpstr>
      <vt:lpstr>FOR ... IN …</vt:lpstr>
      <vt:lpstr>Les curseurs</vt:lpstr>
      <vt:lpstr>Parcourir les tuples d’un curseur</vt:lpstr>
      <vt:lpstr>Exemple: Curseur en PL/pgSQL (déclaration)</vt:lpstr>
      <vt:lpstr>Exemple: Curseur en PL/pgSQL (corps de la procédure)</vt:lpstr>
      <vt:lpstr>Retourner un ensemble de valeurs (Déclaration)</vt:lpstr>
      <vt:lpstr>Retourner un ensemble de valeurs (Déclaration)</vt:lpstr>
      <vt:lpstr>Retourner un ensemble de valeurs (Invocation)</vt:lpstr>
      <vt:lpstr>Retourner un ensemble de valeurs (Invocation)</vt:lpstr>
      <vt:lpstr>Retourner un ensemble de valeurs (Invocation)</vt:lpstr>
      <vt:lpstr>Retourner un ensemble de valeurs (Invocation)</vt:lpstr>
      <vt:lpstr>Retourner un ensemble de valeurs (Invocation)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PIAT Martial</dc:creator>
  <cp:lastModifiedBy>FLOUVAT Frederic</cp:lastModifiedBy>
  <cp:revision>684</cp:revision>
  <dcterms:created xsi:type="dcterms:W3CDTF">2021-02-11T09:20:17Z</dcterms:created>
  <dcterms:modified xsi:type="dcterms:W3CDTF">2025-08-30T13:52:43Z</dcterms:modified>
</cp:coreProperties>
</file>