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77" r:id="rId2"/>
    <p:sldId id="280" r:id="rId3"/>
    <p:sldId id="283" r:id="rId4"/>
    <p:sldId id="290" r:id="rId5"/>
    <p:sldId id="292" r:id="rId6"/>
    <p:sldId id="291" r:id="rId7"/>
    <p:sldId id="285" r:id="rId8"/>
    <p:sldId id="281" r:id="rId9"/>
    <p:sldId id="284" r:id="rId10"/>
    <p:sldId id="288" r:id="rId11"/>
    <p:sldId id="287" r:id="rId12"/>
    <p:sldId id="289" r:id="rId13"/>
    <p:sldId id="293" r:id="rId14"/>
    <p:sldId id="294" r:id="rId15"/>
    <p:sldId id="295" r:id="rId16"/>
    <p:sldId id="297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9" d="100"/>
          <a:sy n="59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F9923-186E-4F81-BD47-8EB2CEBFB42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ruml.io/working-with-uml-diagrams/package-diagra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ruml.io/working-with-uml-diagrams/component-diagr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ruml.io/working-with-uml-diagrams/use-case-diagra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abrique_(patron_de_conception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ruml.io/working-with-uml-diagrams/use-case-diagra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  <a:br>
              <a:rPr lang="fr-FR" dirty="0"/>
            </a:br>
            <a:r>
              <a:rPr lang="fr-FR" dirty="0"/>
              <a:t>Architecture logicielle propre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D99468-FC3D-73AB-BEF5-6EC4A2F90A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31582" y="6936377"/>
            <a:ext cx="13040439" cy="255756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Issu du livre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A7F80C-54AF-FD10-627B-147C40D53C58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R4.01 - Architecture Logicielle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620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580A7-3C33-C635-BF39-D3333492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de continuer quelques rappels d’UML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325B7-44A7-C0C2-5C00-EABB354F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Diagramme de paquetages </a:t>
            </a:r>
            <a:r>
              <a:rPr lang="fr-FR" dirty="0"/>
              <a:t>(</a:t>
            </a:r>
            <a:r>
              <a:rPr lang="fr-FR" i="1" dirty="0"/>
              <a:t>package </a:t>
            </a:r>
            <a:r>
              <a:rPr lang="fr-FR" i="1" dirty="0" err="1"/>
              <a:t>diagrams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18C2E-170B-FEFE-13A0-7CD8FB31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C99685-23AF-C253-FE13-BEA411E0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74" y="2617299"/>
            <a:ext cx="7563983" cy="61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481B0D-098C-2868-7EB3-8DA6C0078673}"/>
              </a:ext>
            </a:extLst>
          </p:cNvPr>
          <p:cNvSpPr txBox="1"/>
          <p:nvPr/>
        </p:nvSpPr>
        <p:spPr>
          <a:xfrm>
            <a:off x="9209315" y="8542423"/>
            <a:ext cx="513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Package Diagram - </a:t>
            </a:r>
            <a:r>
              <a:rPr lang="fr-FR" dirty="0" err="1">
                <a:hlinkClick r:id="rId3"/>
              </a:rPr>
              <a:t>StarUML</a:t>
            </a:r>
            <a:r>
              <a:rPr lang="fr-FR" dirty="0">
                <a:hlinkClick r:id="rId3"/>
              </a:rPr>
              <a:t> documentation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04B030-BD57-67D0-137B-57D7A83B90B4}"/>
              </a:ext>
            </a:extLst>
          </p:cNvPr>
          <p:cNvSpPr txBox="1"/>
          <p:nvPr/>
        </p:nvSpPr>
        <p:spPr>
          <a:xfrm>
            <a:off x="1488980" y="2617299"/>
            <a:ext cx="56800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Sont représentés comme des répertoires regroupant des cas d’utilisation ou des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Permettent d’organiser des diagrammes complexes en regroupant des éléments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Mettent en avant les dépendances dans le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Définissent des frontières</a:t>
            </a:r>
          </a:p>
        </p:txBody>
      </p:sp>
    </p:spTree>
    <p:extLst>
      <p:ext uri="{BB962C8B-B14F-4D97-AF65-F5344CB8AC3E}">
        <p14:creationId xmlns:p14="http://schemas.microsoft.com/office/powerpoint/2010/main" val="5237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ACC4B48-DD5E-35F4-4075-1D726D41F501}"/>
              </a:ext>
            </a:extLst>
          </p:cNvPr>
          <p:cNvSpPr/>
          <p:nvPr/>
        </p:nvSpPr>
        <p:spPr>
          <a:xfrm>
            <a:off x="609600" y="8872618"/>
            <a:ext cx="13599886" cy="11972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2580A7-3C33-C635-BF39-D3333492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de continuer quelques rappels d’UML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325B7-44A7-C0C2-5C00-EABB354F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565548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Diagrammes de composants </a:t>
            </a:r>
            <a:r>
              <a:rPr lang="fr-FR" dirty="0"/>
              <a:t>(</a:t>
            </a:r>
            <a:r>
              <a:rPr lang="fr-FR" i="1" dirty="0"/>
              <a:t>component </a:t>
            </a:r>
            <a:r>
              <a:rPr lang="fr-FR" i="1" dirty="0" err="1"/>
              <a:t>diagrams</a:t>
            </a:r>
            <a:r>
              <a:rPr lang="fr-FR" dirty="0"/>
              <a:t>)</a:t>
            </a:r>
          </a:p>
          <a:p>
            <a:pPr marL="712775" lvl="1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18C2E-170B-FEFE-13A0-7CD8FB31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AC708A-DE40-E227-AA47-4C8D59C8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49" y="3189819"/>
            <a:ext cx="7675801" cy="4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9D35A5-2D86-3981-90CE-638827C9D10D}"/>
              </a:ext>
            </a:extLst>
          </p:cNvPr>
          <p:cNvSpPr txBox="1"/>
          <p:nvPr/>
        </p:nvSpPr>
        <p:spPr>
          <a:xfrm>
            <a:off x="8912451" y="7750261"/>
            <a:ext cx="560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Component Diagram - </a:t>
            </a:r>
            <a:r>
              <a:rPr lang="fr-FR" dirty="0" err="1">
                <a:hlinkClick r:id="rId3"/>
              </a:rPr>
              <a:t>StarUML</a:t>
            </a:r>
            <a:r>
              <a:rPr lang="fr-FR" dirty="0">
                <a:hlinkClick r:id="rId3"/>
              </a:rPr>
              <a:t> documentation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F053C2-6792-E687-68A4-D962314F5D8B}"/>
              </a:ext>
            </a:extLst>
          </p:cNvPr>
          <p:cNvSpPr txBox="1"/>
          <p:nvPr/>
        </p:nvSpPr>
        <p:spPr>
          <a:xfrm>
            <a:off x="1676400" y="2497322"/>
            <a:ext cx="5767149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Permettent aussi de regrouper, de représenter les dépendances, de définir des frontières, mais plus riche sémantiquement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Permettent de présenter des détails de communication entre composants, leurs interfaces de communications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Représentent des unités de code pouvant être </a:t>
            </a:r>
            <a:r>
              <a:rPr lang="fr-FR" sz="2800" dirty="0">
                <a:solidFill>
                  <a:srgbClr val="C00000"/>
                </a:solidFill>
              </a:rPr>
              <a:t>déployées indépendamment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dirty="0"/>
              <a:t>P.ex. .jar en Java, DLL en C++ ou .NET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8CDAC0-DA1F-CADA-AA24-200CDBED31A1}"/>
              </a:ext>
            </a:extLst>
          </p:cNvPr>
          <p:cNvSpPr txBox="1"/>
          <p:nvPr/>
        </p:nvSpPr>
        <p:spPr>
          <a:xfrm>
            <a:off x="868027" y="9290030"/>
            <a:ext cx="860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Remarque</a:t>
            </a:r>
            <a:r>
              <a:rPr lang="fr-FR" sz="2400" dirty="0"/>
              <a:t>: il existe plusieurs façon de les représenter en UML, p.ex.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3F3B395-89EC-DBD5-41D0-359997F51F99}"/>
              </a:ext>
            </a:extLst>
          </p:cNvPr>
          <p:cNvGrpSpPr/>
          <p:nvPr/>
        </p:nvGrpSpPr>
        <p:grpSpPr>
          <a:xfrm>
            <a:off x="9781576" y="9181100"/>
            <a:ext cx="1864492" cy="653142"/>
            <a:chOff x="5579056" y="8976915"/>
            <a:chExt cx="1864492" cy="6531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EE923A-08D9-74CF-58A7-524385186E93}"/>
                </a:ext>
              </a:extLst>
            </p:cNvPr>
            <p:cNvSpPr/>
            <p:nvPr/>
          </p:nvSpPr>
          <p:spPr>
            <a:xfrm>
              <a:off x="5818543" y="8976915"/>
              <a:ext cx="1625005" cy="6531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Nom du composant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0ABCAD-AA5D-F56F-AE78-B24B1293DECA}"/>
                </a:ext>
              </a:extLst>
            </p:cNvPr>
            <p:cNvSpPr/>
            <p:nvPr/>
          </p:nvSpPr>
          <p:spPr>
            <a:xfrm>
              <a:off x="5579057" y="9110265"/>
              <a:ext cx="400827" cy="1453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9C7BF9-140C-010C-E6C0-24D9CBB92E15}"/>
                </a:ext>
              </a:extLst>
            </p:cNvPr>
            <p:cNvSpPr/>
            <p:nvPr/>
          </p:nvSpPr>
          <p:spPr>
            <a:xfrm>
              <a:off x="5579056" y="9354695"/>
              <a:ext cx="400827" cy="1453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FEDD58-B685-74D2-39DD-5129A6689C8F}"/>
              </a:ext>
            </a:extLst>
          </p:cNvPr>
          <p:cNvSpPr/>
          <p:nvPr/>
        </p:nvSpPr>
        <p:spPr>
          <a:xfrm>
            <a:off x="12280062" y="9181100"/>
            <a:ext cx="1625005" cy="6531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du composant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961BB61-6E41-D81E-246A-ECBF3A15054B}"/>
              </a:ext>
            </a:extLst>
          </p:cNvPr>
          <p:cNvGrpSpPr/>
          <p:nvPr/>
        </p:nvGrpSpPr>
        <p:grpSpPr>
          <a:xfrm>
            <a:off x="13595713" y="9223092"/>
            <a:ext cx="263120" cy="221073"/>
            <a:chOff x="7958136" y="9138843"/>
            <a:chExt cx="263120" cy="221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873080-8DFB-C084-048E-99557CDB9290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838A5-88EC-3D32-1B44-0D0F1CF9AA89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97C81D-5375-5145-32E2-6CA634A452B9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444881-009A-8DAF-685C-EAED621CFED4}"/>
              </a:ext>
            </a:extLst>
          </p:cNvPr>
          <p:cNvSpPr txBox="1"/>
          <p:nvPr/>
        </p:nvSpPr>
        <p:spPr>
          <a:xfrm>
            <a:off x="10483950" y="892711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UML 1.x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F8F3B3-9B86-49E7-E94B-4411A56C0710}"/>
              </a:ext>
            </a:extLst>
          </p:cNvPr>
          <p:cNvSpPr txBox="1"/>
          <p:nvPr/>
        </p:nvSpPr>
        <p:spPr>
          <a:xfrm>
            <a:off x="12719113" y="892860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UML 2.x</a:t>
            </a:r>
          </a:p>
        </p:txBody>
      </p:sp>
    </p:spTree>
    <p:extLst>
      <p:ext uri="{BB962C8B-B14F-4D97-AF65-F5344CB8AC3E}">
        <p14:creationId xmlns:p14="http://schemas.microsoft.com/office/powerpoint/2010/main" val="16107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E97C6-7EE1-76B4-833E-47F0CA7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L’architecture logicielle ou l’art de tracer des frontières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2D395-C77F-93FD-8067-36F466A8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Des « lignes » visant à séparer des éléments logiciels et à les rendre les plus indépendants possibles les un des autres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8D259F-EDE6-D9BC-8A45-44C7E272B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794CA46-E1BE-19C7-8FB8-60727F36762C}"/>
              </a:ext>
            </a:extLst>
          </p:cNvPr>
          <p:cNvGrpSpPr/>
          <p:nvPr/>
        </p:nvGrpSpPr>
        <p:grpSpPr>
          <a:xfrm>
            <a:off x="1588092" y="3680000"/>
            <a:ext cx="6569465" cy="2579821"/>
            <a:chOff x="4277827" y="5539711"/>
            <a:chExt cx="6569465" cy="2579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1B7EBE-AE1C-5FAC-695C-95029BEF9A3A}"/>
                </a:ext>
              </a:extLst>
            </p:cNvPr>
            <p:cNvSpPr/>
            <p:nvPr/>
          </p:nvSpPr>
          <p:spPr>
            <a:xfrm>
              <a:off x="4277827" y="5670798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ReglesMetier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F8F7CC-B143-DA8D-8CB1-FA951AAD0582}"/>
                </a:ext>
              </a:extLst>
            </p:cNvPr>
            <p:cNvSpPr/>
            <p:nvPr/>
          </p:nvSpPr>
          <p:spPr>
            <a:xfrm>
              <a:off x="7232002" y="5674801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InterfaceBD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B56E4F85-AA92-4784-4A7A-9B61E18BC59F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816341" y="5990112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A23A7BB-047A-D895-B684-1DA9010A7031}"/>
                </a:ext>
              </a:extLst>
            </p:cNvPr>
            <p:cNvSpPr txBox="1"/>
            <p:nvPr/>
          </p:nvSpPr>
          <p:spPr>
            <a:xfrm>
              <a:off x="6139367" y="607837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EB3BF-CEE8-864C-3284-5B425B92449E}"/>
                </a:ext>
              </a:extLst>
            </p:cNvPr>
            <p:cNvSpPr/>
            <p:nvPr/>
          </p:nvSpPr>
          <p:spPr>
            <a:xfrm>
              <a:off x="7488437" y="7325858"/>
              <a:ext cx="102274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10C988-80E2-D960-E790-2F92064E545A}"/>
                </a:ext>
              </a:extLst>
            </p:cNvPr>
            <p:cNvSpPr/>
            <p:nvPr/>
          </p:nvSpPr>
          <p:spPr>
            <a:xfrm>
              <a:off x="9926153" y="7342620"/>
              <a:ext cx="921139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BD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C8D9A61-0E5E-D363-34F0-3E88B671B182}"/>
                </a:ext>
              </a:extLst>
            </p:cNvPr>
            <p:cNvCxnSpPr/>
            <p:nvPr/>
          </p:nvCxnSpPr>
          <p:spPr>
            <a:xfrm flipV="1">
              <a:off x="8521979" y="7661934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6CB411D-79E6-3C16-DE1E-2697A3D41F12}"/>
                </a:ext>
              </a:extLst>
            </p:cNvPr>
            <p:cNvSpPr txBox="1"/>
            <p:nvPr/>
          </p:nvSpPr>
          <p:spPr>
            <a:xfrm>
              <a:off x="8845005" y="775020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3E4EADAC-9C62-6F2D-2842-B9BF1FCF94B0}"/>
                </a:ext>
              </a:extLst>
            </p:cNvPr>
            <p:cNvCxnSpPr>
              <a:stCxn id="10" idx="0"/>
              <a:endCxn id="7" idx="2"/>
            </p:cNvCxnSpPr>
            <p:nvPr/>
          </p:nvCxnSpPr>
          <p:spPr>
            <a:xfrm flipV="1">
              <a:off x="7999807" y="6327943"/>
              <a:ext cx="1452" cy="9979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2451E21-C251-4E77-0F46-C40F78DD7DD9}"/>
                </a:ext>
              </a:extLst>
            </p:cNvPr>
            <p:cNvSpPr txBox="1"/>
            <p:nvPr/>
          </p:nvSpPr>
          <p:spPr>
            <a:xfrm>
              <a:off x="8021744" y="6754378"/>
              <a:ext cx="76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est un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9D398CF-F965-4BE8-86DE-A36861AA3C35}"/>
                </a:ext>
              </a:extLst>
            </p:cNvPr>
            <p:cNvSpPr txBox="1"/>
            <p:nvPr/>
          </p:nvSpPr>
          <p:spPr>
            <a:xfrm>
              <a:off x="8222821" y="5539711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27CA51A-14A1-009C-6ADD-1C52F81D5D56}"/>
              </a:ext>
            </a:extLst>
          </p:cNvPr>
          <p:cNvSpPr/>
          <p:nvPr/>
        </p:nvSpPr>
        <p:spPr>
          <a:xfrm>
            <a:off x="1652254" y="3855777"/>
            <a:ext cx="6505303" cy="2272937"/>
          </a:xfrm>
          <a:custGeom>
            <a:avLst/>
            <a:gdLst>
              <a:gd name="connsiteX0" fmla="*/ 0 w 6505303"/>
              <a:gd name="connsiteY0" fmla="*/ 2272937 h 2272937"/>
              <a:gd name="connsiteX1" fmla="*/ 2142309 w 6505303"/>
              <a:gd name="connsiteY1" fmla="*/ 1214846 h 2272937"/>
              <a:gd name="connsiteX2" fmla="*/ 4480560 w 6505303"/>
              <a:gd name="connsiteY2" fmla="*/ 979714 h 2272937"/>
              <a:gd name="connsiteX3" fmla="*/ 6505303 w 6505303"/>
              <a:gd name="connsiteY3" fmla="*/ 0 h 2272937"/>
              <a:gd name="connsiteX4" fmla="*/ 6505303 w 6505303"/>
              <a:gd name="connsiteY4" fmla="*/ 0 h 22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303" h="2272937">
                <a:moveTo>
                  <a:pt x="0" y="2272937"/>
                </a:moveTo>
                <a:cubicBezTo>
                  <a:pt x="697774" y="1851660"/>
                  <a:pt x="1395549" y="1430383"/>
                  <a:pt x="2142309" y="1214846"/>
                </a:cubicBezTo>
                <a:cubicBezTo>
                  <a:pt x="2889069" y="999309"/>
                  <a:pt x="3753394" y="1182188"/>
                  <a:pt x="4480560" y="979714"/>
                </a:cubicBezTo>
                <a:cubicBezTo>
                  <a:pt x="5207726" y="777240"/>
                  <a:pt x="6505303" y="0"/>
                  <a:pt x="6505303" y="0"/>
                </a:cubicBezTo>
                <a:lnTo>
                  <a:pt x="6505303" y="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6308D-F71E-4F92-4F9B-65637AD2656C}"/>
              </a:ext>
            </a:extLst>
          </p:cNvPr>
          <p:cNvSpPr/>
          <p:nvPr/>
        </p:nvSpPr>
        <p:spPr>
          <a:xfrm>
            <a:off x="11959420" y="3370440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  </a:t>
            </a:r>
            <a:r>
              <a:rPr lang="fr-FR" sz="2400" b="1" dirty="0" err="1"/>
              <a:t>ReglesMetier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92E6F-A017-8390-0EE9-0C712CAA369A}"/>
              </a:ext>
            </a:extLst>
          </p:cNvPr>
          <p:cNvSpPr/>
          <p:nvPr/>
        </p:nvSpPr>
        <p:spPr>
          <a:xfrm>
            <a:off x="11959420" y="5396862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BD</a:t>
            </a:r>
            <a:endParaRPr lang="fr-FR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D5F0A7-FBE5-4B77-9240-BBD8EA70DA2A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075132" y="4533845"/>
            <a:ext cx="0" cy="863017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2E18E176-4A3A-E92F-42E5-1FFAAFDF92F4}"/>
              </a:ext>
            </a:extLst>
          </p:cNvPr>
          <p:cNvSpPr/>
          <p:nvPr/>
        </p:nvSpPr>
        <p:spPr>
          <a:xfrm>
            <a:off x="9157063" y="4464229"/>
            <a:ext cx="1797593" cy="7997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9E22F7F-620C-541B-C64A-18695D1CEE75}"/>
              </a:ext>
            </a:extLst>
          </p:cNvPr>
          <p:cNvSpPr txBox="1"/>
          <p:nvPr/>
        </p:nvSpPr>
        <p:spPr>
          <a:xfrm>
            <a:off x="6335486" y="6788777"/>
            <a:ext cx="7619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composant </a:t>
            </a:r>
            <a:r>
              <a:rPr lang="fr-FR" sz="2800" i="1" dirty="0"/>
              <a:t>BD</a:t>
            </a:r>
            <a:r>
              <a:rPr lang="fr-FR" sz="2800" dirty="0"/>
              <a:t> contient le code convertissant les appels faits par </a:t>
            </a:r>
            <a:r>
              <a:rPr lang="fr-FR" sz="2800" i="1" dirty="0" err="1"/>
              <a:t>ReglesMetiers</a:t>
            </a:r>
            <a:r>
              <a:rPr lang="fr-FR" sz="2800" dirty="0"/>
              <a:t> dans le langage de requête de la base de données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6BDC76EE-A0AF-397D-1041-8C4AABA45E9A}"/>
              </a:ext>
            </a:extLst>
          </p:cNvPr>
          <p:cNvSpPr/>
          <p:nvPr/>
        </p:nvSpPr>
        <p:spPr>
          <a:xfrm>
            <a:off x="11416944" y="4716605"/>
            <a:ext cx="3004450" cy="492625"/>
          </a:xfrm>
          <a:custGeom>
            <a:avLst/>
            <a:gdLst>
              <a:gd name="connsiteX0" fmla="*/ 0 w 6505303"/>
              <a:gd name="connsiteY0" fmla="*/ 2272937 h 2272937"/>
              <a:gd name="connsiteX1" fmla="*/ 2142309 w 6505303"/>
              <a:gd name="connsiteY1" fmla="*/ 1214846 h 2272937"/>
              <a:gd name="connsiteX2" fmla="*/ 4480560 w 6505303"/>
              <a:gd name="connsiteY2" fmla="*/ 979714 h 2272937"/>
              <a:gd name="connsiteX3" fmla="*/ 6505303 w 6505303"/>
              <a:gd name="connsiteY3" fmla="*/ 0 h 2272937"/>
              <a:gd name="connsiteX4" fmla="*/ 6505303 w 6505303"/>
              <a:gd name="connsiteY4" fmla="*/ 0 h 22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303" h="2272937">
                <a:moveTo>
                  <a:pt x="0" y="2272937"/>
                </a:moveTo>
                <a:cubicBezTo>
                  <a:pt x="697774" y="1851660"/>
                  <a:pt x="1395549" y="1430383"/>
                  <a:pt x="2142309" y="1214846"/>
                </a:cubicBezTo>
                <a:cubicBezTo>
                  <a:pt x="2889069" y="999309"/>
                  <a:pt x="3753394" y="1182188"/>
                  <a:pt x="4480560" y="979714"/>
                </a:cubicBezTo>
                <a:cubicBezTo>
                  <a:pt x="5207726" y="777240"/>
                  <a:pt x="6505303" y="0"/>
                  <a:pt x="6505303" y="0"/>
                </a:cubicBezTo>
                <a:lnTo>
                  <a:pt x="6505303" y="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5E4E54-DD4C-CAD4-B93E-ADC89EB66AE7}"/>
              </a:ext>
            </a:extLst>
          </p:cNvPr>
          <p:cNvSpPr txBox="1"/>
          <p:nvPr/>
        </p:nvSpPr>
        <p:spPr>
          <a:xfrm rot="16200000">
            <a:off x="-846108" y="4186502"/>
            <a:ext cx="211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&lt;I&gt; pour interface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A77CF1D-5C15-2134-307E-4B83B8C1C340}"/>
              </a:ext>
            </a:extLst>
          </p:cNvPr>
          <p:cNvSpPr txBox="1"/>
          <p:nvPr/>
        </p:nvSpPr>
        <p:spPr>
          <a:xfrm>
            <a:off x="720564" y="6831618"/>
            <a:ext cx="459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Le composant </a:t>
            </a:r>
            <a:r>
              <a:rPr lang="fr-FR" sz="2800" i="1" dirty="0" err="1"/>
              <a:t>ReglesMetier</a:t>
            </a:r>
            <a:r>
              <a:rPr lang="fr-FR" sz="2800" dirty="0"/>
              <a:t> utilise une interface générique d’accès aux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30DA645-7C94-4916-E92F-1A245F2D9FB5}"/>
              </a:ext>
            </a:extLst>
          </p:cNvPr>
          <p:cNvSpPr txBox="1"/>
          <p:nvPr/>
        </p:nvSpPr>
        <p:spPr>
          <a:xfrm>
            <a:off x="1116677" y="8627210"/>
            <a:ext cx="114889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i="1" dirty="0">
                <a:solidFill>
                  <a:schemeClr val="accent1"/>
                </a:solidFill>
              </a:rPr>
              <a:t>BD</a:t>
            </a:r>
            <a:r>
              <a:rPr lang="fr-FR" sz="2800" dirty="0">
                <a:solidFill>
                  <a:schemeClr val="accent1"/>
                </a:solidFill>
              </a:rPr>
              <a:t> connaît </a:t>
            </a:r>
            <a:r>
              <a:rPr lang="fr-FR" sz="2800" i="1" dirty="0" err="1">
                <a:solidFill>
                  <a:schemeClr val="accent1"/>
                </a:solidFill>
              </a:rPr>
              <a:t>ReglesMetier</a:t>
            </a:r>
            <a:r>
              <a:rPr lang="fr-FR" sz="2800" dirty="0">
                <a:solidFill>
                  <a:schemeClr val="accent1"/>
                </a:solidFill>
              </a:rPr>
              <a:t> mais pas l’inverse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i="1" dirty="0" err="1">
                <a:solidFill>
                  <a:schemeClr val="accent1"/>
                </a:solidFill>
              </a:rPr>
              <a:t>ReglesMetier</a:t>
            </a:r>
            <a:r>
              <a:rPr lang="fr-FR" sz="2800" dirty="0">
                <a:solidFill>
                  <a:schemeClr val="accent1"/>
                </a:solidFill>
              </a:rPr>
              <a:t> peut être associé à n’importe qu’elle base de données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8C18B62-E037-9759-2C98-8D059008EFD2}"/>
              </a:ext>
            </a:extLst>
          </p:cNvPr>
          <p:cNvSpPr txBox="1"/>
          <p:nvPr/>
        </p:nvSpPr>
        <p:spPr>
          <a:xfrm>
            <a:off x="13089607" y="49644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dépendance</a:t>
            </a:r>
          </a:p>
        </p:txBody>
      </p:sp>
      <p:sp>
        <p:nvSpPr>
          <p:cNvPr id="42" name="Organigramme : Procédé 41">
            <a:extLst>
              <a:ext uri="{FF2B5EF4-FFF2-40B4-BE49-F238E27FC236}">
                <a16:creationId xmlns:a16="http://schemas.microsoft.com/office/drawing/2014/main" id="{B79923A9-52B6-D3D3-11A5-B245F8E82A4E}"/>
              </a:ext>
            </a:extLst>
          </p:cNvPr>
          <p:cNvSpPr/>
          <p:nvPr/>
        </p:nvSpPr>
        <p:spPr>
          <a:xfrm>
            <a:off x="11959420" y="3067167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Procédé 42">
            <a:extLst>
              <a:ext uri="{FF2B5EF4-FFF2-40B4-BE49-F238E27FC236}">
                <a16:creationId xmlns:a16="http://schemas.microsoft.com/office/drawing/2014/main" id="{4A768AF7-EFD0-1440-BD07-F7D728FCAB1E}"/>
              </a:ext>
            </a:extLst>
          </p:cNvPr>
          <p:cNvSpPr/>
          <p:nvPr/>
        </p:nvSpPr>
        <p:spPr>
          <a:xfrm>
            <a:off x="11959420" y="5103123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3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E97C6-7EE1-76B4-833E-47F0CA7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L’architecture logicielle ou l’art de tracer des frontières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2D395-C77F-93FD-8067-36F466A8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5" y="2873829"/>
            <a:ext cx="8792550" cy="292608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entrées / sorties sont secondaires !</a:t>
            </a:r>
          </a:p>
          <a:p>
            <a:pPr lvl="1"/>
            <a:r>
              <a:rPr lang="fr-FR" dirty="0"/>
              <a:t>GUI peut être remplacée par n’importe quel autre genre d’interface utilisateur (p.ex. la console, un objet connecté ou service Web)</a:t>
            </a:r>
          </a:p>
          <a:p>
            <a:pPr lvl="1"/>
            <a:r>
              <a:rPr lang="fr-FR" dirty="0"/>
              <a:t>BD peut être n’importe quel model de base de données (p.ex. SQL, NoSQL, ou fichiers)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Le composant moins significatif dépend de l’autre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8D259F-EDE6-D9BC-8A45-44C7E272B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6308D-F71E-4F92-4F9B-65637AD2656C}"/>
              </a:ext>
            </a:extLst>
          </p:cNvPr>
          <p:cNvSpPr/>
          <p:nvPr/>
        </p:nvSpPr>
        <p:spPr>
          <a:xfrm>
            <a:off x="1921574" y="4182501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ReglesMetier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92E6F-A017-8390-0EE9-0C712CAA369A}"/>
              </a:ext>
            </a:extLst>
          </p:cNvPr>
          <p:cNvSpPr/>
          <p:nvPr/>
        </p:nvSpPr>
        <p:spPr>
          <a:xfrm>
            <a:off x="1921574" y="6208923"/>
            <a:ext cx="2231424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BD</a:t>
            </a:r>
            <a:endParaRPr lang="fr-FR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D5F0A7-FBE5-4B77-9240-BBD8EA70DA2A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3037286" y="5345906"/>
            <a:ext cx="0" cy="863017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E83F-B28C-CD91-ACC1-6A78C2F3DE01}"/>
              </a:ext>
            </a:extLst>
          </p:cNvPr>
          <p:cNvSpPr/>
          <p:nvPr/>
        </p:nvSpPr>
        <p:spPr>
          <a:xfrm>
            <a:off x="1921574" y="2167557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GUI</a:t>
            </a:r>
            <a:endParaRPr lang="fr-FR" b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E11927E-2E07-0C87-7FBA-BE07894EF9D4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037286" y="3330962"/>
            <a:ext cx="0" cy="85153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AFC161F-2FAF-CB6C-38D9-1BA7E1A6A5CB}"/>
              </a:ext>
            </a:extLst>
          </p:cNvPr>
          <p:cNvSpPr txBox="1"/>
          <p:nvPr/>
        </p:nvSpPr>
        <p:spPr>
          <a:xfrm>
            <a:off x="418647" y="8126777"/>
            <a:ext cx="140811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1"/>
                </a:solidFill>
              </a:rPr>
              <a:t> Vers une architecture en plug-in avec des frontières selon les axes de changement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rgbClr val="C00000"/>
                </a:solidFill>
              </a:rPr>
              <a:t>Regrouper les classes en composants qui évoluent à des vitesses et pour des raisons différentes</a:t>
            </a:r>
          </a:p>
        </p:txBody>
      </p:sp>
      <p:sp>
        <p:nvSpPr>
          <p:cNvPr id="17" name="Organigramme : Procédé 16">
            <a:extLst>
              <a:ext uri="{FF2B5EF4-FFF2-40B4-BE49-F238E27FC236}">
                <a16:creationId xmlns:a16="http://schemas.microsoft.com/office/drawing/2014/main" id="{DEE7E9D9-4780-BB9E-1F1E-076D1A30C971}"/>
              </a:ext>
            </a:extLst>
          </p:cNvPr>
          <p:cNvSpPr/>
          <p:nvPr/>
        </p:nvSpPr>
        <p:spPr>
          <a:xfrm>
            <a:off x="1921574" y="1864284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Procédé 29">
            <a:extLst>
              <a:ext uri="{FF2B5EF4-FFF2-40B4-BE49-F238E27FC236}">
                <a16:creationId xmlns:a16="http://schemas.microsoft.com/office/drawing/2014/main" id="{9DD01E4C-8979-8836-3AFB-78B58AFD91FE}"/>
              </a:ext>
            </a:extLst>
          </p:cNvPr>
          <p:cNvSpPr/>
          <p:nvPr/>
        </p:nvSpPr>
        <p:spPr>
          <a:xfrm>
            <a:off x="1921574" y="3877662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Procédé 30">
            <a:extLst>
              <a:ext uri="{FF2B5EF4-FFF2-40B4-BE49-F238E27FC236}">
                <a16:creationId xmlns:a16="http://schemas.microsoft.com/office/drawing/2014/main" id="{78A7724F-4376-AF7B-86DA-D031C0B05A30}"/>
              </a:ext>
            </a:extLst>
          </p:cNvPr>
          <p:cNvSpPr/>
          <p:nvPr/>
        </p:nvSpPr>
        <p:spPr>
          <a:xfrm>
            <a:off x="1921574" y="5905650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2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75714-783B-5182-BD8E-31EF4B6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L’architecture logicielle ou l’art de tracer des frontières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CB529-1D93-2C77-36BE-68EDA5D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Traverser une frontière </a:t>
            </a:r>
            <a:r>
              <a:rPr lang="fr-FR" dirty="0"/>
              <a:t>= appel d’une fonction dans une autre fonction, les deux étant dans des classes qui sont des deux côtés de la frontière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C00000"/>
                </a:solidFill>
              </a:rPr>
              <a:t>Possible grâce au polymorphisme dynamique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C22A0-E62F-FB5F-9E35-381623D3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3225860-4D77-8773-5576-A05E9594DE52}"/>
              </a:ext>
            </a:extLst>
          </p:cNvPr>
          <p:cNvGrpSpPr/>
          <p:nvPr/>
        </p:nvGrpSpPr>
        <p:grpSpPr>
          <a:xfrm>
            <a:off x="974135" y="3392617"/>
            <a:ext cx="6569465" cy="2579821"/>
            <a:chOff x="4277827" y="5539711"/>
            <a:chExt cx="6569465" cy="2579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B2CC22-3EDB-3FAC-9B18-FA235110C70D}"/>
                </a:ext>
              </a:extLst>
            </p:cNvPr>
            <p:cNvSpPr/>
            <p:nvPr/>
          </p:nvSpPr>
          <p:spPr>
            <a:xfrm>
              <a:off x="4277827" y="5670798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ReglesMetier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9B00CF-B72A-FF42-8D55-713EE58D3DEA}"/>
                </a:ext>
              </a:extLst>
            </p:cNvPr>
            <p:cNvSpPr/>
            <p:nvPr/>
          </p:nvSpPr>
          <p:spPr>
            <a:xfrm>
              <a:off x="7232002" y="5674801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InterfaceBD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27BC71B5-2DB0-D767-381B-01548FB8D7CC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816341" y="5990112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8B69AB8-A3D0-C1B3-BAB8-33A2D20C69D5}"/>
                </a:ext>
              </a:extLst>
            </p:cNvPr>
            <p:cNvSpPr txBox="1"/>
            <p:nvPr/>
          </p:nvSpPr>
          <p:spPr>
            <a:xfrm>
              <a:off x="6139367" y="607837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5E44F-3F1B-6291-2313-6873D1762F2A}"/>
                </a:ext>
              </a:extLst>
            </p:cNvPr>
            <p:cNvSpPr/>
            <p:nvPr/>
          </p:nvSpPr>
          <p:spPr>
            <a:xfrm>
              <a:off x="7488437" y="7325858"/>
              <a:ext cx="102274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CBFE9-CB9E-B8AE-3A19-3331401B9154}"/>
                </a:ext>
              </a:extLst>
            </p:cNvPr>
            <p:cNvSpPr/>
            <p:nvPr/>
          </p:nvSpPr>
          <p:spPr>
            <a:xfrm>
              <a:off x="9926153" y="7342620"/>
              <a:ext cx="921139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BD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EC61C9BC-7C9F-EC1A-EC59-7EF0EF3D9E22}"/>
                </a:ext>
              </a:extLst>
            </p:cNvPr>
            <p:cNvCxnSpPr/>
            <p:nvPr/>
          </p:nvCxnSpPr>
          <p:spPr>
            <a:xfrm flipV="1">
              <a:off x="8521979" y="7661934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92B8F48-FDC9-07F7-EA02-8B3493399856}"/>
                </a:ext>
              </a:extLst>
            </p:cNvPr>
            <p:cNvSpPr txBox="1"/>
            <p:nvPr/>
          </p:nvSpPr>
          <p:spPr>
            <a:xfrm>
              <a:off x="8845005" y="775020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AE3A4E3-954A-F9F6-99B4-150E4595448A}"/>
                </a:ext>
              </a:extLst>
            </p:cNvPr>
            <p:cNvCxnSpPr>
              <a:stCxn id="10" idx="0"/>
              <a:endCxn id="7" idx="2"/>
            </p:cNvCxnSpPr>
            <p:nvPr/>
          </p:nvCxnSpPr>
          <p:spPr>
            <a:xfrm flipV="1">
              <a:off x="7999807" y="6327943"/>
              <a:ext cx="1452" cy="9979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6128FC6-6F5E-7289-A0F3-0CB1971AB41E}"/>
                </a:ext>
              </a:extLst>
            </p:cNvPr>
            <p:cNvSpPr txBox="1"/>
            <p:nvPr/>
          </p:nvSpPr>
          <p:spPr>
            <a:xfrm>
              <a:off x="8021744" y="6754378"/>
              <a:ext cx="76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est un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04EB1FD-073B-BE1C-E8ED-455BEDF3791F}"/>
                </a:ext>
              </a:extLst>
            </p:cNvPr>
            <p:cNvSpPr txBox="1"/>
            <p:nvPr/>
          </p:nvSpPr>
          <p:spPr>
            <a:xfrm>
              <a:off x="8222821" y="5539711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49D197E2-18A6-1C5D-7279-5903E795589D}"/>
              </a:ext>
            </a:extLst>
          </p:cNvPr>
          <p:cNvSpPr/>
          <p:nvPr/>
        </p:nvSpPr>
        <p:spPr>
          <a:xfrm>
            <a:off x="1038297" y="3568394"/>
            <a:ext cx="6505303" cy="2272937"/>
          </a:xfrm>
          <a:custGeom>
            <a:avLst/>
            <a:gdLst>
              <a:gd name="connsiteX0" fmla="*/ 0 w 6505303"/>
              <a:gd name="connsiteY0" fmla="*/ 2272937 h 2272937"/>
              <a:gd name="connsiteX1" fmla="*/ 2142309 w 6505303"/>
              <a:gd name="connsiteY1" fmla="*/ 1214846 h 2272937"/>
              <a:gd name="connsiteX2" fmla="*/ 4480560 w 6505303"/>
              <a:gd name="connsiteY2" fmla="*/ 979714 h 2272937"/>
              <a:gd name="connsiteX3" fmla="*/ 6505303 w 6505303"/>
              <a:gd name="connsiteY3" fmla="*/ 0 h 2272937"/>
              <a:gd name="connsiteX4" fmla="*/ 6505303 w 6505303"/>
              <a:gd name="connsiteY4" fmla="*/ 0 h 22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303" h="2272937">
                <a:moveTo>
                  <a:pt x="0" y="2272937"/>
                </a:moveTo>
                <a:cubicBezTo>
                  <a:pt x="697774" y="1851660"/>
                  <a:pt x="1395549" y="1430383"/>
                  <a:pt x="2142309" y="1214846"/>
                </a:cubicBezTo>
                <a:cubicBezTo>
                  <a:pt x="2889069" y="999309"/>
                  <a:pt x="3753394" y="1182188"/>
                  <a:pt x="4480560" y="979714"/>
                </a:cubicBezTo>
                <a:cubicBezTo>
                  <a:pt x="5207726" y="777240"/>
                  <a:pt x="6505303" y="0"/>
                  <a:pt x="6505303" y="0"/>
                </a:cubicBezTo>
                <a:lnTo>
                  <a:pt x="6505303" y="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C40EF3-1388-3EEF-5101-FF6EDB013009}"/>
              </a:ext>
            </a:extLst>
          </p:cNvPr>
          <p:cNvSpPr txBox="1"/>
          <p:nvPr/>
        </p:nvSpPr>
        <p:spPr>
          <a:xfrm>
            <a:off x="8428810" y="5393379"/>
            <a:ext cx="5922337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class</a:t>
            </a:r>
            <a:r>
              <a:rPr lang="fr-FR" sz="2000" i="1" dirty="0"/>
              <a:t> </a:t>
            </a:r>
            <a:r>
              <a:rPr lang="fr-FR" sz="2000" i="1" dirty="0" err="1"/>
              <a:t>AccesBD</a:t>
            </a:r>
            <a:r>
              <a:rPr lang="fr-FR" sz="2000" i="1" dirty="0"/>
              <a:t> </a:t>
            </a:r>
            <a:r>
              <a:rPr lang="fr-FR" sz="2000" i="1" dirty="0" err="1"/>
              <a:t>implements</a:t>
            </a:r>
            <a:r>
              <a:rPr lang="fr-FR" sz="2000" i="1" dirty="0"/>
              <a:t> </a:t>
            </a:r>
            <a:r>
              <a:rPr lang="fr-FR" sz="2000" i="1" dirty="0" err="1"/>
              <a:t>InterfaceBD</a:t>
            </a:r>
            <a:r>
              <a:rPr lang="fr-FR" sz="2000" i="1" dirty="0"/>
              <a:t>{</a:t>
            </a:r>
          </a:p>
          <a:p>
            <a:r>
              <a:rPr lang="fr-FR" sz="2000" i="1" dirty="0"/>
              <a:t>	BD </a:t>
            </a:r>
            <a:r>
              <a:rPr lang="fr-FR" sz="2000" i="1" dirty="0" err="1"/>
              <a:t>database</a:t>
            </a:r>
            <a:r>
              <a:rPr lang="fr-FR" sz="2000" i="1" dirty="0"/>
              <a:t>;</a:t>
            </a:r>
          </a:p>
          <a:p>
            <a:r>
              <a:rPr lang="fr-FR" sz="2000" i="1" dirty="0"/>
              <a:t>	…</a:t>
            </a:r>
          </a:p>
          <a:p>
            <a:pPr lvl="1"/>
            <a:r>
              <a:rPr lang="fr-FR" sz="2000" i="1" dirty="0" err="1"/>
              <a:t>bool</a:t>
            </a:r>
            <a:r>
              <a:rPr lang="fr-FR" sz="2000" i="1" dirty="0"/>
              <a:t> </a:t>
            </a:r>
            <a:r>
              <a:rPr lang="fr-FR" sz="2000" b="1" i="1" dirty="0" err="1"/>
              <a:t>isRegistered</a:t>
            </a:r>
            <a:r>
              <a:rPr lang="fr-FR" sz="2000" i="1" dirty="0"/>
              <a:t>( String </a:t>
            </a:r>
            <a:r>
              <a:rPr lang="fr-FR" sz="2000" i="1" dirty="0" err="1"/>
              <a:t>name</a:t>
            </a:r>
            <a:r>
              <a:rPr lang="fr-FR" sz="2000" i="1" dirty="0"/>
              <a:t> ){</a:t>
            </a:r>
          </a:p>
          <a:p>
            <a:pPr lvl="1"/>
            <a:r>
              <a:rPr lang="fr-FR" sz="2000" i="1" dirty="0"/>
              <a:t>	…</a:t>
            </a:r>
          </a:p>
          <a:p>
            <a:pPr lvl="1"/>
            <a:r>
              <a:rPr lang="fr-FR" sz="2000" i="1" dirty="0"/>
              <a:t>	String </a:t>
            </a:r>
            <a:r>
              <a:rPr lang="fr-FR" sz="2000" i="1" dirty="0" err="1"/>
              <a:t>query</a:t>
            </a:r>
            <a:r>
              <a:rPr lang="fr-FR" sz="2000" i="1" dirty="0"/>
              <a:t> = </a:t>
            </a:r>
            <a:r>
              <a:rPr lang="en-US" sz="2000" i="1" dirty="0"/>
              <a:t>“select * from Users </a:t>
            </a:r>
          </a:p>
          <a:p>
            <a:pPr lvl="1"/>
            <a:r>
              <a:rPr lang="en-US" sz="2000" i="1" dirty="0"/>
              <a:t>				  where name=“+name ;</a:t>
            </a:r>
            <a:endParaRPr lang="fr-FR" sz="2000" i="1" dirty="0"/>
          </a:p>
          <a:p>
            <a:pPr lvl="1"/>
            <a:r>
              <a:rPr lang="en-US" sz="2000" i="1" dirty="0"/>
              <a:t>	</a:t>
            </a:r>
            <a:r>
              <a:rPr lang="en-US" sz="2000" i="1" dirty="0" err="1"/>
              <a:t>ResultSet</a:t>
            </a:r>
            <a:r>
              <a:rPr lang="en-US" sz="2000" i="1" dirty="0"/>
              <a:t> </a:t>
            </a:r>
            <a:r>
              <a:rPr lang="en-US" sz="2000" i="1" dirty="0" err="1"/>
              <a:t>rs</a:t>
            </a:r>
            <a:r>
              <a:rPr lang="en-US" sz="2000" i="1" dirty="0"/>
              <a:t> = </a:t>
            </a:r>
            <a:r>
              <a:rPr lang="en-US" sz="2000" i="1" dirty="0" err="1"/>
              <a:t>database.executeQuery</a:t>
            </a:r>
            <a:r>
              <a:rPr lang="en-US" sz="2000" i="1" dirty="0"/>
              <a:t>( query );</a:t>
            </a:r>
          </a:p>
          <a:p>
            <a:pPr lvl="1"/>
            <a:r>
              <a:rPr lang="en-US" sz="2000" i="1" dirty="0"/>
              <a:t>	…</a:t>
            </a:r>
            <a:endParaRPr lang="fr-FR" sz="2000" i="1" dirty="0"/>
          </a:p>
          <a:p>
            <a:pPr lvl="1"/>
            <a:r>
              <a:rPr lang="fr-FR" sz="2000" i="1" dirty="0"/>
              <a:t>}</a:t>
            </a:r>
          </a:p>
          <a:p>
            <a:r>
              <a:rPr lang="fr-FR" sz="2000" i="1" dirty="0"/>
              <a:t>}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DF4EA5-B212-FB6F-9275-5432802BF5BB}"/>
              </a:ext>
            </a:extLst>
          </p:cNvPr>
          <p:cNvSpPr txBox="1"/>
          <p:nvPr/>
        </p:nvSpPr>
        <p:spPr>
          <a:xfrm>
            <a:off x="8428810" y="3053461"/>
            <a:ext cx="468471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/>
              <a:t>class </a:t>
            </a:r>
            <a:r>
              <a:rPr lang="fr-FR" sz="2000" i="1" dirty="0" err="1"/>
              <a:t>ReglesMetiers</a:t>
            </a:r>
            <a:r>
              <a:rPr lang="fr-FR" sz="2000" i="1" dirty="0"/>
              <a:t>{</a:t>
            </a:r>
          </a:p>
          <a:p>
            <a:r>
              <a:rPr lang="fr-FR" sz="2000" i="1" dirty="0"/>
              <a:t>	</a:t>
            </a:r>
            <a:r>
              <a:rPr lang="fr-FR" sz="2000" b="1" i="1" dirty="0" err="1"/>
              <a:t>InterfaceBD</a:t>
            </a:r>
            <a:r>
              <a:rPr lang="fr-FR" sz="2000" i="1" dirty="0"/>
              <a:t> data;</a:t>
            </a:r>
          </a:p>
          <a:p>
            <a:pPr lvl="1"/>
            <a:r>
              <a:rPr lang="fr-FR" sz="2000" i="1" dirty="0"/>
              <a:t>…</a:t>
            </a:r>
          </a:p>
          <a:p>
            <a:pPr lvl="1"/>
            <a:r>
              <a:rPr lang="fr-FR" sz="2000" i="1" dirty="0" err="1"/>
              <a:t>bool</a:t>
            </a:r>
            <a:r>
              <a:rPr lang="fr-FR" sz="2000" i="1" dirty="0"/>
              <a:t> </a:t>
            </a:r>
            <a:r>
              <a:rPr lang="fr-FR" sz="2000" b="1" i="1" dirty="0" err="1"/>
              <a:t>verifUser</a:t>
            </a:r>
            <a:r>
              <a:rPr lang="fr-FR" sz="2000" i="1" dirty="0"/>
              <a:t>( String </a:t>
            </a:r>
            <a:r>
              <a:rPr lang="fr-FR" sz="2000" i="1" dirty="0" err="1"/>
              <a:t>name</a:t>
            </a:r>
            <a:r>
              <a:rPr lang="fr-FR" sz="2000" i="1" dirty="0"/>
              <a:t> ) {</a:t>
            </a:r>
          </a:p>
          <a:p>
            <a:pPr lvl="1"/>
            <a:r>
              <a:rPr lang="fr-FR" sz="2000" i="1" dirty="0"/>
              <a:t>	return data-&gt;</a:t>
            </a:r>
            <a:r>
              <a:rPr lang="fr-FR" sz="2000" i="1" dirty="0" err="1"/>
              <a:t>isRegistred</a:t>
            </a:r>
            <a:r>
              <a:rPr lang="fr-FR" sz="2000" i="1" dirty="0"/>
              <a:t>( </a:t>
            </a:r>
            <a:r>
              <a:rPr lang="fr-FR" sz="2000" i="1" dirty="0" err="1"/>
              <a:t>name</a:t>
            </a:r>
            <a:r>
              <a:rPr lang="fr-FR" sz="2000" i="1" dirty="0"/>
              <a:t> );</a:t>
            </a:r>
          </a:p>
          <a:p>
            <a:pPr lvl="1"/>
            <a:r>
              <a:rPr lang="fr-FR" sz="2000" i="1" dirty="0"/>
              <a:t>}</a:t>
            </a:r>
          </a:p>
          <a:p>
            <a:r>
              <a:rPr lang="fr-FR" sz="2000" i="1" dirty="0"/>
              <a:t>}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E32146F-66CE-9A0E-C515-A4F5D010257E}"/>
              </a:ext>
            </a:extLst>
          </p:cNvPr>
          <p:cNvGrpSpPr/>
          <p:nvPr/>
        </p:nvGrpSpPr>
        <p:grpSpPr>
          <a:xfrm>
            <a:off x="1544487" y="6584560"/>
            <a:ext cx="3837412" cy="1631216"/>
            <a:chOff x="1087285" y="7080951"/>
            <a:chExt cx="3837412" cy="1631216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D88FE52-3AFC-7F3D-CB1E-565576775568}"/>
                </a:ext>
              </a:extLst>
            </p:cNvPr>
            <p:cNvSpPr txBox="1"/>
            <p:nvPr/>
          </p:nvSpPr>
          <p:spPr>
            <a:xfrm>
              <a:off x="1087285" y="7080951"/>
              <a:ext cx="356616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/>
                <a:t>Dans le </a:t>
              </a:r>
              <a:r>
                <a:rPr lang="fr-FR" sz="2000" i="1" dirty="0"/>
                <a:t>Main</a:t>
              </a:r>
              <a:r>
                <a:rPr lang="fr-FR" sz="2000" dirty="0"/>
                <a:t> de l’application :</a:t>
              </a:r>
            </a:p>
            <a:p>
              <a:endParaRPr lang="fr-FR" sz="2000" dirty="0"/>
            </a:p>
            <a:p>
              <a:pPr lvl="1"/>
              <a:r>
                <a:rPr lang="fr-FR" sz="2000" i="1" dirty="0" err="1"/>
                <a:t>AccesBD</a:t>
              </a:r>
              <a:r>
                <a:rPr lang="fr-FR" sz="2000" i="1" dirty="0"/>
                <a:t> data;</a:t>
              </a:r>
            </a:p>
            <a:p>
              <a:pPr lvl="1"/>
              <a:r>
                <a:rPr lang="fr-FR" sz="2000" i="1" dirty="0" err="1"/>
                <a:t>ReglesMetier</a:t>
              </a:r>
              <a:r>
                <a:rPr lang="fr-FR" sz="2000" i="1" dirty="0"/>
                <a:t> </a:t>
              </a:r>
              <a:r>
                <a:rPr lang="fr-FR" sz="2000" i="1" dirty="0" err="1"/>
                <a:t>regles</a:t>
              </a:r>
              <a:r>
                <a:rPr lang="fr-FR" sz="2000" i="1" dirty="0"/>
                <a:t>( data );</a:t>
              </a:r>
            </a:p>
            <a:p>
              <a:pPr lvl="1"/>
              <a:r>
                <a:rPr lang="fr-FR" sz="2000" i="1" dirty="0"/>
                <a:t>…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F5BA89-4C54-F288-EC58-00C9776C381D}"/>
                </a:ext>
              </a:extLst>
            </p:cNvPr>
            <p:cNvSpPr/>
            <p:nvPr/>
          </p:nvSpPr>
          <p:spPr>
            <a:xfrm>
              <a:off x="1358537" y="7628708"/>
              <a:ext cx="3566160" cy="1083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40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DCA20-61FB-6A8A-5FC0-3A19596C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sens des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993FF-78AF-5BCE-C2E1-CF4B52CF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Attention </a:t>
            </a:r>
            <a:r>
              <a:rPr lang="fr-FR" dirty="0"/>
              <a:t>: toujours avoir des dépendances en direction des composants de « niveau supérieur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027E9-9940-F705-7B19-EA421790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CDF70-69BD-46AB-07F4-7D4C7E60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1" y="3371803"/>
            <a:ext cx="6009597" cy="29415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F8615F-4D60-E18A-EBB3-9ECD3AF38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35" y="6759072"/>
            <a:ext cx="7513971" cy="2941575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4BD080-A432-1335-C9AB-EB1437955FD0}"/>
              </a:ext>
            </a:extLst>
          </p:cNvPr>
          <p:cNvCxnSpPr/>
          <p:nvPr/>
        </p:nvCxnSpPr>
        <p:spPr>
          <a:xfrm>
            <a:off x="1319349" y="3135086"/>
            <a:ext cx="5246574" cy="31782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D1C0F8FE-70D8-54E0-250B-01C461A65B65}"/>
              </a:ext>
            </a:extLst>
          </p:cNvPr>
          <p:cNvSpPr/>
          <p:nvPr/>
        </p:nvSpPr>
        <p:spPr>
          <a:xfrm rot="5400000">
            <a:off x="8353697" y="4382589"/>
            <a:ext cx="1711234" cy="177654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A78E4E-DCD4-7903-7847-334B00F28B01}"/>
              </a:ext>
            </a:extLst>
          </p:cNvPr>
          <p:cNvSpPr txBox="1"/>
          <p:nvPr/>
        </p:nvSpPr>
        <p:spPr>
          <a:xfrm>
            <a:off x="541202" y="6978527"/>
            <a:ext cx="58354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Règles de haut niveaux ont tendances à moins changer, mais à changer pour des raisons plus importantes</a:t>
            </a:r>
          </a:p>
          <a:p>
            <a:endParaRPr lang="fr-FR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C00000"/>
                </a:solidFill>
              </a:rPr>
              <a:t>Séparer pour limiter l’impact des changements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E8F89A-BA50-4243-B0A4-CEC9B6D65A14}"/>
              </a:ext>
            </a:extLst>
          </p:cNvPr>
          <p:cNvSpPr txBox="1"/>
          <p:nvPr/>
        </p:nvSpPr>
        <p:spPr>
          <a:xfrm>
            <a:off x="7981406" y="2813267"/>
            <a:ext cx="6525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« niveau » = distance d’un composant par rapport aux E/S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règles métiers = composant de haut niveaux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5241CFA-C583-D093-2768-05A285ABD302}"/>
              </a:ext>
            </a:extLst>
          </p:cNvPr>
          <p:cNvSpPr txBox="1"/>
          <p:nvPr/>
        </p:nvSpPr>
        <p:spPr>
          <a:xfrm rot="16200000">
            <a:off x="11213230" y="3836734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D23FA5-9C11-732B-4CD4-B9ADC5D681CD}"/>
              </a:ext>
            </a:extLst>
          </p:cNvPr>
          <p:cNvSpPr txBox="1"/>
          <p:nvPr/>
        </p:nvSpPr>
        <p:spPr>
          <a:xfrm rot="16200000">
            <a:off x="-1260424" y="4600819"/>
            <a:ext cx="29415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&lt;DS&gt; pour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2620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E5F1-2A3A-36BF-EFA6-46E5BD9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sens des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4945C-AF75-B141-F956-1BEF73A5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Autre exemple : programme de cryptage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78B1B-1D87-2081-DC37-95E8BEE7B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114F-EBBE-8FA2-7DDB-D771284E8E3F}"/>
              </a:ext>
            </a:extLst>
          </p:cNvPr>
          <p:cNvSpPr/>
          <p:nvPr/>
        </p:nvSpPr>
        <p:spPr>
          <a:xfrm>
            <a:off x="2920249" y="3230299"/>
            <a:ext cx="1538514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Cryptage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52F12-2372-3EAC-F1E3-678D5E759A92}"/>
              </a:ext>
            </a:extLst>
          </p:cNvPr>
          <p:cNvSpPr/>
          <p:nvPr/>
        </p:nvSpPr>
        <p:spPr>
          <a:xfrm>
            <a:off x="3744687" y="4760551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EcritureConsole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9F494-9247-BA21-26FD-5251D56D524F}"/>
              </a:ext>
            </a:extLst>
          </p:cNvPr>
          <p:cNvSpPr/>
          <p:nvPr/>
        </p:nvSpPr>
        <p:spPr>
          <a:xfrm>
            <a:off x="1414184" y="4760551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LectureConsole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5D5A8E2D-411E-B7DD-5F5E-43996C48E9D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2650189" y="3721234"/>
            <a:ext cx="877110" cy="1201524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976073AE-B3F6-1960-60BF-06A2154A6A9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815440" y="3757506"/>
            <a:ext cx="877110" cy="11289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A024B-CE84-A06B-A71F-B2B00EC99664}"/>
              </a:ext>
            </a:extLst>
          </p:cNvPr>
          <p:cNvSpPr/>
          <p:nvPr/>
        </p:nvSpPr>
        <p:spPr>
          <a:xfrm>
            <a:off x="10550225" y="2691893"/>
            <a:ext cx="1538514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Cryptage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32285E-54C1-8FEF-83E9-820E9976ED88}"/>
              </a:ext>
            </a:extLst>
          </p:cNvPr>
          <p:cNvSpPr/>
          <p:nvPr/>
        </p:nvSpPr>
        <p:spPr>
          <a:xfrm>
            <a:off x="11374663" y="4222145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EcritureCarac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7CA58-9EB2-5A3A-FF19-2C9C01CC4BFA}"/>
              </a:ext>
            </a:extLst>
          </p:cNvPr>
          <p:cNvSpPr/>
          <p:nvPr/>
        </p:nvSpPr>
        <p:spPr>
          <a:xfrm>
            <a:off x="9044160" y="4222145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LectureCarac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43C75F4-FC30-BC38-78A3-BA3838EE47A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10280165" y="3182828"/>
            <a:ext cx="877110" cy="1201524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4D62E509-32B5-248F-1DE1-DC70316B0EB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16200000" flipH="1">
            <a:off x="11445416" y="3219100"/>
            <a:ext cx="877110" cy="11289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3D04F2D-CE80-098B-C858-0BAB2B4EBAE0}"/>
              </a:ext>
            </a:extLst>
          </p:cNvPr>
          <p:cNvSpPr txBox="1"/>
          <p:nvPr/>
        </p:nvSpPr>
        <p:spPr>
          <a:xfrm>
            <a:off x="10638263" y="4064788"/>
            <a:ext cx="3986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&lt;I&gt;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902112-A8A2-1125-4578-1E2C242A9F7D}"/>
              </a:ext>
            </a:extLst>
          </p:cNvPr>
          <p:cNvSpPr txBox="1"/>
          <p:nvPr/>
        </p:nvSpPr>
        <p:spPr>
          <a:xfrm>
            <a:off x="12957767" y="4064787"/>
            <a:ext cx="3986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&lt;I&gt;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B3C3B1-964E-7E95-65DE-3D2A0DEB27D2}"/>
              </a:ext>
            </a:extLst>
          </p:cNvPr>
          <p:cNvSpPr/>
          <p:nvPr/>
        </p:nvSpPr>
        <p:spPr>
          <a:xfrm>
            <a:off x="9044160" y="5873202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LectureConsole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18F0E4C-1B9A-735D-6416-C871F4C894F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10117958" y="4875287"/>
            <a:ext cx="0" cy="9979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814FBB8-62E0-A84F-6A6A-C3C69E895990}"/>
              </a:ext>
            </a:extLst>
          </p:cNvPr>
          <p:cNvSpPr/>
          <p:nvPr/>
        </p:nvSpPr>
        <p:spPr>
          <a:xfrm>
            <a:off x="11374663" y="5873202"/>
            <a:ext cx="2147596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EcritureConsole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5D381B9-AE2C-8E34-0EF4-62F53DE6AB3C}"/>
              </a:ext>
            </a:extLst>
          </p:cNvPr>
          <p:cNvCxnSpPr>
            <a:cxnSpLocks/>
          </p:cNvCxnSpPr>
          <p:nvPr/>
        </p:nvCxnSpPr>
        <p:spPr>
          <a:xfrm flipV="1">
            <a:off x="12448461" y="4875287"/>
            <a:ext cx="0" cy="9979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180A3EB5-5E7B-C06D-AE7A-ADEA5D6623BC}"/>
              </a:ext>
            </a:extLst>
          </p:cNvPr>
          <p:cNvSpPr/>
          <p:nvPr/>
        </p:nvSpPr>
        <p:spPr>
          <a:xfrm>
            <a:off x="8458548" y="5068861"/>
            <a:ext cx="5799909" cy="303273"/>
          </a:xfrm>
          <a:custGeom>
            <a:avLst/>
            <a:gdLst>
              <a:gd name="connsiteX0" fmla="*/ 0 w 5799909"/>
              <a:gd name="connsiteY0" fmla="*/ 0 h 303273"/>
              <a:gd name="connsiteX1" fmla="*/ 2416629 w 5799909"/>
              <a:gd name="connsiteY1" fmla="*/ 300445 h 303273"/>
              <a:gd name="connsiteX2" fmla="*/ 3670663 w 5799909"/>
              <a:gd name="connsiteY2" fmla="*/ 156754 h 303273"/>
              <a:gd name="connsiteX3" fmla="*/ 5799909 w 5799909"/>
              <a:gd name="connsiteY3" fmla="*/ 261257 h 303273"/>
              <a:gd name="connsiteX4" fmla="*/ 5799909 w 5799909"/>
              <a:gd name="connsiteY4" fmla="*/ 261257 h 3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9909" h="303273">
                <a:moveTo>
                  <a:pt x="0" y="0"/>
                </a:moveTo>
                <a:cubicBezTo>
                  <a:pt x="902426" y="137159"/>
                  <a:pt x="1804852" y="274319"/>
                  <a:pt x="2416629" y="300445"/>
                </a:cubicBezTo>
                <a:cubicBezTo>
                  <a:pt x="3028406" y="326571"/>
                  <a:pt x="3106783" y="163285"/>
                  <a:pt x="3670663" y="156754"/>
                </a:cubicBezTo>
                <a:cubicBezTo>
                  <a:pt x="4234543" y="150223"/>
                  <a:pt x="5799909" y="261257"/>
                  <a:pt x="5799909" y="261257"/>
                </a:cubicBezTo>
                <a:lnTo>
                  <a:pt x="5799909" y="261257"/>
                </a:lnTo>
              </a:path>
            </a:pathLst>
          </a:cu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7C28E5-1F5A-E49A-CF8C-E4864631A0AE}"/>
              </a:ext>
            </a:extLst>
          </p:cNvPr>
          <p:cNvCxnSpPr/>
          <p:nvPr/>
        </p:nvCxnSpPr>
        <p:spPr>
          <a:xfrm>
            <a:off x="7119257" y="2678358"/>
            <a:ext cx="0" cy="39836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èche : droite rayée 38">
            <a:extLst>
              <a:ext uri="{FF2B5EF4-FFF2-40B4-BE49-F238E27FC236}">
                <a16:creationId xmlns:a16="http://schemas.microsoft.com/office/drawing/2014/main" id="{43D20FAD-A692-1F8B-6335-9D3FD225B7EF}"/>
              </a:ext>
            </a:extLst>
          </p:cNvPr>
          <p:cNvSpPr/>
          <p:nvPr/>
        </p:nvSpPr>
        <p:spPr>
          <a:xfrm>
            <a:off x="6492240" y="3853544"/>
            <a:ext cx="1782662" cy="11388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A3F4F8-19CA-1336-63CE-86D092ED5941}"/>
              </a:ext>
            </a:extLst>
          </p:cNvPr>
          <p:cNvSpPr/>
          <p:nvPr/>
        </p:nvSpPr>
        <p:spPr>
          <a:xfrm>
            <a:off x="8406840" y="8394403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Cryptage</a:t>
            </a:r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09856B-BD2C-AACA-5CCC-1E82BF938974}"/>
              </a:ext>
            </a:extLst>
          </p:cNvPr>
          <p:cNvSpPr/>
          <p:nvPr/>
        </p:nvSpPr>
        <p:spPr>
          <a:xfrm>
            <a:off x="11921924" y="8394403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PeriphES</a:t>
            </a:r>
            <a:endParaRPr lang="fr-FR" b="1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1665674-0CE4-83DB-1DEF-A242E6871618}"/>
              </a:ext>
            </a:extLst>
          </p:cNvPr>
          <p:cNvCxnSpPr>
            <a:cxnSpLocks/>
            <a:stCxn id="45" idx="1"/>
            <a:endCxn id="41" idx="3"/>
          </p:cNvCxnSpPr>
          <p:nvPr/>
        </p:nvCxnSpPr>
        <p:spPr>
          <a:xfrm flipH="1">
            <a:off x="10638263" y="8976106"/>
            <a:ext cx="128366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èche : droite rayée 51">
            <a:extLst>
              <a:ext uri="{FF2B5EF4-FFF2-40B4-BE49-F238E27FC236}">
                <a16:creationId xmlns:a16="http://schemas.microsoft.com/office/drawing/2014/main" id="{EE4ABED4-EFD1-A4D7-84DA-56CF2D237D3F}"/>
              </a:ext>
            </a:extLst>
          </p:cNvPr>
          <p:cNvSpPr/>
          <p:nvPr/>
        </p:nvSpPr>
        <p:spPr>
          <a:xfrm rot="5400000">
            <a:off x="10670438" y="6962285"/>
            <a:ext cx="1163405" cy="11388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D46FECF-EA34-5840-4AD9-AF3931F43787}"/>
              </a:ext>
            </a:extLst>
          </p:cNvPr>
          <p:cNvCxnSpPr>
            <a:cxnSpLocks/>
          </p:cNvCxnSpPr>
          <p:nvPr/>
        </p:nvCxnSpPr>
        <p:spPr>
          <a:xfrm>
            <a:off x="1762918" y="3230299"/>
            <a:ext cx="4129365" cy="24259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Procédé 15">
            <a:extLst>
              <a:ext uri="{FF2B5EF4-FFF2-40B4-BE49-F238E27FC236}">
                <a16:creationId xmlns:a16="http://schemas.microsoft.com/office/drawing/2014/main" id="{20859344-6A29-F6F7-CC1E-870363E7AC5F}"/>
              </a:ext>
            </a:extLst>
          </p:cNvPr>
          <p:cNvSpPr/>
          <p:nvPr/>
        </p:nvSpPr>
        <p:spPr>
          <a:xfrm>
            <a:off x="8406840" y="8091130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édé 16">
            <a:extLst>
              <a:ext uri="{FF2B5EF4-FFF2-40B4-BE49-F238E27FC236}">
                <a16:creationId xmlns:a16="http://schemas.microsoft.com/office/drawing/2014/main" id="{54646096-11E3-C2C6-F0E5-E84374AB49CF}"/>
              </a:ext>
            </a:extLst>
          </p:cNvPr>
          <p:cNvSpPr/>
          <p:nvPr/>
        </p:nvSpPr>
        <p:spPr>
          <a:xfrm>
            <a:off x="11921924" y="8091129"/>
            <a:ext cx="925846" cy="303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5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B48CF-7C49-2039-B569-6028DB7D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aussi des frontières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414E9-B441-9028-2946-1C237E92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Organisation en différentes unités de déploiement (p.ex. jar, dll)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sz="1000" dirty="0"/>
          </a:p>
          <a:p>
            <a:r>
              <a:rPr lang="fr-FR" dirty="0"/>
              <a:t>Organisation en plusieurs processus locaux</a:t>
            </a:r>
          </a:p>
          <a:p>
            <a:pPr lvl="1"/>
            <a:r>
              <a:rPr lang="fr-FR" dirty="0"/>
              <a:t>Lancés depuis la ligne de commande ou des appels systèmes</a:t>
            </a:r>
          </a:p>
          <a:p>
            <a:pPr lvl="1"/>
            <a:r>
              <a:rPr lang="fr-FR" dirty="0"/>
              <a:t>Communication par des sockets ou via les appels du système d’exploitation</a:t>
            </a:r>
          </a:p>
          <a:p>
            <a:pPr lvl="1"/>
            <a:endParaRPr lang="fr-FR" sz="1000" dirty="0"/>
          </a:p>
          <a:p>
            <a:r>
              <a:rPr lang="fr-FR" dirty="0"/>
              <a:t>Organisation en services Web</a:t>
            </a:r>
          </a:p>
          <a:p>
            <a:pPr lvl="1"/>
            <a:r>
              <a:rPr lang="fr-FR" dirty="0"/>
              <a:t>Des programmes hébergés sur des serveurs</a:t>
            </a:r>
          </a:p>
          <a:p>
            <a:pPr lvl="1"/>
            <a:r>
              <a:rPr lang="fr-FR" dirty="0"/>
              <a:t>Communication via le réseau en utilisant des protocoles de communication</a:t>
            </a:r>
          </a:p>
          <a:p>
            <a:pPr lvl="1"/>
            <a:endParaRPr lang="fr-FR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Combiner les stratégies </a:t>
            </a:r>
            <a:r>
              <a:rPr lang="fr-FR" dirty="0"/>
              <a:t>: constituer des « super-composants » physiques constitués de composants logiciels de plus bas niveau utilisant le polymorphisme pour gérer leurs dépendances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E97F3-67ED-82BD-3313-C5724F4AA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7BC6B-45D2-7D09-BC38-851A57F28786}"/>
              </a:ext>
            </a:extLst>
          </p:cNvPr>
          <p:cNvSpPr/>
          <p:nvPr/>
        </p:nvSpPr>
        <p:spPr>
          <a:xfrm>
            <a:off x="4705697" y="2864460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Cryptage</a:t>
            </a:r>
            <a:endParaRPr lang="fr-F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764B2-DDD3-2B3F-C723-2086478C1EF0}"/>
              </a:ext>
            </a:extLst>
          </p:cNvPr>
          <p:cNvSpPr/>
          <p:nvPr/>
        </p:nvSpPr>
        <p:spPr>
          <a:xfrm>
            <a:off x="8220781" y="2864460"/>
            <a:ext cx="2231423" cy="1163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PeriphES</a:t>
            </a:r>
            <a:endParaRPr lang="fr-FR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B08FE83-5366-0C10-1956-CDFF2945AC1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937120" y="3446163"/>
            <a:ext cx="128366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BF81C65F-7F6C-46AF-62B0-A3A15933FA6D}"/>
              </a:ext>
            </a:extLst>
          </p:cNvPr>
          <p:cNvGrpSpPr/>
          <p:nvPr/>
        </p:nvGrpSpPr>
        <p:grpSpPr>
          <a:xfrm>
            <a:off x="6547441" y="3009460"/>
            <a:ext cx="263120" cy="221073"/>
            <a:chOff x="7958136" y="9138843"/>
            <a:chExt cx="263120" cy="2210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B7464-A88A-D849-A5F4-5DB29F3977EF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120D67-4AB3-D6B6-F276-0956F5611482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60D5A0-89CC-BEC2-D2B0-A9BF35F7A212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FB950CD-4E25-EF60-B786-0E9C2AE08290}"/>
              </a:ext>
            </a:extLst>
          </p:cNvPr>
          <p:cNvGrpSpPr/>
          <p:nvPr/>
        </p:nvGrpSpPr>
        <p:grpSpPr>
          <a:xfrm>
            <a:off x="10071517" y="3009459"/>
            <a:ext cx="263120" cy="221073"/>
            <a:chOff x="7958136" y="9138843"/>
            <a:chExt cx="263120" cy="221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EDAC6F-DC63-A955-D085-7D361C12BFE5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BA161-384D-AF74-AB79-E659BCA118E9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972045-6E4C-0058-B95C-08B659F99336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0687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F072C-6946-607A-54B0-42468C49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26F30-ACC5-2204-581B-9B391183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Règles ou processus décrivant les aspects du métier (opérations, définitions  et contraintes) qui sont au cœur de l’entreprise (et donc de l’application développée) et qui contribuent à la réalisation de ses objectifs.</a:t>
            </a:r>
          </a:p>
          <a:p>
            <a:pPr lvl="1"/>
            <a:r>
              <a:rPr lang="fr-FR" dirty="0"/>
              <a:t>Applicable à des personnes, des processus, des comportements et des systèmes informatiques</a:t>
            </a:r>
          </a:p>
          <a:p>
            <a:pPr lvl="1"/>
            <a:r>
              <a:rPr lang="fr-FR" dirty="0"/>
              <a:t>Exemples:</a:t>
            </a:r>
          </a:p>
          <a:p>
            <a:pPr lvl="2"/>
            <a:r>
              <a:rPr lang="fr-FR" dirty="0"/>
              <a:t>Pour une banque, facturer x % d’intérêts de crédit</a:t>
            </a:r>
          </a:p>
          <a:p>
            <a:pPr lvl="2"/>
            <a:r>
              <a:rPr lang="fr-FR" dirty="0"/>
              <a:t>Pour un site de location en ligne, ne pas louer un bien à une personne si sa réputation est en dessous d’un certain seuil</a:t>
            </a:r>
          </a:p>
          <a:p>
            <a:pPr lvl="2"/>
            <a:r>
              <a:rPr lang="fr-FR" dirty="0"/>
              <a:t>Pour une entreprise de vente de matériaux, obliger les commerciaux de la compagnie à se fournir dans une liste de fournisseurs partenaires en priorité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D’un point de vue génie logiciel, ces règles métiers sont associées à 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1"/>
                </a:solidFill>
              </a:rPr>
              <a:t>Entités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1"/>
                </a:solidFill>
              </a:rPr>
              <a:t>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8CA911-B152-587E-CD66-122ED7F8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35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9A382-DABD-162F-8AA6-C9F4AC7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26205-8B5C-4FA0-66AC-C77E538D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199057" cy="7665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Entité métier :</a:t>
            </a:r>
          </a:p>
          <a:p>
            <a:pPr lvl="1"/>
            <a:r>
              <a:rPr lang="fr-FR" b="1" dirty="0"/>
              <a:t>Classe</a:t>
            </a:r>
            <a:r>
              <a:rPr lang="fr-FR" dirty="0"/>
              <a:t> représentant une sélection de </a:t>
            </a:r>
            <a:r>
              <a:rPr lang="fr-FR" b="1" dirty="0"/>
              <a:t>règles métier critiques, </a:t>
            </a:r>
            <a:r>
              <a:rPr lang="fr-FR" dirty="0"/>
              <a:t>i.e.</a:t>
            </a:r>
            <a:r>
              <a:rPr lang="fr-FR" b="1" dirty="0"/>
              <a:t> </a:t>
            </a:r>
            <a:r>
              <a:rPr lang="fr-FR" dirty="0">
                <a:solidFill>
                  <a:srgbClr val="C00000"/>
                </a:solidFill>
              </a:rPr>
              <a:t>non dépendantes de l’application développée</a:t>
            </a:r>
            <a:r>
              <a:rPr lang="fr-FR" dirty="0"/>
              <a:t>, traitant des données métier</a:t>
            </a:r>
          </a:p>
          <a:p>
            <a:pPr lvl="1"/>
            <a:endParaRPr lang="fr-F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Données métier = </a:t>
            </a:r>
            <a:r>
              <a:rPr lang="fr-FR" b="1" dirty="0">
                <a:solidFill>
                  <a:schemeClr val="accent6"/>
                </a:solidFill>
              </a:rPr>
              <a:t>attribut</a:t>
            </a:r>
            <a:r>
              <a:rPr lang="fr-FR" dirty="0">
                <a:solidFill>
                  <a:schemeClr val="accent6"/>
                </a:solidFill>
              </a:rPr>
              <a:t> de classe ou méthodes </a:t>
            </a:r>
            <a:r>
              <a:rPr lang="fr-FR" dirty="0"/>
              <a:t>permettant à un accès à ces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Règles métier critiques </a:t>
            </a:r>
            <a:r>
              <a:rPr lang="fr-FR" dirty="0">
                <a:solidFill>
                  <a:schemeClr val="accent6"/>
                </a:solidFill>
              </a:rPr>
              <a:t>= </a:t>
            </a:r>
            <a:r>
              <a:rPr lang="fr-FR" b="1" dirty="0">
                <a:solidFill>
                  <a:schemeClr val="accent6"/>
                </a:solidFill>
              </a:rPr>
              <a:t>méthodes</a:t>
            </a:r>
            <a:r>
              <a:rPr lang="fr-FR" dirty="0">
                <a:solidFill>
                  <a:schemeClr val="accent6"/>
                </a:solidFill>
              </a:rPr>
              <a:t> de classe </a:t>
            </a:r>
            <a:r>
              <a:rPr lang="fr-FR" dirty="0"/>
              <a:t>traitant des données métier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Incarne un concept critique de l’entreprise, une facette de son activité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Totalement indépendante des bases de données, des IHM, des </a:t>
            </a:r>
            <a:r>
              <a:rPr lang="fr-FR" dirty="0" err="1"/>
              <a:t>frameworks</a:t>
            </a:r>
            <a:r>
              <a:rPr lang="fr-FR" dirty="0"/>
              <a:t> utilisés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F0D3B-8A8B-2B80-9075-BBAF8BF8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47C1596-1055-F210-73CA-3C2A7139D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99019"/>
              </p:ext>
            </p:extLst>
          </p:nvPr>
        </p:nvGraphicFramePr>
        <p:xfrm>
          <a:off x="8559271" y="5345906"/>
          <a:ext cx="2374341" cy="2530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341">
                  <a:extLst>
                    <a:ext uri="{9D8B030D-6E8A-4147-A177-3AD203B41FA5}">
                      <a16:colId xmlns:a16="http://schemas.microsoft.com/office/drawing/2014/main" val="2049307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- client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- </a:t>
                      </a:r>
                      <a:r>
                        <a:rPr lang="fr-FR" sz="2000" dirty="0" err="1"/>
                        <a:t>listeProduits</a:t>
                      </a:r>
                      <a:endParaRPr lang="fr-FR" sz="2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3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+ </a:t>
                      </a:r>
                      <a:r>
                        <a:rPr lang="fr-FR" sz="2000" dirty="0" err="1"/>
                        <a:t>payerCommande</a:t>
                      </a:r>
                      <a:endParaRPr lang="fr-FR" sz="2000" dirty="0"/>
                    </a:p>
                    <a:p>
                      <a:r>
                        <a:rPr lang="fr-FR" sz="2000" dirty="0"/>
                        <a:t>+ </a:t>
                      </a:r>
                      <a:r>
                        <a:rPr lang="fr-FR" sz="2000" dirty="0" err="1"/>
                        <a:t>annulerCommande</a:t>
                      </a:r>
                      <a:endParaRPr lang="fr-FR" sz="2000" dirty="0"/>
                    </a:p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415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A1E89BC-B349-A7B5-F74B-A77F22EA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92470"/>
              </p:ext>
            </p:extLst>
          </p:nvPr>
        </p:nvGraphicFramePr>
        <p:xfrm>
          <a:off x="4413991" y="5345906"/>
          <a:ext cx="2374341" cy="222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341">
                  <a:extLst>
                    <a:ext uri="{9D8B030D-6E8A-4147-A177-3AD203B41FA5}">
                      <a16:colId xmlns:a16="http://schemas.microsoft.com/office/drawing/2014/main" val="2049307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- nom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- email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3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+ </a:t>
                      </a:r>
                      <a:r>
                        <a:rPr lang="fr-FR" sz="2000" dirty="0" err="1"/>
                        <a:t>majCarteCredit</a:t>
                      </a:r>
                      <a:endParaRPr lang="fr-FR" sz="2000" dirty="0"/>
                    </a:p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C2514DF-6149-C324-36F8-2352DFD970A0}"/>
              </a:ext>
            </a:extLst>
          </p:cNvPr>
          <p:cNvGrpSpPr/>
          <p:nvPr/>
        </p:nvGrpSpPr>
        <p:grpSpPr>
          <a:xfrm>
            <a:off x="3402796" y="8554946"/>
            <a:ext cx="10677099" cy="1175657"/>
            <a:chOff x="1784867" y="8438607"/>
            <a:chExt cx="10677099" cy="1175657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46F929-0544-F6DA-C728-643F239DCF23}"/>
                </a:ext>
              </a:extLst>
            </p:cNvPr>
            <p:cNvSpPr txBox="1"/>
            <p:nvPr/>
          </p:nvSpPr>
          <p:spPr>
            <a:xfrm>
              <a:off x="3487784" y="8621487"/>
              <a:ext cx="1436914" cy="8309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C00000"/>
                  </a:solidFill>
                </a:rPr>
                <a:t>Les règles métier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19960C2-7A0E-2F5C-775B-FA1331A52C0E}"/>
                </a:ext>
              </a:extLst>
            </p:cNvPr>
            <p:cNvSpPr txBox="1"/>
            <p:nvPr/>
          </p:nvSpPr>
          <p:spPr>
            <a:xfrm>
              <a:off x="5037908" y="8621487"/>
              <a:ext cx="7175863" cy="830997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Les périphériques d’E/S, les BD, le Web, les serveurs, les </a:t>
              </a:r>
              <a:r>
                <a:rPr lang="fr-FR" sz="2400" dirty="0" err="1"/>
                <a:t>frameworks</a:t>
              </a:r>
              <a:r>
                <a:rPr lang="fr-FR" sz="2400" dirty="0"/>
                <a:t>, les protocole de communications, les IHM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C8F684-EF9F-C17B-EA08-FDBADF6E8BD1}"/>
                </a:ext>
              </a:extLst>
            </p:cNvPr>
            <p:cNvSpPr/>
            <p:nvPr/>
          </p:nvSpPr>
          <p:spPr>
            <a:xfrm>
              <a:off x="3213463" y="8438607"/>
              <a:ext cx="9248503" cy="117565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7768FB-573D-37D2-1C6C-F1566A688A37}"/>
                </a:ext>
              </a:extLst>
            </p:cNvPr>
            <p:cNvSpPr txBox="1"/>
            <p:nvPr/>
          </p:nvSpPr>
          <p:spPr>
            <a:xfrm>
              <a:off x="1784867" y="8678743"/>
              <a:ext cx="1428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Logiciel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2ECAB1-D2BF-047F-CA87-41F67C5BD6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05713" y="8139208"/>
            <a:ext cx="5138056" cy="5986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1E8DA1A-514A-940A-BF8E-89B6911C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la qualité en structurant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98D8D-DFE7-4285-795E-7E7011F1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5"/>
            <a:ext cx="13040439" cy="6264876"/>
          </a:xfrm>
        </p:spPr>
        <p:txBody>
          <a:bodyPr>
            <a:normAutofit/>
          </a:bodyPr>
          <a:lstStyle/>
          <a:p>
            <a:r>
              <a:rPr lang="fr-FR" dirty="0"/>
              <a:t>Diviser le système en modules, les organiser et contrôler la façon dont ils vont interagir entre eux</a:t>
            </a:r>
          </a:p>
          <a:p>
            <a:pPr marL="0" indent="0">
              <a:buNone/>
            </a:pPr>
            <a:endParaRPr lang="fr-FR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Faciliter le développement</a:t>
            </a:r>
          </a:p>
          <a:p>
            <a:pPr lvl="1"/>
            <a:r>
              <a:rPr lang="fr-FR" dirty="0"/>
              <a:t>Pour une durée de vie plus longue et une meilleure coordination des équipes de développement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Faciliter le déploiement</a:t>
            </a:r>
          </a:p>
          <a:p>
            <a:pPr lvl="1"/>
            <a:r>
              <a:rPr lang="fr-FR" dirty="0"/>
              <a:t>« déploiement en une seule action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Faciliter la maintenance </a:t>
            </a:r>
            <a:r>
              <a:rPr lang="fr-FR" dirty="0"/>
              <a:t>(la plus coûteuse des phase de vie d’un logiciel)</a:t>
            </a:r>
          </a:p>
          <a:p>
            <a:pPr lvl="1"/>
            <a:r>
              <a:rPr lang="fr-FR" dirty="0"/>
              <a:t>Souvent de la « spéléologie » pour ajouter ou corriger une fonction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Garder ouverte le plus d’options </a:t>
            </a:r>
            <a:r>
              <a:rPr lang="fr-FR" dirty="0"/>
              <a:t>possibles, le plus longtemps possible</a:t>
            </a:r>
          </a:p>
          <a:p>
            <a:pPr lvl="1"/>
            <a:r>
              <a:rPr lang="fr-FR" dirty="0"/>
              <a:t> « options » = </a:t>
            </a:r>
            <a:r>
              <a:rPr lang="fr-FR" dirty="0">
                <a:solidFill>
                  <a:schemeClr val="accent1"/>
                </a:solidFill>
              </a:rPr>
              <a:t>les détails </a:t>
            </a:r>
            <a:r>
              <a:rPr lang="fr-FR" dirty="0"/>
              <a:t>sans impact global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372DF5-2445-A257-38C7-65926E83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66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8F257E0-7B0F-9ECF-9D57-26639C945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1012" r="9857" b="4758"/>
          <a:stretch/>
        </p:blipFill>
        <p:spPr bwMode="auto">
          <a:xfrm>
            <a:off x="9379130" y="4150308"/>
            <a:ext cx="4983995" cy="37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B9A382-DABD-162F-8AA6-C9F4AC7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26205-8B5C-4FA0-66AC-C77E538D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199057" cy="76653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Cas d’utilisation (ou cas d’usage) :</a:t>
            </a:r>
          </a:p>
          <a:p>
            <a:pPr lvl="1"/>
            <a:r>
              <a:rPr lang="fr-FR" dirty="0"/>
              <a:t>Décrit des règles métier </a:t>
            </a:r>
            <a:r>
              <a:rPr lang="fr-FR" b="1" dirty="0">
                <a:solidFill>
                  <a:srgbClr val="C00000"/>
                </a:solidFill>
              </a:rPr>
              <a:t>spécifiques à l’application</a:t>
            </a:r>
            <a:r>
              <a:rPr lang="fr-FR" dirty="0">
                <a:solidFill>
                  <a:srgbClr val="C00000"/>
                </a:solidFill>
              </a:rPr>
              <a:t> développée </a:t>
            </a:r>
          </a:p>
          <a:p>
            <a:pPr lvl="1"/>
            <a:r>
              <a:rPr lang="fr-FR" dirty="0"/>
              <a:t>Décrit quand et comment les règles métier critiques définies dans les entités doivent être utilisées</a:t>
            </a:r>
          </a:p>
          <a:p>
            <a:pPr lvl="2"/>
            <a:r>
              <a:rPr lang="fr-FR" dirty="0"/>
              <a:t>Les données en entrée, les données à renvoyer en sortie, et les étapes de traitement produisant ces données en sortie</a:t>
            </a:r>
          </a:p>
          <a:p>
            <a:pPr lvl="2"/>
            <a:endParaRPr lang="fr-F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Un cas d’usage = une classe ou un composant</a:t>
            </a:r>
          </a:p>
          <a:p>
            <a:pPr marL="712775" lvl="1" indent="0">
              <a:buNone/>
            </a:pPr>
            <a:r>
              <a:rPr lang="fr-FR" dirty="0">
                <a:solidFill>
                  <a:schemeClr val="accent6"/>
                </a:solidFill>
              </a:rPr>
              <a:t>     faisant référence aux entités métier et qui </a:t>
            </a:r>
          </a:p>
          <a:p>
            <a:pPr marL="712775" lvl="1" indent="0">
              <a:buNone/>
            </a:pPr>
            <a:r>
              <a:rPr lang="fr-FR" dirty="0">
                <a:solidFill>
                  <a:schemeClr val="accent6"/>
                </a:solidFill>
              </a:rPr>
              <a:t>     contient des méthodes implémentant les règles</a:t>
            </a:r>
          </a:p>
          <a:p>
            <a:pPr marL="712775" lvl="1" indent="0">
              <a:buNone/>
            </a:pPr>
            <a:r>
              <a:rPr lang="fr-FR" dirty="0">
                <a:solidFill>
                  <a:schemeClr val="accent6"/>
                </a:solidFill>
              </a:rPr>
              <a:t>     métier spécifiques</a:t>
            </a:r>
            <a:endParaRPr lang="fr-FR" dirty="0"/>
          </a:p>
          <a:p>
            <a:pPr marL="712775" lvl="1" indent="0">
              <a:buNone/>
            </a:pPr>
            <a:endParaRPr lang="fr-FR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Par contre, les entités métier n’ont pas connaissances </a:t>
            </a:r>
          </a:p>
          <a:p>
            <a:pPr marL="712775" lvl="1" indent="0">
              <a:buNone/>
            </a:pPr>
            <a:r>
              <a:rPr lang="fr-FR" dirty="0">
                <a:solidFill>
                  <a:srgbClr val="C00000"/>
                </a:solidFill>
              </a:rPr>
              <a:t>    des cas d’utilisation  (indépendance)</a:t>
            </a:r>
          </a:p>
          <a:p>
            <a:pPr lvl="2"/>
            <a:r>
              <a:rPr lang="fr-FR" dirty="0"/>
              <a:t>Des concepts de plus « haut niveaux » que </a:t>
            </a:r>
          </a:p>
          <a:p>
            <a:pPr marL="1425550" lvl="2" indent="0">
              <a:buNone/>
            </a:pPr>
            <a:r>
              <a:rPr lang="fr-FR" dirty="0"/>
              <a:t>      les cas d’utilisation </a:t>
            </a:r>
          </a:p>
          <a:p>
            <a:pPr lvl="2"/>
            <a:r>
              <a:rPr lang="fr-FR" dirty="0"/>
              <a:t>Attention au sens des dépendances …</a:t>
            </a:r>
          </a:p>
          <a:p>
            <a:pPr marL="1425550" lvl="2" indent="0">
              <a:buNone/>
            </a:pPr>
            <a:endParaRPr lang="fr-FR" sz="10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Totalement indépendant aussi des bases de données, des IHM, des </a:t>
            </a:r>
            <a:r>
              <a:rPr lang="fr-FR" dirty="0" err="1">
                <a:solidFill>
                  <a:srgbClr val="C00000"/>
                </a:solidFill>
              </a:rPr>
              <a:t>frameworks</a:t>
            </a:r>
            <a:r>
              <a:rPr lang="fr-FR" dirty="0">
                <a:solidFill>
                  <a:srgbClr val="C00000"/>
                </a:solidFill>
              </a:rPr>
              <a:t> utilisés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F0D3B-8A8B-2B80-9075-BBAF8BF8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E5E20-F561-52D3-8C3E-80772CA7CDE5}"/>
              </a:ext>
            </a:extLst>
          </p:cNvPr>
          <p:cNvSpPr txBox="1"/>
          <p:nvPr/>
        </p:nvSpPr>
        <p:spPr>
          <a:xfrm rot="16200000">
            <a:off x="12539294" y="4885924"/>
            <a:ext cx="457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Use Case Diagram - </a:t>
            </a:r>
            <a:r>
              <a:rPr lang="en-US" dirty="0" err="1">
                <a:hlinkClick r:id="rId3"/>
              </a:rPr>
              <a:t>StarUML</a:t>
            </a:r>
            <a:r>
              <a:rPr lang="en-US" dirty="0">
                <a:hlinkClick r:id="rId3"/>
              </a:rPr>
              <a:t> documentation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62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42ADD-6D93-A3DA-419B-205C625C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une architecture « hurlante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6D1E2-B0BC-866D-B5A9-52ED5BA2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03561" cy="7665333"/>
          </a:xfrm>
        </p:spPr>
        <p:txBody>
          <a:bodyPr/>
          <a:lstStyle/>
          <a:p>
            <a:r>
              <a:rPr lang="fr-FR" dirty="0"/>
              <a:t>Un principe architectural : pouvoir déduire la fonction à partir de la structure</a:t>
            </a:r>
          </a:p>
          <a:p>
            <a:pPr lvl="1"/>
            <a:r>
              <a:rPr lang="fr-FR" dirty="0"/>
              <a:t>Structures des répertoires + fichiers sources du composant principal -&gt; fonction de l’application développée</a:t>
            </a:r>
          </a:p>
          <a:p>
            <a:pPr lvl="2"/>
            <a:r>
              <a:rPr lang="fr-FR" dirty="0"/>
              <a:t>Comme le plan d’un bâtiment doit refléter la fonction de celui-ci</a:t>
            </a:r>
          </a:p>
          <a:p>
            <a:pPr lvl="1"/>
            <a:r>
              <a:rPr lang="fr-FR" dirty="0"/>
              <a:t>Ne doit pas refléter à la place une technologie, un </a:t>
            </a:r>
            <a:r>
              <a:rPr lang="fr-FR" dirty="0" err="1"/>
              <a:t>framework</a:t>
            </a:r>
            <a:r>
              <a:rPr lang="fr-FR" dirty="0"/>
              <a:t> …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Architecture guidée par les cas d’utilisation </a:t>
            </a:r>
            <a:r>
              <a:rPr lang="fr-FR" dirty="0"/>
              <a:t>(« Object </a:t>
            </a:r>
            <a:r>
              <a:rPr lang="fr-FR" dirty="0" err="1"/>
              <a:t>Oriented</a:t>
            </a:r>
            <a:r>
              <a:rPr lang="fr-FR" dirty="0"/>
              <a:t> Software Engineering », I. Jacobson, 1992)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Reflète le thème de l’architecture et son but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Retarde les décisions concernant les technologies, bases de données, etc.</a:t>
            </a:r>
          </a:p>
          <a:p>
            <a:pPr lvl="2"/>
            <a:r>
              <a:rPr lang="fr-FR" dirty="0"/>
              <a:t>P.ex. application accessible sur le Web = un détail qui ne doit pas conditionner toute la structure de l’application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Permet d’aboutir à des architectures plus facilement testables</a:t>
            </a:r>
          </a:p>
          <a:p>
            <a:pPr lvl="2"/>
            <a:r>
              <a:rPr lang="fr-FR" dirty="0"/>
              <a:t>Pouvoir tester les cas d’utilisation indépendamment, sans avoir besoin de serveur Web, d’IHM, de bases de données,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1ABB2C-5F3B-990C-8C98-514113E9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73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9CD40-DAB7-CC6E-2E95-7DDC8010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générale d’une architecture épurée/propre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2632AD7-0AEB-4B09-D706-82855EC5E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474612"/>
            <a:ext cx="5821171" cy="419466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D317C8-618D-B4C1-2477-844035B9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420C680-592D-9362-1D0E-FA73AD68E902}"/>
              </a:ext>
            </a:extLst>
          </p:cNvPr>
          <p:cNvSpPr txBox="1">
            <a:spLocks/>
          </p:cNvSpPr>
          <p:nvPr/>
        </p:nvSpPr>
        <p:spPr>
          <a:xfrm>
            <a:off x="1039456" y="6976791"/>
            <a:ext cx="13040439" cy="265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Plus on va vers le centre, plus on monte en niveau d’abstraction</a:t>
            </a:r>
          </a:p>
          <a:p>
            <a:r>
              <a:rPr lang="fr-FR" dirty="0"/>
              <a:t>Les dépendances de code source sont orientées vers l’intérieur, i.e. vers les règles de haut niveau</a:t>
            </a:r>
          </a:p>
          <a:p>
            <a:pPr lvl="1"/>
            <a:r>
              <a:rPr lang="fr-FR" dirty="0"/>
              <a:t>Les classes dans un anneau intérieur ne doivent pas mentionner une classe, fonction, variable ou autre, d’un anneau extérieur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DBF4199-D0A2-67FE-33A1-DB11005F5227}"/>
              </a:ext>
            </a:extLst>
          </p:cNvPr>
          <p:cNvSpPr txBox="1"/>
          <p:nvPr/>
        </p:nvSpPr>
        <p:spPr>
          <a:xfrm>
            <a:off x="5080693" y="2730137"/>
            <a:ext cx="4582858" cy="98488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FR" sz="1600" dirty="0"/>
              <a:t>Règles métier de l’entreprise (critiques)</a:t>
            </a:r>
          </a:p>
          <a:p>
            <a:r>
              <a:rPr lang="fr-FR" sz="1600" dirty="0"/>
              <a:t>Règles métier de l’application</a:t>
            </a:r>
          </a:p>
          <a:p>
            <a:r>
              <a:rPr lang="fr-FR" sz="1600" dirty="0"/>
              <a:t>Adaptateurs d’interface</a:t>
            </a:r>
          </a:p>
          <a:p>
            <a:r>
              <a:rPr lang="fr-FR" sz="1600" dirty="0" err="1"/>
              <a:t>Frameworks</a:t>
            </a:r>
            <a:r>
              <a:rPr lang="fr-FR" sz="1600" dirty="0"/>
              <a:t>, base de données et pilotes (technologies)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2CEDFE-5B5F-0A25-818D-82F21EA782AE}"/>
              </a:ext>
            </a:extLst>
          </p:cNvPr>
          <p:cNvSpPr/>
          <p:nvPr/>
        </p:nvSpPr>
        <p:spPr>
          <a:xfrm>
            <a:off x="4663439" y="4127863"/>
            <a:ext cx="2019879" cy="151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74CA72-1A14-2D65-E3E3-73774BB114A9}"/>
              </a:ext>
            </a:extLst>
          </p:cNvPr>
          <p:cNvSpPr txBox="1"/>
          <p:nvPr/>
        </p:nvSpPr>
        <p:spPr>
          <a:xfrm rot="16200000">
            <a:off x="11213230" y="3836734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4C4F7F-2C2D-FE09-7D3E-BB2067EA0AFB}"/>
              </a:ext>
            </a:extLst>
          </p:cNvPr>
          <p:cNvSpPr txBox="1"/>
          <p:nvPr/>
        </p:nvSpPr>
        <p:spPr>
          <a:xfrm>
            <a:off x="6725036" y="4231307"/>
            <a:ext cx="7354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Adaptateurs d’interfaces = classes visant à convertir les données depuis le format utilisé dans le cas d’utilisation vers le format utilisé dans les couches externes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C00000"/>
                </a:solidFill>
              </a:rPr>
              <a:t>Mécanismes MVC (Modèle/Vue/Contrôleur) dans cette couche</a:t>
            </a:r>
          </a:p>
        </p:txBody>
      </p:sp>
    </p:spTree>
    <p:extLst>
      <p:ext uri="{BB962C8B-B14F-4D97-AF65-F5344CB8AC3E}">
        <p14:creationId xmlns:p14="http://schemas.microsoft.com/office/powerpoint/2010/main" val="209993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5722B-2CB9-5BAA-25CC-2D7BCBA1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générale d’une architecture épurée/propre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EC6DF-6B4C-18B4-B2DF-6DAE9A1F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21" y="1808198"/>
            <a:ext cx="6279381" cy="2658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dirty="0"/>
              <a:t>Exemple simplifié de franchissement de frontière dans cette architecture</a:t>
            </a:r>
          </a:p>
          <a:p>
            <a:r>
              <a:rPr lang="fr-FR" sz="2600" dirty="0"/>
              <a:t>Le</a:t>
            </a:r>
            <a:r>
              <a:rPr lang="fr-FR" sz="2600" i="1" dirty="0"/>
              <a:t> cas d’utilisation </a:t>
            </a:r>
            <a:r>
              <a:rPr lang="fr-FR" sz="2600" dirty="0"/>
              <a:t>appelle une interface vers le </a:t>
            </a:r>
            <a:r>
              <a:rPr lang="fr-FR" sz="2600" i="1" dirty="0"/>
              <a:t>présentateur </a:t>
            </a:r>
            <a:r>
              <a:rPr lang="fr-FR" sz="2600" dirty="0"/>
              <a:t>(inverse la dépendance)</a:t>
            </a:r>
          </a:p>
          <a:p>
            <a:r>
              <a:rPr lang="fr-FR" sz="2600" dirty="0">
                <a:solidFill>
                  <a:srgbClr val="C00000"/>
                </a:solidFill>
              </a:rPr>
              <a:t>Les données qui franchissent les frontières sont des structures de données simples et isolées</a:t>
            </a:r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F83DDF-A526-2B1E-7C3E-A79FAEADF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6" name="Espace réservé du contenu 11">
            <a:extLst>
              <a:ext uri="{FF2B5EF4-FFF2-40B4-BE49-F238E27FC236}">
                <a16:creationId xmlns:a16="http://schemas.microsoft.com/office/drawing/2014/main" id="{08E886D8-E704-6753-5252-59420C185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98" r="35618" b="212"/>
          <a:stretch/>
        </p:blipFill>
        <p:spPr>
          <a:xfrm>
            <a:off x="5604117" y="1679328"/>
            <a:ext cx="2050867" cy="2116183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280434F-9EF3-D6D2-3471-5173FD19771A}"/>
              </a:ext>
            </a:extLst>
          </p:cNvPr>
          <p:cNvSpPr txBox="1"/>
          <p:nvPr/>
        </p:nvSpPr>
        <p:spPr>
          <a:xfrm rot="16200000">
            <a:off x="11213230" y="3836734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CA623CC-5741-C239-5CA8-504B30D0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65" y="5047921"/>
            <a:ext cx="7223757" cy="5561653"/>
          </a:xfrm>
          <a:prstGeom prst="rect">
            <a:avLst/>
          </a:prstGeom>
        </p:spPr>
      </p:pic>
      <p:sp>
        <p:nvSpPr>
          <p:cNvPr id="56" name="Flèche : droite rayée 55">
            <a:extLst>
              <a:ext uri="{FF2B5EF4-FFF2-40B4-BE49-F238E27FC236}">
                <a16:creationId xmlns:a16="http://schemas.microsoft.com/office/drawing/2014/main" id="{B6687331-1C80-335A-D837-454BACF51FE1}"/>
              </a:ext>
            </a:extLst>
          </p:cNvPr>
          <p:cNvSpPr/>
          <p:nvPr/>
        </p:nvSpPr>
        <p:spPr>
          <a:xfrm>
            <a:off x="2628182" y="6949457"/>
            <a:ext cx="2575560" cy="86867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19DD94-F7D7-0CEE-BA12-C4E9C70C39EE}"/>
              </a:ext>
            </a:extLst>
          </p:cNvPr>
          <p:cNvSpPr/>
          <p:nvPr/>
        </p:nvSpPr>
        <p:spPr>
          <a:xfrm>
            <a:off x="5707923" y="9519397"/>
            <a:ext cx="1058637" cy="1172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BE22DA8-6758-C0CA-9301-3F6DF810B35F}"/>
              </a:ext>
            </a:extLst>
          </p:cNvPr>
          <p:cNvSpPr txBox="1"/>
          <p:nvPr/>
        </p:nvSpPr>
        <p:spPr>
          <a:xfrm>
            <a:off x="2227808" y="6390888"/>
            <a:ext cx="337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Exemple plus complet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BD0CD6E-4CA2-EF9C-701A-7062952FA2F7}"/>
              </a:ext>
            </a:extLst>
          </p:cNvPr>
          <p:cNvGrpSpPr/>
          <p:nvPr/>
        </p:nvGrpSpPr>
        <p:grpSpPr>
          <a:xfrm>
            <a:off x="861269" y="1679328"/>
            <a:ext cx="3897241" cy="3097436"/>
            <a:chOff x="861269" y="1679328"/>
            <a:chExt cx="3897241" cy="3097436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8BB3704-D779-62C3-54E2-7901325443DB}"/>
                </a:ext>
              </a:extLst>
            </p:cNvPr>
            <p:cNvGrpSpPr/>
            <p:nvPr/>
          </p:nvGrpSpPr>
          <p:grpSpPr>
            <a:xfrm>
              <a:off x="861269" y="1679328"/>
              <a:ext cx="3897241" cy="3097436"/>
              <a:chOff x="4689565" y="1680519"/>
              <a:chExt cx="4389120" cy="3098628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392299D-4CF4-4A18-277F-BD1C26973A92}"/>
                  </a:ext>
                </a:extLst>
              </p:cNvPr>
              <p:cNvGrpSpPr/>
              <p:nvPr/>
            </p:nvGrpSpPr>
            <p:grpSpPr>
              <a:xfrm>
                <a:off x="4689565" y="1680519"/>
                <a:ext cx="4389120" cy="3098628"/>
                <a:chOff x="1606731" y="1894114"/>
                <a:chExt cx="4392023" cy="365732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CC40849-808D-7A5C-17C8-225F3C08ADB5}"/>
                    </a:ext>
                  </a:extLst>
                </p:cNvPr>
                <p:cNvSpPr/>
                <p:nvPr/>
              </p:nvSpPr>
              <p:spPr>
                <a:xfrm>
                  <a:off x="1606731" y="2037806"/>
                  <a:ext cx="1658983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tx1"/>
                      </a:solidFill>
                    </a:rPr>
                    <a:t>Presenter</a:t>
                  </a:r>
                  <a:endParaRPr lang="fr-FR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29FFF3-D929-3563-B201-49437DB8B8E6}"/>
                    </a:ext>
                  </a:extLst>
                </p:cNvPr>
                <p:cNvSpPr/>
                <p:nvPr/>
              </p:nvSpPr>
              <p:spPr>
                <a:xfrm>
                  <a:off x="4339771" y="2037806"/>
                  <a:ext cx="1658983" cy="731520"/>
                </a:xfrm>
                <a:prstGeom prst="rect">
                  <a:avLst/>
                </a:prstGeom>
                <a:solidFill>
                  <a:srgbClr val="E7B3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Use Case</a:t>
                  </a:r>
                </a:p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Output Port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8A895F-13B9-9C55-E69F-524748E2C3B6}"/>
                    </a:ext>
                  </a:extLst>
                </p:cNvPr>
                <p:cNvSpPr/>
                <p:nvPr/>
              </p:nvSpPr>
              <p:spPr>
                <a:xfrm>
                  <a:off x="4339771" y="3428863"/>
                  <a:ext cx="1658983" cy="731520"/>
                </a:xfrm>
                <a:prstGeom prst="rect">
                  <a:avLst/>
                </a:prstGeom>
                <a:solidFill>
                  <a:srgbClr val="E7B3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Use Case</a:t>
                  </a:r>
                </a:p>
                <a:p>
                  <a:pPr algn="ctr"/>
                  <a:r>
                    <a:rPr lang="fr-FR" sz="1600" dirty="0" err="1">
                      <a:solidFill>
                        <a:schemeClr val="tx1"/>
                      </a:solidFill>
                    </a:rPr>
                    <a:t>Interactor</a:t>
                  </a:r>
                  <a:endParaRPr lang="fr-FR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FC0FCA3-3C44-21B3-B6A7-6B6B45009DFC}"/>
                    </a:ext>
                  </a:extLst>
                </p:cNvPr>
                <p:cNvSpPr/>
                <p:nvPr/>
              </p:nvSpPr>
              <p:spPr>
                <a:xfrm>
                  <a:off x="4339771" y="4819920"/>
                  <a:ext cx="1658983" cy="731520"/>
                </a:xfrm>
                <a:prstGeom prst="rect">
                  <a:avLst/>
                </a:prstGeom>
                <a:solidFill>
                  <a:srgbClr val="E7B3A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Use Case</a:t>
                  </a:r>
                </a:p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Input Port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3061B9C-0519-D3F5-ECD4-0076E61521F5}"/>
                    </a:ext>
                  </a:extLst>
                </p:cNvPr>
                <p:cNvSpPr/>
                <p:nvPr/>
              </p:nvSpPr>
              <p:spPr>
                <a:xfrm>
                  <a:off x="1606731" y="4819920"/>
                  <a:ext cx="1658983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</a:rPr>
                    <a:t>Controller</a:t>
                  </a:r>
                </a:p>
              </p:txBody>
            </p:sp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017DAA72-FE36-CC30-39F3-8EE14208FBA1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>
                  <a:off x="3265714" y="2403566"/>
                  <a:ext cx="1074057" cy="0"/>
                </a:xfrm>
                <a:prstGeom prst="straightConnector1">
                  <a:avLst/>
                </a:prstGeom>
                <a:ln w="38100">
                  <a:headEnd w="lg" len="lg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C31AB2B5-D60D-BC36-28C5-E260C88E1F1A}"/>
                    </a:ext>
                  </a:extLst>
                </p:cNvPr>
                <p:cNvCxnSpPr>
                  <a:cxnSpLocks/>
                  <a:stCxn id="9" idx="2"/>
                  <a:endCxn id="10" idx="0"/>
                </p:cNvCxnSpPr>
                <p:nvPr/>
              </p:nvCxnSpPr>
              <p:spPr>
                <a:xfrm>
                  <a:off x="5169263" y="4160383"/>
                  <a:ext cx="0" cy="659537"/>
                </a:xfrm>
                <a:prstGeom prst="straightConnector1">
                  <a:avLst/>
                </a:prstGeom>
                <a:ln w="38100">
                  <a:headEnd w="lg" len="lg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3EF745AD-4B72-B49E-BD30-C6B0CA5B9895}"/>
                    </a:ext>
                  </a:extLst>
                </p:cNvPr>
                <p:cNvCxnSpPr>
                  <a:stCxn id="9" idx="0"/>
                  <a:endCxn id="8" idx="2"/>
                </p:cNvCxnSpPr>
                <p:nvPr/>
              </p:nvCxnSpPr>
              <p:spPr>
                <a:xfrm flipV="1">
                  <a:off x="5169263" y="2769326"/>
                  <a:ext cx="0" cy="659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06502B50-C761-B7B8-30CE-46A4D3646FCF}"/>
                    </a:ext>
                  </a:extLst>
                </p:cNvPr>
                <p:cNvCxnSpPr>
                  <a:cxnSpLocks/>
                  <a:stCxn id="11" idx="3"/>
                  <a:endCxn id="10" idx="1"/>
                </p:cNvCxnSpPr>
                <p:nvPr/>
              </p:nvCxnSpPr>
              <p:spPr>
                <a:xfrm>
                  <a:off x="3265714" y="5185680"/>
                  <a:ext cx="10740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CEDF678-B9F8-CC11-01C7-AA0E6F66ECF6}"/>
                    </a:ext>
                  </a:extLst>
                </p:cNvPr>
                <p:cNvSpPr txBox="1"/>
                <p:nvPr/>
              </p:nvSpPr>
              <p:spPr>
                <a:xfrm>
                  <a:off x="5525589" y="1894114"/>
                  <a:ext cx="365760" cy="2907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&lt;I&gt;</a:t>
                  </a:r>
                </a:p>
              </p:txBody>
            </p:sp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D4F3C1B-0522-65EB-A998-778E3874C500}"/>
                    </a:ext>
                  </a:extLst>
                </p:cNvPr>
                <p:cNvSpPr txBox="1"/>
                <p:nvPr/>
              </p:nvSpPr>
              <p:spPr>
                <a:xfrm>
                  <a:off x="5525589" y="4628841"/>
                  <a:ext cx="365760" cy="2907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&lt;I&gt;</a:t>
                  </a:r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70B29B39-8EB8-5947-0BD7-5CEEFA20DF85}"/>
                    </a:ext>
                  </a:extLst>
                </p:cNvPr>
                <p:cNvSpPr txBox="1"/>
                <p:nvPr/>
              </p:nvSpPr>
              <p:spPr>
                <a:xfrm>
                  <a:off x="3422349" y="2046278"/>
                  <a:ext cx="714418" cy="399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est un</a:t>
                  </a:r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174478B3-0AFC-3E42-17A2-D8B59BB0BF98}"/>
                    </a:ext>
                  </a:extLst>
                </p:cNvPr>
                <p:cNvSpPr txBox="1"/>
                <p:nvPr/>
              </p:nvSpPr>
              <p:spPr>
                <a:xfrm>
                  <a:off x="5130563" y="4224186"/>
                  <a:ext cx="714418" cy="399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est un</a:t>
                  </a:r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FAF1EBF1-CC02-E23C-1047-14E55D3A0DA5}"/>
                    </a:ext>
                  </a:extLst>
                </p:cNvPr>
                <p:cNvSpPr txBox="1"/>
                <p:nvPr/>
              </p:nvSpPr>
              <p:spPr>
                <a:xfrm>
                  <a:off x="5203616" y="2914428"/>
                  <a:ext cx="701966" cy="399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utilise</a:t>
                  </a:r>
                </a:p>
              </p:txBody>
            </p: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ED778C-DD7A-E7D2-2E8B-BFC7C9E1302E}"/>
                    </a:ext>
                  </a:extLst>
                </p:cNvPr>
                <p:cNvSpPr txBox="1"/>
                <p:nvPr/>
              </p:nvSpPr>
              <p:spPr>
                <a:xfrm>
                  <a:off x="3414289" y="4819920"/>
                  <a:ext cx="701966" cy="399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utilise</a:t>
                  </a:r>
                </a:p>
              </p:txBody>
            </p:sp>
          </p:grp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2B2D18FD-A646-E791-FE89-18979FEE0CC5}"/>
                  </a:ext>
                </a:extLst>
              </p:cNvPr>
              <p:cNvSpPr/>
              <p:nvPr/>
            </p:nvSpPr>
            <p:spPr>
              <a:xfrm>
                <a:off x="5473337" y="2429691"/>
                <a:ext cx="1946425" cy="1711235"/>
              </a:xfrm>
              <a:custGeom>
                <a:avLst/>
                <a:gdLst>
                  <a:gd name="connsiteX0" fmla="*/ 52252 w 1946425"/>
                  <a:gd name="connsiteY0" fmla="*/ 1711235 h 1711235"/>
                  <a:gd name="connsiteX1" fmla="*/ 1946366 w 1946425"/>
                  <a:gd name="connsiteY1" fmla="*/ 888275 h 1711235"/>
                  <a:gd name="connsiteX2" fmla="*/ 0 w 1946425"/>
                  <a:gd name="connsiteY2" fmla="*/ 0 h 1711235"/>
                  <a:gd name="connsiteX3" fmla="*/ 0 w 1946425"/>
                  <a:gd name="connsiteY3" fmla="*/ 0 h 1711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6425" h="1711235">
                    <a:moveTo>
                      <a:pt x="52252" y="1711235"/>
                    </a:moveTo>
                    <a:cubicBezTo>
                      <a:pt x="1003663" y="1442358"/>
                      <a:pt x="1955075" y="1173481"/>
                      <a:pt x="1946366" y="888275"/>
                    </a:cubicBezTo>
                    <a:cubicBezTo>
                      <a:pt x="1937657" y="6030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schemeClr val="accent2"/>
                  </a:solidFill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48" name="Connecteur droit avec flèche 47">
                <a:extLst>
                  <a:ext uri="{FF2B5EF4-FFF2-40B4-BE49-F238E27FC236}">
                    <a16:creationId xmlns:a16="http://schemas.microsoft.com/office/drawing/2014/main" id="{2A9D2986-0C5B-C7CD-DAC8-A51EB9C30483}"/>
                  </a:ext>
                </a:extLst>
              </p:cNvPr>
              <p:cNvCxnSpPr/>
              <p:nvPr/>
            </p:nvCxnSpPr>
            <p:spPr>
              <a:xfrm flipH="1" flipV="1">
                <a:off x="5438775" y="2422032"/>
                <a:ext cx="187931" cy="558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33DB67A-80FC-9E4B-8C49-6C29D1FC776C}"/>
                  </a:ext>
                </a:extLst>
              </p:cNvPr>
              <p:cNvSpPr txBox="1"/>
              <p:nvPr/>
            </p:nvSpPr>
            <p:spPr>
              <a:xfrm>
                <a:off x="5571383" y="3009297"/>
                <a:ext cx="1389902" cy="52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rgbClr val="7030A0"/>
                    </a:solidFill>
                  </a:rPr>
                  <a:t>Flux de contrôle</a:t>
                </a:r>
              </a:p>
              <a:p>
                <a:r>
                  <a:rPr lang="fr-FR" sz="1400" dirty="0">
                    <a:solidFill>
                      <a:srgbClr val="7030A0"/>
                    </a:solidFill>
                  </a:rPr>
                  <a:t> de l’exécution</a:t>
                </a:r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D65F5B4-BB77-F399-AF5A-1277DB291E56}"/>
                </a:ext>
              </a:extLst>
            </p:cNvPr>
            <p:cNvSpPr txBox="1"/>
            <p:nvPr/>
          </p:nvSpPr>
          <p:spPr>
            <a:xfrm>
              <a:off x="1389192" y="38219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55D990E-CBD2-799B-48B2-AEFF8C0D8CC5}"/>
                </a:ext>
              </a:extLst>
            </p:cNvPr>
            <p:cNvSpPr txBox="1"/>
            <p:nvPr/>
          </p:nvSpPr>
          <p:spPr>
            <a:xfrm>
              <a:off x="2959377" y="3135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8E2DB4C-C281-69B8-CFB9-983E0C1610F0}"/>
                </a:ext>
              </a:extLst>
            </p:cNvPr>
            <p:cNvSpPr txBox="1"/>
            <p:nvPr/>
          </p:nvSpPr>
          <p:spPr>
            <a:xfrm>
              <a:off x="1405441" y="2449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40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5722B-2CB9-5BAA-25CC-2D7BCBA1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générale d’une architecture épurée/propre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EC6DF-6B4C-18B4-B2DF-6DAE9A1F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1" y="1853918"/>
            <a:ext cx="6644639" cy="78996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Le serveur web collecte les données de l’IHM et les transmets au contrôleur (</a:t>
            </a:r>
            <a:r>
              <a:rPr lang="fr-FR" sz="2400" i="1" dirty="0"/>
              <a:t>Controller)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Le contrôleur reformate les données et les transmets au cas d’utilisation (</a:t>
            </a:r>
            <a:r>
              <a:rPr lang="fr-FR" sz="2400" i="1" dirty="0" err="1"/>
              <a:t>UseCaseInteractor</a:t>
            </a:r>
            <a:r>
              <a:rPr lang="fr-FR" sz="2400" dirty="0"/>
              <a:t>), via l’interface </a:t>
            </a:r>
            <a:r>
              <a:rPr lang="fr-FR" sz="2400" i="1" dirty="0" err="1"/>
              <a:t>InputBoundary</a:t>
            </a:r>
            <a:endParaRPr lang="fr-FR" sz="2400" i="1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Le cas d’utilisation (</a:t>
            </a:r>
            <a:r>
              <a:rPr lang="fr-FR" sz="2400" i="1" dirty="0" err="1"/>
              <a:t>UseCaseInteractor</a:t>
            </a:r>
            <a:r>
              <a:rPr lang="fr-FR" sz="2400" dirty="0"/>
              <a:t>) utilise les données de l’IHM et les entités pour traiter les règles métier. Pour cela, il peut accéder si nécessaire aux données (</a:t>
            </a:r>
            <a:r>
              <a:rPr lang="fr-FR" sz="2400" i="1" dirty="0" err="1"/>
              <a:t>DataAccess</a:t>
            </a:r>
            <a:r>
              <a:rPr lang="fr-FR" sz="2400" dirty="0"/>
              <a:t>) via l’interface </a:t>
            </a:r>
            <a:r>
              <a:rPr lang="fr-FR" sz="2400" i="1" dirty="0" err="1"/>
              <a:t>DataAccessInterface</a:t>
            </a:r>
            <a:r>
              <a:rPr lang="fr-FR" sz="2400" i="1" dirty="0"/>
              <a:t>. </a:t>
            </a:r>
            <a:r>
              <a:rPr lang="fr-FR" sz="2400" dirty="0"/>
              <a:t>A la fin, le cas d’utilisation construit les données en sortie (</a:t>
            </a:r>
            <a:r>
              <a:rPr lang="fr-FR" sz="2400" i="1" dirty="0" err="1"/>
              <a:t>OutputData</a:t>
            </a:r>
            <a:r>
              <a:rPr lang="fr-FR" sz="2400" dirty="0"/>
              <a:t>) et les envoie au présentateur (</a:t>
            </a:r>
            <a:r>
              <a:rPr lang="fr-FR" sz="2400" i="1" dirty="0" err="1"/>
              <a:t>Presenter</a:t>
            </a:r>
            <a:r>
              <a:rPr lang="fr-FR" sz="2400" dirty="0"/>
              <a:t>) via l’interface </a:t>
            </a:r>
            <a:r>
              <a:rPr lang="fr-FR" sz="2400" i="1" dirty="0" err="1"/>
              <a:t>OutputBoudary</a:t>
            </a:r>
            <a:r>
              <a:rPr lang="fr-FR" sz="2400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Le </a:t>
            </a:r>
            <a:r>
              <a:rPr lang="fr-FR" sz="2400" dirty="0" err="1"/>
              <a:t>presentateur</a:t>
            </a:r>
            <a:r>
              <a:rPr lang="fr-FR" sz="2400" dirty="0"/>
              <a:t> (</a:t>
            </a:r>
            <a:r>
              <a:rPr lang="fr-FR" sz="2400" i="1" dirty="0" err="1"/>
              <a:t>Presenter</a:t>
            </a:r>
            <a:r>
              <a:rPr lang="fr-FR" sz="2400" dirty="0"/>
              <a:t>) convertit les données générées (</a:t>
            </a:r>
            <a:r>
              <a:rPr lang="fr-FR" sz="2400" i="1" dirty="0" err="1"/>
              <a:t>OutputData</a:t>
            </a:r>
            <a:r>
              <a:rPr lang="fr-FR" sz="2400" i="1" dirty="0"/>
              <a:t>)</a:t>
            </a:r>
            <a:r>
              <a:rPr lang="fr-FR" sz="2400" dirty="0"/>
              <a:t> vers un format composé de chaînes de caractères (</a:t>
            </a:r>
            <a:r>
              <a:rPr lang="fr-FR" sz="2400" i="1" dirty="0" err="1"/>
              <a:t>ViewModel</a:t>
            </a:r>
            <a:r>
              <a:rPr lang="fr-FR" sz="2400" dirty="0"/>
              <a:t>) directement utilisables par l’IHM (</a:t>
            </a:r>
            <a:r>
              <a:rPr lang="fr-FR" sz="2400" i="1" dirty="0"/>
              <a:t>Vue</a:t>
            </a:r>
            <a:r>
              <a:rPr lang="fr-FR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L’IHM (</a:t>
            </a:r>
            <a:r>
              <a:rPr lang="fr-FR" sz="2400" i="1" dirty="0" err="1"/>
              <a:t>View</a:t>
            </a:r>
            <a:r>
              <a:rPr lang="fr-FR" sz="2400" dirty="0"/>
              <a:t>) utilise les données de </a:t>
            </a:r>
            <a:r>
              <a:rPr lang="fr-FR" sz="2400" i="1" dirty="0" err="1"/>
              <a:t>ViewModel</a:t>
            </a:r>
            <a:r>
              <a:rPr lang="fr-FR" sz="2400" dirty="0"/>
              <a:t> pour générer des pages HTML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F83DDF-A526-2B1E-7C3E-A79FAEADF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280434F-9EF3-D6D2-3471-5173FD19771A}"/>
              </a:ext>
            </a:extLst>
          </p:cNvPr>
          <p:cNvSpPr txBox="1"/>
          <p:nvPr/>
        </p:nvSpPr>
        <p:spPr>
          <a:xfrm rot="16200000">
            <a:off x="11213230" y="3836734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CA623CC-5741-C239-5CA8-504B30D0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" y="1999921"/>
            <a:ext cx="7223757" cy="556165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419DD94-F7D7-0CEE-BA12-C4E9C70C39EE}"/>
              </a:ext>
            </a:extLst>
          </p:cNvPr>
          <p:cNvSpPr/>
          <p:nvPr/>
        </p:nvSpPr>
        <p:spPr>
          <a:xfrm>
            <a:off x="5707923" y="9519397"/>
            <a:ext cx="1058637" cy="1172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3F6C3AFD-0B89-0DB3-E68B-399DDA776A65}"/>
              </a:ext>
            </a:extLst>
          </p:cNvPr>
          <p:cNvSpPr/>
          <p:nvPr/>
        </p:nvSpPr>
        <p:spPr>
          <a:xfrm>
            <a:off x="58410" y="2956560"/>
            <a:ext cx="508788" cy="365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/>
              <a:t>1-2</a:t>
            </a:r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4E6AF26E-706B-EFE9-5292-245267379DB5}"/>
              </a:ext>
            </a:extLst>
          </p:cNvPr>
          <p:cNvSpPr/>
          <p:nvPr/>
        </p:nvSpPr>
        <p:spPr>
          <a:xfrm>
            <a:off x="5317110" y="2956560"/>
            <a:ext cx="368496" cy="365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3F4C6202-6CB6-05CA-9CC5-443CFF59D43B}"/>
              </a:ext>
            </a:extLst>
          </p:cNvPr>
          <p:cNvSpPr/>
          <p:nvPr/>
        </p:nvSpPr>
        <p:spPr>
          <a:xfrm>
            <a:off x="159036" y="4021400"/>
            <a:ext cx="368496" cy="365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C4A4884-0CD9-77D1-2CD8-B51F62C7C781}"/>
              </a:ext>
            </a:extLst>
          </p:cNvPr>
          <p:cNvSpPr/>
          <p:nvPr/>
        </p:nvSpPr>
        <p:spPr>
          <a:xfrm>
            <a:off x="172503" y="7010400"/>
            <a:ext cx="368496" cy="365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65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E8EB3-5B9A-6419-EAA6-F4B3776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sur le concept de présentateur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01DCAA-A0D0-48B6-9186-1DA85435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2565147" cy="7665333"/>
          </a:xfrm>
        </p:spPr>
        <p:txBody>
          <a:bodyPr/>
          <a:lstStyle/>
          <a:p>
            <a:r>
              <a:rPr lang="fr-FR" dirty="0"/>
              <a:t>Le patron de conception (</a:t>
            </a:r>
            <a:r>
              <a:rPr lang="fr-FR" i="1" dirty="0"/>
              <a:t>design pattern</a:t>
            </a:r>
            <a:r>
              <a:rPr lang="fr-FR" dirty="0"/>
              <a:t>) : </a:t>
            </a:r>
            <a:r>
              <a:rPr lang="fr-FR" dirty="0">
                <a:solidFill>
                  <a:schemeClr val="accent1"/>
                </a:solidFill>
              </a:rPr>
              <a:t>objet humble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Identifie et protège les frontières d’architecture</a:t>
            </a:r>
          </a:p>
          <a:p>
            <a:pPr lvl="1"/>
            <a:r>
              <a:rPr lang="fr-FR" dirty="0"/>
              <a:t>Initialement inventé pour aider à </a:t>
            </a:r>
            <a:r>
              <a:rPr lang="fr-FR" dirty="0">
                <a:solidFill>
                  <a:schemeClr val="accent1"/>
                </a:solidFill>
              </a:rPr>
              <a:t>séparer</a:t>
            </a:r>
            <a:r>
              <a:rPr lang="fr-FR" dirty="0"/>
              <a:t>, lors des test unitaires, </a:t>
            </a:r>
            <a:r>
              <a:rPr lang="fr-FR" dirty="0">
                <a:solidFill>
                  <a:schemeClr val="accent1"/>
                </a:solidFill>
              </a:rPr>
              <a:t>les comportements difficile à tester des autres</a:t>
            </a:r>
          </a:p>
          <a:p>
            <a:pPr lvl="1"/>
            <a:endParaRPr lang="fr-FR" sz="1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Difficile de tester l’interface graphique -&gt; séparer l’interface de son contenu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IHM = objet/classe humble (difficile à tester)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Formatage et stockage du contenu de l’IHM = classe présentateur (facile à tester) </a:t>
            </a:r>
          </a:p>
          <a:p>
            <a:pPr marL="1425550" lvl="2" indent="0">
              <a:buNone/>
            </a:pP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 lvl="3"/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De manière générale, une bonne architecture favorise les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FF5C30-21E1-6BB2-E1D4-F3870B9C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49AC9-AB02-F799-C900-50183FE82E97}"/>
              </a:ext>
            </a:extLst>
          </p:cNvPr>
          <p:cNvSpPr/>
          <p:nvPr/>
        </p:nvSpPr>
        <p:spPr>
          <a:xfrm>
            <a:off x="12601150" y="5628545"/>
            <a:ext cx="1278293" cy="5699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37E5F-1541-18B1-15AF-45E15DE2AEB1}"/>
              </a:ext>
            </a:extLst>
          </p:cNvPr>
          <p:cNvSpPr/>
          <p:nvPr/>
        </p:nvSpPr>
        <p:spPr>
          <a:xfrm>
            <a:off x="12529096" y="6683521"/>
            <a:ext cx="1422400" cy="5699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View</a:t>
            </a:r>
            <a:r>
              <a:rPr lang="fr-FR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8A409-5833-95D6-1D88-21BDF795EDBD}"/>
              </a:ext>
            </a:extLst>
          </p:cNvPr>
          <p:cNvSpPr/>
          <p:nvPr/>
        </p:nvSpPr>
        <p:spPr>
          <a:xfrm>
            <a:off x="12601150" y="7769718"/>
            <a:ext cx="1278293" cy="5699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7813667-9294-246A-F623-B0E7D1CE813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3240296" y="6198458"/>
            <a:ext cx="1" cy="485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8597CF-2ED0-D90B-A556-8E4E74DAFD1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13240296" y="7253434"/>
            <a:ext cx="1" cy="5162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FA8E85C-299E-C911-B4A1-BBC86F8A0316}"/>
              </a:ext>
            </a:extLst>
          </p:cNvPr>
          <p:cNvSpPr/>
          <p:nvPr/>
        </p:nvSpPr>
        <p:spPr>
          <a:xfrm>
            <a:off x="12601150" y="7411478"/>
            <a:ext cx="1456858" cy="205048"/>
          </a:xfrm>
          <a:custGeom>
            <a:avLst/>
            <a:gdLst>
              <a:gd name="connsiteX0" fmla="*/ 0 w 5799909"/>
              <a:gd name="connsiteY0" fmla="*/ 0 h 303273"/>
              <a:gd name="connsiteX1" fmla="*/ 2416629 w 5799909"/>
              <a:gd name="connsiteY1" fmla="*/ 300445 h 303273"/>
              <a:gd name="connsiteX2" fmla="*/ 3670663 w 5799909"/>
              <a:gd name="connsiteY2" fmla="*/ 156754 h 303273"/>
              <a:gd name="connsiteX3" fmla="*/ 5799909 w 5799909"/>
              <a:gd name="connsiteY3" fmla="*/ 261257 h 303273"/>
              <a:gd name="connsiteX4" fmla="*/ 5799909 w 5799909"/>
              <a:gd name="connsiteY4" fmla="*/ 261257 h 3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9909" h="303273">
                <a:moveTo>
                  <a:pt x="0" y="0"/>
                </a:moveTo>
                <a:cubicBezTo>
                  <a:pt x="902426" y="137159"/>
                  <a:pt x="1804852" y="274319"/>
                  <a:pt x="2416629" y="300445"/>
                </a:cubicBezTo>
                <a:cubicBezTo>
                  <a:pt x="3028406" y="326571"/>
                  <a:pt x="3106783" y="163285"/>
                  <a:pt x="3670663" y="156754"/>
                </a:cubicBezTo>
                <a:cubicBezTo>
                  <a:pt x="4234543" y="150223"/>
                  <a:pt x="5799909" y="261257"/>
                  <a:pt x="5799909" y="261257"/>
                </a:cubicBezTo>
                <a:lnTo>
                  <a:pt x="5799909" y="261257"/>
                </a:lnTo>
              </a:path>
            </a:pathLst>
          </a:cu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76926A-E383-C37C-E84E-0141952E666B}"/>
              </a:ext>
            </a:extLst>
          </p:cNvPr>
          <p:cNvSpPr txBox="1"/>
          <p:nvPr/>
        </p:nvSpPr>
        <p:spPr>
          <a:xfrm>
            <a:off x="13397592" y="6560410"/>
            <a:ext cx="48185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&lt;DS&gt;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CDD5FD-54C9-1AA5-2353-0DAE5EB97C51}"/>
              </a:ext>
            </a:extLst>
          </p:cNvPr>
          <p:cNvSpPr txBox="1"/>
          <p:nvPr/>
        </p:nvSpPr>
        <p:spPr>
          <a:xfrm>
            <a:off x="3022107" y="5675278"/>
            <a:ext cx="91600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P.ex. dans le diagramme précédent, la classe </a:t>
            </a:r>
            <a:r>
              <a:rPr lang="fr-FR" sz="2400" i="1" dirty="0" err="1"/>
              <a:t>View</a:t>
            </a:r>
            <a:r>
              <a:rPr lang="fr-FR" sz="2400" dirty="0"/>
              <a:t> est difficile à tester alors que la classe </a:t>
            </a:r>
            <a:r>
              <a:rPr lang="fr-FR" sz="2400" i="1" dirty="0" err="1"/>
              <a:t>Presenter</a:t>
            </a:r>
            <a:r>
              <a:rPr lang="fr-FR" sz="2400" dirty="0"/>
              <a:t> est facile à tester (construit les chaînes de caractères utilisées dans l’IHM)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Les chaînes de caractères affichées sur les boutons, tout comme des booléens permettant de définir les boutons grisés, sont donc aussi dans </a:t>
            </a:r>
            <a:r>
              <a:rPr lang="fr-FR" sz="2000" i="1" dirty="0" err="1"/>
              <a:t>ViewModel</a:t>
            </a:r>
            <a:r>
              <a:rPr lang="fr-FR" sz="2000" dirty="0"/>
              <a:t> (ce qui permet aussi de les tester si besoin) </a:t>
            </a:r>
          </a:p>
        </p:txBody>
      </p:sp>
    </p:spTree>
    <p:extLst>
      <p:ext uri="{BB962C8B-B14F-4D97-AF65-F5344CB8AC3E}">
        <p14:creationId xmlns:p14="http://schemas.microsoft.com/office/powerpoint/2010/main" val="194101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30CAD-A67A-0085-3F5C-CD5EB97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frontières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0CDF0-F068-163A-86CB-834C09B3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4079894" cy="766533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C00000"/>
                </a:solidFill>
              </a:rPr>
              <a:t>Frontières architecturales complètes entre tous les composants très coûteuses en temps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Construire des interfaces de frontières polymorphes et des structures de données intermédiaire pour les E/S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Gérer les dépendances et construire des composants déployables indépendamment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Mettre en place des frontières partielles</a:t>
            </a:r>
          </a:p>
          <a:p>
            <a:pPr lvl="1"/>
            <a:r>
              <a:rPr lang="fr-FR" dirty="0"/>
              <a:t>Remettre à plus tard les frontières complètes, lorsque cela sera nécessaire (esprit Agile)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Plusieurs approches :</a:t>
            </a:r>
          </a:p>
          <a:p>
            <a:pPr marL="1882750" lvl="2" indent="-457200">
              <a:buFont typeface="+mj-lt"/>
              <a:buAutoNum type="arabicPeriod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Laisser les classes dans un même composant</a:t>
            </a:r>
          </a:p>
          <a:p>
            <a:pPr marL="1425550" lvl="2" indent="0">
              <a:buNone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fr-FR" sz="2800" dirty="0"/>
              <a:t>(tout en gardant les interfaces de frontières</a:t>
            </a:r>
          </a:p>
          <a:p>
            <a:pPr marL="1425550" lvl="2" indent="0">
              <a:buNone/>
            </a:pPr>
            <a:r>
              <a:rPr lang="fr-FR" sz="2800" dirty="0"/>
              <a:t>       et les structures de données intermédiaires)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/>
              <a:t>Moins d’unités à déployer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1939900" lvl="2" indent="-514350">
              <a:buFont typeface="+mj-lt"/>
              <a:buAutoNum type="arabicPeriod" startAt="2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Diminuer le nombre de frontières</a:t>
            </a:r>
          </a:p>
          <a:p>
            <a:pPr lvl="3"/>
            <a:r>
              <a:rPr lang="fr-FR" sz="2800" dirty="0"/>
              <a:t>P.ex. se focaliser sur celles entre les</a:t>
            </a:r>
          </a:p>
          <a:p>
            <a:pPr marL="2138325" lvl="3" indent="0">
              <a:buNone/>
            </a:pPr>
            <a:r>
              <a:rPr lang="fr-FR" sz="2800" dirty="0"/>
              <a:t>    différentes couches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DF283-7074-0DBB-B2B2-027701C3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D65619-492A-47EA-E07D-E27B6A1FA608}"/>
              </a:ext>
            </a:extLst>
          </p:cNvPr>
          <p:cNvSpPr/>
          <p:nvPr/>
        </p:nvSpPr>
        <p:spPr>
          <a:xfrm>
            <a:off x="13390487" y="6547039"/>
            <a:ext cx="1466461" cy="811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Cryptage</a:t>
            </a:r>
            <a:endParaRPr lang="fr-FR" sz="1600" b="1" dirty="0"/>
          </a:p>
        </p:txBody>
      </p:sp>
      <p:sp>
        <p:nvSpPr>
          <p:cNvPr id="26" name="Flèche : droite rayée 25">
            <a:extLst>
              <a:ext uri="{FF2B5EF4-FFF2-40B4-BE49-F238E27FC236}">
                <a16:creationId xmlns:a16="http://schemas.microsoft.com/office/drawing/2014/main" id="{23F34726-3D6D-3BAD-E371-25959FB6E599}"/>
              </a:ext>
            </a:extLst>
          </p:cNvPr>
          <p:cNvSpPr/>
          <p:nvPr/>
        </p:nvSpPr>
        <p:spPr>
          <a:xfrm>
            <a:off x="12381792" y="6683931"/>
            <a:ext cx="830894" cy="6746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71B7745-0241-84E2-32B2-FE5363662E70}"/>
              </a:ext>
            </a:extLst>
          </p:cNvPr>
          <p:cNvGrpSpPr/>
          <p:nvPr/>
        </p:nvGrpSpPr>
        <p:grpSpPr>
          <a:xfrm>
            <a:off x="9779671" y="5964706"/>
            <a:ext cx="2426844" cy="2136470"/>
            <a:chOff x="9044160" y="2691893"/>
            <a:chExt cx="4478099" cy="3834451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CFA85-C613-65E5-3F40-9826796B62C3}"/>
                </a:ext>
              </a:extLst>
            </p:cNvPr>
            <p:cNvSpPr/>
            <p:nvPr/>
          </p:nvSpPr>
          <p:spPr>
            <a:xfrm>
              <a:off x="10550225" y="2691893"/>
              <a:ext cx="1538514" cy="6531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Cryptage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613517-CAB1-316A-B35E-67BD812841D4}"/>
                </a:ext>
              </a:extLst>
            </p:cNvPr>
            <p:cNvSpPr/>
            <p:nvPr/>
          </p:nvSpPr>
          <p:spPr>
            <a:xfrm>
              <a:off x="11374663" y="4222145"/>
              <a:ext cx="2147596" cy="6531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EcritureCarac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465CA0-5316-7153-A547-C4CFC9DD4030}"/>
                </a:ext>
              </a:extLst>
            </p:cNvPr>
            <p:cNvSpPr/>
            <p:nvPr/>
          </p:nvSpPr>
          <p:spPr>
            <a:xfrm>
              <a:off x="9044160" y="4222145"/>
              <a:ext cx="2147596" cy="6531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LectureCarac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FD9B3E9E-ED69-3C05-7BBA-1A3BEF10AB3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5400000">
              <a:off x="10280165" y="3182828"/>
              <a:ext cx="877110" cy="1201524"/>
            </a:xfrm>
            <a:prstGeom prst="bentConnector3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908975A6-AABB-9430-3454-7760D9047A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11445416" y="3219100"/>
              <a:ext cx="877110" cy="1128979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C1C1007-A0DD-EBB6-6780-8828A5B3CB8F}"/>
                </a:ext>
              </a:extLst>
            </p:cNvPr>
            <p:cNvSpPr txBox="1"/>
            <p:nvPr/>
          </p:nvSpPr>
          <p:spPr>
            <a:xfrm>
              <a:off x="10638263" y="3982734"/>
              <a:ext cx="421835" cy="3482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1781AD2-98E1-E263-C860-6C3199FB2BD5}"/>
                </a:ext>
              </a:extLst>
            </p:cNvPr>
            <p:cNvSpPr txBox="1"/>
            <p:nvPr/>
          </p:nvSpPr>
          <p:spPr>
            <a:xfrm>
              <a:off x="12957768" y="3982730"/>
              <a:ext cx="436430" cy="3482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EC8C7-7163-3B93-59A6-96773309C443}"/>
                </a:ext>
              </a:extLst>
            </p:cNvPr>
            <p:cNvSpPr/>
            <p:nvPr/>
          </p:nvSpPr>
          <p:spPr>
            <a:xfrm>
              <a:off x="9044160" y="5873202"/>
              <a:ext cx="2147596" cy="6531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LectureConsole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F80ECED-AFCF-3A45-73C7-38E525BDBAEC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10117958" y="4875287"/>
              <a:ext cx="0" cy="9979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768F93-1507-F21D-22E0-A783918E9F85}"/>
                </a:ext>
              </a:extLst>
            </p:cNvPr>
            <p:cNvSpPr/>
            <p:nvPr/>
          </p:nvSpPr>
          <p:spPr>
            <a:xfrm>
              <a:off x="11374663" y="5873202"/>
              <a:ext cx="2147596" cy="6531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EcritureConsole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95B1384-597F-B07C-5CA7-151B7960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8461" y="4875287"/>
              <a:ext cx="0" cy="9979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D81AA1E-AD36-427B-909C-8030F1CC3B1C}"/>
              </a:ext>
            </a:extLst>
          </p:cNvPr>
          <p:cNvGrpSpPr/>
          <p:nvPr/>
        </p:nvGrpSpPr>
        <p:grpSpPr>
          <a:xfrm>
            <a:off x="14536422" y="6627888"/>
            <a:ext cx="263120" cy="221073"/>
            <a:chOff x="7958136" y="9138843"/>
            <a:chExt cx="263120" cy="2210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56B14-9C37-F7CB-2F98-FDD8B2D4729D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D08-843D-4C04-A11A-D2093984FDA5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FE4EE7-667E-42F5-2C60-A52266BD1A6E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8099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30CAD-A67A-0085-3F5C-CD5EB97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frontières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0CDF0-F068-163A-86CB-834C09B3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31287" cy="7665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Mettre en place des frontières partielles</a:t>
            </a:r>
          </a:p>
          <a:p>
            <a:pPr lvl="1"/>
            <a:r>
              <a:rPr lang="fr-FR" dirty="0"/>
              <a:t>Plusieurs approches (suite) :</a:t>
            </a:r>
          </a:p>
          <a:p>
            <a:pPr marL="1939900" lvl="2" indent="-514350">
              <a:buFont typeface="+mj-lt"/>
              <a:buAutoNum type="arabicPeriod" startAt="3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Mettre en place des patrons de conception préparant la mise en place de frontières mais ne la faisant pas encore</a:t>
            </a:r>
          </a:p>
          <a:p>
            <a:pPr lvl="3"/>
            <a:r>
              <a:rPr lang="fr-FR" sz="2800" dirty="0"/>
              <a:t>P.ex. le patron Stratégie</a:t>
            </a:r>
          </a:p>
          <a:p>
            <a:pPr lvl="3"/>
            <a:endParaRPr lang="fr-FR" sz="2800" dirty="0"/>
          </a:p>
          <a:p>
            <a:pPr lvl="3"/>
            <a:endParaRPr lang="fr-FR" sz="2800" dirty="0"/>
          </a:p>
          <a:p>
            <a:pPr lvl="3"/>
            <a:endParaRPr lang="fr-FR" sz="2800" dirty="0"/>
          </a:p>
          <a:p>
            <a:pPr lvl="3"/>
            <a:endParaRPr lang="fr-FR" sz="2800" dirty="0"/>
          </a:p>
          <a:p>
            <a:pPr lvl="3"/>
            <a:endParaRPr lang="fr-FR" sz="2800" dirty="0"/>
          </a:p>
          <a:p>
            <a:pPr lvl="3"/>
            <a:endParaRPr lang="fr-FR" sz="2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C00000"/>
                </a:solidFill>
              </a:rPr>
              <a:t>Inversion de dépendances non faite mais réduit tout de même les dépendances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DF283-7074-0DBB-B2B2-027701C3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72733B-5B38-5AF5-88BD-925A99596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04" y="4695653"/>
            <a:ext cx="4772467" cy="18824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FABF0B6-AA3C-123E-906F-DF846773A109}"/>
              </a:ext>
            </a:extLst>
          </p:cNvPr>
          <p:cNvSpPr txBox="1"/>
          <p:nvPr/>
        </p:nvSpPr>
        <p:spPr>
          <a:xfrm rot="16200000">
            <a:off x="11213230" y="3836734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67A555-BCCF-F62A-933F-FEBF2D01A087}"/>
              </a:ext>
            </a:extLst>
          </p:cNvPr>
          <p:cNvSpPr txBox="1"/>
          <p:nvPr/>
        </p:nvSpPr>
        <p:spPr>
          <a:xfrm>
            <a:off x="8592457" y="4884241"/>
            <a:ext cx="5878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classe </a:t>
            </a:r>
            <a:r>
              <a:rPr lang="fr-FR" sz="2400" i="1" dirty="0" err="1"/>
              <a:t>Facade</a:t>
            </a:r>
            <a:r>
              <a:rPr lang="fr-FR" sz="2400" dirty="0"/>
              <a:t> contient un ensemble de méthodes exécutant une liste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classe </a:t>
            </a:r>
            <a:r>
              <a:rPr lang="fr-FR" sz="2400" i="1" dirty="0"/>
              <a:t>Client</a:t>
            </a:r>
            <a:r>
              <a:rPr lang="fr-FR" sz="2400" dirty="0"/>
              <a:t> utilise </a:t>
            </a:r>
            <a:r>
              <a:rPr lang="fr-FR" sz="2400" i="1" dirty="0" err="1"/>
              <a:t>Facade</a:t>
            </a:r>
            <a:r>
              <a:rPr lang="fr-FR" sz="2400" dirty="0"/>
              <a:t> pour accéder aux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802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8C9E6-2ECA-5125-855A-91ADDB0A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composant principal </a:t>
            </a:r>
            <a:r>
              <a:rPr lang="fr-FR" i="1" dirty="0"/>
              <a:t>Main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01057-DF6E-1239-A74C-707BC0B6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4178773" cy="766533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Lance et coordonne l’exécution des autres composants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0B9636-5784-7BE0-5C90-312F008D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1E77E8-DC7B-96CF-4CA5-D04946C9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09" y="2914335"/>
            <a:ext cx="6608994" cy="69999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C4EDAD9-1643-41C4-54B8-26E8664B395C}"/>
              </a:ext>
            </a:extLst>
          </p:cNvPr>
          <p:cNvSpPr txBox="1"/>
          <p:nvPr/>
        </p:nvSpPr>
        <p:spPr>
          <a:xfrm>
            <a:off x="1531619" y="2589629"/>
            <a:ext cx="68281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 niveau le plus bas, rien ne dépend du </a:t>
            </a:r>
            <a:r>
              <a:rPr lang="fr-FR" sz="2800" i="1" dirty="0"/>
              <a:t>Main</a:t>
            </a:r>
            <a:r>
              <a:rPr lang="fr-F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Créé les objets nécessaires aux composants de haut niveau et leur passe en paramètres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Exemple de </a:t>
            </a:r>
            <a:r>
              <a:rPr lang="fr-FR" sz="2800" i="1" dirty="0"/>
              <a:t>Main</a:t>
            </a:r>
            <a:r>
              <a:rPr lang="fr-FR" sz="2800" dirty="0"/>
              <a:t> pour un jeu en Java dans le terminal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FB534C-CF27-E674-E125-F50261584E58}"/>
              </a:ext>
            </a:extLst>
          </p:cNvPr>
          <p:cNvSpPr txBox="1"/>
          <p:nvPr/>
        </p:nvSpPr>
        <p:spPr>
          <a:xfrm>
            <a:off x="950682" y="6475215"/>
            <a:ext cx="73982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Ligne 3 :</a:t>
            </a:r>
            <a:r>
              <a:rPr lang="fr-FR" dirty="0"/>
              <a:t>  création de l’objet de haut niveau « </a:t>
            </a:r>
            <a:r>
              <a:rPr lang="fr-FR" dirty="0" err="1"/>
              <a:t>game</a:t>
            </a:r>
            <a:r>
              <a:rPr lang="fr-FR" dirty="0"/>
              <a:t> » représentant le jeu </a:t>
            </a:r>
          </a:p>
          <a:p>
            <a:r>
              <a:rPr lang="fr-FR" dirty="0"/>
              <a:t>(création par une « fabrique »* en passant le nom de la classe à instancier, qui implémente le patron « façade »)</a:t>
            </a:r>
          </a:p>
          <a:p>
            <a:endParaRPr lang="fr-FR" sz="800" dirty="0"/>
          </a:p>
          <a:p>
            <a:r>
              <a:rPr lang="fr-FR" b="1" dirty="0"/>
              <a:t>Ligne 4 : </a:t>
            </a:r>
            <a:r>
              <a:rPr lang="fr-FR" dirty="0"/>
              <a:t>création de la carte du jeu, i.e. initialisation de « </a:t>
            </a:r>
            <a:r>
              <a:rPr lang="fr-FR" dirty="0" err="1"/>
              <a:t>game</a:t>
            </a:r>
            <a:r>
              <a:rPr lang="fr-FR" dirty="0"/>
              <a:t> » stocké en attribut de la classe </a:t>
            </a:r>
            <a:r>
              <a:rPr lang="fr-FR" i="1" dirty="0"/>
              <a:t>Main</a:t>
            </a:r>
          </a:p>
          <a:p>
            <a:endParaRPr lang="fr-FR" sz="800" b="1" i="1" dirty="0"/>
          </a:p>
          <a:p>
            <a:r>
              <a:rPr lang="fr-FR" b="1" dirty="0"/>
              <a:t>Ligne 6 :</a:t>
            </a:r>
            <a:r>
              <a:rPr lang="fr-FR" dirty="0"/>
              <a:t> création du flux de données en entrée pour lire les saisies clavier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b="1" dirty="0"/>
              <a:t>Ligne 7 – 38</a:t>
            </a:r>
            <a:r>
              <a:rPr lang="fr-FR" dirty="0"/>
              <a:t> : exécution des tours du jeu  (affichage du statut du personnage, récupération des commandes du joueur, et application des règles du jeu) par l’intermédiaire des méthodes de « 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612DBE-3A61-41A4-D488-D6A79897CA0D}"/>
              </a:ext>
            </a:extLst>
          </p:cNvPr>
          <p:cNvSpPr txBox="1"/>
          <p:nvPr/>
        </p:nvSpPr>
        <p:spPr>
          <a:xfrm rot="16200000">
            <a:off x="-3612461" y="5601818"/>
            <a:ext cx="7612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(*) </a:t>
            </a:r>
            <a:r>
              <a:rPr lang="fr-FR" sz="1600" dirty="0">
                <a:hlinkClick r:id="rId3"/>
              </a:rPr>
              <a:t>https://fr.wikipedia.org/wiki/Fabrique_(patron_de_conception)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3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B023-AD48-E0E8-9FAB-7BD6D26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CC483-0D84-5379-5E31-E98E0991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Cas d’utilisation ciblé </a:t>
            </a:r>
            <a:r>
              <a:rPr lang="fr-FR" dirty="0"/>
              <a:t>: </a:t>
            </a:r>
            <a:r>
              <a:rPr lang="fr-FR" dirty="0">
                <a:solidFill>
                  <a:schemeClr val="accent1"/>
                </a:solidFill>
              </a:rPr>
              <a:t>consulter l’état de ses commandes par un client</a:t>
            </a:r>
          </a:p>
          <a:p>
            <a:endParaRPr lang="fr-FR" dirty="0"/>
          </a:p>
          <a:p>
            <a:r>
              <a:rPr lang="fr-FR" dirty="0"/>
              <a:t>Quelques classes identifiées (pour simplifier, la partie IHM sera omise) :</a:t>
            </a:r>
          </a:p>
          <a:p>
            <a:endParaRPr lang="fr-FR" dirty="0"/>
          </a:p>
          <a:p>
            <a:endParaRPr lang="fr-FR" sz="1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EB78-189E-7EA9-CAEF-06077684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29</a:t>
            </a:fld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49790B8-25DF-DF3D-1799-F59171B8A304}"/>
              </a:ext>
            </a:extLst>
          </p:cNvPr>
          <p:cNvGrpSpPr/>
          <p:nvPr/>
        </p:nvGrpSpPr>
        <p:grpSpPr>
          <a:xfrm>
            <a:off x="2111714" y="3885673"/>
            <a:ext cx="6901656" cy="1241939"/>
            <a:chOff x="2111715" y="3634859"/>
            <a:chExt cx="9804514" cy="124193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72510C6-5200-CFB3-6A64-670DD7BDE242}"/>
                </a:ext>
              </a:extLst>
            </p:cNvPr>
            <p:cNvSpPr txBox="1"/>
            <p:nvPr/>
          </p:nvSpPr>
          <p:spPr>
            <a:xfrm>
              <a:off x="2111715" y="3634859"/>
              <a:ext cx="6113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accent4"/>
                  </a:solidFill>
                </a:rPr>
                <a:t>Règles métier de de l’entreprise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EF85AE3-E0B7-8289-D670-A2A453652A89}"/>
                </a:ext>
              </a:extLst>
            </p:cNvPr>
            <p:cNvSpPr/>
            <p:nvPr/>
          </p:nvSpPr>
          <p:spPr>
            <a:xfrm>
              <a:off x="2111715" y="4034969"/>
              <a:ext cx="9804514" cy="841829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i="1" dirty="0" err="1">
                  <a:solidFill>
                    <a:schemeClr val="tx1"/>
                  </a:solidFill>
                </a:rPr>
                <a:t>Orders</a:t>
              </a:r>
              <a:r>
                <a:rPr lang="fr-FR" sz="2400" dirty="0">
                  <a:solidFill>
                    <a:schemeClr val="tx1"/>
                  </a:solidFill>
                </a:rPr>
                <a:t> : classe représentant une commande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624E42A-7AA6-D8FD-102C-14746FD0DE4A}"/>
              </a:ext>
            </a:extLst>
          </p:cNvPr>
          <p:cNvGrpSpPr/>
          <p:nvPr/>
        </p:nvGrpSpPr>
        <p:grpSpPr>
          <a:xfrm>
            <a:off x="2111714" y="5229274"/>
            <a:ext cx="6901657" cy="1241939"/>
            <a:chOff x="2111713" y="3634859"/>
            <a:chExt cx="10895922" cy="124193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0663F26-055A-9E8C-32B1-7D65EB43E0F2}"/>
                </a:ext>
              </a:extLst>
            </p:cNvPr>
            <p:cNvSpPr txBox="1"/>
            <p:nvPr/>
          </p:nvSpPr>
          <p:spPr>
            <a:xfrm>
              <a:off x="2111713" y="3634859"/>
              <a:ext cx="61297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rgbClr val="C00000"/>
                  </a:solidFill>
                </a:rPr>
                <a:t>Règles métier de l’application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0BA800A-AECE-58F3-31C6-FC30DC2F5BAD}"/>
                </a:ext>
              </a:extLst>
            </p:cNvPr>
            <p:cNvSpPr/>
            <p:nvPr/>
          </p:nvSpPr>
          <p:spPr>
            <a:xfrm>
              <a:off x="2111715" y="4034969"/>
              <a:ext cx="10895920" cy="84182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i="1" dirty="0" err="1">
                  <a:solidFill>
                    <a:schemeClr val="tx1"/>
                  </a:solidFill>
                </a:rPr>
                <a:t>OrdersChecking</a:t>
              </a:r>
              <a:r>
                <a:rPr lang="fr-FR" sz="2400" b="1" i="1" dirty="0">
                  <a:solidFill>
                    <a:schemeClr val="tx1"/>
                  </a:solidFill>
                </a:rPr>
                <a:t> </a:t>
              </a:r>
              <a:r>
                <a:rPr lang="fr-FR" sz="2400" dirty="0">
                  <a:solidFill>
                    <a:schemeClr val="tx1"/>
                  </a:solidFill>
                </a:rPr>
                <a:t>: classe représentant les opérations nécessaires à la consultation d’une commande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7F159A6-B8B3-9476-4CD1-2805D7875D66}"/>
              </a:ext>
            </a:extLst>
          </p:cNvPr>
          <p:cNvGrpSpPr/>
          <p:nvPr/>
        </p:nvGrpSpPr>
        <p:grpSpPr>
          <a:xfrm>
            <a:off x="2111713" y="6716039"/>
            <a:ext cx="6901656" cy="1241939"/>
            <a:chOff x="2111715" y="3634859"/>
            <a:chExt cx="10895920" cy="1241939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1B53B14-B320-7CED-58EC-E8D09CC1ABD0}"/>
                </a:ext>
              </a:extLst>
            </p:cNvPr>
            <p:cNvSpPr txBox="1"/>
            <p:nvPr/>
          </p:nvSpPr>
          <p:spPr>
            <a:xfrm>
              <a:off x="2111715" y="3634859"/>
              <a:ext cx="47836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Adaptateur d’interface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0818078-7485-5BDC-86FC-CCB00EDE1FDD}"/>
                </a:ext>
              </a:extLst>
            </p:cNvPr>
            <p:cNvSpPr/>
            <p:nvPr/>
          </p:nvSpPr>
          <p:spPr>
            <a:xfrm>
              <a:off x="2111715" y="4034969"/>
              <a:ext cx="10895920" cy="841829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i="1" dirty="0" err="1">
                  <a:solidFill>
                    <a:schemeClr val="tx1"/>
                  </a:solidFill>
                </a:rPr>
                <a:t>OrdersController</a:t>
              </a:r>
              <a:r>
                <a:rPr lang="fr-FR" sz="2400" b="1" i="1" dirty="0">
                  <a:solidFill>
                    <a:schemeClr val="tx1"/>
                  </a:solidFill>
                </a:rPr>
                <a:t> </a:t>
              </a:r>
              <a:r>
                <a:rPr lang="fr-FR" sz="2400" dirty="0">
                  <a:solidFill>
                    <a:schemeClr val="tx1"/>
                  </a:solidFill>
                </a:rPr>
                <a:t>: classe qui gère les « requêtes » de l’utilisateur (au sens large)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65C0DF13-D610-2493-870D-762902E312C0}"/>
              </a:ext>
            </a:extLst>
          </p:cNvPr>
          <p:cNvSpPr txBox="1"/>
          <p:nvPr/>
        </p:nvSpPr>
        <p:spPr>
          <a:xfrm>
            <a:off x="9112542" y="7032786"/>
            <a:ext cx="5209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« requêtes » de l’utilisateurs sont récupérées par le contrôleur via une interface utilisateur (interface graphique, interface web, ligne de commande, appels API,  ou autre) non présentée ici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7D0E5D-9488-63AA-6907-7B46DA6BF296}"/>
              </a:ext>
            </a:extLst>
          </p:cNvPr>
          <p:cNvSpPr txBox="1"/>
          <p:nvPr/>
        </p:nvSpPr>
        <p:spPr>
          <a:xfrm>
            <a:off x="9229285" y="4506642"/>
            <a:ext cx="856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Entité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endParaRPr lang="fr-FR" sz="20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1301A43-4A74-8392-D673-FF46A60B5028}"/>
              </a:ext>
            </a:extLst>
          </p:cNvPr>
          <p:cNvGrpSpPr/>
          <p:nvPr/>
        </p:nvGrpSpPr>
        <p:grpSpPr>
          <a:xfrm>
            <a:off x="2111713" y="8280499"/>
            <a:ext cx="6901656" cy="1241939"/>
            <a:chOff x="2111715" y="3634859"/>
            <a:chExt cx="10895920" cy="1241939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40E2485-1900-6EDB-1C10-5F3B4468538C}"/>
                </a:ext>
              </a:extLst>
            </p:cNvPr>
            <p:cNvSpPr txBox="1"/>
            <p:nvPr/>
          </p:nvSpPr>
          <p:spPr>
            <a:xfrm>
              <a:off x="2111715" y="3634859"/>
              <a:ext cx="47836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Adaptateur d’interface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DB69176C-7DF2-C080-1A38-E979D4F4C11C}"/>
                </a:ext>
              </a:extLst>
            </p:cNvPr>
            <p:cNvSpPr/>
            <p:nvPr/>
          </p:nvSpPr>
          <p:spPr>
            <a:xfrm>
              <a:off x="2111715" y="4034969"/>
              <a:ext cx="10895920" cy="841829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i="1" dirty="0" err="1">
                  <a:solidFill>
                    <a:schemeClr val="tx1"/>
                  </a:solidFill>
                </a:rPr>
                <a:t>OrdersRepository</a:t>
              </a:r>
              <a:r>
                <a:rPr lang="fr-FR" sz="2400" b="1" i="1" dirty="0">
                  <a:solidFill>
                    <a:schemeClr val="tx1"/>
                  </a:solidFill>
                </a:rPr>
                <a:t> </a:t>
              </a:r>
              <a:r>
                <a:rPr lang="fr-FR" sz="2400" dirty="0">
                  <a:solidFill>
                    <a:schemeClr val="tx1"/>
                  </a:solidFill>
                </a:rPr>
                <a:t>: classe qui représente l’accès aux données stockées sur les commandes</a:t>
              </a:r>
            </a:p>
          </p:txBody>
        </p:sp>
      </p:grpSp>
      <p:pic>
        <p:nvPicPr>
          <p:cNvPr id="28" name="Espace réservé du contenu 11">
            <a:extLst>
              <a:ext uri="{FF2B5EF4-FFF2-40B4-BE49-F238E27FC236}">
                <a16:creationId xmlns:a16="http://schemas.microsoft.com/office/drawing/2014/main" id="{011D07E4-3C82-EA68-64EF-3E126DC6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98" r="35618" b="212"/>
          <a:stretch/>
        </p:blipFill>
        <p:spPr>
          <a:xfrm>
            <a:off x="12392909" y="3962712"/>
            <a:ext cx="2050867" cy="211618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CB7E98C-C7E0-822B-7417-E03BA0EAA46B}"/>
              </a:ext>
            </a:extLst>
          </p:cNvPr>
          <p:cNvSpPr txBox="1"/>
          <p:nvPr/>
        </p:nvSpPr>
        <p:spPr>
          <a:xfrm>
            <a:off x="9229284" y="5817328"/>
            <a:ext cx="2091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Cas d’utilisation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6098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7406-0D88-4629-3A5E-34EFFF7C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choix faits trop tôt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DB60F-10DD-9D22-2556-56673343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Choisir un système de gestion de base de données dès le début</a:t>
            </a:r>
          </a:p>
          <a:p>
            <a:r>
              <a:rPr lang="fr-FR" dirty="0"/>
              <a:t>S’orienter vers un logiciel accessible sur le Web (application Web) au début du développement</a:t>
            </a:r>
          </a:p>
          <a:p>
            <a:r>
              <a:rPr lang="fr-FR" dirty="0"/>
              <a:t>Adopter un </a:t>
            </a:r>
            <a:r>
              <a:rPr lang="fr-FR" i="1" dirty="0" err="1"/>
              <a:t>framework</a:t>
            </a:r>
            <a:r>
              <a:rPr lang="fr-FR" dirty="0"/>
              <a:t> et son lot de dépendances au départ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5"/>
                </a:solidFill>
              </a:rPr>
              <a:t>Règles métiers doivent rester indépendantes de tout cela </a:t>
            </a:r>
          </a:p>
          <a:p>
            <a:pPr lvl="1"/>
            <a:r>
              <a:rPr lang="fr-FR" dirty="0"/>
              <a:t>Haut niveau vs détails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5"/>
                </a:solidFill>
              </a:rPr>
              <a:t>Attendre le plus longtemps possible pour avoir le plus d’informations possibles et faire des choix plus pertinents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5B6099-6BC6-FC61-18C0-EA76411F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45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B023-AD48-E0E8-9FAB-7BD6D26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CC483-0D84-5379-5E31-E98E0991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890476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Diagramme de classes avec ajout de frontières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Différentes organisations possibles des composants/packages pour limiter les dépendances :</a:t>
            </a:r>
          </a:p>
          <a:p>
            <a:pPr lvl="1"/>
            <a:r>
              <a:rPr lang="fr-FR" dirty="0"/>
              <a:t>Organisation par couches</a:t>
            </a:r>
          </a:p>
          <a:p>
            <a:pPr lvl="1"/>
            <a:r>
              <a:rPr lang="fr-FR" dirty="0"/>
              <a:t>Organisation par domaines fonctionnels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EB78-189E-7EA9-CAEF-06077684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5A2C-1639-A67E-1868-27C65453569E}"/>
              </a:ext>
            </a:extLst>
          </p:cNvPr>
          <p:cNvSpPr/>
          <p:nvPr/>
        </p:nvSpPr>
        <p:spPr>
          <a:xfrm>
            <a:off x="2049466" y="2697872"/>
            <a:ext cx="1772245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48BF56-ED6D-A932-42B7-F2ACC772B0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35589" y="3351014"/>
            <a:ext cx="2848" cy="5218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619194-F2D5-37C2-DD86-C4B854A59B57}"/>
              </a:ext>
            </a:extLst>
          </p:cNvPr>
          <p:cNvSpPr txBox="1"/>
          <p:nvPr/>
        </p:nvSpPr>
        <p:spPr>
          <a:xfrm>
            <a:off x="2191117" y="34073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5498F-7433-E57E-58B9-15C2DE5B0255}"/>
              </a:ext>
            </a:extLst>
          </p:cNvPr>
          <p:cNvSpPr/>
          <p:nvPr/>
        </p:nvSpPr>
        <p:spPr>
          <a:xfrm>
            <a:off x="2110747" y="5011183"/>
            <a:ext cx="1655380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AE104-9E69-071D-CFCA-52F4C60C0367}"/>
              </a:ext>
            </a:extLst>
          </p:cNvPr>
          <p:cNvSpPr/>
          <p:nvPr/>
        </p:nvSpPr>
        <p:spPr>
          <a:xfrm>
            <a:off x="1776418" y="7197313"/>
            <a:ext cx="2318338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F0AE15-9C11-D9E0-E262-472507B5CD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938437" y="4526034"/>
            <a:ext cx="0" cy="4851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EEB2828-6B65-7FE0-5D02-9177FFD13FA7}"/>
              </a:ext>
            </a:extLst>
          </p:cNvPr>
          <p:cNvSpPr txBox="1"/>
          <p:nvPr/>
        </p:nvSpPr>
        <p:spPr>
          <a:xfrm>
            <a:off x="3010213" y="4634294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B30FA4-0BE0-E589-F8F4-C0E61401BA9C}"/>
              </a:ext>
            </a:extLst>
          </p:cNvPr>
          <p:cNvGrpSpPr/>
          <p:nvPr/>
        </p:nvGrpSpPr>
        <p:grpSpPr>
          <a:xfrm>
            <a:off x="2110747" y="3737802"/>
            <a:ext cx="1655380" cy="788232"/>
            <a:chOff x="3928310" y="3392617"/>
            <a:chExt cx="1655380" cy="7882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310234-BB66-170F-A909-FBE07F1EB112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F24BCA1-1928-5129-4795-12F4AB1DB48D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6916A5A-8CC9-0153-EA7A-D40FA412ABFA}"/>
              </a:ext>
            </a:extLst>
          </p:cNvPr>
          <p:cNvGrpSpPr/>
          <p:nvPr/>
        </p:nvGrpSpPr>
        <p:grpSpPr>
          <a:xfrm>
            <a:off x="2024668" y="5997539"/>
            <a:ext cx="1821839" cy="785484"/>
            <a:chOff x="3950840" y="3392617"/>
            <a:chExt cx="1655380" cy="7854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F79F6-8F87-D7E1-1A65-3EDCBCC972C5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10366D9-4B93-54ED-8132-724F2E5AFEC3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E5AB9C9-8941-27C5-2370-B3551A5B9866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2935588" y="5664325"/>
            <a:ext cx="2849" cy="4655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20BAB4-60EB-9528-9B07-FD134DB3D9B3}"/>
              </a:ext>
            </a:extLst>
          </p:cNvPr>
          <p:cNvSpPr txBox="1"/>
          <p:nvPr/>
        </p:nvSpPr>
        <p:spPr>
          <a:xfrm>
            <a:off x="2183837" y="566432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B5DBA8-1B0D-9D28-A443-12B3EB8BDA9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35587" y="6783023"/>
            <a:ext cx="0" cy="4142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90D548-B8EE-60BC-D182-F38E9C247DF7}"/>
              </a:ext>
            </a:extLst>
          </p:cNvPr>
          <p:cNvSpPr txBox="1"/>
          <p:nvPr/>
        </p:nvSpPr>
        <p:spPr>
          <a:xfrm>
            <a:off x="3013851" y="6803549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B6D4C774-BB99-FD38-654A-16B3D34CC098}"/>
              </a:ext>
            </a:extLst>
          </p:cNvPr>
          <p:cNvSpPr/>
          <p:nvPr/>
        </p:nvSpPr>
        <p:spPr>
          <a:xfrm>
            <a:off x="1921642" y="3498962"/>
            <a:ext cx="2177142" cy="203223"/>
          </a:xfrm>
          <a:custGeom>
            <a:avLst/>
            <a:gdLst>
              <a:gd name="connsiteX0" fmla="*/ 0 w 2177142"/>
              <a:gd name="connsiteY0" fmla="*/ 0 h 203223"/>
              <a:gd name="connsiteX1" fmla="*/ 769257 w 2177142"/>
              <a:gd name="connsiteY1" fmla="*/ 203200 h 203223"/>
              <a:gd name="connsiteX2" fmla="*/ 1582057 w 2177142"/>
              <a:gd name="connsiteY2" fmla="*/ 14514 h 203223"/>
              <a:gd name="connsiteX3" fmla="*/ 2177142 w 2177142"/>
              <a:gd name="connsiteY3" fmla="*/ 159657 h 2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142" h="203223">
                <a:moveTo>
                  <a:pt x="0" y="0"/>
                </a:moveTo>
                <a:cubicBezTo>
                  <a:pt x="252790" y="100390"/>
                  <a:pt x="505581" y="200781"/>
                  <a:pt x="769257" y="203200"/>
                </a:cubicBezTo>
                <a:cubicBezTo>
                  <a:pt x="1032933" y="205619"/>
                  <a:pt x="1347410" y="21771"/>
                  <a:pt x="1582057" y="14514"/>
                </a:cubicBezTo>
                <a:cubicBezTo>
                  <a:pt x="1816704" y="7257"/>
                  <a:pt x="1996923" y="83457"/>
                  <a:pt x="2177142" y="15965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F8C44BED-CB49-B712-13D5-FFFB522157BB}"/>
              </a:ext>
            </a:extLst>
          </p:cNvPr>
          <p:cNvSpPr/>
          <p:nvPr/>
        </p:nvSpPr>
        <p:spPr>
          <a:xfrm>
            <a:off x="1842586" y="6904695"/>
            <a:ext cx="2177142" cy="203223"/>
          </a:xfrm>
          <a:custGeom>
            <a:avLst/>
            <a:gdLst>
              <a:gd name="connsiteX0" fmla="*/ 0 w 2177142"/>
              <a:gd name="connsiteY0" fmla="*/ 0 h 203223"/>
              <a:gd name="connsiteX1" fmla="*/ 769257 w 2177142"/>
              <a:gd name="connsiteY1" fmla="*/ 203200 h 203223"/>
              <a:gd name="connsiteX2" fmla="*/ 1582057 w 2177142"/>
              <a:gd name="connsiteY2" fmla="*/ 14514 h 203223"/>
              <a:gd name="connsiteX3" fmla="*/ 2177142 w 2177142"/>
              <a:gd name="connsiteY3" fmla="*/ 159657 h 2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142" h="203223">
                <a:moveTo>
                  <a:pt x="0" y="0"/>
                </a:moveTo>
                <a:cubicBezTo>
                  <a:pt x="252790" y="100390"/>
                  <a:pt x="505581" y="200781"/>
                  <a:pt x="769257" y="203200"/>
                </a:cubicBezTo>
                <a:cubicBezTo>
                  <a:pt x="1032933" y="205619"/>
                  <a:pt x="1347410" y="21771"/>
                  <a:pt x="1582057" y="14514"/>
                </a:cubicBezTo>
                <a:cubicBezTo>
                  <a:pt x="1816704" y="7257"/>
                  <a:pt x="1996923" y="83457"/>
                  <a:pt x="2177142" y="15965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44193C-2C01-FB99-38F7-4695A43D9055}"/>
              </a:ext>
            </a:extLst>
          </p:cNvPr>
          <p:cNvSpPr/>
          <p:nvPr/>
        </p:nvSpPr>
        <p:spPr>
          <a:xfrm>
            <a:off x="4677047" y="5011183"/>
            <a:ext cx="1069104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31FCA91-0065-9DF2-1D11-BCF357F34361}"/>
              </a:ext>
            </a:extLst>
          </p:cNvPr>
          <p:cNvSpPr txBox="1"/>
          <p:nvPr/>
        </p:nvSpPr>
        <p:spPr>
          <a:xfrm>
            <a:off x="4357895" y="607710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AE512C4-6D92-4A5E-561A-A89F246A1F51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3766127" y="5337754"/>
            <a:ext cx="9109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03F7DBD8-4424-9035-0F26-25226C2C93AB}"/>
              </a:ext>
            </a:extLst>
          </p:cNvPr>
          <p:cNvCxnSpPr>
            <a:stCxn id="34" idx="3"/>
            <a:endCxn id="53" idx="2"/>
          </p:cNvCxnSpPr>
          <p:nvPr/>
        </p:nvCxnSpPr>
        <p:spPr>
          <a:xfrm flipV="1">
            <a:off x="3846507" y="5664325"/>
            <a:ext cx="1365092" cy="792127"/>
          </a:xfrm>
          <a:prstGeom prst="bentConnector2">
            <a:avLst/>
          </a:prstGeom>
          <a:ln w="38100">
            <a:solidFill>
              <a:srgbClr val="0AB494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9BAF09AC-8E6A-2602-400B-891E2C13CAB5}"/>
              </a:ext>
            </a:extLst>
          </p:cNvPr>
          <p:cNvSpPr txBox="1"/>
          <p:nvPr/>
        </p:nvSpPr>
        <p:spPr>
          <a:xfrm>
            <a:off x="3806311" y="496822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86B91-B391-C4BC-B143-49F5BB77E0DB}"/>
              </a:ext>
            </a:extLst>
          </p:cNvPr>
          <p:cNvSpPr/>
          <p:nvPr/>
        </p:nvSpPr>
        <p:spPr>
          <a:xfrm>
            <a:off x="8569050" y="2683997"/>
            <a:ext cx="1772245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D691BF-1063-A7A3-5AB0-04179F5C3D15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9455173" y="3337139"/>
            <a:ext cx="2848" cy="5218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6209D1B-7667-63F8-83EE-E423A2819744}"/>
              </a:ext>
            </a:extLst>
          </p:cNvPr>
          <p:cNvSpPr txBox="1"/>
          <p:nvPr/>
        </p:nvSpPr>
        <p:spPr>
          <a:xfrm>
            <a:off x="8710701" y="33934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82D0F-6B0D-46C8-F0C4-4658CB23EA99}"/>
              </a:ext>
            </a:extLst>
          </p:cNvPr>
          <p:cNvSpPr/>
          <p:nvPr/>
        </p:nvSpPr>
        <p:spPr>
          <a:xfrm>
            <a:off x="8630331" y="4997308"/>
            <a:ext cx="1655380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814ACA-6E55-C435-1065-8322C406FEF0}"/>
              </a:ext>
            </a:extLst>
          </p:cNvPr>
          <p:cNvSpPr/>
          <p:nvPr/>
        </p:nvSpPr>
        <p:spPr>
          <a:xfrm>
            <a:off x="10568942" y="7405509"/>
            <a:ext cx="2318338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7955C5-2224-7D1C-0E01-5F877EB30EC9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9458021" y="4512159"/>
            <a:ext cx="0" cy="4851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6DA48C4-D58C-49D1-8C8A-0309F2003D70}"/>
              </a:ext>
            </a:extLst>
          </p:cNvPr>
          <p:cNvSpPr txBox="1"/>
          <p:nvPr/>
        </p:nvSpPr>
        <p:spPr>
          <a:xfrm>
            <a:off x="9529797" y="4620419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BB0C8E3-F22B-EDC9-CED7-2637B554B011}"/>
              </a:ext>
            </a:extLst>
          </p:cNvPr>
          <p:cNvGrpSpPr/>
          <p:nvPr/>
        </p:nvGrpSpPr>
        <p:grpSpPr>
          <a:xfrm>
            <a:off x="8630331" y="3723927"/>
            <a:ext cx="1655380" cy="788232"/>
            <a:chOff x="3928310" y="3392617"/>
            <a:chExt cx="1655380" cy="7882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EFC612-EF9C-F901-8723-04D2A29305C7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0528C67-8537-A491-167A-DCE3104F6E30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8DFEBE8-D673-55AA-51D2-8D9C96CF0E1B}"/>
              </a:ext>
            </a:extLst>
          </p:cNvPr>
          <p:cNvGrpSpPr/>
          <p:nvPr/>
        </p:nvGrpSpPr>
        <p:grpSpPr>
          <a:xfrm>
            <a:off x="10817192" y="6205735"/>
            <a:ext cx="1821839" cy="785484"/>
            <a:chOff x="3950840" y="3392617"/>
            <a:chExt cx="1655380" cy="7854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04BEBD-0A2C-91E3-BC5F-00437BE03A93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D6117C8-A178-DF5A-9BDF-194ABE83006D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69CD07A-C268-5783-8514-555C2C3D65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728111" y="6991219"/>
            <a:ext cx="0" cy="4142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6C6F03D-70BE-EF59-D5D3-1D5CF5EF7587}"/>
              </a:ext>
            </a:extLst>
          </p:cNvPr>
          <p:cNvSpPr txBox="1"/>
          <p:nvPr/>
        </p:nvSpPr>
        <p:spPr>
          <a:xfrm>
            <a:off x="11806375" y="7011745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476D3AE1-8FB1-67BD-F4E4-48FE43B4CF01}"/>
              </a:ext>
            </a:extLst>
          </p:cNvPr>
          <p:cNvSpPr/>
          <p:nvPr/>
        </p:nvSpPr>
        <p:spPr>
          <a:xfrm>
            <a:off x="8441226" y="3485087"/>
            <a:ext cx="2177142" cy="203223"/>
          </a:xfrm>
          <a:custGeom>
            <a:avLst/>
            <a:gdLst>
              <a:gd name="connsiteX0" fmla="*/ 0 w 2177142"/>
              <a:gd name="connsiteY0" fmla="*/ 0 h 203223"/>
              <a:gd name="connsiteX1" fmla="*/ 769257 w 2177142"/>
              <a:gd name="connsiteY1" fmla="*/ 203200 h 203223"/>
              <a:gd name="connsiteX2" fmla="*/ 1582057 w 2177142"/>
              <a:gd name="connsiteY2" fmla="*/ 14514 h 203223"/>
              <a:gd name="connsiteX3" fmla="*/ 2177142 w 2177142"/>
              <a:gd name="connsiteY3" fmla="*/ 159657 h 2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142" h="203223">
                <a:moveTo>
                  <a:pt x="0" y="0"/>
                </a:moveTo>
                <a:cubicBezTo>
                  <a:pt x="252790" y="100390"/>
                  <a:pt x="505581" y="200781"/>
                  <a:pt x="769257" y="203200"/>
                </a:cubicBezTo>
                <a:cubicBezTo>
                  <a:pt x="1032933" y="205619"/>
                  <a:pt x="1347410" y="21771"/>
                  <a:pt x="1582057" y="14514"/>
                </a:cubicBezTo>
                <a:cubicBezTo>
                  <a:pt x="1816704" y="7257"/>
                  <a:pt x="1996923" y="83457"/>
                  <a:pt x="2177142" y="15965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93D4CF32-1BE0-C015-D9F0-3A4855EC1976}"/>
              </a:ext>
            </a:extLst>
          </p:cNvPr>
          <p:cNvSpPr/>
          <p:nvPr/>
        </p:nvSpPr>
        <p:spPr>
          <a:xfrm>
            <a:off x="10635110" y="7112891"/>
            <a:ext cx="2177142" cy="203223"/>
          </a:xfrm>
          <a:custGeom>
            <a:avLst/>
            <a:gdLst>
              <a:gd name="connsiteX0" fmla="*/ 0 w 2177142"/>
              <a:gd name="connsiteY0" fmla="*/ 0 h 203223"/>
              <a:gd name="connsiteX1" fmla="*/ 769257 w 2177142"/>
              <a:gd name="connsiteY1" fmla="*/ 203200 h 203223"/>
              <a:gd name="connsiteX2" fmla="*/ 1582057 w 2177142"/>
              <a:gd name="connsiteY2" fmla="*/ 14514 h 203223"/>
              <a:gd name="connsiteX3" fmla="*/ 2177142 w 2177142"/>
              <a:gd name="connsiteY3" fmla="*/ 159657 h 2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142" h="203223">
                <a:moveTo>
                  <a:pt x="0" y="0"/>
                </a:moveTo>
                <a:cubicBezTo>
                  <a:pt x="252790" y="100390"/>
                  <a:pt x="505581" y="200781"/>
                  <a:pt x="769257" y="203200"/>
                </a:cubicBezTo>
                <a:cubicBezTo>
                  <a:pt x="1032933" y="205619"/>
                  <a:pt x="1347410" y="21771"/>
                  <a:pt x="1582057" y="14514"/>
                </a:cubicBezTo>
                <a:cubicBezTo>
                  <a:pt x="1816704" y="7257"/>
                  <a:pt x="1996923" y="83457"/>
                  <a:pt x="2177142" y="15965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89D91C-7948-0C84-C16F-A7FC143219CD}"/>
              </a:ext>
            </a:extLst>
          </p:cNvPr>
          <p:cNvSpPr/>
          <p:nvPr/>
        </p:nvSpPr>
        <p:spPr>
          <a:xfrm>
            <a:off x="11196630" y="5010986"/>
            <a:ext cx="1069104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5C2F1D-B5AB-58A1-B944-EEBF9877CE10}"/>
              </a:ext>
            </a:extLst>
          </p:cNvPr>
          <p:cNvSpPr txBox="1"/>
          <p:nvPr/>
        </p:nvSpPr>
        <p:spPr>
          <a:xfrm>
            <a:off x="10898992" y="578926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DEB3445-3EA5-FBE4-D2A7-159EA4D9048A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10285711" y="5323879"/>
            <a:ext cx="910919" cy="136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7A323472-AD65-F267-48EC-E9C7EE886C3B}"/>
              </a:ext>
            </a:extLst>
          </p:cNvPr>
          <p:cNvCxnSpPr>
            <a:cxnSpLocks/>
            <a:stCxn id="26" idx="0"/>
            <a:endCxn id="39" idx="2"/>
          </p:cNvCxnSpPr>
          <p:nvPr/>
        </p:nvCxnSpPr>
        <p:spPr>
          <a:xfrm rot="5400000" flipH="1" flipV="1">
            <a:off x="11392673" y="5999568"/>
            <a:ext cx="673949" cy="3070"/>
          </a:xfrm>
          <a:prstGeom prst="bentConnector3">
            <a:avLst>
              <a:gd name="adj1" fmla="val 50000"/>
            </a:avLst>
          </a:prstGeom>
          <a:ln w="38100">
            <a:solidFill>
              <a:srgbClr val="0AB494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8355C86E-83BD-0D7E-B952-10932091EF9C}"/>
              </a:ext>
            </a:extLst>
          </p:cNvPr>
          <p:cNvSpPr txBox="1"/>
          <p:nvPr/>
        </p:nvSpPr>
        <p:spPr>
          <a:xfrm>
            <a:off x="10325895" y="495435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BBE27E8-5645-14DC-16C6-A15F382F8445}"/>
              </a:ext>
            </a:extLst>
          </p:cNvPr>
          <p:cNvSpPr txBox="1"/>
          <p:nvPr/>
        </p:nvSpPr>
        <p:spPr>
          <a:xfrm>
            <a:off x="6811504" y="5010986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OU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0D56377-F274-E110-61E0-7C54CCF08C76}"/>
              </a:ext>
            </a:extLst>
          </p:cNvPr>
          <p:cNvSpPr txBox="1"/>
          <p:nvPr/>
        </p:nvSpPr>
        <p:spPr>
          <a:xfrm>
            <a:off x="13477102" y="4989751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OU …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6C19EE9-7817-1B2F-7753-30233D8B4DF2}"/>
              </a:ext>
            </a:extLst>
          </p:cNvPr>
          <p:cNvSpPr txBox="1"/>
          <p:nvPr/>
        </p:nvSpPr>
        <p:spPr>
          <a:xfrm>
            <a:off x="4810997" y="7062219"/>
            <a:ext cx="3807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AB494"/>
                </a:solidFill>
              </a:rPr>
              <a:t>p.ex. si les classes implémentant </a:t>
            </a:r>
            <a:r>
              <a:rPr lang="fr-FR" i="1" dirty="0" err="1">
                <a:solidFill>
                  <a:srgbClr val="0AB494"/>
                </a:solidFill>
              </a:rPr>
              <a:t>OrdersRepository</a:t>
            </a:r>
            <a:r>
              <a:rPr lang="fr-FR" dirty="0">
                <a:solidFill>
                  <a:srgbClr val="0AB494"/>
                </a:solidFill>
              </a:rPr>
              <a:t> accèdent aux données et renvoie des listes d’</a:t>
            </a:r>
            <a:r>
              <a:rPr lang="fr-FR" i="1" dirty="0" err="1">
                <a:solidFill>
                  <a:srgbClr val="0AB494"/>
                </a:solidFill>
              </a:rPr>
              <a:t>Orders</a:t>
            </a:r>
            <a:endParaRPr lang="fr-FR" i="1" dirty="0">
              <a:solidFill>
                <a:srgbClr val="0AB494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4B01691-B153-7E0E-71EA-EB18BE7B31B6}"/>
              </a:ext>
            </a:extLst>
          </p:cNvPr>
          <p:cNvSpPr txBox="1"/>
          <p:nvPr/>
        </p:nvSpPr>
        <p:spPr>
          <a:xfrm>
            <a:off x="11559500" y="2351124"/>
            <a:ext cx="3106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AB494"/>
                </a:solidFill>
              </a:rPr>
              <a:t>p.ex. si </a:t>
            </a:r>
            <a:r>
              <a:rPr lang="fr-FR" i="1" dirty="0" err="1">
                <a:solidFill>
                  <a:srgbClr val="0AB494"/>
                </a:solidFill>
              </a:rPr>
              <a:t>Orders</a:t>
            </a:r>
            <a:r>
              <a:rPr lang="fr-FR" dirty="0">
                <a:solidFill>
                  <a:srgbClr val="0AB494"/>
                </a:solidFill>
              </a:rPr>
              <a:t> utilise </a:t>
            </a:r>
            <a:r>
              <a:rPr lang="fr-FR" i="1" dirty="0" err="1">
                <a:solidFill>
                  <a:srgbClr val="0AB494"/>
                </a:solidFill>
              </a:rPr>
              <a:t>OrdersRepository</a:t>
            </a:r>
            <a:r>
              <a:rPr lang="fr-FR" dirty="0">
                <a:solidFill>
                  <a:srgbClr val="0AB494"/>
                </a:solidFill>
              </a:rPr>
              <a:t> comme interface pour accéder aux données et initialiser ses attributs</a:t>
            </a:r>
            <a:endParaRPr lang="fr-FR" i="1" dirty="0">
              <a:solidFill>
                <a:srgbClr val="0AB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3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B023-AD48-E0E8-9FAB-7BD6D26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CC483-0D84-5379-5E31-E98E0991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7" y="1964724"/>
            <a:ext cx="8536152" cy="7890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Organisation par couches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Une bonne façon de commencer</a:t>
            </a:r>
          </a:p>
          <a:p>
            <a:pPr lvl="2"/>
            <a:r>
              <a:rPr lang="fr-FR" dirty="0"/>
              <a:t>Rapide et relativement peu complexe au début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Pas des dépendances cycliques</a:t>
            </a:r>
          </a:p>
          <a:p>
            <a:pPr lvl="2"/>
            <a:r>
              <a:rPr lang="fr-FR" dirty="0"/>
              <a:t>Dépendances toujours vers le « bas » </a:t>
            </a:r>
          </a:p>
          <a:p>
            <a:pPr lvl="2"/>
            <a:endParaRPr lang="fr-FR" dirty="0"/>
          </a:p>
          <a:p>
            <a:pPr marL="712775" lvl="1" indent="0">
              <a:buNone/>
            </a:pPr>
            <a:r>
              <a:rPr lang="fr-FR" dirty="0">
                <a:solidFill>
                  <a:srgbClr val="C00000"/>
                </a:solidFill>
              </a:rPr>
              <a:t>Mais, 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Des modules avec beaucoup de codes lorsque l’application grandit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Ne laisse pas deviner facilement le domaine d’activité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EB78-189E-7EA9-CAEF-06077684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5A2C-1639-A67E-1868-27C65453569E}"/>
              </a:ext>
            </a:extLst>
          </p:cNvPr>
          <p:cNvSpPr/>
          <p:nvPr/>
        </p:nvSpPr>
        <p:spPr>
          <a:xfrm>
            <a:off x="9701039" y="2447059"/>
            <a:ext cx="1772245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48BF56-ED6D-A932-42B7-F2ACC772B0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87162" y="3100201"/>
            <a:ext cx="2848" cy="15233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619194-F2D5-37C2-DD86-C4B854A59B57}"/>
              </a:ext>
            </a:extLst>
          </p:cNvPr>
          <p:cNvSpPr txBox="1"/>
          <p:nvPr/>
        </p:nvSpPr>
        <p:spPr>
          <a:xfrm>
            <a:off x="10560509" y="355053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5498F-7433-E57E-58B9-15C2DE5B0255}"/>
              </a:ext>
            </a:extLst>
          </p:cNvPr>
          <p:cNvSpPr/>
          <p:nvPr/>
        </p:nvSpPr>
        <p:spPr>
          <a:xfrm>
            <a:off x="9762320" y="5689282"/>
            <a:ext cx="1655380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AE104-9E69-071D-CFCA-52F4C60C0367}"/>
              </a:ext>
            </a:extLst>
          </p:cNvPr>
          <p:cNvSpPr/>
          <p:nvPr/>
        </p:nvSpPr>
        <p:spPr>
          <a:xfrm>
            <a:off x="11570299" y="8782550"/>
            <a:ext cx="2318338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F0AE15-9C11-D9E0-E262-472507B5CD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590010" y="5276703"/>
            <a:ext cx="0" cy="41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EEB2828-6B65-7FE0-5D02-9177FFD13FA7}"/>
              </a:ext>
            </a:extLst>
          </p:cNvPr>
          <p:cNvSpPr txBox="1"/>
          <p:nvPr/>
        </p:nvSpPr>
        <p:spPr>
          <a:xfrm>
            <a:off x="10661786" y="5384963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B30FA4-0BE0-E589-F8F4-C0E61401BA9C}"/>
              </a:ext>
            </a:extLst>
          </p:cNvPr>
          <p:cNvGrpSpPr/>
          <p:nvPr/>
        </p:nvGrpSpPr>
        <p:grpSpPr>
          <a:xfrm>
            <a:off x="9762320" y="4488471"/>
            <a:ext cx="1655380" cy="788232"/>
            <a:chOff x="3928310" y="3392617"/>
            <a:chExt cx="1655380" cy="7882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310234-BB66-170F-A909-FBE07F1EB112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F24BCA1-1928-5129-4795-12F4AB1DB48D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6916A5A-8CC9-0153-EA7A-D40FA412ABFA}"/>
              </a:ext>
            </a:extLst>
          </p:cNvPr>
          <p:cNvGrpSpPr/>
          <p:nvPr/>
        </p:nvGrpSpPr>
        <p:grpSpPr>
          <a:xfrm>
            <a:off x="11818549" y="7655342"/>
            <a:ext cx="1821839" cy="785484"/>
            <a:chOff x="3950840" y="3392617"/>
            <a:chExt cx="1655380" cy="7854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F79F6-8F87-D7E1-1A65-3EDCBCC972C5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10366D9-4B93-54ED-8132-724F2E5AFEC3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B5DBA8-1B0D-9D28-A443-12B3EB8BDA99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12729468" y="8440826"/>
            <a:ext cx="1" cy="341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90D548-B8EE-60BC-D182-F38E9C247DF7}"/>
              </a:ext>
            </a:extLst>
          </p:cNvPr>
          <p:cNvSpPr txBox="1"/>
          <p:nvPr/>
        </p:nvSpPr>
        <p:spPr>
          <a:xfrm>
            <a:off x="12648868" y="8445759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31FCA91-0065-9DF2-1D11-BCF357F34361}"/>
              </a:ext>
            </a:extLst>
          </p:cNvPr>
          <p:cNvSpPr txBox="1"/>
          <p:nvPr/>
        </p:nvSpPr>
        <p:spPr>
          <a:xfrm>
            <a:off x="12753151" y="690528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BAF09AC-8E6A-2602-400B-891E2C13CAB5}"/>
              </a:ext>
            </a:extLst>
          </p:cNvPr>
          <p:cNvSpPr txBox="1"/>
          <p:nvPr/>
        </p:nvSpPr>
        <p:spPr>
          <a:xfrm>
            <a:off x="11454648" y="567889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D9C81B5-93DE-B77A-87C8-C2FA407C9038}"/>
              </a:ext>
            </a:extLst>
          </p:cNvPr>
          <p:cNvGrpSpPr/>
          <p:nvPr/>
        </p:nvGrpSpPr>
        <p:grpSpPr>
          <a:xfrm>
            <a:off x="9321019" y="1905533"/>
            <a:ext cx="2688449" cy="1566986"/>
            <a:chOff x="9739086" y="1789421"/>
            <a:chExt cx="3526971" cy="1566986"/>
          </a:xfrm>
        </p:grpSpPr>
        <p:sp>
          <p:nvSpPr>
            <p:cNvPr id="62" name="Organigramme : Procédé 61">
              <a:extLst>
                <a:ext uri="{FF2B5EF4-FFF2-40B4-BE49-F238E27FC236}">
                  <a16:creationId xmlns:a16="http://schemas.microsoft.com/office/drawing/2014/main" id="{20B5F3FE-9F9F-950A-8C24-04E7733A5DCC}"/>
                </a:ext>
              </a:extLst>
            </p:cNvPr>
            <p:cNvSpPr/>
            <p:nvPr/>
          </p:nvSpPr>
          <p:spPr>
            <a:xfrm>
              <a:off x="9739086" y="2119087"/>
              <a:ext cx="3526971" cy="123732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Organigramme : Procédé 62">
              <a:extLst>
                <a:ext uri="{FF2B5EF4-FFF2-40B4-BE49-F238E27FC236}">
                  <a16:creationId xmlns:a16="http://schemas.microsoft.com/office/drawing/2014/main" id="{2D062AEA-0731-7339-6CA6-190DD06814E5}"/>
                </a:ext>
              </a:extLst>
            </p:cNvPr>
            <p:cNvSpPr/>
            <p:nvPr/>
          </p:nvSpPr>
          <p:spPr>
            <a:xfrm>
              <a:off x="9739087" y="1789421"/>
              <a:ext cx="1515953" cy="325885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7F2F1CF-B027-46FD-A8D7-D976059B6A8E}"/>
              </a:ext>
            </a:extLst>
          </p:cNvPr>
          <p:cNvGrpSpPr/>
          <p:nvPr/>
        </p:nvGrpSpPr>
        <p:grpSpPr>
          <a:xfrm>
            <a:off x="9316749" y="4114980"/>
            <a:ext cx="4183723" cy="2658838"/>
            <a:chOff x="9739086" y="1790805"/>
            <a:chExt cx="2692452" cy="1626859"/>
          </a:xfrm>
        </p:grpSpPr>
        <p:sp>
          <p:nvSpPr>
            <p:cNvPr id="69" name="Organigramme : Procédé 68">
              <a:extLst>
                <a:ext uri="{FF2B5EF4-FFF2-40B4-BE49-F238E27FC236}">
                  <a16:creationId xmlns:a16="http://schemas.microsoft.com/office/drawing/2014/main" id="{050E2886-C079-EF5E-9B92-41747684ACBD}"/>
                </a:ext>
              </a:extLst>
            </p:cNvPr>
            <p:cNvSpPr/>
            <p:nvPr/>
          </p:nvSpPr>
          <p:spPr>
            <a:xfrm>
              <a:off x="9739087" y="1990202"/>
              <a:ext cx="2692451" cy="1427462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Organigramme : Procédé 69">
              <a:extLst>
                <a:ext uri="{FF2B5EF4-FFF2-40B4-BE49-F238E27FC236}">
                  <a16:creationId xmlns:a16="http://schemas.microsoft.com/office/drawing/2014/main" id="{61E7AC07-14EA-397F-67EC-995488D68F68}"/>
                </a:ext>
              </a:extLst>
            </p:cNvPr>
            <p:cNvSpPr/>
            <p:nvPr/>
          </p:nvSpPr>
          <p:spPr>
            <a:xfrm>
              <a:off x="9739086" y="1790805"/>
              <a:ext cx="1531419" cy="19939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F91C495F-E8F5-3962-F148-9FA6C38CDEA7}"/>
              </a:ext>
            </a:extLst>
          </p:cNvPr>
          <p:cNvGrpSpPr/>
          <p:nvPr/>
        </p:nvGrpSpPr>
        <p:grpSpPr>
          <a:xfrm>
            <a:off x="11463327" y="7286395"/>
            <a:ext cx="2688449" cy="2591460"/>
            <a:chOff x="9739086" y="1770676"/>
            <a:chExt cx="3526971" cy="1734805"/>
          </a:xfrm>
        </p:grpSpPr>
        <p:sp>
          <p:nvSpPr>
            <p:cNvPr id="75" name="Organigramme : Procédé 74">
              <a:extLst>
                <a:ext uri="{FF2B5EF4-FFF2-40B4-BE49-F238E27FC236}">
                  <a16:creationId xmlns:a16="http://schemas.microsoft.com/office/drawing/2014/main" id="{7E1DC968-098C-A3CF-C60C-11AD45C4ACDC}"/>
                </a:ext>
              </a:extLst>
            </p:cNvPr>
            <p:cNvSpPr/>
            <p:nvPr/>
          </p:nvSpPr>
          <p:spPr>
            <a:xfrm>
              <a:off x="9739086" y="1990204"/>
              <a:ext cx="3526971" cy="151527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Organigramme : Procédé 75">
              <a:extLst>
                <a:ext uri="{FF2B5EF4-FFF2-40B4-BE49-F238E27FC236}">
                  <a16:creationId xmlns:a16="http://schemas.microsoft.com/office/drawing/2014/main" id="{8085BB25-A587-5F96-63DA-B810C6AB1119}"/>
                </a:ext>
              </a:extLst>
            </p:cNvPr>
            <p:cNvSpPr/>
            <p:nvPr/>
          </p:nvSpPr>
          <p:spPr>
            <a:xfrm>
              <a:off x="9739087" y="1770676"/>
              <a:ext cx="1525814" cy="21952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FF3525AB-4A51-FB1D-AD8F-3CC6447D06D0}"/>
              </a:ext>
            </a:extLst>
          </p:cNvPr>
          <p:cNvSpPr txBox="1"/>
          <p:nvPr/>
        </p:nvSpPr>
        <p:spPr>
          <a:xfrm>
            <a:off x="9522995" y="3179632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com.mycompany.myapp.ui</a:t>
            </a:r>
            <a:endParaRPr lang="fr-FR" sz="14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B470CF1-7AB8-0E70-77ED-FBFBE6D5CE7C}"/>
              </a:ext>
            </a:extLst>
          </p:cNvPr>
          <p:cNvSpPr txBox="1"/>
          <p:nvPr/>
        </p:nvSpPr>
        <p:spPr>
          <a:xfrm>
            <a:off x="10065007" y="6469231"/>
            <a:ext cx="2509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com.mycompany.myapp.service</a:t>
            </a:r>
            <a:endParaRPr lang="fr-FR" sz="14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7ACFBB9-F928-DD4B-58FC-C03440656C52}"/>
              </a:ext>
            </a:extLst>
          </p:cNvPr>
          <p:cNvSpPr txBox="1"/>
          <p:nvPr/>
        </p:nvSpPr>
        <p:spPr>
          <a:xfrm>
            <a:off x="11668798" y="9589168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com.mycompany.myapp.data</a:t>
            </a:r>
            <a:endParaRPr lang="fr-FR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44193C-2C01-FB99-38F7-4695A43D9055}"/>
              </a:ext>
            </a:extLst>
          </p:cNvPr>
          <p:cNvSpPr/>
          <p:nvPr/>
        </p:nvSpPr>
        <p:spPr>
          <a:xfrm>
            <a:off x="12194916" y="5688357"/>
            <a:ext cx="1069104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AE512C4-6D92-4A5E-561A-A89F246A1F51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11417700" y="6014928"/>
            <a:ext cx="777216" cy="9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03F7DBD8-4424-9035-0F26-25226C2C93AB}"/>
              </a:ext>
            </a:extLst>
          </p:cNvPr>
          <p:cNvCxnSpPr>
            <a:cxnSpLocks/>
            <a:stCxn id="34" idx="0"/>
            <a:endCxn id="53" idx="2"/>
          </p:cNvCxnSpPr>
          <p:nvPr/>
        </p:nvCxnSpPr>
        <p:spPr>
          <a:xfrm rot="16200000" flipV="1">
            <a:off x="12006377" y="7064591"/>
            <a:ext cx="1446185" cy="1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A3CF233E-BE86-22C1-B98D-BBA1D6EDD540}"/>
              </a:ext>
            </a:extLst>
          </p:cNvPr>
          <p:cNvSpPr txBox="1"/>
          <p:nvPr/>
        </p:nvSpPr>
        <p:spPr>
          <a:xfrm>
            <a:off x="1185010" y="8214058"/>
            <a:ext cx="640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Rq</a:t>
            </a:r>
            <a:r>
              <a:rPr lang="fr-FR" sz="2400" dirty="0"/>
              <a:t> : Organisation en packages dans un premier temps (frontières logiques), avant de mettre en place les composants (frontières physiques) </a:t>
            </a:r>
          </a:p>
        </p:txBody>
      </p:sp>
    </p:spTree>
    <p:extLst>
      <p:ext uri="{BB962C8B-B14F-4D97-AF65-F5344CB8AC3E}">
        <p14:creationId xmlns:p14="http://schemas.microsoft.com/office/powerpoint/2010/main" val="567506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B023-AD48-E0E8-9FAB-7BD6D26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CC483-0D84-5379-5E31-E98E0991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7" y="1964724"/>
            <a:ext cx="8388764" cy="7890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Organisation par domaines fonctionnels</a:t>
            </a:r>
          </a:p>
          <a:p>
            <a:pPr lvl="1"/>
            <a:r>
              <a:rPr lang="fr-FR" dirty="0"/>
              <a:t>Un découpage « vertical » (en cas d’utilisation)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Relativement facile d’identifier la fonction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Plus facile d’identifier le code à modifier lorsque le cas d’utilisation évolue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 seul composant à déployer</a:t>
            </a:r>
          </a:p>
          <a:p>
            <a:pPr marL="1425550" lvl="2" indent="0">
              <a:buNone/>
            </a:pPr>
            <a:endParaRPr lang="fr-FR" dirty="0"/>
          </a:p>
          <a:p>
            <a:pPr marL="712775" lvl="1" indent="0">
              <a:buNone/>
            </a:pPr>
            <a:r>
              <a:rPr lang="fr-FR" dirty="0">
                <a:solidFill>
                  <a:srgbClr val="C00000"/>
                </a:solidFill>
              </a:rPr>
              <a:t>Mais,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Plus de codes dupliqués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Aucune modularité dans le déploiement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EB78-189E-7EA9-CAEF-06077684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5A2C-1639-A67E-1868-27C65453569E}"/>
              </a:ext>
            </a:extLst>
          </p:cNvPr>
          <p:cNvSpPr/>
          <p:nvPr/>
        </p:nvSpPr>
        <p:spPr>
          <a:xfrm>
            <a:off x="10078409" y="3521111"/>
            <a:ext cx="1772245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48BF56-ED6D-A932-42B7-F2ACC772B0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964532" y="4174253"/>
            <a:ext cx="2848" cy="4493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619194-F2D5-37C2-DD86-C4B854A59B57}"/>
              </a:ext>
            </a:extLst>
          </p:cNvPr>
          <p:cNvSpPr txBox="1"/>
          <p:nvPr/>
        </p:nvSpPr>
        <p:spPr>
          <a:xfrm>
            <a:off x="10937879" y="414562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5498F-7433-E57E-58B9-15C2DE5B0255}"/>
              </a:ext>
            </a:extLst>
          </p:cNvPr>
          <p:cNvSpPr/>
          <p:nvPr/>
        </p:nvSpPr>
        <p:spPr>
          <a:xfrm>
            <a:off x="10139690" y="5689282"/>
            <a:ext cx="1655380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AE104-9E69-071D-CFCA-52F4C60C0367}"/>
              </a:ext>
            </a:extLst>
          </p:cNvPr>
          <p:cNvSpPr/>
          <p:nvPr/>
        </p:nvSpPr>
        <p:spPr>
          <a:xfrm>
            <a:off x="9805361" y="7962493"/>
            <a:ext cx="2318338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F0AE15-9C11-D9E0-E262-472507B5CD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967380" y="5276703"/>
            <a:ext cx="0" cy="41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EEB2828-6B65-7FE0-5D02-9177FFD13FA7}"/>
              </a:ext>
            </a:extLst>
          </p:cNvPr>
          <p:cNvSpPr txBox="1"/>
          <p:nvPr/>
        </p:nvSpPr>
        <p:spPr>
          <a:xfrm>
            <a:off x="11039156" y="5384963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B30FA4-0BE0-E589-F8F4-C0E61401BA9C}"/>
              </a:ext>
            </a:extLst>
          </p:cNvPr>
          <p:cNvGrpSpPr/>
          <p:nvPr/>
        </p:nvGrpSpPr>
        <p:grpSpPr>
          <a:xfrm>
            <a:off x="10139690" y="4488471"/>
            <a:ext cx="1655380" cy="788232"/>
            <a:chOff x="3928310" y="3392617"/>
            <a:chExt cx="1655380" cy="7882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310234-BB66-170F-A909-FBE07F1EB112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F24BCA1-1928-5129-4795-12F4AB1DB48D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6916A5A-8CC9-0153-EA7A-D40FA412ABFA}"/>
              </a:ext>
            </a:extLst>
          </p:cNvPr>
          <p:cNvGrpSpPr/>
          <p:nvPr/>
        </p:nvGrpSpPr>
        <p:grpSpPr>
          <a:xfrm>
            <a:off x="10053611" y="6603061"/>
            <a:ext cx="1821839" cy="785484"/>
            <a:chOff x="3950840" y="3392617"/>
            <a:chExt cx="1655380" cy="7854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F79F6-8F87-D7E1-1A65-3EDCBCC972C5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10366D9-4B93-54ED-8132-724F2E5AFEC3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E5AB9C9-8941-27C5-2370-B3551A5B9866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10964531" y="6342424"/>
            <a:ext cx="2849" cy="39297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20BAB4-60EB-9528-9B07-FD134DB3D9B3}"/>
              </a:ext>
            </a:extLst>
          </p:cNvPr>
          <p:cNvSpPr txBox="1"/>
          <p:nvPr/>
        </p:nvSpPr>
        <p:spPr>
          <a:xfrm>
            <a:off x="10201245" y="638567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B5DBA8-1B0D-9D28-A443-12B3EB8BDA99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10964530" y="7388545"/>
            <a:ext cx="1" cy="5739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90D548-B8EE-60BC-D182-F38E9C247DF7}"/>
              </a:ext>
            </a:extLst>
          </p:cNvPr>
          <p:cNvSpPr txBox="1"/>
          <p:nvPr/>
        </p:nvSpPr>
        <p:spPr>
          <a:xfrm>
            <a:off x="10925638" y="7639957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31FCA91-0065-9DF2-1D11-BCF357F34361}"/>
              </a:ext>
            </a:extLst>
          </p:cNvPr>
          <p:cNvSpPr txBox="1"/>
          <p:nvPr/>
        </p:nvSpPr>
        <p:spPr>
          <a:xfrm>
            <a:off x="12386838" y="67552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BAF09AC-8E6A-2602-400B-891E2C13CAB5}"/>
              </a:ext>
            </a:extLst>
          </p:cNvPr>
          <p:cNvSpPr txBox="1"/>
          <p:nvPr/>
        </p:nvSpPr>
        <p:spPr>
          <a:xfrm>
            <a:off x="12059895" y="567889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7F2F1CF-B027-46FD-A8D7-D976059B6A8E}"/>
              </a:ext>
            </a:extLst>
          </p:cNvPr>
          <p:cNvGrpSpPr/>
          <p:nvPr/>
        </p:nvGrpSpPr>
        <p:grpSpPr>
          <a:xfrm>
            <a:off x="9694117" y="2844799"/>
            <a:ext cx="4545906" cy="6255658"/>
            <a:chOff x="9739086" y="1790805"/>
            <a:chExt cx="5963765" cy="2842634"/>
          </a:xfrm>
        </p:grpSpPr>
        <p:sp>
          <p:nvSpPr>
            <p:cNvPr id="69" name="Organigramme : Procédé 68">
              <a:extLst>
                <a:ext uri="{FF2B5EF4-FFF2-40B4-BE49-F238E27FC236}">
                  <a16:creationId xmlns:a16="http://schemas.microsoft.com/office/drawing/2014/main" id="{050E2886-C079-EF5E-9B92-41747684ACBD}"/>
                </a:ext>
              </a:extLst>
            </p:cNvPr>
            <p:cNvSpPr/>
            <p:nvPr/>
          </p:nvSpPr>
          <p:spPr>
            <a:xfrm>
              <a:off x="9739086" y="1990202"/>
              <a:ext cx="5963765" cy="264323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rganigramme : Procédé 69">
              <a:extLst>
                <a:ext uri="{FF2B5EF4-FFF2-40B4-BE49-F238E27FC236}">
                  <a16:creationId xmlns:a16="http://schemas.microsoft.com/office/drawing/2014/main" id="{61E7AC07-14EA-397F-67EC-995488D68F68}"/>
                </a:ext>
              </a:extLst>
            </p:cNvPr>
            <p:cNvSpPr/>
            <p:nvPr/>
          </p:nvSpPr>
          <p:spPr>
            <a:xfrm>
              <a:off x="9739086" y="1790805"/>
              <a:ext cx="1531419" cy="19939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77ACFBB9-F928-DD4B-58FC-C03440656C52}"/>
              </a:ext>
            </a:extLst>
          </p:cNvPr>
          <p:cNvSpPr txBox="1"/>
          <p:nvPr/>
        </p:nvSpPr>
        <p:spPr>
          <a:xfrm>
            <a:off x="10481699" y="8812518"/>
            <a:ext cx="312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com.mycompany.myapp.ordersChecking</a:t>
            </a:r>
            <a:endParaRPr lang="fr-FR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44193C-2C01-FB99-38F7-4695A43D9055}"/>
              </a:ext>
            </a:extLst>
          </p:cNvPr>
          <p:cNvSpPr/>
          <p:nvPr/>
        </p:nvSpPr>
        <p:spPr>
          <a:xfrm>
            <a:off x="12950729" y="5688963"/>
            <a:ext cx="1069104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AE512C4-6D92-4A5E-561A-A89F246A1F51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11795070" y="6015534"/>
            <a:ext cx="1155659" cy="3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03F7DBD8-4424-9035-0F26-25226C2C93AB}"/>
              </a:ext>
            </a:extLst>
          </p:cNvPr>
          <p:cNvCxnSpPr>
            <a:stCxn id="34" idx="3"/>
            <a:endCxn id="53" idx="2"/>
          </p:cNvCxnSpPr>
          <p:nvPr/>
        </p:nvCxnSpPr>
        <p:spPr>
          <a:xfrm flipV="1">
            <a:off x="11875450" y="6342105"/>
            <a:ext cx="1609831" cy="719869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66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B023-AD48-E0E8-9FAB-7BD6D26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CC483-0D84-5379-5E31-E98E0991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7" y="1964724"/>
            <a:ext cx="8536152" cy="7890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Organisation épurée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Métier isolé des détails techniques et des dépendances allant vers le métier</a:t>
            </a:r>
          </a:p>
          <a:p>
            <a:pPr lvl="1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Met en avant les cas d’utilisation</a:t>
            </a:r>
          </a:p>
          <a:p>
            <a:pPr lvl="2"/>
            <a:endParaRPr lang="fr-FR" dirty="0"/>
          </a:p>
          <a:p>
            <a:pPr marL="712775" lvl="1" indent="0">
              <a:buNone/>
            </a:pPr>
            <a:r>
              <a:rPr lang="fr-FR" dirty="0">
                <a:solidFill>
                  <a:srgbClr val="C00000"/>
                </a:solidFill>
              </a:rPr>
              <a:t>Mais, plus de modules à gérer …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EB78-189E-7EA9-CAEF-06077684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5A2C-1639-A67E-1868-27C65453569E}"/>
              </a:ext>
            </a:extLst>
          </p:cNvPr>
          <p:cNvSpPr/>
          <p:nvPr/>
        </p:nvSpPr>
        <p:spPr>
          <a:xfrm>
            <a:off x="9701039" y="2447059"/>
            <a:ext cx="1772245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48BF56-ED6D-A932-42B7-F2ACC772B0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87162" y="3100201"/>
            <a:ext cx="2848" cy="15233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619194-F2D5-37C2-DD86-C4B854A59B57}"/>
              </a:ext>
            </a:extLst>
          </p:cNvPr>
          <p:cNvSpPr txBox="1"/>
          <p:nvPr/>
        </p:nvSpPr>
        <p:spPr>
          <a:xfrm>
            <a:off x="10560509" y="355053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5498F-7433-E57E-58B9-15C2DE5B0255}"/>
              </a:ext>
            </a:extLst>
          </p:cNvPr>
          <p:cNvSpPr/>
          <p:nvPr/>
        </p:nvSpPr>
        <p:spPr>
          <a:xfrm>
            <a:off x="9762320" y="5689282"/>
            <a:ext cx="1655380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AE104-9E69-071D-CFCA-52F4C60C0367}"/>
              </a:ext>
            </a:extLst>
          </p:cNvPr>
          <p:cNvSpPr/>
          <p:nvPr/>
        </p:nvSpPr>
        <p:spPr>
          <a:xfrm>
            <a:off x="9427991" y="8717235"/>
            <a:ext cx="2318338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F0AE15-9C11-D9E0-E262-472507B5CD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590010" y="5276703"/>
            <a:ext cx="0" cy="41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EEB2828-6B65-7FE0-5D02-9177FFD13FA7}"/>
              </a:ext>
            </a:extLst>
          </p:cNvPr>
          <p:cNvSpPr txBox="1"/>
          <p:nvPr/>
        </p:nvSpPr>
        <p:spPr>
          <a:xfrm>
            <a:off x="10661786" y="5384963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B30FA4-0BE0-E589-F8F4-C0E61401BA9C}"/>
              </a:ext>
            </a:extLst>
          </p:cNvPr>
          <p:cNvGrpSpPr/>
          <p:nvPr/>
        </p:nvGrpSpPr>
        <p:grpSpPr>
          <a:xfrm>
            <a:off x="9762320" y="4488471"/>
            <a:ext cx="1655380" cy="788232"/>
            <a:chOff x="3928310" y="3392617"/>
            <a:chExt cx="1655380" cy="7882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310234-BB66-170F-A909-FBE07F1EB112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F24BCA1-1928-5129-4795-12F4AB1DB48D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6916A5A-8CC9-0153-EA7A-D40FA412ABFA}"/>
              </a:ext>
            </a:extLst>
          </p:cNvPr>
          <p:cNvGrpSpPr/>
          <p:nvPr/>
        </p:nvGrpSpPr>
        <p:grpSpPr>
          <a:xfrm>
            <a:off x="9676241" y="6603061"/>
            <a:ext cx="1821839" cy="785484"/>
            <a:chOff x="3950840" y="3392617"/>
            <a:chExt cx="1655380" cy="7854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F79F6-8F87-D7E1-1A65-3EDCBCC972C5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10366D9-4B93-54ED-8132-724F2E5AFEC3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E5AB9C9-8941-27C5-2370-B3551A5B9866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10587161" y="6342424"/>
            <a:ext cx="2849" cy="39297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20BAB4-60EB-9528-9B07-FD134DB3D9B3}"/>
              </a:ext>
            </a:extLst>
          </p:cNvPr>
          <p:cNvSpPr txBox="1"/>
          <p:nvPr/>
        </p:nvSpPr>
        <p:spPr>
          <a:xfrm>
            <a:off x="9823875" y="638567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B5DBA8-1B0D-9D28-A443-12B3EB8BDA99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10587160" y="7388545"/>
            <a:ext cx="1" cy="1328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90D548-B8EE-60BC-D182-F38E9C247DF7}"/>
              </a:ext>
            </a:extLst>
          </p:cNvPr>
          <p:cNvSpPr txBox="1"/>
          <p:nvPr/>
        </p:nvSpPr>
        <p:spPr>
          <a:xfrm>
            <a:off x="10548268" y="7915728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31FCA91-0065-9DF2-1D11-BCF357F34361}"/>
              </a:ext>
            </a:extLst>
          </p:cNvPr>
          <p:cNvSpPr txBox="1"/>
          <p:nvPr/>
        </p:nvSpPr>
        <p:spPr>
          <a:xfrm>
            <a:off x="12009468" y="67552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BAF09AC-8E6A-2602-400B-891E2C13CAB5}"/>
              </a:ext>
            </a:extLst>
          </p:cNvPr>
          <p:cNvSpPr txBox="1"/>
          <p:nvPr/>
        </p:nvSpPr>
        <p:spPr>
          <a:xfrm>
            <a:off x="11943781" y="567889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D9C81B5-93DE-B77A-87C8-C2FA407C9038}"/>
              </a:ext>
            </a:extLst>
          </p:cNvPr>
          <p:cNvGrpSpPr/>
          <p:nvPr/>
        </p:nvGrpSpPr>
        <p:grpSpPr>
          <a:xfrm>
            <a:off x="9321019" y="1905533"/>
            <a:ext cx="2688449" cy="1566986"/>
            <a:chOff x="9739086" y="1789421"/>
            <a:chExt cx="3526971" cy="1566986"/>
          </a:xfrm>
        </p:grpSpPr>
        <p:sp>
          <p:nvSpPr>
            <p:cNvPr id="62" name="Organigramme : Procédé 61">
              <a:extLst>
                <a:ext uri="{FF2B5EF4-FFF2-40B4-BE49-F238E27FC236}">
                  <a16:creationId xmlns:a16="http://schemas.microsoft.com/office/drawing/2014/main" id="{20B5F3FE-9F9F-950A-8C24-04E7733A5DCC}"/>
                </a:ext>
              </a:extLst>
            </p:cNvPr>
            <p:cNvSpPr/>
            <p:nvPr/>
          </p:nvSpPr>
          <p:spPr>
            <a:xfrm>
              <a:off x="9739086" y="2119087"/>
              <a:ext cx="3526971" cy="123732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Organigramme : Procédé 62">
              <a:extLst>
                <a:ext uri="{FF2B5EF4-FFF2-40B4-BE49-F238E27FC236}">
                  <a16:creationId xmlns:a16="http://schemas.microsoft.com/office/drawing/2014/main" id="{2D062AEA-0731-7339-6CA6-190DD06814E5}"/>
                </a:ext>
              </a:extLst>
            </p:cNvPr>
            <p:cNvSpPr/>
            <p:nvPr/>
          </p:nvSpPr>
          <p:spPr>
            <a:xfrm>
              <a:off x="9739087" y="1789421"/>
              <a:ext cx="1515953" cy="325885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7F2F1CF-B027-46FD-A8D7-D976059B6A8E}"/>
              </a:ext>
            </a:extLst>
          </p:cNvPr>
          <p:cNvGrpSpPr/>
          <p:nvPr/>
        </p:nvGrpSpPr>
        <p:grpSpPr>
          <a:xfrm>
            <a:off x="9316747" y="4114979"/>
            <a:ext cx="2563903" cy="3665614"/>
            <a:chOff x="9739086" y="1790805"/>
            <a:chExt cx="3363579" cy="2242874"/>
          </a:xfrm>
        </p:grpSpPr>
        <p:sp>
          <p:nvSpPr>
            <p:cNvPr id="69" name="Organigramme : Procédé 68">
              <a:extLst>
                <a:ext uri="{FF2B5EF4-FFF2-40B4-BE49-F238E27FC236}">
                  <a16:creationId xmlns:a16="http://schemas.microsoft.com/office/drawing/2014/main" id="{050E2886-C079-EF5E-9B92-41747684ACBD}"/>
                </a:ext>
              </a:extLst>
            </p:cNvPr>
            <p:cNvSpPr/>
            <p:nvPr/>
          </p:nvSpPr>
          <p:spPr>
            <a:xfrm>
              <a:off x="9739086" y="1990202"/>
              <a:ext cx="3363579" cy="204347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rganigramme : Procédé 69">
              <a:extLst>
                <a:ext uri="{FF2B5EF4-FFF2-40B4-BE49-F238E27FC236}">
                  <a16:creationId xmlns:a16="http://schemas.microsoft.com/office/drawing/2014/main" id="{61E7AC07-14EA-397F-67EC-995488D68F68}"/>
                </a:ext>
              </a:extLst>
            </p:cNvPr>
            <p:cNvSpPr/>
            <p:nvPr/>
          </p:nvSpPr>
          <p:spPr>
            <a:xfrm>
              <a:off x="9739086" y="1790805"/>
              <a:ext cx="1531419" cy="19939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F91C495F-E8F5-3962-F148-9FA6C38CDEA7}"/>
              </a:ext>
            </a:extLst>
          </p:cNvPr>
          <p:cNvGrpSpPr/>
          <p:nvPr/>
        </p:nvGrpSpPr>
        <p:grpSpPr>
          <a:xfrm>
            <a:off x="9321019" y="8164510"/>
            <a:ext cx="2688449" cy="1633171"/>
            <a:chOff x="9739086" y="1770676"/>
            <a:chExt cx="3526971" cy="1093296"/>
          </a:xfrm>
        </p:grpSpPr>
        <p:sp>
          <p:nvSpPr>
            <p:cNvPr id="75" name="Organigramme : Procédé 74">
              <a:extLst>
                <a:ext uri="{FF2B5EF4-FFF2-40B4-BE49-F238E27FC236}">
                  <a16:creationId xmlns:a16="http://schemas.microsoft.com/office/drawing/2014/main" id="{7E1DC968-098C-A3CF-C60C-11AD45C4ACDC}"/>
                </a:ext>
              </a:extLst>
            </p:cNvPr>
            <p:cNvSpPr/>
            <p:nvPr/>
          </p:nvSpPr>
          <p:spPr>
            <a:xfrm>
              <a:off x="9739086" y="1990203"/>
              <a:ext cx="3526971" cy="87376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Organigramme : Procédé 75">
              <a:extLst>
                <a:ext uri="{FF2B5EF4-FFF2-40B4-BE49-F238E27FC236}">
                  <a16:creationId xmlns:a16="http://schemas.microsoft.com/office/drawing/2014/main" id="{8085BB25-A587-5F96-63DA-B810C6AB1119}"/>
                </a:ext>
              </a:extLst>
            </p:cNvPr>
            <p:cNvSpPr/>
            <p:nvPr/>
          </p:nvSpPr>
          <p:spPr>
            <a:xfrm>
              <a:off x="9739087" y="1770676"/>
              <a:ext cx="1525814" cy="21952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FF3525AB-4A51-FB1D-AD8F-3CC6447D06D0}"/>
              </a:ext>
            </a:extLst>
          </p:cNvPr>
          <p:cNvSpPr txBox="1"/>
          <p:nvPr/>
        </p:nvSpPr>
        <p:spPr>
          <a:xfrm>
            <a:off x="9522995" y="3179632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com.mycompany.myapp.ui</a:t>
            </a:r>
            <a:endParaRPr lang="fr-FR" sz="14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B470CF1-7AB8-0E70-77ED-FBFBE6D5CE7C}"/>
              </a:ext>
            </a:extLst>
          </p:cNvPr>
          <p:cNvSpPr txBox="1"/>
          <p:nvPr/>
        </p:nvSpPr>
        <p:spPr>
          <a:xfrm>
            <a:off x="9370923" y="7483543"/>
            <a:ext cx="2509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com.mycompany.myapp.service</a:t>
            </a:r>
            <a:endParaRPr lang="fr-FR" sz="1400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0891933-AE3A-2B74-B14F-C36C6331AE28}"/>
              </a:ext>
            </a:extLst>
          </p:cNvPr>
          <p:cNvGrpSpPr/>
          <p:nvPr/>
        </p:nvGrpSpPr>
        <p:grpSpPr>
          <a:xfrm>
            <a:off x="12724582" y="5138695"/>
            <a:ext cx="2258900" cy="1532101"/>
            <a:chOff x="9739087" y="1824306"/>
            <a:chExt cx="2963448" cy="1532101"/>
          </a:xfrm>
        </p:grpSpPr>
        <p:sp>
          <p:nvSpPr>
            <p:cNvPr id="83" name="Organigramme : Procédé 82">
              <a:extLst>
                <a:ext uri="{FF2B5EF4-FFF2-40B4-BE49-F238E27FC236}">
                  <a16:creationId xmlns:a16="http://schemas.microsoft.com/office/drawing/2014/main" id="{39E9EC61-7FAE-CE97-0C67-5929CDEAF71E}"/>
                </a:ext>
              </a:extLst>
            </p:cNvPr>
            <p:cNvSpPr/>
            <p:nvPr/>
          </p:nvSpPr>
          <p:spPr>
            <a:xfrm>
              <a:off x="9739090" y="2119087"/>
              <a:ext cx="2963445" cy="123732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Organigramme : Procédé 83">
              <a:extLst>
                <a:ext uri="{FF2B5EF4-FFF2-40B4-BE49-F238E27FC236}">
                  <a16:creationId xmlns:a16="http://schemas.microsoft.com/office/drawing/2014/main" id="{E4E6D5DF-ABFD-091A-4068-6D905CF45240}"/>
                </a:ext>
              </a:extLst>
            </p:cNvPr>
            <p:cNvSpPr/>
            <p:nvPr/>
          </p:nvSpPr>
          <p:spPr>
            <a:xfrm>
              <a:off x="9739087" y="1824306"/>
              <a:ext cx="1515953" cy="29100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5" name="ZoneTexte 84">
            <a:extLst>
              <a:ext uri="{FF2B5EF4-FFF2-40B4-BE49-F238E27FC236}">
                <a16:creationId xmlns:a16="http://schemas.microsoft.com/office/drawing/2014/main" id="{E94861AA-5136-13D5-A56F-FDC4B5A27EBA}"/>
              </a:ext>
            </a:extLst>
          </p:cNvPr>
          <p:cNvSpPr txBox="1"/>
          <p:nvPr/>
        </p:nvSpPr>
        <p:spPr>
          <a:xfrm>
            <a:off x="12680360" y="6404719"/>
            <a:ext cx="235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com.mycompany.myapp.shop</a:t>
            </a:r>
            <a:endParaRPr lang="fr-FR" sz="14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7ACFBB9-F928-DD4B-58FC-C03440656C52}"/>
              </a:ext>
            </a:extLst>
          </p:cNvPr>
          <p:cNvSpPr txBox="1"/>
          <p:nvPr/>
        </p:nvSpPr>
        <p:spPr>
          <a:xfrm>
            <a:off x="9366835" y="9523853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com.mycompany.myapp.database</a:t>
            </a:r>
            <a:endParaRPr lang="fr-FR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44193C-2C01-FB99-38F7-4695A43D9055}"/>
              </a:ext>
            </a:extLst>
          </p:cNvPr>
          <p:cNvSpPr/>
          <p:nvPr/>
        </p:nvSpPr>
        <p:spPr>
          <a:xfrm>
            <a:off x="13328101" y="5688963"/>
            <a:ext cx="1069104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AE512C4-6D92-4A5E-561A-A89F246A1F51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11417700" y="6015534"/>
            <a:ext cx="1910401" cy="3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03F7DBD8-4424-9035-0F26-25226C2C93AB}"/>
              </a:ext>
            </a:extLst>
          </p:cNvPr>
          <p:cNvCxnSpPr>
            <a:stCxn id="34" idx="3"/>
            <a:endCxn id="53" idx="2"/>
          </p:cNvCxnSpPr>
          <p:nvPr/>
        </p:nvCxnSpPr>
        <p:spPr>
          <a:xfrm flipV="1">
            <a:off x="11498080" y="6342105"/>
            <a:ext cx="2364573" cy="719869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Espace réservé du contenu 11">
            <a:extLst>
              <a:ext uri="{FF2B5EF4-FFF2-40B4-BE49-F238E27FC236}">
                <a16:creationId xmlns:a16="http://schemas.microsoft.com/office/drawing/2014/main" id="{DC2A4821-FDE3-2A8F-60C0-675B5BF36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98" r="35618" b="212"/>
          <a:stretch/>
        </p:blipFill>
        <p:spPr>
          <a:xfrm>
            <a:off x="12854689" y="492578"/>
            <a:ext cx="2050867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26EFA-5808-275A-4435-507A332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070BB-01A1-82F5-CFBE-33ADEACB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7" y="1964724"/>
            <a:ext cx="7449604" cy="7665333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Des architectures avec de nombreux avantages en terme de modularité, de maintenance et d’évolution</a:t>
            </a:r>
          </a:p>
          <a:p>
            <a:endParaRPr lang="fr-FR" sz="1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A condition que certaines règles soient respectées lors de l’ajout de nouvelles fonctionnalités …</a:t>
            </a:r>
          </a:p>
          <a:p>
            <a:pPr lvl="1"/>
            <a:r>
              <a:rPr lang="fr-FR" dirty="0"/>
              <a:t>Rien n’empêche un nouveau développeur d’ajouter des dépendances non souhaitées</a:t>
            </a:r>
          </a:p>
          <a:p>
            <a:pPr lvl="1"/>
            <a:endParaRPr lang="fr-FR" sz="1000" dirty="0"/>
          </a:p>
          <a:p>
            <a:pPr lvl="2"/>
            <a:r>
              <a:rPr lang="fr-FR" dirty="0"/>
              <a:t>P.ex. </a:t>
            </a:r>
            <a:r>
              <a:rPr lang="fr-FR" dirty="0">
                <a:solidFill>
                  <a:srgbClr val="0AB494"/>
                </a:solidFill>
              </a:rPr>
              <a:t>accès à la base de données directement à partir du contrôleur pour récupérer certaines données dans l’IHM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Contourne le cas d’utilisation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C00000"/>
                </a:solidFill>
              </a:rPr>
              <a:t>Problème car les règles métier sont censées « contrôler » les données retournées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C00000"/>
              </a:solidFill>
            </a:endParaRPr>
          </a:p>
          <a:p>
            <a:pPr lvl="2"/>
            <a:r>
              <a:rPr lang="fr-FR" dirty="0"/>
              <a:t>P.ex. </a:t>
            </a:r>
            <a:r>
              <a:rPr lang="fr-FR" dirty="0">
                <a:solidFill>
                  <a:srgbClr val="0AB494"/>
                </a:solidFill>
              </a:rPr>
              <a:t>accès à </a:t>
            </a:r>
            <a:r>
              <a:rPr lang="fr-FR" i="1" dirty="0" err="1">
                <a:solidFill>
                  <a:srgbClr val="0AB494"/>
                </a:solidFill>
              </a:rPr>
              <a:t>OrdersChecking</a:t>
            </a:r>
            <a:r>
              <a:rPr lang="fr-FR" dirty="0">
                <a:solidFill>
                  <a:srgbClr val="0AB494"/>
                </a:solidFill>
              </a:rPr>
              <a:t> directement dans le contrôleur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Induit une dépendance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0F34ED-3D21-19DA-5FAC-6E52400D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93F8CB-8B18-B869-92DC-9F5A44899FE5}"/>
              </a:ext>
            </a:extLst>
          </p:cNvPr>
          <p:cNvSpPr/>
          <p:nvPr/>
        </p:nvSpPr>
        <p:spPr>
          <a:xfrm>
            <a:off x="9701039" y="2198862"/>
            <a:ext cx="1772245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ED2F337-EA4F-7B66-400C-F424174C6DDD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10587162" y="2852004"/>
            <a:ext cx="2848" cy="15233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112459B-D843-26CB-57D2-C2BC6747CC48}"/>
              </a:ext>
            </a:extLst>
          </p:cNvPr>
          <p:cNvSpPr txBox="1"/>
          <p:nvPr/>
        </p:nvSpPr>
        <p:spPr>
          <a:xfrm>
            <a:off x="10560509" y="330234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EEFD6B-4EB7-3A5F-5028-02772E79451E}"/>
              </a:ext>
            </a:extLst>
          </p:cNvPr>
          <p:cNvSpPr/>
          <p:nvPr/>
        </p:nvSpPr>
        <p:spPr>
          <a:xfrm>
            <a:off x="9762320" y="5441085"/>
            <a:ext cx="1655380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6B4A78-AA7B-75FD-11DE-30BC0C8F2FB3}"/>
              </a:ext>
            </a:extLst>
          </p:cNvPr>
          <p:cNvSpPr/>
          <p:nvPr/>
        </p:nvSpPr>
        <p:spPr>
          <a:xfrm>
            <a:off x="9427991" y="8469038"/>
            <a:ext cx="2318338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D0F8FAB-78EA-4C95-B73E-424F36A401C3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10590010" y="5028506"/>
            <a:ext cx="0" cy="41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7D8C9AB-6849-ADB2-1D1F-8C6104B69952}"/>
              </a:ext>
            </a:extLst>
          </p:cNvPr>
          <p:cNvSpPr txBox="1"/>
          <p:nvPr/>
        </p:nvSpPr>
        <p:spPr>
          <a:xfrm>
            <a:off x="10661786" y="5136766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DF3418C-4FEC-219F-90D8-F9B33DB98834}"/>
              </a:ext>
            </a:extLst>
          </p:cNvPr>
          <p:cNvGrpSpPr/>
          <p:nvPr/>
        </p:nvGrpSpPr>
        <p:grpSpPr>
          <a:xfrm>
            <a:off x="9762320" y="4240274"/>
            <a:ext cx="1655380" cy="788232"/>
            <a:chOff x="3928310" y="3392617"/>
            <a:chExt cx="1655380" cy="7882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D58CC5-4732-105D-F317-4CC4F836F42C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BE92384A-5C09-9026-FF1F-9311AB1F3D70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2BA18A2-B26F-A92B-E159-F4BEB559FAAF}"/>
              </a:ext>
            </a:extLst>
          </p:cNvPr>
          <p:cNvGrpSpPr/>
          <p:nvPr/>
        </p:nvGrpSpPr>
        <p:grpSpPr>
          <a:xfrm>
            <a:off x="9676241" y="6354864"/>
            <a:ext cx="1821839" cy="785484"/>
            <a:chOff x="3950840" y="3392617"/>
            <a:chExt cx="1655380" cy="78548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F9BFB4-899E-434E-7BC0-4D8D44E53B17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4548663-4C69-1762-694C-C8808F5E5CFC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3D27B41-55C4-7D28-A724-F7BAE16AB40A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 flipH="1">
            <a:off x="10587161" y="6094227"/>
            <a:ext cx="2849" cy="39297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66342D77-3749-7E33-DDE2-754F29D0C6DD}"/>
              </a:ext>
            </a:extLst>
          </p:cNvPr>
          <p:cNvSpPr txBox="1"/>
          <p:nvPr/>
        </p:nvSpPr>
        <p:spPr>
          <a:xfrm>
            <a:off x="9823875" y="613747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51B56A1-453F-07D9-1222-BBD9CF91B89A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10587160" y="7140348"/>
            <a:ext cx="1" cy="1328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B6DE3216-9D5B-A0B6-8C7B-98DEC0932074}"/>
              </a:ext>
            </a:extLst>
          </p:cNvPr>
          <p:cNvSpPr txBox="1"/>
          <p:nvPr/>
        </p:nvSpPr>
        <p:spPr>
          <a:xfrm>
            <a:off x="10548268" y="7667531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FC7029F-B99B-F1E9-5B2A-A8636707F6FF}"/>
              </a:ext>
            </a:extLst>
          </p:cNvPr>
          <p:cNvSpPr txBox="1"/>
          <p:nvPr/>
        </p:nvSpPr>
        <p:spPr>
          <a:xfrm>
            <a:off x="12009468" y="650700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2FF9846-A1CE-41E4-6596-EE47F14B68F9}"/>
              </a:ext>
            </a:extLst>
          </p:cNvPr>
          <p:cNvSpPr txBox="1"/>
          <p:nvPr/>
        </p:nvSpPr>
        <p:spPr>
          <a:xfrm>
            <a:off x="11943781" y="54306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F7EC3A0-DCC3-738A-C7CB-3DD5075BBE0C}"/>
              </a:ext>
            </a:extLst>
          </p:cNvPr>
          <p:cNvGrpSpPr/>
          <p:nvPr/>
        </p:nvGrpSpPr>
        <p:grpSpPr>
          <a:xfrm>
            <a:off x="9321019" y="1657336"/>
            <a:ext cx="2688449" cy="1566986"/>
            <a:chOff x="9739086" y="1789421"/>
            <a:chExt cx="3526971" cy="1566986"/>
          </a:xfrm>
        </p:grpSpPr>
        <p:sp>
          <p:nvSpPr>
            <p:cNvPr id="61" name="Organigramme : Procédé 60">
              <a:extLst>
                <a:ext uri="{FF2B5EF4-FFF2-40B4-BE49-F238E27FC236}">
                  <a16:creationId xmlns:a16="http://schemas.microsoft.com/office/drawing/2014/main" id="{D25B152E-8B05-517D-A462-41AED3225E27}"/>
                </a:ext>
              </a:extLst>
            </p:cNvPr>
            <p:cNvSpPr/>
            <p:nvPr/>
          </p:nvSpPr>
          <p:spPr>
            <a:xfrm>
              <a:off x="9739086" y="2119087"/>
              <a:ext cx="3526971" cy="123732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Organigramme : Procédé 61">
              <a:extLst>
                <a:ext uri="{FF2B5EF4-FFF2-40B4-BE49-F238E27FC236}">
                  <a16:creationId xmlns:a16="http://schemas.microsoft.com/office/drawing/2014/main" id="{DB2566C1-E32C-05F0-9CF5-D9C8023340C0}"/>
                </a:ext>
              </a:extLst>
            </p:cNvPr>
            <p:cNvSpPr/>
            <p:nvPr/>
          </p:nvSpPr>
          <p:spPr>
            <a:xfrm>
              <a:off x="9739087" y="1789421"/>
              <a:ext cx="1515953" cy="325885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707E3D4-597F-1636-1EED-A9BE17E0A0CF}"/>
              </a:ext>
            </a:extLst>
          </p:cNvPr>
          <p:cNvGrpSpPr/>
          <p:nvPr/>
        </p:nvGrpSpPr>
        <p:grpSpPr>
          <a:xfrm>
            <a:off x="9316747" y="3866782"/>
            <a:ext cx="2563903" cy="3665614"/>
            <a:chOff x="9739086" y="1790805"/>
            <a:chExt cx="3363579" cy="2242874"/>
          </a:xfrm>
        </p:grpSpPr>
        <p:sp>
          <p:nvSpPr>
            <p:cNvPr id="64" name="Organigramme : Procédé 63">
              <a:extLst>
                <a:ext uri="{FF2B5EF4-FFF2-40B4-BE49-F238E27FC236}">
                  <a16:creationId xmlns:a16="http://schemas.microsoft.com/office/drawing/2014/main" id="{A519C2F4-B841-8B70-9858-2E348A2D154F}"/>
                </a:ext>
              </a:extLst>
            </p:cNvPr>
            <p:cNvSpPr/>
            <p:nvPr/>
          </p:nvSpPr>
          <p:spPr>
            <a:xfrm>
              <a:off x="9739086" y="1990202"/>
              <a:ext cx="3363579" cy="204347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5" name="Organigramme : Procédé 64">
              <a:extLst>
                <a:ext uri="{FF2B5EF4-FFF2-40B4-BE49-F238E27FC236}">
                  <a16:creationId xmlns:a16="http://schemas.microsoft.com/office/drawing/2014/main" id="{161774E0-C293-858D-0A9F-0D4169394D23}"/>
                </a:ext>
              </a:extLst>
            </p:cNvPr>
            <p:cNvSpPr/>
            <p:nvPr/>
          </p:nvSpPr>
          <p:spPr>
            <a:xfrm>
              <a:off x="9739086" y="1790805"/>
              <a:ext cx="1531419" cy="19939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C3FDA86-19A3-890E-436B-114E6F294494}"/>
              </a:ext>
            </a:extLst>
          </p:cNvPr>
          <p:cNvGrpSpPr/>
          <p:nvPr/>
        </p:nvGrpSpPr>
        <p:grpSpPr>
          <a:xfrm>
            <a:off x="9321019" y="7916313"/>
            <a:ext cx="2688449" cy="1633171"/>
            <a:chOff x="9739086" y="1770676"/>
            <a:chExt cx="3526971" cy="1093296"/>
          </a:xfrm>
        </p:grpSpPr>
        <p:sp>
          <p:nvSpPr>
            <p:cNvPr id="67" name="Organigramme : Procédé 66">
              <a:extLst>
                <a:ext uri="{FF2B5EF4-FFF2-40B4-BE49-F238E27FC236}">
                  <a16:creationId xmlns:a16="http://schemas.microsoft.com/office/drawing/2014/main" id="{0C3C6D20-C79A-BF2F-1579-49D751947EA8}"/>
                </a:ext>
              </a:extLst>
            </p:cNvPr>
            <p:cNvSpPr/>
            <p:nvPr/>
          </p:nvSpPr>
          <p:spPr>
            <a:xfrm>
              <a:off x="9739086" y="1990203"/>
              <a:ext cx="3526971" cy="87376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8" name="Organigramme : Procédé 67">
              <a:extLst>
                <a:ext uri="{FF2B5EF4-FFF2-40B4-BE49-F238E27FC236}">
                  <a16:creationId xmlns:a16="http://schemas.microsoft.com/office/drawing/2014/main" id="{F73E9701-D501-0477-AF0C-864B07C26D75}"/>
                </a:ext>
              </a:extLst>
            </p:cNvPr>
            <p:cNvSpPr/>
            <p:nvPr/>
          </p:nvSpPr>
          <p:spPr>
            <a:xfrm>
              <a:off x="9739087" y="1770676"/>
              <a:ext cx="1525814" cy="21952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55B966BD-EA7E-0857-B757-5F45A7D55A18}"/>
              </a:ext>
            </a:extLst>
          </p:cNvPr>
          <p:cNvSpPr txBox="1"/>
          <p:nvPr/>
        </p:nvSpPr>
        <p:spPr>
          <a:xfrm>
            <a:off x="9522995" y="2931435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com.mycompany.myapp.ui</a:t>
            </a:r>
            <a:endParaRPr lang="fr-FR" sz="140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4045354-CBE0-AA2B-61B7-01432E1465F9}"/>
              </a:ext>
            </a:extLst>
          </p:cNvPr>
          <p:cNvSpPr txBox="1"/>
          <p:nvPr/>
        </p:nvSpPr>
        <p:spPr>
          <a:xfrm>
            <a:off x="9370923" y="7235346"/>
            <a:ext cx="2509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com.mycompany.myapp.service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1D8601A5-B35B-8CAB-6F10-7EDDE87ECDEE}"/>
              </a:ext>
            </a:extLst>
          </p:cNvPr>
          <p:cNvGrpSpPr/>
          <p:nvPr/>
        </p:nvGrpSpPr>
        <p:grpSpPr>
          <a:xfrm>
            <a:off x="12724582" y="4890498"/>
            <a:ext cx="2258900" cy="1532101"/>
            <a:chOff x="9739087" y="1824306"/>
            <a:chExt cx="2963448" cy="1532101"/>
          </a:xfrm>
        </p:grpSpPr>
        <p:sp>
          <p:nvSpPr>
            <p:cNvPr id="72" name="Organigramme : Procédé 71">
              <a:extLst>
                <a:ext uri="{FF2B5EF4-FFF2-40B4-BE49-F238E27FC236}">
                  <a16:creationId xmlns:a16="http://schemas.microsoft.com/office/drawing/2014/main" id="{D7AB241C-7206-29AC-BB48-9B8E95390A1C}"/>
                </a:ext>
              </a:extLst>
            </p:cNvPr>
            <p:cNvSpPr/>
            <p:nvPr/>
          </p:nvSpPr>
          <p:spPr>
            <a:xfrm>
              <a:off x="9739090" y="2119087"/>
              <a:ext cx="2963445" cy="123732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3" name="Organigramme : Procédé 72">
              <a:extLst>
                <a:ext uri="{FF2B5EF4-FFF2-40B4-BE49-F238E27FC236}">
                  <a16:creationId xmlns:a16="http://schemas.microsoft.com/office/drawing/2014/main" id="{F45D2771-C309-E989-E99D-EBA11F10275D}"/>
                </a:ext>
              </a:extLst>
            </p:cNvPr>
            <p:cNvSpPr/>
            <p:nvPr/>
          </p:nvSpPr>
          <p:spPr>
            <a:xfrm>
              <a:off x="9739087" y="1824306"/>
              <a:ext cx="1515953" cy="29100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2C46F291-697C-8F4F-C2AB-33CB6B0B6C8C}"/>
              </a:ext>
            </a:extLst>
          </p:cNvPr>
          <p:cNvSpPr txBox="1"/>
          <p:nvPr/>
        </p:nvSpPr>
        <p:spPr>
          <a:xfrm>
            <a:off x="12680360" y="6156522"/>
            <a:ext cx="235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com.mycompany.myapp.shop</a:t>
            </a:r>
            <a:endParaRPr lang="fr-FR" sz="14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73AEBAB-6432-7085-AEA1-1D7767BDF067}"/>
              </a:ext>
            </a:extLst>
          </p:cNvPr>
          <p:cNvSpPr txBox="1"/>
          <p:nvPr/>
        </p:nvSpPr>
        <p:spPr>
          <a:xfrm>
            <a:off x="9366835" y="92756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com.mycompany.myapp.database</a:t>
            </a:r>
            <a:endParaRPr lang="fr-FR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04FA4C-94DD-0A0F-D0E2-D15E5E42D595}"/>
              </a:ext>
            </a:extLst>
          </p:cNvPr>
          <p:cNvSpPr/>
          <p:nvPr/>
        </p:nvSpPr>
        <p:spPr>
          <a:xfrm>
            <a:off x="13328101" y="5440766"/>
            <a:ext cx="1069104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CF91F11-9098-C1E5-E636-99F36712749E}"/>
              </a:ext>
            </a:extLst>
          </p:cNvPr>
          <p:cNvCxnSpPr>
            <a:cxnSpLocks/>
            <a:stCxn id="44" idx="3"/>
            <a:endCxn id="76" idx="1"/>
          </p:cNvCxnSpPr>
          <p:nvPr/>
        </p:nvCxnSpPr>
        <p:spPr>
          <a:xfrm flipV="1">
            <a:off x="11417700" y="5767337"/>
            <a:ext cx="1910401" cy="3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6F2D4DAF-2773-119E-D43E-350A47E377C9}"/>
              </a:ext>
            </a:extLst>
          </p:cNvPr>
          <p:cNvCxnSpPr>
            <a:stCxn id="52" idx="3"/>
            <a:endCxn id="76" idx="2"/>
          </p:cNvCxnSpPr>
          <p:nvPr/>
        </p:nvCxnSpPr>
        <p:spPr>
          <a:xfrm flipV="1">
            <a:off x="11498080" y="6093908"/>
            <a:ext cx="2364573" cy="719869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0B05346E-C086-8875-DCE6-94705AC29C0C}"/>
              </a:ext>
            </a:extLst>
          </p:cNvPr>
          <p:cNvCxnSpPr>
            <a:cxnSpLocks/>
            <a:stCxn id="41" idx="1"/>
            <a:endCxn id="45" idx="1"/>
          </p:cNvCxnSpPr>
          <p:nvPr/>
        </p:nvCxnSpPr>
        <p:spPr>
          <a:xfrm rot="10800000" flipV="1">
            <a:off x="9427991" y="2525433"/>
            <a:ext cx="273048" cy="6270176"/>
          </a:xfrm>
          <a:prstGeom prst="bentConnector3">
            <a:avLst>
              <a:gd name="adj1" fmla="val 355949"/>
            </a:avLst>
          </a:prstGeom>
          <a:ln w="38100">
            <a:solidFill>
              <a:srgbClr val="0AB4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1DEABAD1-C81C-4EE8-9271-AB08D86B8787}"/>
              </a:ext>
            </a:extLst>
          </p:cNvPr>
          <p:cNvSpPr txBox="1"/>
          <p:nvPr/>
        </p:nvSpPr>
        <p:spPr>
          <a:xfrm>
            <a:off x="8013471" y="3299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AB494"/>
                </a:solidFill>
              </a:rPr>
              <a:t>utilise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E9119F28-A827-BE21-BFD3-7C149F4C5AB7}"/>
              </a:ext>
            </a:extLst>
          </p:cNvPr>
          <p:cNvCxnSpPr>
            <a:cxnSpLocks/>
            <a:stCxn id="41" idx="1"/>
            <a:endCxn id="44" idx="1"/>
          </p:cNvCxnSpPr>
          <p:nvPr/>
        </p:nvCxnSpPr>
        <p:spPr>
          <a:xfrm rot="10800000" flipH="1" flipV="1">
            <a:off x="9701038" y="2525432"/>
            <a:ext cx="61281" cy="3242223"/>
          </a:xfrm>
          <a:prstGeom prst="bentConnector3">
            <a:avLst>
              <a:gd name="adj1" fmla="val -1566750"/>
            </a:avLst>
          </a:prstGeom>
          <a:ln w="38100">
            <a:solidFill>
              <a:srgbClr val="0AB49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14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64381-6C74-9EB8-4317-6A5BEDA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7487C-6E25-691F-26B3-7D3C1757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7" y="1964724"/>
            <a:ext cx="6912008" cy="766533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Comment limiter l’ajout de dépendances non souhaitées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En utilisant l’encapsulation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Ne pas mettre toutes les classes publiques !</a:t>
            </a:r>
          </a:p>
          <a:p>
            <a:pPr lvl="2"/>
            <a:r>
              <a:rPr lang="fr-FR" dirty="0"/>
              <a:t>P.ex. mettre en </a:t>
            </a:r>
            <a:r>
              <a:rPr lang="fr-FR" i="1" dirty="0" err="1"/>
              <a:t>protected</a:t>
            </a:r>
            <a:r>
              <a:rPr lang="fr-FR" dirty="0"/>
              <a:t> ou </a:t>
            </a:r>
            <a:r>
              <a:rPr lang="fr-FR" i="1" dirty="0" err="1"/>
              <a:t>private</a:t>
            </a:r>
            <a:r>
              <a:rPr lang="fr-FR" dirty="0"/>
              <a:t> en Java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A5D69-6E9E-C051-568C-AE1C5D79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1EF81-AFEF-BDF5-2611-630B56AD4035}"/>
              </a:ext>
            </a:extLst>
          </p:cNvPr>
          <p:cNvSpPr/>
          <p:nvPr/>
        </p:nvSpPr>
        <p:spPr>
          <a:xfrm>
            <a:off x="9701039" y="2198862"/>
            <a:ext cx="1772245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D9501D-1CCC-816E-9C70-A59236359F5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587162" y="2852004"/>
            <a:ext cx="2848" cy="15233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626B992-A471-3771-C7E9-B49353818FF4}"/>
              </a:ext>
            </a:extLst>
          </p:cNvPr>
          <p:cNvSpPr txBox="1"/>
          <p:nvPr/>
        </p:nvSpPr>
        <p:spPr>
          <a:xfrm>
            <a:off x="10560509" y="330234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34B0E-A18C-3545-875B-2C34264E2BC1}"/>
              </a:ext>
            </a:extLst>
          </p:cNvPr>
          <p:cNvSpPr/>
          <p:nvPr/>
        </p:nvSpPr>
        <p:spPr>
          <a:xfrm>
            <a:off x="9762320" y="5441085"/>
            <a:ext cx="1655380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D6247-56DF-CDC6-487A-30BD5EB673B7}"/>
              </a:ext>
            </a:extLst>
          </p:cNvPr>
          <p:cNvSpPr/>
          <p:nvPr/>
        </p:nvSpPr>
        <p:spPr>
          <a:xfrm>
            <a:off x="9427991" y="8469038"/>
            <a:ext cx="2318338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D58EA73-44B2-1DA7-2248-C4B9907FF759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10590010" y="5028506"/>
            <a:ext cx="0" cy="412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30DEC6D-2355-5606-E95D-892C34CD1D71}"/>
              </a:ext>
            </a:extLst>
          </p:cNvPr>
          <p:cNvSpPr txBox="1"/>
          <p:nvPr/>
        </p:nvSpPr>
        <p:spPr>
          <a:xfrm>
            <a:off x="10661786" y="5136766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33B68D7-09EA-B8E3-B127-ECD52522BD3B}"/>
              </a:ext>
            </a:extLst>
          </p:cNvPr>
          <p:cNvGrpSpPr/>
          <p:nvPr/>
        </p:nvGrpSpPr>
        <p:grpSpPr>
          <a:xfrm>
            <a:off x="9762320" y="4240274"/>
            <a:ext cx="1655380" cy="788232"/>
            <a:chOff x="3928310" y="3392617"/>
            <a:chExt cx="1655380" cy="7882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3AFF5C-4785-EEEC-7734-B91A9F8AA02B}"/>
                </a:ext>
              </a:extLst>
            </p:cNvPr>
            <p:cNvSpPr/>
            <p:nvPr/>
          </p:nvSpPr>
          <p:spPr>
            <a:xfrm>
              <a:off x="3928310" y="3527707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C3CF864-477D-822F-8BC5-45A2B3D526CB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8553F26-EC38-8ACD-080F-ED498D6358E6}"/>
              </a:ext>
            </a:extLst>
          </p:cNvPr>
          <p:cNvGrpSpPr/>
          <p:nvPr/>
        </p:nvGrpSpPr>
        <p:grpSpPr>
          <a:xfrm>
            <a:off x="9610926" y="6354864"/>
            <a:ext cx="1975828" cy="785484"/>
            <a:chOff x="3950840" y="3392617"/>
            <a:chExt cx="1655380" cy="785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F0C91F-654A-646B-EDA5-36137492EDE8}"/>
                </a:ext>
              </a:extLst>
            </p:cNvPr>
            <p:cNvSpPr/>
            <p:nvPr/>
          </p:nvSpPr>
          <p:spPr>
            <a:xfrm>
              <a:off x="3950840" y="3524959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24DD16C-350C-1406-6926-1892E81B69EA}"/>
                </a:ext>
              </a:extLst>
            </p:cNvPr>
            <p:cNvSpPr txBox="1"/>
            <p:nvPr/>
          </p:nvSpPr>
          <p:spPr>
            <a:xfrm>
              <a:off x="4919129" y="3392617"/>
              <a:ext cx="398665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AEE77FD-3A7F-6559-70FC-C9F35A9BD29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0590010" y="6094227"/>
            <a:ext cx="8830" cy="39297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597D8DE-E540-2EDF-C246-C725AF44B03A}"/>
              </a:ext>
            </a:extLst>
          </p:cNvPr>
          <p:cNvSpPr txBox="1"/>
          <p:nvPr/>
        </p:nvSpPr>
        <p:spPr>
          <a:xfrm>
            <a:off x="9823875" y="613747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F6787BA-2719-F077-B9C6-DCAA9677538B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10587160" y="7140348"/>
            <a:ext cx="11680" cy="1328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34F4C91-91D4-D3FD-E1B2-8E00D5AA41A8}"/>
              </a:ext>
            </a:extLst>
          </p:cNvPr>
          <p:cNvSpPr txBox="1"/>
          <p:nvPr/>
        </p:nvSpPr>
        <p:spPr>
          <a:xfrm>
            <a:off x="10548268" y="7667531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est un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678A93C-19AF-329E-F325-C6C054298E7A}"/>
              </a:ext>
            </a:extLst>
          </p:cNvPr>
          <p:cNvSpPr txBox="1"/>
          <p:nvPr/>
        </p:nvSpPr>
        <p:spPr>
          <a:xfrm>
            <a:off x="12009468" y="650700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840142-18FF-2C93-B88F-7C8FDA614972}"/>
              </a:ext>
            </a:extLst>
          </p:cNvPr>
          <p:cNvSpPr txBox="1"/>
          <p:nvPr/>
        </p:nvSpPr>
        <p:spPr>
          <a:xfrm>
            <a:off x="11943781" y="54306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F0A8232-047F-DA54-C029-E2F8C4E4F093}"/>
              </a:ext>
            </a:extLst>
          </p:cNvPr>
          <p:cNvGrpSpPr/>
          <p:nvPr/>
        </p:nvGrpSpPr>
        <p:grpSpPr>
          <a:xfrm>
            <a:off x="9321019" y="1657336"/>
            <a:ext cx="2688449" cy="1566986"/>
            <a:chOff x="9739086" y="1789421"/>
            <a:chExt cx="3526971" cy="1566986"/>
          </a:xfrm>
        </p:grpSpPr>
        <p:sp>
          <p:nvSpPr>
            <p:cNvPr id="25" name="Organigramme : Procédé 24">
              <a:extLst>
                <a:ext uri="{FF2B5EF4-FFF2-40B4-BE49-F238E27FC236}">
                  <a16:creationId xmlns:a16="http://schemas.microsoft.com/office/drawing/2014/main" id="{A982147B-A9AC-0784-ECDE-B52D47BEC527}"/>
                </a:ext>
              </a:extLst>
            </p:cNvPr>
            <p:cNvSpPr/>
            <p:nvPr/>
          </p:nvSpPr>
          <p:spPr>
            <a:xfrm>
              <a:off x="9739086" y="2119087"/>
              <a:ext cx="3526971" cy="123732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Organigramme : Procédé 25">
              <a:extLst>
                <a:ext uri="{FF2B5EF4-FFF2-40B4-BE49-F238E27FC236}">
                  <a16:creationId xmlns:a16="http://schemas.microsoft.com/office/drawing/2014/main" id="{F26430DC-5A99-000B-2E08-F8C064845777}"/>
                </a:ext>
              </a:extLst>
            </p:cNvPr>
            <p:cNvSpPr/>
            <p:nvPr/>
          </p:nvSpPr>
          <p:spPr>
            <a:xfrm>
              <a:off x="9739087" y="1789421"/>
              <a:ext cx="1515953" cy="325885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BFC69F3-64FB-B218-7AA7-76035CA1C923}"/>
              </a:ext>
            </a:extLst>
          </p:cNvPr>
          <p:cNvGrpSpPr/>
          <p:nvPr/>
        </p:nvGrpSpPr>
        <p:grpSpPr>
          <a:xfrm>
            <a:off x="9316747" y="3866782"/>
            <a:ext cx="2563903" cy="3665614"/>
            <a:chOff x="9739086" y="1790805"/>
            <a:chExt cx="3363579" cy="2242874"/>
          </a:xfrm>
        </p:grpSpPr>
        <p:sp>
          <p:nvSpPr>
            <p:cNvPr id="28" name="Organigramme : Procédé 27">
              <a:extLst>
                <a:ext uri="{FF2B5EF4-FFF2-40B4-BE49-F238E27FC236}">
                  <a16:creationId xmlns:a16="http://schemas.microsoft.com/office/drawing/2014/main" id="{81AA2FAA-5E6D-BDB9-5170-0144EFDC6BA8}"/>
                </a:ext>
              </a:extLst>
            </p:cNvPr>
            <p:cNvSpPr/>
            <p:nvPr/>
          </p:nvSpPr>
          <p:spPr>
            <a:xfrm>
              <a:off x="9739086" y="1990202"/>
              <a:ext cx="3363579" cy="204347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9" name="Organigramme : Procédé 28">
              <a:extLst>
                <a:ext uri="{FF2B5EF4-FFF2-40B4-BE49-F238E27FC236}">
                  <a16:creationId xmlns:a16="http://schemas.microsoft.com/office/drawing/2014/main" id="{0CCBFFDE-E1F3-F80E-F7FF-D1F1C01E07D1}"/>
                </a:ext>
              </a:extLst>
            </p:cNvPr>
            <p:cNvSpPr/>
            <p:nvPr/>
          </p:nvSpPr>
          <p:spPr>
            <a:xfrm>
              <a:off x="9739086" y="1790805"/>
              <a:ext cx="1531419" cy="19939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822B500-A417-AC81-37C4-71DADCE18C44}"/>
              </a:ext>
            </a:extLst>
          </p:cNvPr>
          <p:cNvGrpSpPr/>
          <p:nvPr/>
        </p:nvGrpSpPr>
        <p:grpSpPr>
          <a:xfrm>
            <a:off x="9321019" y="7916313"/>
            <a:ext cx="2688449" cy="1633171"/>
            <a:chOff x="9739086" y="1770676"/>
            <a:chExt cx="3526971" cy="1093296"/>
          </a:xfrm>
        </p:grpSpPr>
        <p:sp>
          <p:nvSpPr>
            <p:cNvPr id="31" name="Organigramme : Procédé 30">
              <a:extLst>
                <a:ext uri="{FF2B5EF4-FFF2-40B4-BE49-F238E27FC236}">
                  <a16:creationId xmlns:a16="http://schemas.microsoft.com/office/drawing/2014/main" id="{1910B6AB-E251-9EB8-895A-639C0A9A7AAE}"/>
                </a:ext>
              </a:extLst>
            </p:cNvPr>
            <p:cNvSpPr/>
            <p:nvPr/>
          </p:nvSpPr>
          <p:spPr>
            <a:xfrm>
              <a:off x="9739086" y="1990203"/>
              <a:ext cx="3526971" cy="873769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2" name="Organigramme : Procédé 31">
              <a:extLst>
                <a:ext uri="{FF2B5EF4-FFF2-40B4-BE49-F238E27FC236}">
                  <a16:creationId xmlns:a16="http://schemas.microsoft.com/office/drawing/2014/main" id="{8EA34AAB-5773-01AD-20B8-7439417ABD53}"/>
                </a:ext>
              </a:extLst>
            </p:cNvPr>
            <p:cNvSpPr/>
            <p:nvPr/>
          </p:nvSpPr>
          <p:spPr>
            <a:xfrm>
              <a:off x="9739087" y="1770676"/>
              <a:ext cx="1525814" cy="21952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CF71748-A9EA-2717-8A6C-B7B070117118}"/>
              </a:ext>
            </a:extLst>
          </p:cNvPr>
          <p:cNvSpPr txBox="1"/>
          <p:nvPr/>
        </p:nvSpPr>
        <p:spPr>
          <a:xfrm>
            <a:off x="9522995" y="2931435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com.mycompany.myapp.ui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8365E13-599D-6474-5E2D-55B3EF91AB71}"/>
              </a:ext>
            </a:extLst>
          </p:cNvPr>
          <p:cNvSpPr txBox="1"/>
          <p:nvPr/>
        </p:nvSpPr>
        <p:spPr>
          <a:xfrm>
            <a:off x="9370923" y="7235346"/>
            <a:ext cx="2509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com.mycompany.myapp.service</a:t>
            </a:r>
            <a:endParaRPr lang="fr-FR" sz="14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0EDAB58-EBE7-02A3-41DE-2B5DDD509812}"/>
              </a:ext>
            </a:extLst>
          </p:cNvPr>
          <p:cNvGrpSpPr/>
          <p:nvPr/>
        </p:nvGrpSpPr>
        <p:grpSpPr>
          <a:xfrm>
            <a:off x="12724582" y="4890498"/>
            <a:ext cx="2258900" cy="1532101"/>
            <a:chOff x="9739087" y="1824306"/>
            <a:chExt cx="2963448" cy="1532101"/>
          </a:xfrm>
        </p:grpSpPr>
        <p:sp>
          <p:nvSpPr>
            <p:cNvPr id="36" name="Organigramme : Procédé 35">
              <a:extLst>
                <a:ext uri="{FF2B5EF4-FFF2-40B4-BE49-F238E27FC236}">
                  <a16:creationId xmlns:a16="http://schemas.microsoft.com/office/drawing/2014/main" id="{EB8B5A52-F3D1-AFCB-AACE-7FA7777B3871}"/>
                </a:ext>
              </a:extLst>
            </p:cNvPr>
            <p:cNvSpPr/>
            <p:nvPr/>
          </p:nvSpPr>
          <p:spPr>
            <a:xfrm>
              <a:off x="9739090" y="2119087"/>
              <a:ext cx="2963445" cy="123732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rganigramme : Procédé 36">
              <a:extLst>
                <a:ext uri="{FF2B5EF4-FFF2-40B4-BE49-F238E27FC236}">
                  <a16:creationId xmlns:a16="http://schemas.microsoft.com/office/drawing/2014/main" id="{4A438737-D9E5-23CB-3022-E71141193DA2}"/>
                </a:ext>
              </a:extLst>
            </p:cNvPr>
            <p:cNvSpPr/>
            <p:nvPr/>
          </p:nvSpPr>
          <p:spPr>
            <a:xfrm>
              <a:off x="9739087" y="1824306"/>
              <a:ext cx="1515953" cy="29100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8317DA04-17F2-4343-F257-6B3D75F0751E}"/>
              </a:ext>
            </a:extLst>
          </p:cNvPr>
          <p:cNvSpPr txBox="1"/>
          <p:nvPr/>
        </p:nvSpPr>
        <p:spPr>
          <a:xfrm>
            <a:off x="12680360" y="6156522"/>
            <a:ext cx="235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com.mycompany.myapp.shop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D5EC97-474B-EFF4-B54F-6A89D0E0DA79}"/>
              </a:ext>
            </a:extLst>
          </p:cNvPr>
          <p:cNvSpPr txBox="1"/>
          <p:nvPr/>
        </p:nvSpPr>
        <p:spPr>
          <a:xfrm>
            <a:off x="9366835" y="92756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com.mycompany.myapp.database</a:t>
            </a:r>
            <a:endParaRPr lang="fr-FR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8F3FBE-81D6-88A8-1725-F7B9AE70085D}"/>
              </a:ext>
            </a:extLst>
          </p:cNvPr>
          <p:cNvSpPr/>
          <p:nvPr/>
        </p:nvSpPr>
        <p:spPr>
          <a:xfrm>
            <a:off x="13328101" y="5440766"/>
            <a:ext cx="1069104" cy="65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18014F8-CF6F-A5A1-8576-A30826C23C8F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 flipV="1">
            <a:off x="11417700" y="5767337"/>
            <a:ext cx="1910401" cy="3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57BD03D5-E1DC-3638-86F4-B31B5B43AF92}"/>
              </a:ext>
            </a:extLst>
          </p:cNvPr>
          <p:cNvCxnSpPr>
            <a:stCxn id="16" idx="3"/>
            <a:endCxn id="40" idx="2"/>
          </p:cNvCxnSpPr>
          <p:nvPr/>
        </p:nvCxnSpPr>
        <p:spPr>
          <a:xfrm flipV="1">
            <a:off x="11586754" y="6093908"/>
            <a:ext cx="2275899" cy="719869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652186C-5044-BBDC-6B27-A4192C28ED2A}"/>
              </a:ext>
            </a:extLst>
          </p:cNvPr>
          <p:cNvSpPr txBox="1"/>
          <p:nvPr/>
        </p:nvSpPr>
        <p:spPr>
          <a:xfrm>
            <a:off x="13454743" y="2338251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AB494"/>
                </a:solidFill>
              </a:rPr>
              <a:t>public</a:t>
            </a:r>
            <a:endParaRPr lang="fr-FR" dirty="0">
              <a:solidFill>
                <a:srgbClr val="0AB494"/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02FA089-4112-86B3-0516-5878EAEADCDB}"/>
              </a:ext>
            </a:extLst>
          </p:cNvPr>
          <p:cNvCxnSpPr>
            <a:stCxn id="44" idx="1"/>
            <a:endCxn id="5" idx="3"/>
          </p:cNvCxnSpPr>
          <p:nvPr/>
        </p:nvCxnSpPr>
        <p:spPr>
          <a:xfrm flipH="1" flipV="1">
            <a:off x="11473284" y="2525433"/>
            <a:ext cx="1981459" cy="74428"/>
          </a:xfrm>
          <a:prstGeom prst="straightConnector1">
            <a:avLst/>
          </a:prstGeom>
          <a:ln w="38100">
            <a:solidFill>
              <a:srgbClr val="0AB494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35BB91D-5B0E-CE1D-1A57-E8A35A338256}"/>
              </a:ext>
            </a:extLst>
          </p:cNvPr>
          <p:cNvCxnSpPr>
            <a:cxnSpLocks/>
            <a:stCxn id="44" idx="1"/>
            <a:endCxn id="13" idx="3"/>
          </p:cNvCxnSpPr>
          <p:nvPr/>
        </p:nvCxnSpPr>
        <p:spPr>
          <a:xfrm flipH="1">
            <a:off x="11417700" y="2599861"/>
            <a:ext cx="2037043" cy="2102074"/>
          </a:xfrm>
          <a:prstGeom prst="straightConnector1">
            <a:avLst/>
          </a:prstGeom>
          <a:ln w="38100">
            <a:solidFill>
              <a:srgbClr val="0AB494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FF69EE-5DED-5B6D-0C3D-C534332CEC6B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>
            <a:off x="13454743" y="2599861"/>
            <a:ext cx="407910" cy="2840905"/>
          </a:xfrm>
          <a:prstGeom prst="straightConnector1">
            <a:avLst/>
          </a:prstGeom>
          <a:ln w="38100">
            <a:solidFill>
              <a:srgbClr val="0AB494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5872C01-B4C0-3F05-2850-9A2633817983}"/>
              </a:ext>
            </a:extLst>
          </p:cNvPr>
          <p:cNvCxnSpPr>
            <a:cxnSpLocks/>
            <a:stCxn id="44" idx="1"/>
            <a:endCxn id="16" idx="3"/>
          </p:cNvCxnSpPr>
          <p:nvPr/>
        </p:nvCxnSpPr>
        <p:spPr>
          <a:xfrm flipH="1">
            <a:off x="11586754" y="2599861"/>
            <a:ext cx="1867989" cy="4213916"/>
          </a:xfrm>
          <a:prstGeom prst="straightConnector1">
            <a:avLst/>
          </a:prstGeom>
          <a:ln w="38100">
            <a:solidFill>
              <a:srgbClr val="0AB494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EAFF-EF84-4752-6CBD-B0341E70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F278D-957D-DA27-3108-6E744F4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5"/>
            <a:ext cx="13040439" cy="7153876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Ajout des composants pour avoir des unités déployable indépendamment</a:t>
            </a:r>
          </a:p>
          <a:p>
            <a:pPr lvl="1"/>
            <a:r>
              <a:rPr lang="fr-FR" dirty="0"/>
              <a:t>Possible de créer un composant par package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Mais potentiellement beaucoup de composants à gérer à terme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109D8A-0C82-0555-9303-DEEF610B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1A50A-1855-69BA-5D9E-C9E0D501FBD4}"/>
              </a:ext>
            </a:extLst>
          </p:cNvPr>
          <p:cNvSpPr/>
          <p:nvPr/>
        </p:nvSpPr>
        <p:spPr>
          <a:xfrm>
            <a:off x="2959036" y="4586771"/>
            <a:ext cx="1772245" cy="470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OrdersController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16949-EA0E-D395-80B7-73242079A4C0}"/>
              </a:ext>
            </a:extLst>
          </p:cNvPr>
          <p:cNvSpPr/>
          <p:nvPr/>
        </p:nvSpPr>
        <p:spPr>
          <a:xfrm>
            <a:off x="7856977" y="5516928"/>
            <a:ext cx="1655380" cy="523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OrdersChecking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2FB78-2772-00D3-9A71-CFDD82C9430E}"/>
              </a:ext>
            </a:extLst>
          </p:cNvPr>
          <p:cNvSpPr/>
          <p:nvPr/>
        </p:nvSpPr>
        <p:spPr>
          <a:xfrm>
            <a:off x="7856977" y="4565509"/>
            <a:ext cx="1655380" cy="5235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OrdersService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8FF6E-32D6-1A77-FD8B-DE438627D348}"/>
              </a:ext>
            </a:extLst>
          </p:cNvPr>
          <p:cNvSpPr/>
          <p:nvPr/>
        </p:nvSpPr>
        <p:spPr>
          <a:xfrm>
            <a:off x="7705583" y="6487325"/>
            <a:ext cx="1975828" cy="5484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OrdersRepository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rganigramme : Procédé 24">
            <a:extLst>
              <a:ext uri="{FF2B5EF4-FFF2-40B4-BE49-F238E27FC236}">
                <a16:creationId xmlns:a16="http://schemas.microsoft.com/office/drawing/2014/main" id="{886744EB-A749-E938-06DA-CCDC17723DC6}"/>
              </a:ext>
            </a:extLst>
          </p:cNvPr>
          <p:cNvSpPr/>
          <p:nvPr/>
        </p:nvSpPr>
        <p:spPr>
          <a:xfrm>
            <a:off x="2579016" y="3977273"/>
            <a:ext cx="2688449" cy="1301982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Organigramme : Procédé 27">
            <a:extLst>
              <a:ext uri="{FF2B5EF4-FFF2-40B4-BE49-F238E27FC236}">
                <a16:creationId xmlns:a16="http://schemas.microsoft.com/office/drawing/2014/main" id="{D2008372-BE34-CE2E-4119-06701A6F456F}"/>
              </a:ext>
            </a:extLst>
          </p:cNvPr>
          <p:cNvSpPr/>
          <p:nvPr/>
        </p:nvSpPr>
        <p:spPr>
          <a:xfrm>
            <a:off x="7411404" y="3948641"/>
            <a:ext cx="2563903" cy="3314060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Organigramme : Procédé 30">
            <a:extLst>
              <a:ext uri="{FF2B5EF4-FFF2-40B4-BE49-F238E27FC236}">
                <a16:creationId xmlns:a16="http://schemas.microsoft.com/office/drawing/2014/main" id="{B2C09ED2-FFE6-9CCE-F080-63665613253E}"/>
              </a:ext>
            </a:extLst>
          </p:cNvPr>
          <p:cNvSpPr/>
          <p:nvPr/>
        </p:nvSpPr>
        <p:spPr>
          <a:xfrm>
            <a:off x="2379584" y="5834705"/>
            <a:ext cx="3010681" cy="1305240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5F8A8C2-23D5-55C1-BDD5-CC07EF870814}"/>
              </a:ext>
            </a:extLst>
          </p:cNvPr>
          <p:cNvSpPr txBox="1"/>
          <p:nvPr/>
        </p:nvSpPr>
        <p:spPr>
          <a:xfrm>
            <a:off x="2563498" y="4018942"/>
            <a:ext cx="268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UI</a:t>
            </a:r>
            <a:endParaRPr lang="fr-FR" b="1" dirty="0"/>
          </a:p>
        </p:txBody>
      </p:sp>
      <p:sp>
        <p:nvSpPr>
          <p:cNvPr id="36" name="Organigramme : Procédé 35">
            <a:extLst>
              <a:ext uri="{FF2B5EF4-FFF2-40B4-BE49-F238E27FC236}">
                <a16:creationId xmlns:a16="http://schemas.microsoft.com/office/drawing/2014/main" id="{F2288E6F-5F73-6B5F-9616-397E48B78457}"/>
              </a:ext>
            </a:extLst>
          </p:cNvPr>
          <p:cNvSpPr/>
          <p:nvPr/>
        </p:nvSpPr>
        <p:spPr>
          <a:xfrm>
            <a:off x="11615656" y="4876713"/>
            <a:ext cx="2258898" cy="1491424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5E1F2-0958-3CFC-1C01-4F5A05319E95}"/>
              </a:ext>
            </a:extLst>
          </p:cNvPr>
          <p:cNvSpPr/>
          <p:nvPr/>
        </p:nvSpPr>
        <p:spPr>
          <a:xfrm>
            <a:off x="12219173" y="5537946"/>
            <a:ext cx="1069104" cy="4505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002120F-CC49-0694-569A-9987C98E3649}"/>
              </a:ext>
            </a:extLst>
          </p:cNvPr>
          <p:cNvGrpSpPr/>
          <p:nvPr/>
        </p:nvGrpSpPr>
        <p:grpSpPr>
          <a:xfrm>
            <a:off x="4867813" y="4059927"/>
            <a:ext cx="263120" cy="221073"/>
            <a:chOff x="7958136" y="9138843"/>
            <a:chExt cx="263120" cy="2210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F07C0D-4608-F73B-DC1A-8C18D9E2241B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1C885C-E380-B12D-6B23-97CCBFCDD7C6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733AF3-778E-CFC2-EE9D-B55082B78073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71CC638-F31A-92DC-1553-1733C827B04D}"/>
              </a:ext>
            </a:extLst>
          </p:cNvPr>
          <p:cNvGrpSpPr/>
          <p:nvPr/>
        </p:nvGrpSpPr>
        <p:grpSpPr>
          <a:xfrm>
            <a:off x="9642578" y="4034965"/>
            <a:ext cx="263120" cy="221073"/>
            <a:chOff x="7958136" y="9138843"/>
            <a:chExt cx="263120" cy="2210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B4E4EE-0ED0-8BF7-3917-6C86DE196D84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542E12C-B260-8267-6AB0-6C6B79D4068D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4CC4D0-501F-C483-0B6D-A0075F2404E1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7E60F6A1-BEC3-067E-B770-04228E69E94D}"/>
              </a:ext>
            </a:extLst>
          </p:cNvPr>
          <p:cNvGrpSpPr/>
          <p:nvPr/>
        </p:nvGrpSpPr>
        <p:grpSpPr>
          <a:xfrm>
            <a:off x="13503796" y="5009698"/>
            <a:ext cx="263120" cy="221073"/>
            <a:chOff x="7958136" y="9138843"/>
            <a:chExt cx="263120" cy="22107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9C2FE99-3AE1-CEDC-64E4-6DA36E30C722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7B1FC-28A0-836D-E84F-B9E27CFABAA9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FA7FBC-37C1-A261-690A-0B753F5D9FBD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96D25DC-4989-C9B3-D0DE-EEF42457E30E}"/>
              </a:ext>
            </a:extLst>
          </p:cNvPr>
          <p:cNvGrpSpPr/>
          <p:nvPr/>
        </p:nvGrpSpPr>
        <p:grpSpPr>
          <a:xfrm>
            <a:off x="4911866" y="5906023"/>
            <a:ext cx="263120" cy="221073"/>
            <a:chOff x="7958136" y="9138843"/>
            <a:chExt cx="263120" cy="2210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6AD1F9-0F17-8ADC-EC5E-B58C8256F924}"/>
                </a:ext>
              </a:extLst>
            </p:cNvPr>
            <p:cNvSpPr/>
            <p:nvPr/>
          </p:nvSpPr>
          <p:spPr>
            <a:xfrm>
              <a:off x="8025201" y="9138843"/>
              <a:ext cx="196055" cy="221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5605C4-19FF-CB4A-9B04-C599A1827F0E}"/>
                </a:ext>
              </a:extLst>
            </p:cNvPr>
            <p:cNvSpPr/>
            <p:nvPr/>
          </p:nvSpPr>
          <p:spPr>
            <a:xfrm>
              <a:off x="7958136" y="9278937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8F0046-4832-F3E1-7C39-CB8EE2292940}"/>
                </a:ext>
              </a:extLst>
            </p:cNvPr>
            <p:cNvSpPr/>
            <p:nvPr/>
          </p:nvSpPr>
          <p:spPr>
            <a:xfrm>
              <a:off x="7958136" y="9182922"/>
              <a:ext cx="140649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7803B0A-CA9A-8738-CCF6-3F5BD4837B03}"/>
              </a:ext>
            </a:extLst>
          </p:cNvPr>
          <p:cNvSpPr txBox="1"/>
          <p:nvPr/>
        </p:nvSpPr>
        <p:spPr>
          <a:xfrm>
            <a:off x="2445836" y="5882920"/>
            <a:ext cx="268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Database</a:t>
            </a:r>
            <a:endParaRPr lang="fr-FR" b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5CFFA16-EF2D-9414-D2BB-1AD6AF256EA7}"/>
              </a:ext>
            </a:extLst>
          </p:cNvPr>
          <p:cNvSpPr txBox="1"/>
          <p:nvPr/>
        </p:nvSpPr>
        <p:spPr>
          <a:xfrm>
            <a:off x="7302568" y="3948641"/>
            <a:ext cx="268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Service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0EBB87C-E74A-E1A3-B08E-3B47D635497D}"/>
              </a:ext>
            </a:extLst>
          </p:cNvPr>
          <p:cNvSpPr txBox="1"/>
          <p:nvPr/>
        </p:nvSpPr>
        <p:spPr>
          <a:xfrm>
            <a:off x="11400880" y="4934859"/>
            <a:ext cx="268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Shop</a:t>
            </a:r>
            <a:endParaRPr lang="fr-FR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82C863-AE85-7398-68A7-0D2774579677}"/>
              </a:ext>
            </a:extLst>
          </p:cNvPr>
          <p:cNvSpPr/>
          <p:nvPr/>
        </p:nvSpPr>
        <p:spPr>
          <a:xfrm>
            <a:off x="2898230" y="4757416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7C071E-5DE9-0F4D-D4FA-4DE59188AA1C}"/>
              </a:ext>
            </a:extLst>
          </p:cNvPr>
          <p:cNvSpPr/>
          <p:nvPr/>
        </p:nvSpPr>
        <p:spPr>
          <a:xfrm>
            <a:off x="4662588" y="4746457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54E06F-742F-0CB5-1DE6-184AA7B5FCD9}"/>
              </a:ext>
            </a:extLst>
          </p:cNvPr>
          <p:cNvSpPr/>
          <p:nvPr/>
        </p:nvSpPr>
        <p:spPr>
          <a:xfrm>
            <a:off x="5187979" y="474725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885B00-4234-4FE1-55BA-F88EECFD9479}"/>
              </a:ext>
            </a:extLst>
          </p:cNvPr>
          <p:cNvSpPr/>
          <p:nvPr/>
        </p:nvSpPr>
        <p:spPr>
          <a:xfrm>
            <a:off x="2508054" y="4753036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F9E95-262C-7A37-80F1-BAE0C3554118}"/>
              </a:ext>
            </a:extLst>
          </p:cNvPr>
          <p:cNvSpPr/>
          <p:nvPr/>
        </p:nvSpPr>
        <p:spPr>
          <a:xfrm>
            <a:off x="2755116" y="6472788"/>
            <a:ext cx="2318338" cy="5395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JdbcOrdersRepository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5B808F-8CAE-BD06-8121-A2CDB4748D33}"/>
              </a:ext>
            </a:extLst>
          </p:cNvPr>
          <p:cNvSpPr/>
          <p:nvPr/>
        </p:nvSpPr>
        <p:spPr>
          <a:xfrm>
            <a:off x="4999613" y="6690414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26A12A-1ADC-FE91-2CA1-B8DF6C3B9688}"/>
              </a:ext>
            </a:extLst>
          </p:cNvPr>
          <p:cNvSpPr/>
          <p:nvPr/>
        </p:nvSpPr>
        <p:spPr>
          <a:xfrm>
            <a:off x="5310655" y="6690413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95C744-AB52-2DF6-4CE4-6FC4AC5BE036}"/>
              </a:ext>
            </a:extLst>
          </p:cNvPr>
          <p:cNvSpPr/>
          <p:nvPr/>
        </p:nvSpPr>
        <p:spPr>
          <a:xfrm>
            <a:off x="7635732" y="6705869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41D195-12AD-7F32-E3F9-F9E374EF897E}"/>
              </a:ext>
            </a:extLst>
          </p:cNvPr>
          <p:cNvSpPr/>
          <p:nvPr/>
        </p:nvSpPr>
        <p:spPr>
          <a:xfrm>
            <a:off x="7341836" y="6705869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72163C-E98B-86AE-34C0-2EB432B35EE0}"/>
              </a:ext>
            </a:extLst>
          </p:cNvPr>
          <p:cNvSpPr/>
          <p:nvPr/>
        </p:nvSpPr>
        <p:spPr>
          <a:xfrm>
            <a:off x="8641040" y="6412560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0A548-F3BF-7E79-F003-53246B7BC89F}"/>
              </a:ext>
            </a:extLst>
          </p:cNvPr>
          <p:cNvSpPr/>
          <p:nvPr/>
        </p:nvSpPr>
        <p:spPr>
          <a:xfrm>
            <a:off x="8641040" y="595795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0E8E2D-8CA8-03C6-089E-F5DBDADA80B7}"/>
              </a:ext>
            </a:extLst>
          </p:cNvPr>
          <p:cNvSpPr/>
          <p:nvPr/>
        </p:nvSpPr>
        <p:spPr>
          <a:xfrm>
            <a:off x="8641040" y="5436297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93D083-CF77-C3CF-6BAD-2480C791089F}"/>
              </a:ext>
            </a:extLst>
          </p:cNvPr>
          <p:cNvSpPr/>
          <p:nvPr/>
        </p:nvSpPr>
        <p:spPr>
          <a:xfrm>
            <a:off x="8644982" y="499902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F1B22C-5075-6636-96D7-00B3C320B5E3}"/>
              </a:ext>
            </a:extLst>
          </p:cNvPr>
          <p:cNvSpPr/>
          <p:nvPr/>
        </p:nvSpPr>
        <p:spPr>
          <a:xfrm>
            <a:off x="9443664" y="5665790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0DE7FE-5CBF-C039-CCD5-FB2BD671E4C9}"/>
              </a:ext>
            </a:extLst>
          </p:cNvPr>
          <p:cNvSpPr/>
          <p:nvPr/>
        </p:nvSpPr>
        <p:spPr>
          <a:xfrm>
            <a:off x="9905698" y="5665789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21B45-F3A2-45BE-7E1C-0A36CDC29732}"/>
              </a:ext>
            </a:extLst>
          </p:cNvPr>
          <p:cNvSpPr/>
          <p:nvPr/>
        </p:nvSpPr>
        <p:spPr>
          <a:xfrm>
            <a:off x="7340574" y="475249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7A7184F-09B4-7CE1-481A-181BC126489C}"/>
              </a:ext>
            </a:extLst>
          </p:cNvPr>
          <p:cNvSpPr/>
          <p:nvPr/>
        </p:nvSpPr>
        <p:spPr>
          <a:xfrm>
            <a:off x="7789201" y="475249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3FF0F03-1D0E-1E68-6DD8-BFCE4B5F9392}"/>
              </a:ext>
            </a:extLst>
          </p:cNvPr>
          <p:cNvSpPr/>
          <p:nvPr/>
        </p:nvSpPr>
        <p:spPr>
          <a:xfrm>
            <a:off x="12150480" y="5671138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75D98D-03E9-1A30-CA62-5F8A7EB6A3F1}"/>
              </a:ext>
            </a:extLst>
          </p:cNvPr>
          <p:cNvSpPr/>
          <p:nvPr/>
        </p:nvSpPr>
        <p:spPr>
          <a:xfrm>
            <a:off x="11546963" y="5671138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FCB2066-82B0-7DCC-95DF-6A2B255D4643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H="1" flipV="1">
            <a:off x="4799973" y="4821222"/>
            <a:ext cx="388006" cy="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1F0636E4-EFD0-0C5E-1457-B708A809A227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2656034" y="4832179"/>
            <a:ext cx="242196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798EF9A1-FFDF-747D-22C3-C2ED162C43D2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5136998" y="6765178"/>
            <a:ext cx="17365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1CE1F56-0C42-7B67-0656-4D8D3E7CC0DE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flipH="1">
            <a:off x="7477959" y="4827260"/>
            <a:ext cx="3112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0C15C32-E779-4FDE-0C40-DB47CAD88EA0}"/>
              </a:ext>
            </a:extLst>
          </p:cNvPr>
          <p:cNvCxnSpPr>
            <a:cxnSpLocks/>
            <a:stCxn id="78" idx="1"/>
            <a:endCxn id="80" idx="3"/>
          </p:cNvCxnSpPr>
          <p:nvPr/>
        </p:nvCxnSpPr>
        <p:spPr>
          <a:xfrm flipH="1">
            <a:off x="7479221" y="6780634"/>
            <a:ext cx="1565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4B3E7FF-5AE6-BB2C-60AE-E5F0D51C39D6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 flipH="1">
            <a:off x="8709733" y="5148554"/>
            <a:ext cx="3942" cy="287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E3E2EAF-0879-8A78-6F05-308257AAC29F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8709733" y="6107484"/>
            <a:ext cx="0" cy="305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6B679C2C-8433-154F-6D3C-7E7A00D88C03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9581049" y="5740554"/>
            <a:ext cx="32464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0055142-20A9-ACFC-FCB1-49756D2CAFE4}"/>
              </a:ext>
            </a:extLst>
          </p:cNvPr>
          <p:cNvCxnSpPr>
            <a:cxnSpLocks/>
            <a:stCxn id="89" idx="1"/>
            <a:endCxn id="90" idx="3"/>
          </p:cNvCxnSpPr>
          <p:nvPr/>
        </p:nvCxnSpPr>
        <p:spPr>
          <a:xfrm flipH="1">
            <a:off x="11684348" y="5745903"/>
            <a:ext cx="4661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CF90571-0B59-034B-D628-5A312A32B879}"/>
              </a:ext>
            </a:extLst>
          </p:cNvPr>
          <p:cNvGrpSpPr/>
          <p:nvPr/>
        </p:nvGrpSpPr>
        <p:grpSpPr>
          <a:xfrm>
            <a:off x="5325364" y="4726136"/>
            <a:ext cx="2015210" cy="194065"/>
            <a:chOff x="5325364" y="4726136"/>
            <a:chExt cx="2015210" cy="19406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FD9F478-C32A-B04F-40DC-25E1A5522C8A}"/>
                </a:ext>
              </a:extLst>
            </p:cNvPr>
            <p:cNvGrpSpPr/>
            <p:nvPr/>
          </p:nvGrpSpPr>
          <p:grpSpPr>
            <a:xfrm>
              <a:off x="5325364" y="4726136"/>
              <a:ext cx="885862" cy="194065"/>
              <a:chOff x="5325364" y="4701920"/>
              <a:chExt cx="1284470" cy="238602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E7940BC1-F2BE-2F42-4C61-BDE553A78619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V="1">
                <a:off x="5325364" y="4821220"/>
                <a:ext cx="1032890" cy="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F0C56F88-A8F7-392F-274C-A2BA55413B77}"/>
                  </a:ext>
                </a:extLst>
              </p:cNvPr>
              <p:cNvSpPr/>
              <p:nvPr/>
            </p:nvSpPr>
            <p:spPr>
              <a:xfrm rot="16200000">
                <a:off x="6370289" y="4700976"/>
                <a:ext cx="238602" cy="240489"/>
              </a:xfrm>
              <a:prstGeom prst="arc">
                <a:avLst>
                  <a:gd name="adj1" fmla="val 11255679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2320239-C71D-E167-CD78-21457966BBA0}"/>
                </a:ext>
              </a:extLst>
            </p:cNvPr>
            <p:cNvGrpSpPr/>
            <p:nvPr/>
          </p:nvGrpSpPr>
          <p:grpSpPr>
            <a:xfrm>
              <a:off x="6106366" y="4768496"/>
              <a:ext cx="1234208" cy="118608"/>
              <a:chOff x="6106366" y="4768496"/>
              <a:chExt cx="1234208" cy="118608"/>
            </a:xfrm>
          </p:grpSpPr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B25BB8FE-0D71-8A28-DC78-99D0988A24EF}"/>
                  </a:ext>
                </a:extLst>
              </p:cNvPr>
              <p:cNvCxnSpPr>
                <a:cxnSpLocks/>
                <a:stCxn id="131" idx="6"/>
                <a:endCxn id="87" idx="1"/>
              </p:cNvCxnSpPr>
              <p:nvPr/>
            </p:nvCxnSpPr>
            <p:spPr>
              <a:xfrm flipV="1">
                <a:off x="6228454" y="4827260"/>
                <a:ext cx="1112120" cy="540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12AF0598-1F7C-097C-E398-DF75061DC78E}"/>
                  </a:ext>
                </a:extLst>
              </p:cNvPr>
              <p:cNvSpPr/>
              <p:nvPr/>
            </p:nvSpPr>
            <p:spPr>
              <a:xfrm>
                <a:off x="6106366" y="47684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0D1E302-ED4B-0EA3-3744-AD662CF04582}"/>
              </a:ext>
            </a:extLst>
          </p:cNvPr>
          <p:cNvGrpSpPr/>
          <p:nvPr/>
        </p:nvGrpSpPr>
        <p:grpSpPr>
          <a:xfrm rot="10800000">
            <a:off x="5448040" y="6676955"/>
            <a:ext cx="1893796" cy="194065"/>
            <a:chOff x="5325364" y="4726136"/>
            <a:chExt cx="1893796" cy="194065"/>
          </a:xfrm>
        </p:grpSpPr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22E42CB1-A45F-D692-D7E2-C19B16ACBCD5}"/>
                </a:ext>
              </a:extLst>
            </p:cNvPr>
            <p:cNvGrpSpPr/>
            <p:nvPr/>
          </p:nvGrpSpPr>
          <p:grpSpPr>
            <a:xfrm>
              <a:off x="5325364" y="4726136"/>
              <a:ext cx="885862" cy="194065"/>
              <a:chOff x="5325364" y="4701920"/>
              <a:chExt cx="1284470" cy="238602"/>
            </a:xfrm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85473483-1767-85D8-938A-0074F29340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5364" y="4821220"/>
                <a:ext cx="1032890" cy="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67E137E6-AE27-6725-A9C7-59958151D3B0}"/>
                  </a:ext>
                </a:extLst>
              </p:cNvPr>
              <p:cNvSpPr/>
              <p:nvPr/>
            </p:nvSpPr>
            <p:spPr>
              <a:xfrm rot="16200000">
                <a:off x="6370289" y="4700976"/>
                <a:ext cx="238602" cy="240489"/>
              </a:xfrm>
              <a:prstGeom prst="arc">
                <a:avLst>
                  <a:gd name="adj1" fmla="val 11255679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6378F768-F591-A3A4-4170-C6E7A5EF4882}"/>
                </a:ext>
              </a:extLst>
            </p:cNvPr>
            <p:cNvGrpSpPr/>
            <p:nvPr/>
          </p:nvGrpSpPr>
          <p:grpSpPr>
            <a:xfrm>
              <a:off x="6106366" y="4768496"/>
              <a:ext cx="1112794" cy="118608"/>
              <a:chOff x="6106366" y="4768496"/>
              <a:chExt cx="1112794" cy="118608"/>
            </a:xfrm>
          </p:grpSpPr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4E05E1CA-4B09-825F-358C-B3E6624C7125}"/>
                  </a:ext>
                </a:extLst>
              </p:cNvPr>
              <p:cNvCxnSpPr>
                <a:cxnSpLocks/>
                <a:stCxn id="140" idx="6"/>
                <a:endCxn id="80" idx="1"/>
              </p:cNvCxnSpPr>
              <p:nvPr/>
            </p:nvCxnSpPr>
            <p:spPr>
              <a:xfrm>
                <a:off x="6228454" y="4827800"/>
                <a:ext cx="990706" cy="2015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D88FF2D0-D1B0-9178-B5FF-D55984ABDC3F}"/>
                  </a:ext>
                </a:extLst>
              </p:cNvPr>
              <p:cNvSpPr/>
              <p:nvPr/>
            </p:nvSpPr>
            <p:spPr>
              <a:xfrm>
                <a:off x="6106366" y="47684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60A27513-143F-3E1C-7804-9CA42CF40347}"/>
              </a:ext>
            </a:extLst>
          </p:cNvPr>
          <p:cNvGrpSpPr/>
          <p:nvPr/>
        </p:nvGrpSpPr>
        <p:grpSpPr>
          <a:xfrm>
            <a:off x="10043083" y="5641152"/>
            <a:ext cx="1503880" cy="194065"/>
            <a:chOff x="5325364" y="4726136"/>
            <a:chExt cx="1503880" cy="194065"/>
          </a:xfrm>
        </p:grpSpPr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F65558FC-E417-05AE-D48B-0C548310D145}"/>
                </a:ext>
              </a:extLst>
            </p:cNvPr>
            <p:cNvGrpSpPr/>
            <p:nvPr/>
          </p:nvGrpSpPr>
          <p:grpSpPr>
            <a:xfrm>
              <a:off x="5325364" y="4726136"/>
              <a:ext cx="885862" cy="194065"/>
              <a:chOff x="5325364" y="4701920"/>
              <a:chExt cx="1284470" cy="238602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B5651048-8C4E-97C5-8BCE-B3BCF6A29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5364" y="4821220"/>
                <a:ext cx="1032890" cy="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179BD34B-C32E-4FD5-DF51-B114EC298680}"/>
                  </a:ext>
                </a:extLst>
              </p:cNvPr>
              <p:cNvSpPr/>
              <p:nvPr/>
            </p:nvSpPr>
            <p:spPr>
              <a:xfrm rot="16200000">
                <a:off x="6370289" y="4700976"/>
                <a:ext cx="238602" cy="240489"/>
              </a:xfrm>
              <a:prstGeom prst="arc">
                <a:avLst>
                  <a:gd name="adj1" fmla="val 11255679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EBF17D0-7BE3-7F34-5DC3-339C66D2631E}"/>
                </a:ext>
              </a:extLst>
            </p:cNvPr>
            <p:cNvGrpSpPr/>
            <p:nvPr/>
          </p:nvGrpSpPr>
          <p:grpSpPr>
            <a:xfrm>
              <a:off x="6106366" y="4768496"/>
              <a:ext cx="722878" cy="118608"/>
              <a:chOff x="6106366" y="4768496"/>
              <a:chExt cx="722878" cy="118608"/>
            </a:xfrm>
          </p:grpSpPr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C4EF3B35-9FD2-5C06-7C8C-81C46D620089}"/>
                  </a:ext>
                </a:extLst>
              </p:cNvPr>
              <p:cNvCxnSpPr>
                <a:cxnSpLocks/>
                <a:stCxn id="148" idx="6"/>
                <a:endCxn id="90" idx="1"/>
              </p:cNvCxnSpPr>
              <p:nvPr/>
            </p:nvCxnSpPr>
            <p:spPr>
              <a:xfrm>
                <a:off x="6228454" y="4827800"/>
                <a:ext cx="600790" cy="3087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AD360C11-E8F7-841C-5973-A42EA4E819BA}"/>
                  </a:ext>
                </a:extLst>
              </p:cNvPr>
              <p:cNvSpPr/>
              <p:nvPr/>
            </p:nvSpPr>
            <p:spPr>
              <a:xfrm>
                <a:off x="6106366" y="47684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4B4295C-7534-AF88-2577-E9B68D1C6208}"/>
              </a:ext>
            </a:extLst>
          </p:cNvPr>
          <p:cNvSpPr/>
          <p:nvPr/>
        </p:nvSpPr>
        <p:spPr>
          <a:xfrm>
            <a:off x="9583001" y="6706465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A9024D5-BD8A-8559-B385-59CA206EFB61}"/>
              </a:ext>
            </a:extLst>
          </p:cNvPr>
          <p:cNvSpPr/>
          <p:nvPr/>
        </p:nvSpPr>
        <p:spPr>
          <a:xfrm>
            <a:off x="9940531" y="6706464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91461602-9AE5-FD7E-FFB1-1889D439A107}"/>
              </a:ext>
            </a:extLst>
          </p:cNvPr>
          <p:cNvCxnSpPr>
            <a:cxnSpLocks/>
            <a:stCxn id="153" idx="1"/>
            <a:endCxn id="152" idx="3"/>
          </p:cNvCxnSpPr>
          <p:nvPr/>
        </p:nvCxnSpPr>
        <p:spPr>
          <a:xfrm flipH="1">
            <a:off x="9720386" y="6781229"/>
            <a:ext cx="22014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EE4D5D9-3170-DFC2-6231-39C46C1AF0DD}"/>
              </a:ext>
            </a:extLst>
          </p:cNvPr>
          <p:cNvGrpSpPr/>
          <p:nvPr/>
        </p:nvGrpSpPr>
        <p:grpSpPr>
          <a:xfrm>
            <a:off x="10090979" y="6681827"/>
            <a:ext cx="1552380" cy="194065"/>
            <a:chOff x="5325364" y="4726136"/>
            <a:chExt cx="1486653" cy="194065"/>
          </a:xfrm>
        </p:grpSpPr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5DE37F09-210F-24B5-5364-C44C2D2FDC40}"/>
                </a:ext>
              </a:extLst>
            </p:cNvPr>
            <p:cNvGrpSpPr/>
            <p:nvPr/>
          </p:nvGrpSpPr>
          <p:grpSpPr>
            <a:xfrm>
              <a:off x="5325364" y="4726136"/>
              <a:ext cx="885862" cy="194065"/>
              <a:chOff x="5325364" y="4701920"/>
              <a:chExt cx="1284470" cy="238602"/>
            </a:xfrm>
          </p:grpSpPr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3B5FF9C0-AAD6-6CB7-78B5-AD61169B1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5364" y="4821220"/>
                <a:ext cx="1032890" cy="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B84AC946-2DF9-957F-3CC9-7E9EA11DC85C}"/>
                  </a:ext>
                </a:extLst>
              </p:cNvPr>
              <p:cNvSpPr/>
              <p:nvPr/>
            </p:nvSpPr>
            <p:spPr>
              <a:xfrm rot="16200000">
                <a:off x="6370289" y="4700976"/>
                <a:ext cx="238602" cy="240489"/>
              </a:xfrm>
              <a:prstGeom prst="arc">
                <a:avLst>
                  <a:gd name="adj1" fmla="val 11255679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707830AA-3A8E-6EDB-99A6-CA6EF7CCFEED}"/>
                </a:ext>
              </a:extLst>
            </p:cNvPr>
            <p:cNvGrpSpPr/>
            <p:nvPr/>
          </p:nvGrpSpPr>
          <p:grpSpPr>
            <a:xfrm>
              <a:off x="6106366" y="4768496"/>
              <a:ext cx="705651" cy="118608"/>
              <a:chOff x="6106366" y="4768496"/>
              <a:chExt cx="705651" cy="118608"/>
            </a:xfrm>
          </p:grpSpPr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A5F9A0E-FC4A-21AF-BBA6-7121279D6B73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6228454" y="4827800"/>
                <a:ext cx="583563" cy="0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A9C1808B-2D0C-CB1B-AC27-A5C7A9A4D0FB}"/>
                  </a:ext>
                </a:extLst>
              </p:cNvPr>
              <p:cNvSpPr/>
              <p:nvPr/>
            </p:nvSpPr>
            <p:spPr>
              <a:xfrm>
                <a:off x="6106366" y="47684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B097927B-748F-4427-3A3D-8CD668096784}"/>
              </a:ext>
            </a:extLst>
          </p:cNvPr>
          <p:cNvCxnSpPr>
            <a:cxnSpLocks/>
          </p:cNvCxnSpPr>
          <p:nvPr/>
        </p:nvCxnSpPr>
        <p:spPr>
          <a:xfrm flipV="1">
            <a:off x="12739766" y="6427390"/>
            <a:ext cx="0" cy="3631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B4F02B5-294B-625F-26B7-67F75CF4CC76}"/>
              </a:ext>
            </a:extLst>
          </p:cNvPr>
          <p:cNvSpPr/>
          <p:nvPr/>
        </p:nvSpPr>
        <p:spPr>
          <a:xfrm>
            <a:off x="12671073" y="5905817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C4CD1C-4D5D-2D4F-3748-22E2DE4DA6F5}"/>
              </a:ext>
            </a:extLst>
          </p:cNvPr>
          <p:cNvSpPr/>
          <p:nvPr/>
        </p:nvSpPr>
        <p:spPr>
          <a:xfrm>
            <a:off x="12671073" y="6312151"/>
            <a:ext cx="137385" cy="149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760DB5EF-3A54-2BC3-F022-42BB4B8DEC4A}"/>
              </a:ext>
            </a:extLst>
          </p:cNvPr>
          <p:cNvCxnSpPr>
            <a:cxnSpLocks/>
          </p:cNvCxnSpPr>
          <p:nvPr/>
        </p:nvCxnSpPr>
        <p:spPr>
          <a:xfrm flipH="1">
            <a:off x="11587239" y="6781498"/>
            <a:ext cx="11449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F5D90A94-86BD-FBB8-981D-B5A73D956DF6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12739766" y="6055346"/>
            <a:ext cx="0" cy="2568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86BED39B-A4E1-D5D7-1506-3CE3B9455FA2}"/>
              </a:ext>
            </a:extLst>
          </p:cNvPr>
          <p:cNvSpPr txBox="1"/>
          <p:nvPr/>
        </p:nvSpPr>
        <p:spPr>
          <a:xfrm>
            <a:off x="397488" y="4612555"/>
            <a:ext cx="151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checkOrders</a:t>
            </a:r>
            <a:endParaRPr lang="fr-FR" b="1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C9C7028D-84F3-497E-775A-9369F7ADF62A}"/>
              </a:ext>
            </a:extLst>
          </p:cNvPr>
          <p:cNvGrpSpPr/>
          <p:nvPr/>
        </p:nvGrpSpPr>
        <p:grpSpPr>
          <a:xfrm>
            <a:off x="1894136" y="4768496"/>
            <a:ext cx="613918" cy="118608"/>
            <a:chOff x="6258766" y="4920896"/>
            <a:chExt cx="613918" cy="118608"/>
          </a:xfrm>
        </p:grpSpPr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BA96E45E-2718-3ACA-38B5-82928F6D912C}"/>
                </a:ext>
              </a:extLst>
            </p:cNvPr>
            <p:cNvCxnSpPr>
              <a:cxnSpLocks/>
              <a:stCxn id="181" idx="6"/>
              <a:endCxn id="73" idx="1"/>
            </p:cNvCxnSpPr>
            <p:nvPr/>
          </p:nvCxnSpPr>
          <p:spPr>
            <a:xfrm>
              <a:off x="6380854" y="4980200"/>
              <a:ext cx="491830" cy="1"/>
            </a:xfrm>
            <a:prstGeom prst="line">
              <a:avLst/>
            </a:prstGeom>
            <a:ln w="19050">
              <a:headEnd type="none" w="lg" len="lg"/>
              <a:tailEnd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CD4F6765-1CE5-0E13-5330-0F7E3979993C}"/>
                </a:ext>
              </a:extLst>
            </p:cNvPr>
            <p:cNvSpPr/>
            <p:nvPr/>
          </p:nvSpPr>
          <p:spPr>
            <a:xfrm>
              <a:off x="6258766" y="4920896"/>
              <a:ext cx="122088" cy="11860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68688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EAFF-EF84-4752-6CBD-B0341E70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F278D-957D-DA27-3108-6E744F43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Ajout des composants pour avoir des unités déployable indépendamment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Possible de simplifier à deux composants dans un premier temps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109D8A-0C82-0555-9303-DEEF610B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37</a:t>
            </a:fld>
            <a:endParaRPr lang="fr-FR" dirty="0"/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A1AA8198-0E2C-EBAF-2B5B-7B2FE8007078}"/>
              </a:ext>
            </a:extLst>
          </p:cNvPr>
          <p:cNvGrpSpPr/>
          <p:nvPr/>
        </p:nvGrpSpPr>
        <p:grpSpPr>
          <a:xfrm>
            <a:off x="2061397" y="4573674"/>
            <a:ext cx="10996556" cy="3457998"/>
            <a:chOff x="397488" y="3948641"/>
            <a:chExt cx="10996556" cy="34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4AF644-FF05-6BF3-7D75-8FDC28E18DCA}"/>
                </a:ext>
              </a:extLst>
            </p:cNvPr>
            <p:cNvSpPr/>
            <p:nvPr/>
          </p:nvSpPr>
          <p:spPr>
            <a:xfrm>
              <a:off x="2959036" y="4586771"/>
              <a:ext cx="1772245" cy="4703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OrdersController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A9990-7A53-32FF-8893-605F24D69E9E}"/>
                </a:ext>
              </a:extLst>
            </p:cNvPr>
            <p:cNvSpPr/>
            <p:nvPr/>
          </p:nvSpPr>
          <p:spPr>
            <a:xfrm>
              <a:off x="7856977" y="5516928"/>
              <a:ext cx="1655380" cy="523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OrdersChecking</a:t>
              </a:r>
              <a:endPara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098019-1337-DDCB-A552-EC263AAC59FE}"/>
                </a:ext>
              </a:extLst>
            </p:cNvPr>
            <p:cNvSpPr/>
            <p:nvPr/>
          </p:nvSpPr>
          <p:spPr>
            <a:xfrm>
              <a:off x="7856977" y="4565509"/>
              <a:ext cx="1655380" cy="523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OrdersService</a:t>
              </a:r>
              <a:endPara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CFC07B-F618-43A5-4E4B-DB8702231A4D}"/>
                </a:ext>
              </a:extLst>
            </p:cNvPr>
            <p:cNvSpPr/>
            <p:nvPr/>
          </p:nvSpPr>
          <p:spPr>
            <a:xfrm>
              <a:off x="7705583" y="6487325"/>
              <a:ext cx="1975828" cy="548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OrdersRepository</a:t>
              </a:r>
              <a:endPara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rganigramme : Procédé 8">
              <a:extLst>
                <a:ext uri="{FF2B5EF4-FFF2-40B4-BE49-F238E27FC236}">
                  <a16:creationId xmlns:a16="http://schemas.microsoft.com/office/drawing/2014/main" id="{A3585556-A874-E2C9-4C0E-89B6EF926877}"/>
                </a:ext>
              </a:extLst>
            </p:cNvPr>
            <p:cNvSpPr/>
            <p:nvPr/>
          </p:nvSpPr>
          <p:spPr>
            <a:xfrm>
              <a:off x="2579016" y="3977272"/>
              <a:ext cx="2818870" cy="342936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Organigramme : Procédé 9">
              <a:extLst>
                <a:ext uri="{FF2B5EF4-FFF2-40B4-BE49-F238E27FC236}">
                  <a16:creationId xmlns:a16="http://schemas.microsoft.com/office/drawing/2014/main" id="{09E76710-6935-1BCE-0285-3F42AE6E5DC4}"/>
                </a:ext>
              </a:extLst>
            </p:cNvPr>
            <p:cNvSpPr/>
            <p:nvPr/>
          </p:nvSpPr>
          <p:spPr>
            <a:xfrm>
              <a:off x="7411404" y="3948641"/>
              <a:ext cx="3982640" cy="331406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3AAA11-B6D7-95E2-183B-83E81F140FD0}"/>
                </a:ext>
              </a:extLst>
            </p:cNvPr>
            <p:cNvSpPr txBox="1"/>
            <p:nvPr/>
          </p:nvSpPr>
          <p:spPr>
            <a:xfrm>
              <a:off x="2563498" y="4018942"/>
              <a:ext cx="2688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Infrastructure</a:t>
              </a:r>
              <a:endParaRPr lang="fr-FR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B0FF23-F648-C978-2E30-C4ACD7BCAD3E}"/>
                </a:ext>
              </a:extLst>
            </p:cNvPr>
            <p:cNvSpPr/>
            <p:nvPr/>
          </p:nvSpPr>
          <p:spPr>
            <a:xfrm>
              <a:off x="10207441" y="5532168"/>
              <a:ext cx="1069104" cy="450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</a:t>
              </a:r>
              <a:endPara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10E5EA6-89B4-18FD-4B8C-DDE42EB053CD}"/>
                </a:ext>
              </a:extLst>
            </p:cNvPr>
            <p:cNvGrpSpPr/>
            <p:nvPr/>
          </p:nvGrpSpPr>
          <p:grpSpPr>
            <a:xfrm>
              <a:off x="4867813" y="4059927"/>
              <a:ext cx="263120" cy="221073"/>
              <a:chOff x="7958136" y="9138843"/>
              <a:chExt cx="263120" cy="22107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6997D9-C8DF-33E8-16EF-CD5C7D5DFD76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A8CF139-5BB1-674E-6B51-A8FA2FAACD0C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BDADED-435A-6E9F-01A8-A2AD07F8E3AC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F2448DF-028D-8C68-A4DE-2EE109A2CA79}"/>
                </a:ext>
              </a:extLst>
            </p:cNvPr>
            <p:cNvGrpSpPr/>
            <p:nvPr/>
          </p:nvGrpSpPr>
          <p:grpSpPr>
            <a:xfrm>
              <a:off x="11044658" y="4034965"/>
              <a:ext cx="263120" cy="221073"/>
              <a:chOff x="7958136" y="9138843"/>
              <a:chExt cx="263120" cy="22107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D769C8-8E86-25F6-DF62-2E26FB681E17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9F58FC-4C96-EC49-4DF1-29FB8E889C94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A296B3A-9C2D-7A0A-9977-3D4465455B2E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D024DC1-400C-48CA-6020-FE0D3684580F}"/>
                </a:ext>
              </a:extLst>
            </p:cNvPr>
            <p:cNvSpPr txBox="1"/>
            <p:nvPr/>
          </p:nvSpPr>
          <p:spPr>
            <a:xfrm>
              <a:off x="7302568" y="3948641"/>
              <a:ext cx="407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Domain</a:t>
              </a:r>
              <a:endParaRPr lang="fr-FR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AB5F60-8EB7-31C2-35D3-CE55A90C6E70}"/>
                </a:ext>
              </a:extLst>
            </p:cNvPr>
            <p:cNvSpPr/>
            <p:nvPr/>
          </p:nvSpPr>
          <p:spPr>
            <a:xfrm>
              <a:off x="2898230" y="4757416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22985E-463A-650E-2A6D-4AD990C6FBA1}"/>
                </a:ext>
              </a:extLst>
            </p:cNvPr>
            <p:cNvSpPr/>
            <p:nvPr/>
          </p:nvSpPr>
          <p:spPr>
            <a:xfrm>
              <a:off x="4662588" y="4746457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1BF8B5-D6A8-1B50-775A-F19C8EF978A9}"/>
                </a:ext>
              </a:extLst>
            </p:cNvPr>
            <p:cNvSpPr/>
            <p:nvPr/>
          </p:nvSpPr>
          <p:spPr>
            <a:xfrm>
              <a:off x="5325139" y="474725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C46A05-B5B3-15DA-7249-426D3FA0028A}"/>
                </a:ext>
              </a:extLst>
            </p:cNvPr>
            <p:cNvSpPr/>
            <p:nvPr/>
          </p:nvSpPr>
          <p:spPr>
            <a:xfrm>
              <a:off x="2508054" y="4753036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0382BD-292E-7355-263E-10A0ABD1AB93}"/>
                </a:ext>
              </a:extLst>
            </p:cNvPr>
            <p:cNvSpPr/>
            <p:nvPr/>
          </p:nvSpPr>
          <p:spPr>
            <a:xfrm>
              <a:off x="2755116" y="6472788"/>
              <a:ext cx="2318338" cy="5395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JdbcOrdersRepository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AF3039-F10C-FE73-CCA7-225C7F9FEAFC}"/>
                </a:ext>
              </a:extLst>
            </p:cNvPr>
            <p:cNvSpPr/>
            <p:nvPr/>
          </p:nvSpPr>
          <p:spPr>
            <a:xfrm>
              <a:off x="4999613" y="6690414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87DC41-D0A5-E29B-27BF-861CF7015841}"/>
                </a:ext>
              </a:extLst>
            </p:cNvPr>
            <p:cNvSpPr/>
            <p:nvPr/>
          </p:nvSpPr>
          <p:spPr>
            <a:xfrm>
              <a:off x="5310655" y="6690413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839153-7335-BE14-5663-5BE975ABD180}"/>
                </a:ext>
              </a:extLst>
            </p:cNvPr>
            <p:cNvSpPr/>
            <p:nvPr/>
          </p:nvSpPr>
          <p:spPr>
            <a:xfrm>
              <a:off x="7635732" y="6705869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227AAD-5FA4-48F7-CB48-BE97C0F6C479}"/>
                </a:ext>
              </a:extLst>
            </p:cNvPr>
            <p:cNvSpPr/>
            <p:nvPr/>
          </p:nvSpPr>
          <p:spPr>
            <a:xfrm>
              <a:off x="7341836" y="6705869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6D142E-F359-F9F4-57AF-4C976C23C6CF}"/>
                </a:ext>
              </a:extLst>
            </p:cNvPr>
            <p:cNvSpPr/>
            <p:nvPr/>
          </p:nvSpPr>
          <p:spPr>
            <a:xfrm>
              <a:off x="8641040" y="641256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2915F0-8BCF-CFB3-70B5-DB7ADFA56B77}"/>
                </a:ext>
              </a:extLst>
            </p:cNvPr>
            <p:cNvSpPr/>
            <p:nvPr/>
          </p:nvSpPr>
          <p:spPr>
            <a:xfrm>
              <a:off x="8641040" y="595795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5191B-C47A-6155-89C5-ECC7FF29722A}"/>
                </a:ext>
              </a:extLst>
            </p:cNvPr>
            <p:cNvSpPr/>
            <p:nvPr/>
          </p:nvSpPr>
          <p:spPr>
            <a:xfrm>
              <a:off x="8641040" y="5436297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5578E-E3CF-3AFB-33ED-E4AABB2F18F9}"/>
                </a:ext>
              </a:extLst>
            </p:cNvPr>
            <p:cNvSpPr/>
            <p:nvPr/>
          </p:nvSpPr>
          <p:spPr>
            <a:xfrm>
              <a:off x="8644982" y="499902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E6F54F-988C-9F16-5DC9-9EACC9F323AF}"/>
                </a:ext>
              </a:extLst>
            </p:cNvPr>
            <p:cNvSpPr/>
            <p:nvPr/>
          </p:nvSpPr>
          <p:spPr>
            <a:xfrm>
              <a:off x="9443664" y="566579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AECA19-AB07-D3D6-C1D3-76618D93F6E9}"/>
                </a:ext>
              </a:extLst>
            </p:cNvPr>
            <p:cNvSpPr/>
            <p:nvPr/>
          </p:nvSpPr>
          <p:spPr>
            <a:xfrm>
              <a:off x="7340574" y="475249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8D60ED-6A40-2012-248F-4ACD03D7E83D}"/>
                </a:ext>
              </a:extLst>
            </p:cNvPr>
            <p:cNvSpPr/>
            <p:nvPr/>
          </p:nvSpPr>
          <p:spPr>
            <a:xfrm>
              <a:off x="7789201" y="475249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D757A2-B891-F8D9-4C1D-109ABF7B7394}"/>
                </a:ext>
              </a:extLst>
            </p:cNvPr>
            <p:cNvSpPr/>
            <p:nvPr/>
          </p:nvSpPr>
          <p:spPr>
            <a:xfrm>
              <a:off x="10138748" y="566536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89E4109-9CD1-A819-BC9C-53687225A7C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 flipV="1">
              <a:off x="4799973" y="4821222"/>
              <a:ext cx="525166" cy="7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7BEF375-0057-0F69-2F06-4F576E2B7B5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2656034" y="4832179"/>
              <a:ext cx="242196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B095FBA-9E01-7DC9-05C4-8F4C818DE79F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5136998" y="6765178"/>
              <a:ext cx="17365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7DEDD2B-CADB-3350-C682-017EC82215C8}"/>
                </a:ext>
              </a:extLst>
            </p:cNvPr>
            <p:cNvCxnSpPr>
              <a:cxnSpLocks/>
              <a:stCxn id="50" idx="1"/>
              <a:endCxn id="49" idx="3"/>
            </p:cNvCxnSpPr>
            <p:nvPr/>
          </p:nvCxnSpPr>
          <p:spPr>
            <a:xfrm flipH="1">
              <a:off x="7477959" y="4827260"/>
              <a:ext cx="3112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D7B2FA8-6E98-18CB-678C-5767F7E28F5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7479221" y="6780634"/>
              <a:ext cx="15651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ED84DF1-2AF4-94B8-5C55-9CA42D91E640}"/>
                </a:ext>
              </a:extLst>
            </p:cNvPr>
            <p:cNvCxnSpPr>
              <a:cxnSpLocks/>
              <a:stCxn id="46" idx="2"/>
              <a:endCxn id="45" idx="0"/>
            </p:cNvCxnSpPr>
            <p:nvPr/>
          </p:nvCxnSpPr>
          <p:spPr>
            <a:xfrm flipH="1">
              <a:off x="8709733" y="5148554"/>
              <a:ext cx="3942" cy="2877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519B8A6-2968-9915-11E5-8F1B37D80329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8709733" y="6107484"/>
              <a:ext cx="0" cy="305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9F7CCCC6-208C-27EA-DD36-E0C12793B0BE}"/>
                </a:ext>
              </a:extLst>
            </p:cNvPr>
            <p:cNvCxnSpPr>
              <a:cxnSpLocks/>
              <a:stCxn id="51" idx="1"/>
              <a:endCxn id="47" idx="3"/>
            </p:cNvCxnSpPr>
            <p:nvPr/>
          </p:nvCxnSpPr>
          <p:spPr>
            <a:xfrm flipH="1">
              <a:off x="9581049" y="5740125"/>
              <a:ext cx="557699" cy="4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D646C446-FA1A-1DA3-B8BD-D4562B29CAD1}"/>
                </a:ext>
              </a:extLst>
            </p:cNvPr>
            <p:cNvGrpSpPr/>
            <p:nvPr/>
          </p:nvGrpSpPr>
          <p:grpSpPr>
            <a:xfrm>
              <a:off x="5462522" y="4726136"/>
              <a:ext cx="1878052" cy="194065"/>
              <a:chOff x="5462522" y="4726136"/>
              <a:chExt cx="1878052" cy="194065"/>
            </a:xfrm>
          </p:grpSpPr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2AFA0EFE-B189-2329-AA9E-E5A8B2AD5ADD}"/>
                  </a:ext>
                </a:extLst>
              </p:cNvPr>
              <p:cNvGrpSpPr/>
              <p:nvPr/>
            </p:nvGrpSpPr>
            <p:grpSpPr>
              <a:xfrm>
                <a:off x="5462522" y="4726136"/>
                <a:ext cx="748702" cy="194065"/>
                <a:chOff x="5524241" y="4701920"/>
                <a:chExt cx="1085593" cy="238602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64BDBFAF-E157-6691-F12B-892915C3C408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 flipV="1">
                  <a:off x="5524241" y="4821220"/>
                  <a:ext cx="1032893" cy="8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F2901AAE-3FD4-4FC5-1066-2B18728EDC80}"/>
                    </a:ext>
                  </a:extLst>
                </p:cNvPr>
                <p:cNvSpPr/>
                <p:nvPr/>
              </p:nvSpPr>
              <p:spPr>
                <a:xfrm rot="16200000">
                  <a:off x="6370289" y="4700976"/>
                  <a:ext cx="238602" cy="240489"/>
                </a:xfrm>
                <a:prstGeom prst="arc">
                  <a:avLst>
                    <a:gd name="adj1" fmla="val 11255679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C0D37EEC-1263-7B75-92F5-4252169215F2}"/>
                  </a:ext>
                </a:extLst>
              </p:cNvPr>
              <p:cNvGrpSpPr/>
              <p:nvPr/>
            </p:nvGrpSpPr>
            <p:grpSpPr>
              <a:xfrm>
                <a:off x="6106366" y="4768496"/>
                <a:ext cx="1234208" cy="118608"/>
                <a:chOff x="6106366" y="4768496"/>
                <a:chExt cx="1234208" cy="118608"/>
              </a:xfrm>
            </p:grpSpPr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986BA57A-D388-D4D4-914E-969CE8AD208E}"/>
                    </a:ext>
                  </a:extLst>
                </p:cNvPr>
                <p:cNvCxnSpPr>
                  <a:cxnSpLocks/>
                  <a:stCxn id="66" idx="6"/>
                  <a:endCxn id="49" idx="1"/>
                </p:cNvCxnSpPr>
                <p:nvPr/>
              </p:nvCxnSpPr>
              <p:spPr>
                <a:xfrm flipV="1">
                  <a:off x="6228454" y="4827260"/>
                  <a:ext cx="1112120" cy="540"/>
                </a:xfrm>
                <a:prstGeom prst="line">
                  <a:avLst/>
                </a:prstGeom>
                <a:ln w="19050">
                  <a:headEnd type="none" w="lg" len="lg"/>
                  <a:tailEnd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E551623D-5C89-FD4E-BCC1-C6E2B4854F98}"/>
                    </a:ext>
                  </a:extLst>
                </p:cNvPr>
                <p:cNvSpPr/>
                <p:nvPr/>
              </p:nvSpPr>
              <p:spPr>
                <a:xfrm>
                  <a:off x="6106366" y="4768496"/>
                  <a:ext cx="122088" cy="11860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F9DAF3E-6B00-455C-C804-52A8A9A8E94B}"/>
                </a:ext>
              </a:extLst>
            </p:cNvPr>
            <p:cNvGrpSpPr/>
            <p:nvPr/>
          </p:nvGrpSpPr>
          <p:grpSpPr>
            <a:xfrm rot="10800000">
              <a:off x="5448040" y="6676955"/>
              <a:ext cx="1893796" cy="194065"/>
              <a:chOff x="5325364" y="4726136"/>
              <a:chExt cx="1893796" cy="194065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1EEB52E7-0EDB-3785-A231-A3592CFC153F}"/>
                  </a:ext>
                </a:extLst>
              </p:cNvPr>
              <p:cNvGrpSpPr/>
              <p:nvPr/>
            </p:nvGrpSpPr>
            <p:grpSpPr>
              <a:xfrm>
                <a:off x="5325364" y="4726136"/>
                <a:ext cx="885862" cy="194065"/>
                <a:chOff x="5325364" y="4701920"/>
                <a:chExt cx="1284470" cy="238602"/>
              </a:xfrm>
            </p:grpSpPr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119AE5A7-8108-E0A4-67E8-6692F8662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5364" y="4821220"/>
                  <a:ext cx="1032890" cy="8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3AA3B69E-DB7C-61F3-F4FE-892DD6D5153D}"/>
                    </a:ext>
                  </a:extLst>
                </p:cNvPr>
                <p:cNvSpPr/>
                <p:nvPr/>
              </p:nvSpPr>
              <p:spPr>
                <a:xfrm rot="16200000">
                  <a:off x="6370289" y="4700976"/>
                  <a:ext cx="238602" cy="240489"/>
                </a:xfrm>
                <a:prstGeom prst="arc">
                  <a:avLst>
                    <a:gd name="adj1" fmla="val 11255679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F492B191-9B41-3531-6327-0905482E7E58}"/>
                  </a:ext>
                </a:extLst>
              </p:cNvPr>
              <p:cNvGrpSpPr/>
              <p:nvPr/>
            </p:nvGrpSpPr>
            <p:grpSpPr>
              <a:xfrm>
                <a:off x="6106366" y="4768496"/>
                <a:ext cx="1112794" cy="118608"/>
                <a:chOff x="6106366" y="4768496"/>
                <a:chExt cx="1112794" cy="118608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931E21AA-62E6-A8A5-1C75-A792F733AF7B}"/>
                    </a:ext>
                  </a:extLst>
                </p:cNvPr>
                <p:cNvCxnSpPr>
                  <a:cxnSpLocks/>
                  <a:stCxn id="73" idx="6"/>
                  <a:endCxn id="42" idx="1"/>
                </p:cNvCxnSpPr>
                <p:nvPr/>
              </p:nvCxnSpPr>
              <p:spPr>
                <a:xfrm>
                  <a:off x="6228454" y="4827800"/>
                  <a:ext cx="990706" cy="2015"/>
                </a:xfrm>
                <a:prstGeom prst="line">
                  <a:avLst/>
                </a:prstGeom>
                <a:ln w="19050">
                  <a:headEnd type="none" w="lg" len="lg"/>
                  <a:tailEnd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F644E9A-0D78-967E-3AC5-FE2EE0EFD373}"/>
                    </a:ext>
                  </a:extLst>
                </p:cNvPr>
                <p:cNvSpPr/>
                <p:nvPr/>
              </p:nvSpPr>
              <p:spPr>
                <a:xfrm>
                  <a:off x="6106366" y="4768496"/>
                  <a:ext cx="122088" cy="11860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605C4F4-E9F5-CADB-4FBF-20AA213F89E8}"/>
                </a:ext>
              </a:extLst>
            </p:cNvPr>
            <p:cNvSpPr/>
            <p:nvPr/>
          </p:nvSpPr>
          <p:spPr>
            <a:xfrm>
              <a:off x="9583001" y="670646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14E551C-FEC9-8D50-D07C-DB12B75A71EB}"/>
                </a:ext>
              </a:extLst>
            </p:cNvPr>
            <p:cNvSpPr/>
            <p:nvPr/>
          </p:nvSpPr>
          <p:spPr>
            <a:xfrm>
              <a:off x="10659341" y="5900039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 : en angle 99">
              <a:extLst>
                <a:ext uri="{FF2B5EF4-FFF2-40B4-BE49-F238E27FC236}">
                  <a16:creationId xmlns:a16="http://schemas.microsoft.com/office/drawing/2014/main" id="{560A53B3-757C-7251-1341-69677699A4F5}"/>
                </a:ext>
              </a:extLst>
            </p:cNvPr>
            <p:cNvCxnSpPr>
              <a:stCxn id="94" idx="2"/>
              <a:endCxn id="83" idx="3"/>
            </p:cNvCxnSpPr>
            <p:nvPr/>
          </p:nvCxnSpPr>
          <p:spPr>
            <a:xfrm rot="5400000">
              <a:off x="9858379" y="5911575"/>
              <a:ext cx="731662" cy="100764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E072B679-505F-4A63-2060-89B583F4020B}"/>
                </a:ext>
              </a:extLst>
            </p:cNvPr>
            <p:cNvSpPr txBox="1"/>
            <p:nvPr/>
          </p:nvSpPr>
          <p:spPr>
            <a:xfrm>
              <a:off x="397488" y="4612555"/>
              <a:ext cx="1510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/>
                <a:t>checkOrders</a:t>
              </a:r>
              <a:endParaRPr lang="fr-FR" b="1" dirty="0"/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587F9CA-98E0-AE65-35D0-9762676B8780}"/>
                </a:ext>
              </a:extLst>
            </p:cNvPr>
            <p:cNvGrpSpPr/>
            <p:nvPr/>
          </p:nvGrpSpPr>
          <p:grpSpPr>
            <a:xfrm>
              <a:off x="1894136" y="4768496"/>
              <a:ext cx="613918" cy="118608"/>
              <a:chOff x="6258766" y="4920896"/>
              <a:chExt cx="613918" cy="11860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201DF06-D97D-BEF2-EFC8-2489B6739237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6380854" y="4980200"/>
                <a:ext cx="491830" cy="1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E3903D19-917E-8295-8809-1A6482268142}"/>
                  </a:ext>
                </a:extLst>
              </p:cNvPr>
              <p:cNvSpPr/>
              <p:nvPr/>
            </p:nvSpPr>
            <p:spPr>
              <a:xfrm>
                <a:off x="6258766" y="49208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99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EAFF-EF84-4752-6CBD-B0341E70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boutique de livres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F278D-957D-DA27-3108-6E744F43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Ajout des composants pour avoir des unités déployable indépendamment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Possible de simplifier à deux composants dans un premier temps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Tout en gardant les packages définis précédemment, voire en définissant des sous-composants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109D8A-0C82-0555-9303-DEEF610B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38</a:t>
            </a:fld>
            <a:endParaRPr lang="fr-FR" dirty="0"/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106828A2-BAF3-223E-96F1-6F059B384F70}"/>
              </a:ext>
            </a:extLst>
          </p:cNvPr>
          <p:cNvGrpSpPr/>
          <p:nvPr/>
        </p:nvGrpSpPr>
        <p:grpSpPr>
          <a:xfrm>
            <a:off x="2061397" y="5001938"/>
            <a:ext cx="10996556" cy="3457998"/>
            <a:chOff x="1068819" y="4897766"/>
            <a:chExt cx="10996556" cy="34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4AF644-FF05-6BF3-7D75-8FDC28E18DCA}"/>
                </a:ext>
              </a:extLst>
            </p:cNvPr>
            <p:cNvSpPr/>
            <p:nvPr/>
          </p:nvSpPr>
          <p:spPr>
            <a:xfrm>
              <a:off x="3630367" y="5409847"/>
              <a:ext cx="1772245" cy="6784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UI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A9990-7A53-32FF-8893-605F24D69E9E}"/>
                </a:ext>
              </a:extLst>
            </p:cNvPr>
            <p:cNvSpPr/>
            <p:nvPr/>
          </p:nvSpPr>
          <p:spPr>
            <a:xfrm>
              <a:off x="8528308" y="6350697"/>
              <a:ext cx="1655380" cy="7474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Service</a:t>
              </a:r>
            </a:p>
          </p:txBody>
        </p:sp>
        <p:sp>
          <p:nvSpPr>
            <p:cNvPr id="9" name="Organigramme : Procédé 8">
              <a:extLst>
                <a:ext uri="{FF2B5EF4-FFF2-40B4-BE49-F238E27FC236}">
                  <a16:creationId xmlns:a16="http://schemas.microsoft.com/office/drawing/2014/main" id="{A3585556-A874-E2C9-4C0E-89B6EF926877}"/>
                </a:ext>
              </a:extLst>
            </p:cNvPr>
            <p:cNvSpPr/>
            <p:nvPr/>
          </p:nvSpPr>
          <p:spPr>
            <a:xfrm>
              <a:off x="3250347" y="4926397"/>
              <a:ext cx="2818870" cy="3429367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Organigramme : Procédé 9">
              <a:extLst>
                <a:ext uri="{FF2B5EF4-FFF2-40B4-BE49-F238E27FC236}">
                  <a16:creationId xmlns:a16="http://schemas.microsoft.com/office/drawing/2014/main" id="{09E76710-6935-1BCE-0285-3F42AE6E5DC4}"/>
                </a:ext>
              </a:extLst>
            </p:cNvPr>
            <p:cNvSpPr/>
            <p:nvPr/>
          </p:nvSpPr>
          <p:spPr>
            <a:xfrm>
              <a:off x="8082735" y="4897766"/>
              <a:ext cx="3982640" cy="3314060"/>
            </a:xfrm>
            <a:prstGeom prst="flowChart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3AAA11-B6D7-95E2-183B-83E81F140FD0}"/>
                </a:ext>
              </a:extLst>
            </p:cNvPr>
            <p:cNvSpPr txBox="1"/>
            <p:nvPr/>
          </p:nvSpPr>
          <p:spPr>
            <a:xfrm>
              <a:off x="3234829" y="4968067"/>
              <a:ext cx="2688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Infrastructure</a:t>
              </a:r>
              <a:endParaRPr lang="fr-FR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B0FF23-F648-C978-2E30-C4ACD7BCAD3E}"/>
                </a:ext>
              </a:extLst>
            </p:cNvPr>
            <p:cNvSpPr/>
            <p:nvPr/>
          </p:nvSpPr>
          <p:spPr>
            <a:xfrm>
              <a:off x="10878772" y="6350267"/>
              <a:ext cx="1069104" cy="7474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Shop</a:t>
              </a: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10E5EA6-89B4-18FD-4B8C-DDE42EB053CD}"/>
                </a:ext>
              </a:extLst>
            </p:cNvPr>
            <p:cNvGrpSpPr/>
            <p:nvPr/>
          </p:nvGrpSpPr>
          <p:grpSpPr>
            <a:xfrm>
              <a:off x="5539144" y="5009052"/>
              <a:ext cx="263120" cy="221073"/>
              <a:chOff x="7958136" y="9138843"/>
              <a:chExt cx="263120" cy="22107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6997D9-C8DF-33E8-16EF-CD5C7D5DFD76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A8CF139-5BB1-674E-6B51-A8FA2FAACD0C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BDADED-435A-6E9F-01A8-A2AD07F8E3AC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F2448DF-028D-8C68-A4DE-2EE109A2CA79}"/>
                </a:ext>
              </a:extLst>
            </p:cNvPr>
            <p:cNvGrpSpPr/>
            <p:nvPr/>
          </p:nvGrpSpPr>
          <p:grpSpPr>
            <a:xfrm>
              <a:off x="11715989" y="4984090"/>
              <a:ext cx="263120" cy="221073"/>
              <a:chOff x="7958136" y="9138843"/>
              <a:chExt cx="263120" cy="22107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D769C8-8E86-25F6-DF62-2E26FB681E17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9F58FC-4C96-EC49-4DF1-29FB8E889C94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A296B3A-9C2D-7A0A-9977-3D4465455B2E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D024DC1-400C-48CA-6020-FE0D3684580F}"/>
                </a:ext>
              </a:extLst>
            </p:cNvPr>
            <p:cNvSpPr txBox="1"/>
            <p:nvPr/>
          </p:nvSpPr>
          <p:spPr>
            <a:xfrm>
              <a:off x="7973899" y="4897766"/>
              <a:ext cx="407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Domain</a:t>
              </a:r>
              <a:endParaRPr lang="fr-FR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AB5F60-8EB7-31C2-35D3-CE55A90C6E70}"/>
                </a:ext>
              </a:extLst>
            </p:cNvPr>
            <p:cNvSpPr/>
            <p:nvPr/>
          </p:nvSpPr>
          <p:spPr>
            <a:xfrm>
              <a:off x="3569561" y="5706541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22985E-463A-650E-2A6D-4AD990C6FBA1}"/>
                </a:ext>
              </a:extLst>
            </p:cNvPr>
            <p:cNvSpPr/>
            <p:nvPr/>
          </p:nvSpPr>
          <p:spPr>
            <a:xfrm>
              <a:off x="5333919" y="5695582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1BF8B5-D6A8-1B50-775A-F19C8EF978A9}"/>
                </a:ext>
              </a:extLst>
            </p:cNvPr>
            <p:cNvSpPr/>
            <p:nvPr/>
          </p:nvSpPr>
          <p:spPr>
            <a:xfrm>
              <a:off x="5996470" y="569638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C46A05-B5B3-15DA-7249-426D3FA0028A}"/>
                </a:ext>
              </a:extLst>
            </p:cNvPr>
            <p:cNvSpPr/>
            <p:nvPr/>
          </p:nvSpPr>
          <p:spPr>
            <a:xfrm>
              <a:off x="3179385" y="5702161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0382BD-292E-7355-263E-10A0ABD1AB93}"/>
                </a:ext>
              </a:extLst>
            </p:cNvPr>
            <p:cNvSpPr/>
            <p:nvPr/>
          </p:nvSpPr>
          <p:spPr>
            <a:xfrm>
              <a:off x="3426447" y="7283070"/>
              <a:ext cx="2318338" cy="816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AF3039-F10C-FE73-CCA7-225C7F9FEAFC}"/>
                </a:ext>
              </a:extLst>
            </p:cNvPr>
            <p:cNvSpPr/>
            <p:nvPr/>
          </p:nvSpPr>
          <p:spPr>
            <a:xfrm>
              <a:off x="5670944" y="7639539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87DC41-D0A5-E29B-27BF-861CF7015841}"/>
                </a:ext>
              </a:extLst>
            </p:cNvPr>
            <p:cNvSpPr/>
            <p:nvPr/>
          </p:nvSpPr>
          <p:spPr>
            <a:xfrm>
              <a:off x="5981986" y="7639538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227AAD-5FA4-48F7-CB48-BE97C0F6C479}"/>
                </a:ext>
              </a:extLst>
            </p:cNvPr>
            <p:cNvSpPr/>
            <p:nvPr/>
          </p:nvSpPr>
          <p:spPr>
            <a:xfrm>
              <a:off x="8013167" y="7654994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2915F0-8BCF-CFB3-70B5-DB7ADFA56B77}"/>
                </a:ext>
              </a:extLst>
            </p:cNvPr>
            <p:cNvSpPr/>
            <p:nvPr/>
          </p:nvSpPr>
          <p:spPr>
            <a:xfrm>
              <a:off x="9312371" y="7011255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65191B-C47A-6155-89C5-ECC7FF29722A}"/>
                </a:ext>
              </a:extLst>
            </p:cNvPr>
            <p:cNvSpPr/>
            <p:nvPr/>
          </p:nvSpPr>
          <p:spPr>
            <a:xfrm>
              <a:off x="9312371" y="6269672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E6F54F-988C-9F16-5DC9-9EACC9F323AF}"/>
                </a:ext>
              </a:extLst>
            </p:cNvPr>
            <p:cNvSpPr/>
            <p:nvPr/>
          </p:nvSpPr>
          <p:spPr>
            <a:xfrm>
              <a:off x="10114995" y="669594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AECA19-AB07-D3D6-C1D3-76618D93F6E9}"/>
                </a:ext>
              </a:extLst>
            </p:cNvPr>
            <p:cNvSpPr/>
            <p:nvPr/>
          </p:nvSpPr>
          <p:spPr>
            <a:xfrm>
              <a:off x="8011905" y="570162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D757A2-B891-F8D9-4C1D-109ABF7B7394}"/>
                </a:ext>
              </a:extLst>
            </p:cNvPr>
            <p:cNvSpPr/>
            <p:nvPr/>
          </p:nvSpPr>
          <p:spPr>
            <a:xfrm>
              <a:off x="10810079" y="6695510"/>
              <a:ext cx="137385" cy="149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89E4109-9CD1-A819-BC9C-53687225A7C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 flipV="1">
              <a:off x="5471304" y="5770347"/>
              <a:ext cx="525166" cy="7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7BEF375-0057-0F69-2F06-4F576E2B7B5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3327365" y="5781304"/>
              <a:ext cx="242196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B095FBA-9E01-7DC9-05C4-8F4C818DE79F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5808329" y="7714303"/>
              <a:ext cx="17365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9F7CCCC6-208C-27EA-DD36-E0C12793B0BE}"/>
                </a:ext>
              </a:extLst>
            </p:cNvPr>
            <p:cNvCxnSpPr>
              <a:cxnSpLocks/>
              <a:stCxn id="51" idx="1"/>
              <a:endCxn id="47" idx="3"/>
            </p:cNvCxnSpPr>
            <p:nvPr/>
          </p:nvCxnSpPr>
          <p:spPr>
            <a:xfrm flipH="1">
              <a:off x="10252380" y="6770275"/>
              <a:ext cx="557699" cy="4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D646C446-FA1A-1DA3-B8BD-D4562B29CAD1}"/>
                </a:ext>
              </a:extLst>
            </p:cNvPr>
            <p:cNvGrpSpPr/>
            <p:nvPr/>
          </p:nvGrpSpPr>
          <p:grpSpPr>
            <a:xfrm>
              <a:off x="6133856" y="5675258"/>
              <a:ext cx="1878049" cy="194066"/>
              <a:chOff x="5200412" y="4726158"/>
              <a:chExt cx="1878049" cy="194066"/>
            </a:xfrm>
          </p:grpSpPr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2AFA0EFE-B189-2329-AA9E-E5A8B2AD5ADD}"/>
                  </a:ext>
                </a:extLst>
              </p:cNvPr>
              <p:cNvGrpSpPr/>
              <p:nvPr/>
            </p:nvGrpSpPr>
            <p:grpSpPr>
              <a:xfrm>
                <a:off x="5200412" y="4726158"/>
                <a:ext cx="1010803" cy="194066"/>
                <a:chOff x="5144200" y="4701920"/>
                <a:chExt cx="1465634" cy="238602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64BDBFAF-E157-6691-F12B-892915C3C408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>
                  <a:off x="5144200" y="4819812"/>
                  <a:ext cx="1188819" cy="70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F2901AAE-3FD4-4FC5-1066-2B18728EDC80}"/>
                    </a:ext>
                  </a:extLst>
                </p:cNvPr>
                <p:cNvSpPr/>
                <p:nvPr/>
              </p:nvSpPr>
              <p:spPr>
                <a:xfrm rot="16200000">
                  <a:off x="6370289" y="4700976"/>
                  <a:ext cx="238602" cy="240489"/>
                </a:xfrm>
                <a:prstGeom prst="arc">
                  <a:avLst>
                    <a:gd name="adj1" fmla="val 11255679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C0D37EEC-1263-7B75-92F5-4252169215F2}"/>
                  </a:ext>
                </a:extLst>
              </p:cNvPr>
              <p:cNvGrpSpPr/>
              <p:nvPr/>
            </p:nvGrpSpPr>
            <p:grpSpPr>
              <a:xfrm>
                <a:off x="6106366" y="4768496"/>
                <a:ext cx="972095" cy="118608"/>
                <a:chOff x="6106366" y="4768496"/>
                <a:chExt cx="972095" cy="118608"/>
              </a:xfrm>
            </p:grpSpPr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986BA57A-D388-D4D4-914E-969CE8AD208E}"/>
                    </a:ext>
                  </a:extLst>
                </p:cNvPr>
                <p:cNvCxnSpPr>
                  <a:cxnSpLocks/>
                  <a:stCxn id="66" idx="6"/>
                  <a:endCxn id="49" idx="1"/>
                </p:cNvCxnSpPr>
                <p:nvPr/>
              </p:nvCxnSpPr>
              <p:spPr>
                <a:xfrm flipV="1">
                  <a:off x="6228454" y="4827285"/>
                  <a:ext cx="850007" cy="515"/>
                </a:xfrm>
                <a:prstGeom prst="line">
                  <a:avLst/>
                </a:prstGeom>
                <a:ln w="19050">
                  <a:headEnd type="none" w="lg" len="lg"/>
                  <a:tailEnd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E551623D-5C89-FD4E-BCC1-C6E2B4854F98}"/>
                    </a:ext>
                  </a:extLst>
                </p:cNvPr>
                <p:cNvSpPr/>
                <p:nvPr/>
              </p:nvSpPr>
              <p:spPr>
                <a:xfrm>
                  <a:off x="6106366" y="4768496"/>
                  <a:ext cx="122088" cy="11860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F9DAF3E-6B00-455C-C804-52A8A9A8E94B}"/>
                </a:ext>
              </a:extLst>
            </p:cNvPr>
            <p:cNvGrpSpPr/>
            <p:nvPr/>
          </p:nvGrpSpPr>
          <p:grpSpPr>
            <a:xfrm rot="10800000">
              <a:off x="7040633" y="7626080"/>
              <a:ext cx="972534" cy="194065"/>
              <a:chOff x="5255920" y="4726136"/>
              <a:chExt cx="972534" cy="194065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1EEB52E7-0EDB-3785-A231-A3592CFC153F}"/>
                  </a:ext>
                </a:extLst>
              </p:cNvPr>
              <p:cNvGrpSpPr/>
              <p:nvPr/>
            </p:nvGrpSpPr>
            <p:grpSpPr>
              <a:xfrm>
                <a:off x="5255920" y="4726136"/>
                <a:ext cx="955308" cy="194065"/>
                <a:chOff x="5224670" y="4701920"/>
                <a:chExt cx="1385164" cy="238602"/>
              </a:xfrm>
            </p:grpSpPr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119AE5A7-8108-E0A4-67E8-6692F86626FD}"/>
                    </a:ext>
                  </a:extLst>
                </p:cNvPr>
                <p:cNvCxnSpPr>
                  <a:cxnSpLocks/>
                  <a:stCxn id="42" idx="1"/>
                </p:cNvCxnSpPr>
                <p:nvPr/>
              </p:nvCxnSpPr>
              <p:spPr>
                <a:xfrm rot="10800000" flipH="1" flipV="1">
                  <a:off x="5224670" y="4813049"/>
                  <a:ext cx="1133583" cy="81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3AA3B69E-DB7C-61F3-F4FE-892DD6D5153D}"/>
                    </a:ext>
                  </a:extLst>
                </p:cNvPr>
                <p:cNvSpPr/>
                <p:nvPr/>
              </p:nvSpPr>
              <p:spPr>
                <a:xfrm rot="16200000">
                  <a:off x="6370289" y="4700976"/>
                  <a:ext cx="238602" cy="240489"/>
                </a:xfrm>
                <a:prstGeom prst="arc">
                  <a:avLst>
                    <a:gd name="adj1" fmla="val 11255679"/>
                    <a:gd name="adj2" fmla="val 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0F644E9A-0D78-967E-3AC5-FE2EE0EFD373}"/>
                  </a:ext>
                </a:extLst>
              </p:cNvPr>
              <p:cNvSpPr/>
              <p:nvPr/>
            </p:nvSpPr>
            <p:spPr>
              <a:xfrm>
                <a:off x="6106366" y="47684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E072B679-505F-4A63-2060-89B583F4020B}"/>
                </a:ext>
              </a:extLst>
            </p:cNvPr>
            <p:cNvSpPr txBox="1"/>
            <p:nvPr/>
          </p:nvSpPr>
          <p:spPr>
            <a:xfrm>
              <a:off x="1068819" y="5561680"/>
              <a:ext cx="1510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/>
                <a:t>checkOrders</a:t>
              </a:r>
              <a:endParaRPr lang="fr-FR" b="1" dirty="0"/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587F9CA-98E0-AE65-35D0-9762676B8780}"/>
                </a:ext>
              </a:extLst>
            </p:cNvPr>
            <p:cNvGrpSpPr/>
            <p:nvPr/>
          </p:nvGrpSpPr>
          <p:grpSpPr>
            <a:xfrm>
              <a:off x="2565467" y="5717621"/>
              <a:ext cx="613918" cy="118608"/>
              <a:chOff x="6258766" y="4920896"/>
              <a:chExt cx="613918" cy="11860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201DF06-D97D-BEF2-EFC8-2489B6739237}"/>
                  </a:ext>
                </a:extLst>
              </p:cNvPr>
              <p:cNvCxnSpPr>
                <a:cxnSpLocks/>
                <a:stCxn id="104" idx="6"/>
              </p:cNvCxnSpPr>
              <p:nvPr/>
            </p:nvCxnSpPr>
            <p:spPr>
              <a:xfrm>
                <a:off x="6380854" y="4980200"/>
                <a:ext cx="491830" cy="1"/>
              </a:xfrm>
              <a:prstGeom prst="line">
                <a:avLst/>
              </a:prstGeom>
              <a:ln w="19050">
                <a:headEnd type="none" w="lg" len="lg"/>
                <a:tailEnd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E3903D19-917E-8295-8809-1A6482268142}"/>
                  </a:ext>
                </a:extLst>
              </p:cNvPr>
              <p:cNvSpPr/>
              <p:nvPr/>
            </p:nvSpPr>
            <p:spPr>
              <a:xfrm>
                <a:off x="6258766" y="4920896"/>
                <a:ext cx="122088" cy="11860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 : en angle 12">
              <a:extLst>
                <a:ext uri="{FF2B5EF4-FFF2-40B4-BE49-F238E27FC236}">
                  <a16:creationId xmlns:a16="http://schemas.microsoft.com/office/drawing/2014/main" id="{D8EF67A5-7D6C-322B-EDEE-7B53AC8FE14B}"/>
                </a:ext>
              </a:extLst>
            </p:cNvPr>
            <p:cNvCxnSpPr>
              <a:stCxn id="49" idx="3"/>
              <a:endCxn id="45" idx="0"/>
            </p:cNvCxnSpPr>
            <p:nvPr/>
          </p:nvCxnSpPr>
          <p:spPr>
            <a:xfrm>
              <a:off x="8149290" y="5776385"/>
              <a:ext cx="1231774" cy="493287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08751F71-A6C3-6588-7437-EB7C628A7F67}"/>
                </a:ext>
              </a:extLst>
            </p:cNvPr>
            <p:cNvCxnSpPr>
              <a:stCxn id="44" idx="2"/>
              <a:endCxn id="42" idx="3"/>
            </p:cNvCxnSpPr>
            <p:nvPr/>
          </p:nvCxnSpPr>
          <p:spPr>
            <a:xfrm rot="5400000">
              <a:off x="8481321" y="6830015"/>
              <a:ext cx="568975" cy="1230512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A6E508A-190A-03BB-1B31-C9EE06E4CE18}"/>
                </a:ext>
              </a:extLst>
            </p:cNvPr>
            <p:cNvGrpSpPr/>
            <p:nvPr/>
          </p:nvGrpSpPr>
          <p:grpSpPr>
            <a:xfrm>
              <a:off x="5139159" y="5451678"/>
              <a:ext cx="203037" cy="204184"/>
              <a:chOff x="7958136" y="9138843"/>
              <a:chExt cx="263120" cy="22107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BB6D3A-A22A-5605-6B34-7DA8665A05CF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19CCED-ED5F-6E43-90D3-BF020BECF0B9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16FB6E1-71D2-A048-03E0-EB326F9A65EB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E5551E3-2925-0FC2-7C02-4AE749FCADDA}"/>
                </a:ext>
              </a:extLst>
            </p:cNvPr>
            <p:cNvGrpSpPr/>
            <p:nvPr/>
          </p:nvGrpSpPr>
          <p:grpSpPr>
            <a:xfrm>
              <a:off x="5472420" y="7380725"/>
              <a:ext cx="203037" cy="204184"/>
              <a:chOff x="7958136" y="9138843"/>
              <a:chExt cx="263120" cy="2210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9632D0-9BBA-3DC7-DA1C-FA3B38AE4FC7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AD16ECF-4F01-9EAE-A29D-55971BCE3C96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4132C8F-BEF7-18A6-E87A-A861FF7CA207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DAA1265D-53C9-497E-B022-A4394C055CB1}"/>
                </a:ext>
              </a:extLst>
            </p:cNvPr>
            <p:cNvGrpSpPr/>
            <p:nvPr/>
          </p:nvGrpSpPr>
          <p:grpSpPr>
            <a:xfrm>
              <a:off x="9930054" y="6390700"/>
              <a:ext cx="203037" cy="204184"/>
              <a:chOff x="7958136" y="9138843"/>
              <a:chExt cx="263120" cy="22107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E365729-745E-9655-A8F4-571A698F0136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6A6A5D6-C23B-E752-F2E1-B9D20C6D0DCE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190017-2483-FED6-14C4-FDCC1F318D7D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175A807B-7B88-A9FE-978F-E5F70C7DFCB5}"/>
                </a:ext>
              </a:extLst>
            </p:cNvPr>
            <p:cNvGrpSpPr/>
            <p:nvPr/>
          </p:nvGrpSpPr>
          <p:grpSpPr>
            <a:xfrm>
              <a:off x="11688326" y="6385112"/>
              <a:ext cx="203037" cy="204184"/>
              <a:chOff x="7958136" y="9138843"/>
              <a:chExt cx="263120" cy="22107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895BC26-4220-970D-3309-4EFDA3E563A1}"/>
                  </a:ext>
                </a:extLst>
              </p:cNvPr>
              <p:cNvSpPr/>
              <p:nvPr/>
            </p:nvSpPr>
            <p:spPr>
              <a:xfrm>
                <a:off x="8025201" y="9138843"/>
                <a:ext cx="196055" cy="221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54AEAC-3D38-5443-5A86-B2666E00EDDF}"/>
                  </a:ext>
                </a:extLst>
              </p:cNvPr>
              <p:cNvSpPr/>
              <p:nvPr/>
            </p:nvSpPr>
            <p:spPr>
              <a:xfrm>
                <a:off x="7958136" y="9278937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F3E1782-FB10-0B26-55CD-97DE1D773419}"/>
                  </a:ext>
                </a:extLst>
              </p:cNvPr>
              <p:cNvSpPr/>
              <p:nvPr/>
            </p:nvSpPr>
            <p:spPr>
              <a:xfrm>
                <a:off x="7958136" y="9182922"/>
                <a:ext cx="140649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55B38A8-2531-DC44-75CC-60CA677E797C}"/>
                </a:ext>
              </a:extLst>
            </p:cNvPr>
            <p:cNvCxnSpPr>
              <a:stCxn id="40" idx="3"/>
              <a:endCxn id="73" idx="6"/>
            </p:cNvCxnSpPr>
            <p:nvPr/>
          </p:nvCxnSpPr>
          <p:spPr>
            <a:xfrm>
              <a:off x="6119371" y="7714303"/>
              <a:ext cx="921262" cy="41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6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82ED-05CE-763B-C7FC-7ED0AEA9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Découpler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C242B-EC3C-4B7F-5AF2-21458215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Regrouper ensemble ce qui va évoluer pour les mêmes raisons et à la même fréquence</a:t>
            </a:r>
          </a:p>
          <a:p>
            <a:pPr marL="0" indent="0">
              <a:buNone/>
            </a:pPr>
            <a:endParaRPr lang="fr-FR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Découpler les couches</a:t>
            </a:r>
          </a:p>
          <a:p>
            <a:pPr lvl="1"/>
            <a:r>
              <a:rPr lang="fr-FR" dirty="0"/>
              <a:t>P.ex. séparer les interfaces utilisateurs, les règles métiers et la base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Découpler les cas d’utilisation</a:t>
            </a:r>
          </a:p>
          <a:p>
            <a:pPr lvl="1"/>
            <a:r>
              <a:rPr lang="fr-FR" dirty="0"/>
              <a:t>P.ex. « ajouter une commande » et « supprimer une commande »</a:t>
            </a:r>
          </a:p>
          <a:p>
            <a:pPr marL="712775" lvl="1" indent="0">
              <a:buNone/>
            </a:pPr>
            <a:endParaRPr lang="fr-FR" dirty="0"/>
          </a:p>
          <a:p>
            <a:r>
              <a:rPr lang="fr-FR" dirty="0"/>
              <a:t>Comment découpler ?</a:t>
            </a:r>
          </a:p>
          <a:p>
            <a:pPr lvl="1"/>
            <a:r>
              <a:rPr lang="fr-FR" dirty="0"/>
              <a:t>En contrôlant les </a:t>
            </a:r>
            <a:r>
              <a:rPr lang="fr-FR" dirty="0">
                <a:solidFill>
                  <a:srgbClr val="C00000"/>
                </a:solidFill>
              </a:rPr>
              <a:t>dépendances</a:t>
            </a:r>
            <a:r>
              <a:rPr lang="fr-FR" dirty="0"/>
              <a:t> entre les modules de codes</a:t>
            </a:r>
          </a:p>
          <a:p>
            <a:pPr lvl="1"/>
            <a:r>
              <a:rPr lang="fr-FR" dirty="0"/>
              <a:t>En contrôlant les </a:t>
            </a:r>
            <a:r>
              <a:rPr lang="fr-FR" dirty="0">
                <a:solidFill>
                  <a:srgbClr val="C00000"/>
                </a:solidFill>
              </a:rPr>
              <a:t>dépendances</a:t>
            </a:r>
            <a:r>
              <a:rPr lang="fr-FR" dirty="0"/>
              <a:t> entre les unités de déploiement (p.ex. jar)</a:t>
            </a:r>
          </a:p>
          <a:p>
            <a:pPr lvl="1"/>
            <a:r>
              <a:rPr lang="fr-FR" dirty="0"/>
              <a:t>En contrôlant les </a:t>
            </a:r>
            <a:r>
              <a:rPr lang="fr-FR" dirty="0">
                <a:solidFill>
                  <a:srgbClr val="C00000"/>
                </a:solidFill>
              </a:rPr>
              <a:t>dépendances</a:t>
            </a:r>
            <a:r>
              <a:rPr lang="fr-FR" dirty="0"/>
              <a:t> entre les flots de données (i.e. les structures de données)</a:t>
            </a:r>
          </a:p>
          <a:p>
            <a:pPr lvl="1"/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28ABA2-F45A-EA52-A92A-F95F75BA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45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82ED-05CE-763B-C7FC-7ED0AEA9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Découpler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C242B-EC3C-4B7F-5AF2-21458215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Attention au sens des dépendances 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Exemple de mauvaise dépendance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Exemple de bonne dépendance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28ABA2-F45A-EA52-A92A-F95F75BA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83C02-2AA9-B2BD-2F69-9B44592284B0}"/>
              </a:ext>
            </a:extLst>
          </p:cNvPr>
          <p:cNvSpPr/>
          <p:nvPr/>
        </p:nvSpPr>
        <p:spPr>
          <a:xfrm>
            <a:off x="7692572" y="3149600"/>
            <a:ext cx="1538514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ReglesMetier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CCDA8-44BF-7A69-DDEA-CB19438316AB}"/>
              </a:ext>
            </a:extLst>
          </p:cNvPr>
          <p:cNvSpPr/>
          <p:nvPr/>
        </p:nvSpPr>
        <p:spPr>
          <a:xfrm>
            <a:off x="10646747" y="3153603"/>
            <a:ext cx="921139" cy="653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2C3D26D-CA0D-BD89-0CC1-27247C533EC3}"/>
              </a:ext>
            </a:extLst>
          </p:cNvPr>
          <p:cNvCxnSpPr>
            <a:stCxn id="5" idx="3"/>
          </p:cNvCxnSpPr>
          <p:nvPr/>
        </p:nvCxnSpPr>
        <p:spPr>
          <a:xfrm flipV="1">
            <a:off x="9231086" y="3468914"/>
            <a:ext cx="1393372" cy="725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29EDC1A-7BF0-B3AD-4D4D-2118C330B5B5}"/>
              </a:ext>
            </a:extLst>
          </p:cNvPr>
          <p:cNvSpPr txBox="1"/>
          <p:nvPr/>
        </p:nvSpPr>
        <p:spPr>
          <a:xfrm>
            <a:off x="9554112" y="355718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5AA7EE-3D43-F35F-6ADA-BA4016D6E7B1}"/>
              </a:ext>
            </a:extLst>
          </p:cNvPr>
          <p:cNvSpPr txBox="1"/>
          <p:nvPr/>
        </p:nvSpPr>
        <p:spPr>
          <a:xfrm>
            <a:off x="12262385" y="3284248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classes 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579251A-DCA5-8695-95F1-1A84E2465071}"/>
              </a:ext>
            </a:extLst>
          </p:cNvPr>
          <p:cNvGrpSpPr/>
          <p:nvPr/>
        </p:nvGrpSpPr>
        <p:grpSpPr>
          <a:xfrm>
            <a:off x="4277827" y="5539711"/>
            <a:ext cx="6569465" cy="2579821"/>
            <a:chOff x="4277827" y="5539711"/>
            <a:chExt cx="6569465" cy="25798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7ED123-337F-4DAF-703A-7EA6579B4CF5}"/>
                </a:ext>
              </a:extLst>
            </p:cNvPr>
            <p:cNvSpPr/>
            <p:nvPr/>
          </p:nvSpPr>
          <p:spPr>
            <a:xfrm>
              <a:off x="4277827" y="5670798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ReglesMetier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252184-D13B-B06F-DE80-92F63011C699}"/>
                </a:ext>
              </a:extLst>
            </p:cNvPr>
            <p:cNvSpPr/>
            <p:nvPr/>
          </p:nvSpPr>
          <p:spPr>
            <a:xfrm>
              <a:off x="7232002" y="5674801"/>
              <a:ext cx="1538514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InterfaceBD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638FADE-B4E5-56A5-3DEB-BEDC78522206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816341" y="5990112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3AB3AB6-658F-4E3A-A234-6EF1DE2D9350}"/>
                </a:ext>
              </a:extLst>
            </p:cNvPr>
            <p:cNvSpPr txBox="1"/>
            <p:nvPr/>
          </p:nvSpPr>
          <p:spPr>
            <a:xfrm>
              <a:off x="6139367" y="607837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D750D5-60E2-F3D0-B1C7-664E3D239A82}"/>
                </a:ext>
              </a:extLst>
            </p:cNvPr>
            <p:cNvSpPr/>
            <p:nvPr/>
          </p:nvSpPr>
          <p:spPr>
            <a:xfrm>
              <a:off x="7488437" y="7325858"/>
              <a:ext cx="1022740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AccesBD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81D576-D234-48F7-876D-0F402C27196D}"/>
                </a:ext>
              </a:extLst>
            </p:cNvPr>
            <p:cNvSpPr/>
            <p:nvPr/>
          </p:nvSpPr>
          <p:spPr>
            <a:xfrm>
              <a:off x="9926153" y="7342620"/>
              <a:ext cx="921139" cy="653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BD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BD61055-D19B-AD0C-DCB5-FB01D2FD8C25}"/>
                </a:ext>
              </a:extLst>
            </p:cNvPr>
            <p:cNvCxnSpPr/>
            <p:nvPr/>
          </p:nvCxnSpPr>
          <p:spPr>
            <a:xfrm flipV="1">
              <a:off x="8521979" y="7661934"/>
              <a:ext cx="1393372" cy="72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0F27FBC-80B6-B722-92FE-E2351EEB71C3}"/>
                </a:ext>
              </a:extLst>
            </p:cNvPr>
            <p:cNvSpPr txBox="1"/>
            <p:nvPr/>
          </p:nvSpPr>
          <p:spPr>
            <a:xfrm>
              <a:off x="8845005" y="775020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utilise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57B01FB0-997E-25EF-6E20-F77B2D86D4D1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V="1">
              <a:off x="7999807" y="6327943"/>
              <a:ext cx="1452" cy="9979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93C8988-5C5F-4663-6299-F5F36A9EF3F2}"/>
                </a:ext>
              </a:extLst>
            </p:cNvPr>
            <p:cNvSpPr txBox="1"/>
            <p:nvPr/>
          </p:nvSpPr>
          <p:spPr>
            <a:xfrm>
              <a:off x="8021744" y="6754378"/>
              <a:ext cx="76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est un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BF6D0DD-37CF-294A-7CD8-56208CC3F596}"/>
                </a:ext>
              </a:extLst>
            </p:cNvPr>
            <p:cNvSpPr txBox="1"/>
            <p:nvPr/>
          </p:nvSpPr>
          <p:spPr>
            <a:xfrm>
              <a:off x="8222821" y="5539711"/>
              <a:ext cx="398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>
                  <a:latin typeface="Cambria" panose="02040503050406030204" pitchFamily="18" charset="0"/>
                  <a:ea typeface="Cambria" panose="02040503050406030204" pitchFamily="18" charset="0"/>
                </a:rPr>
                <a:t>&lt;I&gt;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3554677A-AD82-F839-C662-2EE9588C6476}"/>
              </a:ext>
            </a:extLst>
          </p:cNvPr>
          <p:cNvSpPr txBox="1"/>
          <p:nvPr/>
        </p:nvSpPr>
        <p:spPr>
          <a:xfrm>
            <a:off x="783772" y="8962334"/>
            <a:ext cx="13467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Remarque :</a:t>
            </a:r>
            <a:r>
              <a:rPr lang="fr-FR" sz="2800" dirty="0"/>
              <a:t> ces dépendances sont notamment matérialisées par les directives « #include » (en C/C++), « import » (en Java) etc.</a:t>
            </a:r>
          </a:p>
        </p:txBody>
      </p:sp>
    </p:spTree>
    <p:extLst>
      <p:ext uri="{BB962C8B-B14F-4D97-AF65-F5344CB8AC3E}">
        <p14:creationId xmlns:p14="http://schemas.microsoft.com/office/powerpoint/2010/main" val="26368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BF353-EDC7-1101-4235-EA88D897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Découpler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00799-8F54-040D-064D-A2F97F9F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Permet d’ajouter des fonctionnalités sans perturber celles existantes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Permet d’héberger les composants sur des serveurs différents, et donc d’ajuster les performances nécessaires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Limite les interférences entre les équipes de développement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Facilite le déploiement, et peut même rendre possible le changement  « à chaud » d’un composant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Peut engendrer de la duplication de codes</a:t>
            </a:r>
          </a:p>
          <a:p>
            <a:pPr lvl="1"/>
            <a:r>
              <a:rPr lang="fr-FR" dirty="0"/>
              <a:t>Ce que l’on évite de faire en général lorsque l’on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Mais des duplications désirées et contrôlées, liées à des codes qui vont évoluer différemment à terme</a:t>
            </a:r>
          </a:p>
          <a:p>
            <a:pPr lvl="1"/>
            <a:r>
              <a:rPr lang="fr-FR" dirty="0"/>
              <a:t>P.ex. partager le code d’une interface utilisateur pour deux cas d’usage similaires</a:t>
            </a:r>
          </a:p>
          <a:p>
            <a:pPr lvl="2"/>
            <a:r>
              <a:rPr lang="fr-FR" dirty="0"/>
              <a:t>Afficher la « liste des produits vendus  »  à un client </a:t>
            </a:r>
          </a:p>
          <a:p>
            <a:pPr lvl="2"/>
            <a:r>
              <a:rPr lang="fr-FR" dirty="0"/>
              <a:t>Afficher la « liste des produits en stock » à un gestionnaire logistique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Code à ne pas partager car les besoins vont surement évolués différemment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89FC3-4204-8EA3-BF75-AE22E6AE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3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580A7-3C33-C635-BF39-D3333492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de continuer quelques rappels d’UML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773041-0361-CB73-E59B-3B2E96050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7" y="1966626"/>
            <a:ext cx="10717116" cy="661939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18C2E-170B-FEFE-13A0-7CD8FB31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EA696C-CABC-847D-5419-08FABEB824AB}"/>
              </a:ext>
            </a:extLst>
          </p:cNvPr>
          <p:cNvSpPr txBox="1"/>
          <p:nvPr/>
        </p:nvSpPr>
        <p:spPr>
          <a:xfrm>
            <a:off x="1463675" y="87560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Architecture logicielle et conception avancée », Yann-Gaël </a:t>
            </a:r>
            <a:r>
              <a:rPr lang="fr-FR" dirty="0" err="1"/>
              <a:t>Guéhéneuc</a:t>
            </a:r>
            <a:r>
              <a:rPr lang="fr-FR" dirty="0"/>
              <a:t> et Julie Vachon, École Polytechnique de Montréal, 2012.</a:t>
            </a:r>
          </a:p>
        </p:txBody>
      </p:sp>
    </p:spTree>
    <p:extLst>
      <p:ext uri="{BB962C8B-B14F-4D97-AF65-F5344CB8AC3E}">
        <p14:creationId xmlns:p14="http://schemas.microsoft.com/office/powerpoint/2010/main" val="158408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580A7-3C33-C635-BF39-D3333492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de continuer quelques rappels d’UML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18C2E-170B-FEFE-13A0-7CD8FB31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BCB149-1EE2-574F-0CEB-A156C8C1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47" y="2235018"/>
            <a:ext cx="10704753" cy="571846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724A0A-66D6-7A5D-7015-6FE6B7110973}"/>
              </a:ext>
            </a:extLst>
          </p:cNvPr>
          <p:cNvSpPr txBox="1"/>
          <p:nvPr/>
        </p:nvSpPr>
        <p:spPr>
          <a:xfrm>
            <a:off x="3615301" y="8221801"/>
            <a:ext cx="8073981" cy="377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« UML diagrams for system architecture », J.-P. Gibson, Telecom </a:t>
            </a:r>
            <a:r>
              <a:rPr lang="en-US" dirty="0" err="1"/>
              <a:t>SudParis</a:t>
            </a:r>
            <a:r>
              <a:rPr lang="en-US" dirty="0"/>
              <a:t>, 2020.</a:t>
            </a:r>
          </a:p>
        </p:txBody>
      </p:sp>
    </p:spTree>
    <p:extLst>
      <p:ext uri="{BB962C8B-B14F-4D97-AF65-F5344CB8AC3E}">
        <p14:creationId xmlns:p14="http://schemas.microsoft.com/office/powerpoint/2010/main" val="199612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325B7-44A7-C0C2-5C00-EABB354F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Diagrammes de cas d’utilisation </a:t>
            </a:r>
            <a:r>
              <a:rPr lang="fr-FR" dirty="0"/>
              <a:t>(</a:t>
            </a:r>
            <a:r>
              <a:rPr lang="fr-FR" i="1" dirty="0"/>
              <a:t>use case </a:t>
            </a:r>
            <a:r>
              <a:rPr lang="fr-FR" i="1" dirty="0" err="1"/>
              <a:t>diagrams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Décrit comment les utilisateurs (« acteurs ») interagissent avec le système (les différents scénarios, les exigences, les fonctionnalités)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Particulièrement important pour guider la structuration du logiciel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BEA8CB-7E26-EA74-E4C4-B1DEB6E4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28" y="3228359"/>
            <a:ext cx="8896568" cy="578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2580A7-3C33-C635-BF39-D3333492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de continuer quelques rappels d’UML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18C2E-170B-FEFE-13A0-7CD8FB31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876935-FB50-B5B2-D688-85E7096BEBCB}"/>
              </a:ext>
            </a:extLst>
          </p:cNvPr>
          <p:cNvSpPr txBox="1"/>
          <p:nvPr/>
        </p:nvSpPr>
        <p:spPr>
          <a:xfrm rot="16200000">
            <a:off x="9704654" y="5876524"/>
            <a:ext cx="457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Use Case Diagram - </a:t>
            </a:r>
            <a:r>
              <a:rPr lang="en-US" dirty="0" err="1">
                <a:hlinkClick r:id="rId3"/>
              </a:rPr>
              <a:t>StarUML</a:t>
            </a:r>
            <a:r>
              <a:rPr lang="en-US" dirty="0">
                <a:hlinkClick r:id="rId3"/>
              </a:rPr>
              <a:t> documentation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172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3788</Words>
  <Application>Microsoft Office PowerPoint</Application>
  <PresentationFormat>Personnalisé</PresentationFormat>
  <Paragraphs>772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</vt:lpstr>
      <vt:lpstr>Wingdings</vt:lpstr>
      <vt:lpstr>Thème Office</vt:lpstr>
      <vt:lpstr>Chapitre 2 Architecture logicielle propre</vt:lpstr>
      <vt:lpstr>Améliorer la qualité en structurant le code</vt:lpstr>
      <vt:lpstr>Exemples de choix faits trop tôt</vt:lpstr>
      <vt:lpstr>Découpler le code</vt:lpstr>
      <vt:lpstr>Découpler le code</vt:lpstr>
      <vt:lpstr>Découpler le code</vt:lpstr>
      <vt:lpstr>Avant de continuer quelques rappels d’UML</vt:lpstr>
      <vt:lpstr>Avant de continuer quelques rappels d’UML</vt:lpstr>
      <vt:lpstr>Avant de continuer quelques rappels d’UML</vt:lpstr>
      <vt:lpstr>Avant de continuer quelques rappels d’UML</vt:lpstr>
      <vt:lpstr>Avant de continuer quelques rappels d’UML</vt:lpstr>
      <vt:lpstr>L’architecture logicielle ou l’art de tracer des frontières</vt:lpstr>
      <vt:lpstr>L’architecture logicielle ou l’art de tracer des frontières</vt:lpstr>
      <vt:lpstr>L’architecture logicielle ou l’art de tracer des frontières</vt:lpstr>
      <vt:lpstr>Le sens des dépendances</vt:lpstr>
      <vt:lpstr>Le sens des dépendances</vt:lpstr>
      <vt:lpstr>Mais aussi des frontières physiques</vt:lpstr>
      <vt:lpstr>Retour sur les règles métier</vt:lpstr>
      <vt:lpstr>Retour sur les règles métier</vt:lpstr>
      <vt:lpstr>Retour sur les règles métier</vt:lpstr>
      <vt:lpstr>Vers une architecture « hurlante »</vt:lpstr>
      <vt:lpstr>Vue générale d’une architecture épurée/propre</vt:lpstr>
      <vt:lpstr>Vue générale d’une architecture épurée/propre</vt:lpstr>
      <vt:lpstr>Vue générale d’une architecture épurée/propre</vt:lpstr>
      <vt:lpstr>Zoom sur le concept de présentateur</vt:lpstr>
      <vt:lpstr>Les frontières partielles</vt:lpstr>
      <vt:lpstr>Les frontières partielles</vt:lpstr>
      <vt:lpstr>Le composant principal Main 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  <vt:lpstr>Etude de cas : boutique de livres en ligne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578</cp:revision>
  <dcterms:created xsi:type="dcterms:W3CDTF">2021-02-11T09:20:17Z</dcterms:created>
  <dcterms:modified xsi:type="dcterms:W3CDTF">2023-03-06T14:16:43Z</dcterms:modified>
</cp:coreProperties>
</file>