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77" r:id="rId2"/>
    <p:sldId id="275" r:id="rId3"/>
    <p:sldId id="324" r:id="rId4"/>
    <p:sldId id="325" r:id="rId5"/>
    <p:sldId id="326" r:id="rId6"/>
    <p:sldId id="327" r:id="rId7"/>
    <p:sldId id="342" r:id="rId8"/>
    <p:sldId id="347" r:id="rId9"/>
    <p:sldId id="343" r:id="rId10"/>
    <p:sldId id="339" r:id="rId11"/>
    <p:sldId id="340" r:id="rId12"/>
    <p:sldId id="341" r:id="rId13"/>
    <p:sldId id="319" r:id="rId14"/>
    <p:sldId id="323" r:id="rId15"/>
    <p:sldId id="320" r:id="rId16"/>
    <p:sldId id="322" r:id="rId17"/>
    <p:sldId id="321" r:id="rId18"/>
    <p:sldId id="328" r:id="rId19"/>
    <p:sldId id="330" r:id="rId20"/>
    <p:sldId id="329" r:id="rId21"/>
    <p:sldId id="331" r:id="rId22"/>
    <p:sldId id="332" r:id="rId23"/>
    <p:sldId id="333" r:id="rId24"/>
    <p:sldId id="334" r:id="rId25"/>
    <p:sldId id="336" r:id="rId26"/>
    <p:sldId id="335" r:id="rId27"/>
    <p:sldId id="338" r:id="rId28"/>
    <p:sldId id="344" r:id="rId29"/>
    <p:sldId id="346" r:id="rId30"/>
    <p:sldId id="345" r:id="rId31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74" d="100"/>
          <a:sy n="74" d="100"/>
        </p:scale>
        <p:origin x="31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me.com/2021/03/26/curso-jakarta-ee-1-introducc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karta.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clipse-ee4j.github.io/jakartaee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karta.ee/specifications/restful-ws/3.0/" TargetMode="External"/><Relationship Id="rId2" Type="http://schemas.openxmlformats.org/officeDocument/2006/relationships/hyperlink" Target="https://eclipse-ee4j.github.io/jakartaee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nnis-xlc.gitbooks.io/restful-java-with-jax-rs-2-0-2rd-edition/content/en/index.html" TargetMode="External"/><Relationship Id="rId4" Type="http://schemas.openxmlformats.org/officeDocument/2006/relationships/hyperlink" Target="https://mickael-baron.fr/soa/developper-serviceweb-rest-jax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baron.fr/soa/developper-serviceweb-rest-jaxr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users/Galileo" TargetMode="External"/><Relationship Id="rId2" Type="http://schemas.openxmlformats.org/officeDocument/2006/relationships/hyperlink" Target="https://localhost:8080/library/boo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myContextRoot/resources/%7bname1%7d/%7bname2%7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baron.fr/soa/developper-serviceweb-rest-jax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kyong.com/webservices/jax-rs/jax-rs-queryparam-examp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nicolashachet.com/developpement-php/larchitecture-rest-expliquee-en-5-reg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ite.com/books/87/comments" TargetMode="External"/><Relationship Id="rId2" Type="http://schemas.openxmlformats.org/officeDocument/2006/relationships/hyperlink" Target="http://mywebsite.com/books/8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log.nicolashachet.com/developpement-php/larchitecture-rest-expliquee-en-5-regles/" TargetMode="External"/><Relationship Id="rId4" Type="http://schemas.openxmlformats.org/officeDocument/2006/relationships/hyperlink" Target="http://mywebsite.com/book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-orleans.fr/iut-orleans/informatique/intra/tuto/php/symfony-rest-api-JS-client-fetch-await-async.html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  <a:br>
              <a:rPr lang="fr-FR" dirty="0"/>
            </a:br>
            <a:r>
              <a:rPr lang="fr-FR" dirty="0"/>
              <a:t>Utilisation et conception de services web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D99468-FC3D-73AB-BEF5-6EC4A2F90A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31582" y="6936377"/>
            <a:ext cx="13040439" cy="25575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A7F80C-54AF-FD10-627B-147C40D53C58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R4.01 - Architecture Logicielle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620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81A9C-57B3-E19B-6FA0-C896D66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525630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66491-7289-A387-FC97-C7D28DE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</a:t>
            </a:r>
            <a:r>
              <a:rPr lang="fr-FR" dirty="0">
                <a:solidFill>
                  <a:schemeClr val="accent1"/>
                </a:solidFill>
              </a:rPr>
              <a:t>API Client de Jakarta</a:t>
            </a:r>
            <a:r>
              <a:rPr lang="fr-FR" dirty="0"/>
              <a:t> (</a:t>
            </a:r>
            <a:r>
              <a:rPr lang="fr-FR" dirty="0" err="1"/>
              <a:t>jakarta.ws.rs.client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5 étapes </a:t>
            </a:r>
            <a:r>
              <a:rPr lang="fr-FR" dirty="0"/>
              <a:t>pour envoyer une requête basique à une ressource REST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Importer la bibliothèque (</a:t>
            </a:r>
            <a:r>
              <a:rPr lang="fr-FR" sz="2400" dirty="0">
                <a:solidFill>
                  <a:schemeClr val="accent6"/>
                </a:solidFill>
                <a:latin typeface="Droid Sans Mono"/>
              </a:rPr>
              <a:t>import </a:t>
            </a:r>
            <a:r>
              <a:rPr lang="fr-FR" sz="2400" dirty="0" err="1">
                <a:solidFill>
                  <a:schemeClr val="accent6"/>
                </a:solidFill>
                <a:latin typeface="Droid Sans Mono"/>
              </a:rPr>
              <a:t>jakarta.ws.rs.client</a:t>
            </a:r>
            <a:r>
              <a:rPr lang="fr-FR" sz="2400" dirty="0">
                <a:solidFill>
                  <a:schemeClr val="accent6"/>
                </a:solidFill>
                <a:latin typeface="Droid Sans Mono"/>
              </a:rPr>
              <a:t>;</a:t>
            </a:r>
            <a:r>
              <a:rPr lang="fr-FR" dirty="0"/>
              <a:t>)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Obtenir une </a:t>
            </a:r>
            <a:r>
              <a:rPr lang="fr-FR" dirty="0">
                <a:solidFill>
                  <a:schemeClr val="accent6"/>
                </a:solidFill>
              </a:rPr>
              <a:t>instance</a:t>
            </a:r>
            <a:r>
              <a:rPr lang="fr-FR" dirty="0"/>
              <a:t> de l’interface </a:t>
            </a:r>
            <a:r>
              <a:rPr lang="fr-FR" i="1" dirty="0">
                <a:solidFill>
                  <a:schemeClr val="accent6"/>
                </a:solidFill>
              </a:rPr>
              <a:t>Client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Configurer</a:t>
            </a:r>
            <a:r>
              <a:rPr lang="fr-FR" dirty="0"/>
              <a:t> l’instance de </a:t>
            </a:r>
            <a:r>
              <a:rPr lang="fr-FR" i="1" dirty="0"/>
              <a:t>Client</a:t>
            </a:r>
            <a:r>
              <a:rPr lang="fr-FR" dirty="0"/>
              <a:t> avec une ressource </a:t>
            </a:r>
            <a:r>
              <a:rPr lang="fr-FR" dirty="0">
                <a:solidFill>
                  <a:schemeClr val="accent6"/>
                </a:solidFill>
              </a:rPr>
              <a:t>cible</a:t>
            </a:r>
            <a:r>
              <a:rPr lang="fr-FR" dirty="0"/>
              <a:t> (</a:t>
            </a:r>
            <a:r>
              <a:rPr lang="fr-FR" i="1" dirty="0" err="1"/>
              <a:t>target</a:t>
            </a:r>
            <a:r>
              <a:rPr lang="fr-FR" dirty="0"/>
              <a:t>)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Créer une </a:t>
            </a:r>
            <a:r>
              <a:rPr lang="fr-FR" dirty="0">
                <a:solidFill>
                  <a:schemeClr val="accent6"/>
                </a:solidFill>
              </a:rPr>
              <a:t>requête</a:t>
            </a:r>
            <a:r>
              <a:rPr lang="fr-FR" dirty="0"/>
              <a:t> à partir de cette cible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Invoquer/</a:t>
            </a:r>
            <a:r>
              <a:rPr lang="fr-FR" dirty="0">
                <a:solidFill>
                  <a:schemeClr val="accent6"/>
                </a:solidFill>
              </a:rPr>
              <a:t>exécuter</a:t>
            </a:r>
            <a:r>
              <a:rPr lang="fr-FR" dirty="0"/>
              <a:t> la requête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485FDD-636B-AD8A-B136-19AB5FFC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5611DE-D5E3-802A-6080-4C803889A97D}"/>
              </a:ext>
            </a:extLst>
          </p:cNvPr>
          <p:cNvSpPr txBox="1"/>
          <p:nvPr/>
        </p:nvSpPr>
        <p:spPr>
          <a:xfrm>
            <a:off x="3298371" y="7265500"/>
            <a:ext cx="756339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roid Sans Mono"/>
              </a:rPr>
              <a:t>Client </a:t>
            </a:r>
            <a:r>
              <a:rPr lang="en-US" b="0" i="0" dirty="0" err="1">
                <a:effectLst/>
                <a:latin typeface="Droid Sans Mono"/>
              </a:rPr>
              <a:t>client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ClientBuilder.newClient</a:t>
            </a:r>
            <a:r>
              <a:rPr lang="en-US" b="0" i="0" dirty="0">
                <a:effectLst/>
                <a:latin typeface="Droid Sans Mono"/>
              </a:rPr>
              <a:t>(); </a:t>
            </a:r>
          </a:p>
          <a:p>
            <a:r>
              <a:rPr lang="en-US" b="0" i="0" dirty="0">
                <a:effectLst/>
                <a:latin typeface="Droid Sans Mono"/>
              </a:rPr>
              <a:t>String name = </a:t>
            </a:r>
            <a:r>
              <a:rPr lang="en-US" b="0" i="0" dirty="0" err="1">
                <a:effectLst/>
                <a:latin typeface="Droid Sans Mono"/>
              </a:rPr>
              <a:t>client.target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/hello" </a:t>
            </a:r>
            <a:r>
              <a:rPr lang="en-US" b="0" i="0" dirty="0">
                <a:effectLst/>
                <a:latin typeface="Droid Sans Mono"/>
              </a:rPr>
              <a:t>) 	.request( </a:t>
            </a:r>
            <a:r>
              <a:rPr lang="en-US" dirty="0">
                <a:solidFill>
                  <a:srgbClr val="DD1144"/>
                </a:solidFill>
                <a:latin typeface="Droid Sans Mono"/>
              </a:rPr>
              <a:t>"text/plain" 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.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get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0" i="0" dirty="0" err="1">
                <a:effectLst/>
                <a:latin typeface="Droid Sans Mono"/>
              </a:rPr>
              <a:t>String.class</a:t>
            </a:r>
            <a:r>
              <a:rPr lang="en-US" b="0" i="0" dirty="0">
                <a:effectLst/>
                <a:latin typeface="Droid Sans Mono"/>
              </a:rPr>
              <a:t> );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A62803-2F85-7FE6-7D54-47353A750312}"/>
              </a:ext>
            </a:extLst>
          </p:cNvPr>
          <p:cNvSpPr txBox="1"/>
          <p:nvPr/>
        </p:nvSpPr>
        <p:spPr>
          <a:xfrm>
            <a:off x="11646329" y="710082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URI de la ressource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FA61CE-4056-8DA3-9067-CC49E1B088D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888583" y="7285494"/>
            <a:ext cx="1757746" cy="42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10B64AD-C451-D49D-4A0A-993F5BF99E18}"/>
              </a:ext>
            </a:extLst>
          </p:cNvPr>
          <p:cNvSpPr txBox="1"/>
          <p:nvPr/>
        </p:nvSpPr>
        <p:spPr>
          <a:xfrm>
            <a:off x="11646329" y="7859076"/>
            <a:ext cx="25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média retourné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7557CB-A729-FEEC-9D32-05D79C7A7F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204857" y="8022420"/>
            <a:ext cx="5441472" cy="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3F904-70E7-71DF-2D07-AD2333790BD7}"/>
              </a:ext>
            </a:extLst>
          </p:cNvPr>
          <p:cNvSpPr txBox="1"/>
          <p:nvPr/>
        </p:nvSpPr>
        <p:spPr>
          <a:xfrm>
            <a:off x="502015" y="8022420"/>
            <a:ext cx="225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Invocation du service web avec HTTP </a:t>
            </a:r>
            <a:r>
              <a:rPr lang="fr-FR" dirty="0">
                <a:solidFill>
                  <a:schemeClr val="accent1"/>
                </a:solidFill>
              </a:rPr>
              <a:t>GET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5E5D4E2-7267-4364-20BD-87C655E0A776}"/>
              </a:ext>
            </a:extLst>
          </p:cNvPr>
          <p:cNvCxnSpPr>
            <a:stCxn id="16" idx="3"/>
          </p:cNvCxnSpPr>
          <p:nvPr/>
        </p:nvCxnSpPr>
        <p:spPr>
          <a:xfrm flipV="1">
            <a:off x="2760931" y="8268786"/>
            <a:ext cx="1001172" cy="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D43B5E8-EB1B-F078-2259-FCCA4FA42496}"/>
              </a:ext>
            </a:extLst>
          </p:cNvPr>
          <p:cNvSpPr txBox="1"/>
          <p:nvPr/>
        </p:nvSpPr>
        <p:spPr>
          <a:xfrm>
            <a:off x="3496648" y="9072941"/>
            <a:ext cx="306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l’entité retournée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55620D6-0A1E-534B-90C2-B686C5F403D1}"/>
              </a:ext>
            </a:extLst>
          </p:cNvPr>
          <p:cNvCxnSpPr>
            <a:stCxn id="19" idx="0"/>
          </p:cNvCxnSpPr>
          <p:nvPr/>
        </p:nvCxnSpPr>
        <p:spPr>
          <a:xfrm flipV="1">
            <a:off x="5027101" y="8465829"/>
            <a:ext cx="0" cy="6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C69ED-D7D0-3239-8F29-3D784F0F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FF60B-3AD0-E377-2BDD-C55B630B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/>
          <a:p>
            <a:r>
              <a:rPr lang="fr-FR" dirty="0"/>
              <a:t>Obtenir une instance de </a:t>
            </a:r>
            <a:r>
              <a:rPr lang="fr-FR" i="1" dirty="0"/>
              <a:t>Client </a:t>
            </a:r>
            <a:r>
              <a:rPr lang="fr-FR" dirty="0"/>
              <a:t>avec la méthode </a:t>
            </a:r>
            <a:r>
              <a:rPr lang="fr-FR" i="1" dirty="0" err="1">
                <a:solidFill>
                  <a:schemeClr val="accent1"/>
                </a:solidFill>
              </a:rPr>
              <a:t>ClientBuilder.newClient</a:t>
            </a:r>
            <a:r>
              <a:rPr lang="fr-FR" i="1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fr-FR" dirty="0"/>
          </a:p>
          <a:p>
            <a:pPr lvl="1"/>
            <a:endParaRPr lang="fr-FR" sz="800" dirty="0"/>
          </a:p>
          <a:p>
            <a:pPr lvl="1"/>
            <a:endParaRPr lang="fr-FR" dirty="0"/>
          </a:p>
          <a:p>
            <a:pPr lvl="1"/>
            <a:r>
              <a:rPr lang="fr-FR" dirty="0"/>
              <a:t>Utiliser la méthode </a:t>
            </a:r>
            <a:r>
              <a:rPr lang="fr-FR" i="1" dirty="0"/>
              <a:t>close</a:t>
            </a:r>
            <a:r>
              <a:rPr lang="fr-FR" dirty="0"/>
              <a:t> pour libérer l’instance une fois toutes les requêtes faites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Important de </a:t>
            </a:r>
            <a:r>
              <a:rPr lang="fr-FR" dirty="0">
                <a:solidFill>
                  <a:schemeClr val="accent2"/>
                </a:solidFill>
              </a:rPr>
              <a:t>limiter le nombre d’instances </a:t>
            </a:r>
            <a:r>
              <a:rPr lang="fr-FR" dirty="0"/>
              <a:t>de </a:t>
            </a:r>
            <a:r>
              <a:rPr lang="fr-FR" i="1" dirty="0"/>
              <a:t>Client</a:t>
            </a:r>
            <a:r>
              <a:rPr lang="fr-FR" dirty="0"/>
              <a:t> car créations/suppressions très lourdes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Définir la ressource ciblée par le « client » avec la méthode </a:t>
            </a:r>
            <a:r>
              <a:rPr lang="fr-FR" i="1" dirty="0" err="1">
                <a:solidFill>
                  <a:schemeClr val="accent1"/>
                </a:solidFill>
              </a:rPr>
              <a:t>target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dirty="0"/>
              <a:t>de</a:t>
            </a:r>
            <a:r>
              <a:rPr lang="fr-FR" i="1" dirty="0">
                <a:solidFill>
                  <a:schemeClr val="accent1"/>
                </a:solidFill>
              </a:rPr>
              <a:t> Client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des ressources complexes permettant plusieurs actions, construire plusieurs </a:t>
            </a:r>
            <a:r>
              <a:rPr lang="fr-FR" i="1" dirty="0" err="1">
                <a:solidFill>
                  <a:schemeClr val="accent1"/>
                </a:solidFill>
              </a:rPr>
              <a:t>WebTarget</a:t>
            </a:r>
            <a:r>
              <a:rPr lang="fr-FR" dirty="0"/>
              <a:t> à l’aide de la méthode </a:t>
            </a:r>
            <a:r>
              <a:rPr lang="fr-FR" i="1" dirty="0" err="1">
                <a:solidFill>
                  <a:schemeClr val="accent1"/>
                </a:solidFill>
              </a:rPr>
              <a:t>path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D7CC7F-2A90-BE33-772C-C04CEA8A7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1BA7F0-F0F7-B2C3-2FF2-58C856CF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2" y="2561976"/>
            <a:ext cx="4428309" cy="97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=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ClientBuilder.newClient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close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();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3E16F6-6EAF-DA84-6A12-677E51E8E830}"/>
              </a:ext>
            </a:extLst>
          </p:cNvPr>
          <p:cNvSpPr txBox="1"/>
          <p:nvPr/>
        </p:nvSpPr>
        <p:spPr>
          <a:xfrm>
            <a:off x="3777978" y="6261052"/>
            <a:ext cx="7563394" cy="772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1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</a:t>
            </a:r>
            <a:r>
              <a:rPr lang="fr-FR" b="1" i="0" dirty="0" err="1">
                <a:effectLst/>
                <a:latin typeface="Droid Sans Mono"/>
              </a:rPr>
              <a:t>target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12756-74B9-70C7-C613-A73668710686}"/>
              </a:ext>
            </a:extLst>
          </p:cNvPr>
          <p:cNvSpPr/>
          <p:nvPr/>
        </p:nvSpPr>
        <p:spPr>
          <a:xfrm>
            <a:off x="5786846" y="9914262"/>
            <a:ext cx="3801290" cy="777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B011B7-CB98-7C1A-B712-734EA34050FF}"/>
              </a:ext>
            </a:extLst>
          </p:cNvPr>
          <p:cNvSpPr txBox="1"/>
          <p:nvPr/>
        </p:nvSpPr>
        <p:spPr>
          <a:xfrm>
            <a:off x="3331029" y="8218044"/>
            <a:ext cx="7563394" cy="188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en-US" b="0" i="0" dirty="0">
                <a:effectLst/>
                <a:latin typeface="Droid Sans Mono"/>
              </a:rPr>
              <a:t>Client </a:t>
            </a:r>
            <a:r>
              <a:rPr lang="en-US" b="0" i="0" dirty="0" err="1">
                <a:effectLst/>
                <a:latin typeface="Droid Sans Mono"/>
              </a:rPr>
              <a:t>client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ClientBuilder.newClient</a:t>
            </a:r>
            <a:r>
              <a:rPr lang="en-US" b="0" i="0" dirty="0">
                <a:effectLst/>
                <a:latin typeface="Droid Sans Mono"/>
              </a:rPr>
              <a:t>();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base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client.target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en-US" b="0" i="0" dirty="0">
                <a:effectLst/>
                <a:latin typeface="Droid Sans Mono"/>
              </a:rPr>
              <a:t>); 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Droid Sans Mono"/>
              </a:rPr>
              <a:t>WebTarget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 at http://example.com/webapi/read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read = </a:t>
            </a:r>
            <a:r>
              <a:rPr lang="en-US" b="1" i="0" dirty="0" err="1">
                <a:effectLst/>
                <a:latin typeface="Droid Sans Mono"/>
              </a:rPr>
              <a:t>base.path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"read"</a:t>
            </a:r>
            <a:r>
              <a:rPr lang="en-US" b="0" i="0" dirty="0">
                <a:effectLst/>
                <a:latin typeface="Droid Sans Mono"/>
              </a:rPr>
              <a:t>); 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Droid Sans Mono"/>
              </a:rPr>
              <a:t>WebTarget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 at http://example.com/webapi/write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write = </a:t>
            </a:r>
            <a:r>
              <a:rPr lang="en-US" b="1" i="0" dirty="0" err="1">
                <a:effectLst/>
                <a:latin typeface="Droid Sans Mono"/>
              </a:rPr>
              <a:t>base.path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"write"</a:t>
            </a:r>
            <a:r>
              <a:rPr lang="en-US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28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87F29-DCEF-5BDB-9D0F-ED88832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C2D5D-A320-5B99-6DAF-9C374F83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34190" cy="7665333"/>
          </a:xfrm>
        </p:spPr>
        <p:txBody>
          <a:bodyPr/>
          <a:lstStyle/>
          <a:p>
            <a:r>
              <a:rPr lang="fr-FR" dirty="0"/>
              <a:t>Envoyer une requête à un service web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Définir le type de média retourné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Invoquer la méthode correspondant à la requête HTTP attendue par la ressource</a:t>
            </a:r>
          </a:p>
          <a:p>
            <a:pPr lvl="2"/>
            <a:r>
              <a:rPr lang="fr-FR" i="1" dirty="0" err="1"/>
              <a:t>get</a:t>
            </a:r>
            <a:r>
              <a:rPr lang="fr-FR" i="1" dirty="0"/>
              <a:t>(), post(), </a:t>
            </a:r>
            <a:r>
              <a:rPr lang="fr-FR" i="1" dirty="0" err="1"/>
              <a:t>delete</a:t>
            </a:r>
            <a:r>
              <a:rPr lang="fr-FR" i="1" dirty="0"/>
              <a:t>(), put(), </a:t>
            </a:r>
            <a:r>
              <a:rPr lang="fr-FR" i="1" dirty="0" err="1"/>
              <a:t>head</a:t>
            </a:r>
            <a:r>
              <a:rPr lang="fr-FR" i="1" dirty="0"/>
              <a:t>(), options()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DA0FF4-68B2-C84A-FE56-CCA45890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CD2D88-7242-F3C9-89C7-7C2CC9A42DF6}"/>
              </a:ext>
            </a:extLst>
          </p:cNvPr>
          <p:cNvSpPr txBox="1"/>
          <p:nvPr/>
        </p:nvSpPr>
        <p:spPr>
          <a:xfrm>
            <a:off x="3611882" y="4183902"/>
            <a:ext cx="7844247" cy="13261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0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 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b="0" i="0" dirty="0">
                <a:effectLst/>
                <a:latin typeface="Droid Sans Mono"/>
              </a:rPr>
              <a:t>String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myResource.</a:t>
            </a:r>
            <a:r>
              <a:rPr lang="fr-FR" b="1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1" i="0" dirty="0" err="1">
                <a:effectLst/>
                <a:latin typeface="Droid Sans Mono"/>
              </a:rPr>
              <a:t>MediaType.TEXT_PLAIN</a:t>
            </a:r>
            <a:r>
              <a:rPr lang="fr-FR" b="1" i="0" dirty="0">
                <a:effectLst/>
                <a:latin typeface="Droid Sans Mono"/>
              </a:rPr>
              <a:t> 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 err="1">
                <a:effectLst/>
                <a:latin typeface="Droid Sans Mono"/>
              </a:rPr>
              <a:t>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 err="1">
                <a:effectLst/>
                <a:latin typeface="Droid Sans Mono"/>
              </a:rPr>
              <a:t>String.class</a:t>
            </a:r>
            <a:r>
              <a:rPr lang="fr-FR" b="0" i="0" dirty="0">
                <a:effectLst/>
                <a:latin typeface="Droid Sans Mono"/>
              </a:rPr>
              <a:t> );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14A60A-5802-8715-43DE-EB98AD896235}"/>
              </a:ext>
            </a:extLst>
          </p:cNvPr>
          <p:cNvSpPr txBox="1"/>
          <p:nvPr/>
        </p:nvSpPr>
        <p:spPr>
          <a:xfrm>
            <a:off x="3611881" y="5794212"/>
            <a:ext cx="9673048" cy="1715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72000" bIns="72000">
            <a:spAutoFit/>
          </a:bodyPr>
          <a:lstStyle/>
          <a:p>
            <a:r>
              <a:rPr lang="fr-FR" b="0" i="0" dirty="0" err="1">
                <a:effectLst/>
                <a:latin typeface="Droid Sans Mono"/>
              </a:rPr>
              <a:t>StoreOrder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order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StoreOrder</a:t>
            </a:r>
            <a:r>
              <a:rPr lang="fr-FR" b="0" i="0" dirty="0">
                <a:effectLst/>
                <a:latin typeface="Droid Sans Mono"/>
              </a:rPr>
              <a:t>(...); </a:t>
            </a:r>
          </a:p>
          <a:p>
            <a:endParaRPr lang="fr-FR" sz="1050" b="0" i="0" dirty="0">
              <a:effectLst/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0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write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 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b="0" i="0" dirty="0" err="1">
                <a:effectLst/>
                <a:latin typeface="Droid Sans Mono"/>
              </a:rPr>
              <a:t>TrackingNumber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7030A0"/>
                </a:solidFill>
                <a:effectLst/>
                <a:latin typeface="Droid Sans Mono"/>
              </a:rPr>
              <a:t>trackingNumber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myResource.</a:t>
            </a:r>
            <a:r>
              <a:rPr lang="fr-FR" b="1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1" i="0" dirty="0" err="1">
                <a:effectLst/>
                <a:latin typeface="Droid Sans Mono"/>
              </a:rPr>
              <a:t>MediaType.APPLICATION_XML</a:t>
            </a:r>
            <a:r>
              <a:rPr lang="fr-FR" b="0" i="0" dirty="0">
                <a:effectLst/>
                <a:latin typeface="Droid Sans Mono"/>
              </a:rPr>
              <a:t> 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>
                <a:effectLst/>
                <a:latin typeface="Droid Sans Mono"/>
              </a:rPr>
              <a:t>post</a:t>
            </a:r>
            <a:r>
              <a:rPr lang="fr-FR" b="0" i="0" dirty="0">
                <a:effectLst/>
                <a:latin typeface="Droid Sans Mono"/>
              </a:rPr>
              <a:t>( Entity.xml(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order</a:t>
            </a:r>
            <a:r>
              <a:rPr lang="fr-FR" b="0" i="0" dirty="0">
                <a:effectLst/>
                <a:latin typeface="Droid Sans Mono"/>
              </a:rPr>
              <a:t>), </a:t>
            </a:r>
            <a:r>
              <a:rPr lang="fr-FR" b="0" i="0" dirty="0" err="1">
                <a:solidFill>
                  <a:srgbClr val="7030A0"/>
                </a:solidFill>
                <a:effectLst/>
                <a:latin typeface="Droid Sans Mono"/>
              </a:rPr>
              <a:t>TrackingNumber.class</a:t>
            </a:r>
            <a:r>
              <a:rPr lang="fr-FR" b="0" i="0" dirty="0">
                <a:solidFill>
                  <a:srgbClr val="7030A0"/>
                </a:solidFill>
                <a:effectLst/>
                <a:latin typeface="Droid Sans Mono"/>
              </a:rPr>
              <a:t> 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453A66-8481-6EF5-5A93-A318C40120DB}"/>
              </a:ext>
            </a:extLst>
          </p:cNvPr>
          <p:cNvSpPr txBox="1"/>
          <p:nvPr/>
        </p:nvSpPr>
        <p:spPr>
          <a:xfrm>
            <a:off x="1117834" y="4662288"/>
            <a:ext cx="203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GET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912A36-964A-67C2-0633-5AAF17D4D84E}"/>
              </a:ext>
            </a:extLst>
          </p:cNvPr>
          <p:cNvSpPr txBox="1"/>
          <p:nvPr/>
        </p:nvSpPr>
        <p:spPr>
          <a:xfrm>
            <a:off x="1131641" y="6451690"/>
            <a:ext cx="217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POST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348C4A-BED8-A0E3-132F-8E62B7CC3E21}"/>
              </a:ext>
            </a:extLst>
          </p:cNvPr>
          <p:cNvSpPr txBox="1"/>
          <p:nvPr/>
        </p:nvSpPr>
        <p:spPr>
          <a:xfrm>
            <a:off x="3879670" y="7608818"/>
            <a:ext cx="102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entité envoyée convertit en XML			type de l’information retourné par le service web suite au POST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492F31-AFF3-5ECF-1D0D-081ED0D8ACBB}"/>
              </a:ext>
            </a:extLst>
          </p:cNvPr>
          <p:cNvCxnSpPr/>
          <p:nvPr/>
        </p:nvCxnSpPr>
        <p:spPr>
          <a:xfrm flipV="1">
            <a:off x="5499465" y="7393577"/>
            <a:ext cx="0" cy="2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5F4E2D0-60AD-D675-A115-C6F69BED145F}"/>
              </a:ext>
            </a:extLst>
          </p:cNvPr>
          <p:cNvCxnSpPr/>
          <p:nvPr/>
        </p:nvCxnSpPr>
        <p:spPr>
          <a:xfrm flipV="1">
            <a:off x="8448405" y="7393577"/>
            <a:ext cx="0" cy="2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317FF86-2192-2066-8A18-15B302B47405}"/>
              </a:ext>
            </a:extLst>
          </p:cNvPr>
          <p:cNvSpPr txBox="1"/>
          <p:nvPr/>
        </p:nvSpPr>
        <p:spPr>
          <a:xfrm>
            <a:off x="3611881" y="8350199"/>
            <a:ext cx="8497390" cy="12534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72000" bIns="72000">
            <a:spAutoFit/>
          </a:bodyPr>
          <a:lstStyle/>
          <a:p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List&lt;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StoreOrder</a:t>
            </a:r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orders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0" i="0" dirty="0" err="1">
                <a:effectLst/>
                <a:latin typeface="Droid Sans Mono"/>
              </a:rPr>
              <a:t>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allOrders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0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 err="1">
                <a:effectLst/>
                <a:latin typeface="Droid Sans Mono"/>
              </a:rPr>
              <a:t>MediaType.APPLICATION_XML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 err="1">
                <a:effectLst/>
                <a:latin typeface="Droid Sans Mono"/>
              </a:rPr>
              <a:t>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effectLst/>
                <a:latin typeface="Droid Sans Mono"/>
              </a:rPr>
              <a:t>GenericType</a:t>
            </a:r>
            <a:r>
              <a:rPr lang="fr-FR" b="1" i="0" dirty="0">
                <a:effectLst/>
                <a:latin typeface="Droid Sans Mono"/>
              </a:rPr>
              <a:t>&lt;</a:t>
            </a:r>
            <a:r>
              <a:rPr lang="fr-FR" i="0" dirty="0">
                <a:solidFill>
                  <a:schemeClr val="accent6"/>
                </a:solidFill>
                <a:effectLst/>
                <a:latin typeface="Droid Sans Mono"/>
              </a:rPr>
              <a:t>List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&lt;</a:t>
            </a:r>
            <a:r>
              <a:rPr lang="fr-FR" i="0" dirty="0" err="1">
                <a:solidFill>
                  <a:schemeClr val="accent6"/>
                </a:solidFill>
                <a:effectLst/>
                <a:latin typeface="Droid Sans Mono"/>
              </a:rPr>
              <a:t>StoreOrder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&gt;</a:t>
            </a:r>
            <a:r>
              <a:rPr lang="fr-FR" b="1" i="0" dirty="0">
                <a:effectLst/>
                <a:latin typeface="Droid Sans Mono"/>
              </a:rPr>
              <a:t>&gt;() {}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05A3F9-B80A-ADA5-BF47-D41647F6638B}"/>
              </a:ext>
            </a:extLst>
          </p:cNvPr>
          <p:cNvSpPr txBox="1"/>
          <p:nvPr/>
        </p:nvSpPr>
        <p:spPr>
          <a:xfrm>
            <a:off x="1131641" y="8482823"/>
            <a:ext cx="219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GET</a:t>
            </a:r>
          </a:p>
          <a:p>
            <a:r>
              <a:rPr lang="fr-FR" sz="2000" b="1" dirty="0"/>
              <a:t>retournant une </a:t>
            </a:r>
          </a:p>
          <a:p>
            <a:r>
              <a:rPr lang="fr-FR" sz="2000" b="1" dirty="0"/>
              <a:t>collection d’entités</a:t>
            </a:r>
          </a:p>
        </p:txBody>
      </p:sp>
    </p:spTree>
    <p:extLst>
      <p:ext uri="{BB962C8B-B14F-4D97-AF65-F5344CB8AC3E}">
        <p14:creationId xmlns:p14="http://schemas.microsoft.com/office/powerpoint/2010/main" val="8963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F6E92D6-482F-63BD-DE45-D48CE9D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DE709-7C27-D7E5-0FD4-16D880C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Besoin d’applications distribuées, transactionnelles et portables qui soient rapides, fiables et sûres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Des </a:t>
            </a:r>
            <a:r>
              <a:rPr lang="fr-FR" dirty="0">
                <a:solidFill>
                  <a:schemeClr val="accent1"/>
                </a:solidFill>
              </a:rPr>
              <a:t>applications d’entreprise </a:t>
            </a:r>
            <a:r>
              <a:rPr lang="fr-FR" dirty="0"/>
              <a:t>pour gérer des processus métiers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Jakarta EE </a:t>
            </a:r>
            <a:r>
              <a:rPr lang="fr-FR" dirty="0"/>
              <a:t>: une plateforme pour faciliter le développement de telles applications en Java</a:t>
            </a:r>
          </a:p>
          <a:p>
            <a:pPr lvl="1"/>
            <a:r>
              <a:rPr lang="fr-FR" dirty="0"/>
              <a:t>Un groupe d’experts définissent des spécifications, qui deviennent ensuite des technologies</a:t>
            </a:r>
            <a:endParaRPr lang="fr-FR" sz="800" dirty="0"/>
          </a:p>
          <a:p>
            <a:pPr lvl="1"/>
            <a:endParaRPr lang="fr-FR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API : </a:t>
            </a:r>
          </a:p>
          <a:p>
            <a:pPr lvl="2"/>
            <a:r>
              <a:rPr lang="fr-FR" b="1" dirty="0"/>
              <a:t>REST</a:t>
            </a:r>
          </a:p>
          <a:p>
            <a:pPr lvl="2"/>
            <a:r>
              <a:rPr lang="fr-FR" dirty="0"/>
              <a:t>Jakarta Entreprise </a:t>
            </a:r>
            <a:r>
              <a:rPr lang="fr-FR" dirty="0" err="1"/>
              <a:t>Beans</a:t>
            </a:r>
            <a:r>
              <a:rPr lang="fr-FR" dirty="0"/>
              <a:t> (EJB), </a:t>
            </a:r>
          </a:p>
          <a:p>
            <a:pPr lvl="2"/>
            <a:r>
              <a:rPr lang="fr-FR" dirty="0"/>
              <a:t>Jakarta </a:t>
            </a:r>
            <a:r>
              <a:rPr lang="fr-FR" dirty="0" err="1"/>
              <a:t>Persistence</a:t>
            </a:r>
            <a:r>
              <a:rPr lang="fr-FR" dirty="0"/>
              <a:t> (JPA), </a:t>
            </a:r>
          </a:p>
          <a:p>
            <a:pPr lvl="2"/>
            <a:r>
              <a:rPr lang="fr-FR" dirty="0"/>
              <a:t>Jakarta </a:t>
            </a:r>
            <a:r>
              <a:rPr lang="fr-FR" dirty="0" err="1"/>
              <a:t>Contexts</a:t>
            </a:r>
            <a:r>
              <a:rPr lang="fr-FR" dirty="0"/>
              <a:t> and </a:t>
            </a:r>
            <a:r>
              <a:rPr lang="fr-FR" dirty="0" err="1"/>
              <a:t>Dependency</a:t>
            </a:r>
            <a:r>
              <a:rPr lang="fr-FR" dirty="0"/>
              <a:t> </a:t>
            </a:r>
          </a:p>
          <a:p>
            <a:pPr marL="1425550" lvl="2" indent="0">
              <a:buNone/>
            </a:pPr>
            <a:r>
              <a:rPr lang="fr-FR" dirty="0"/>
              <a:t>     Injection (CDI), … </a:t>
            </a:r>
          </a:p>
          <a:p>
            <a:pPr marL="1425550" lvl="2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266BA82-2CED-41ED-8BDF-804B4832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</p:spPr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30" name="Picture 6" descr="Jakarta EE 9">
            <a:extLst>
              <a:ext uri="{FF2B5EF4-FFF2-40B4-BE49-F238E27FC236}">
                <a16:creationId xmlns:a16="http://schemas.microsoft.com/office/drawing/2014/main" id="{E6CF6F35-AF23-B5D5-854A-31C0CC48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5" y="6031053"/>
            <a:ext cx="6737668" cy="3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9F3096-660A-D78E-BD7E-36C7CC247D19}"/>
              </a:ext>
            </a:extLst>
          </p:cNvPr>
          <p:cNvSpPr txBox="1"/>
          <p:nvPr/>
        </p:nvSpPr>
        <p:spPr>
          <a:xfrm rot="16200000">
            <a:off x="11100736" y="3146362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*Curso </a:t>
            </a:r>
            <a:r>
              <a:rPr lang="es-ES" dirty="0" err="1">
                <a:hlinkClick r:id="rId3"/>
              </a:rPr>
              <a:t>Jakarta</a:t>
            </a:r>
            <a:r>
              <a:rPr lang="es-ES" dirty="0">
                <a:hlinkClick r:id="rId3"/>
              </a:rPr>
              <a:t> EE 9 (1). Introducción. – danielme.com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4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2A61-9CA3-119C-5063-44E3C2C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0CBB9-ACFC-8533-2C81-0573397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95001" cy="7665333"/>
          </a:xfrm>
        </p:spPr>
        <p:txBody>
          <a:bodyPr/>
          <a:lstStyle/>
          <a:p>
            <a:r>
              <a:rPr lang="fr-FR" dirty="0"/>
              <a:t>Pas un simple ensemble d’API, mais aussi une plateforme de développement, d’intégration et de déploiement des composants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Des serveurs d’applications compatibles et « standardisés » (p.ex. Eclipse </a:t>
            </a:r>
            <a:r>
              <a:rPr lang="fr-FR" dirty="0" err="1"/>
              <a:t>GlassFish</a:t>
            </a:r>
            <a:r>
              <a:rPr lang="fr-FR" dirty="0"/>
              <a:t>, IBM </a:t>
            </a:r>
            <a:r>
              <a:rPr lang="fr-FR" dirty="0" err="1"/>
              <a:t>Websphere</a:t>
            </a:r>
            <a:r>
              <a:rPr lang="fr-FR" dirty="0"/>
              <a:t>, Red Hat </a:t>
            </a:r>
            <a:r>
              <a:rPr lang="fr-FR" dirty="0" err="1"/>
              <a:t>WildFly</a:t>
            </a:r>
            <a:r>
              <a:rPr lang="fr-FR" dirty="0"/>
              <a:t>, Apache Tomcat, …) </a:t>
            </a:r>
          </a:p>
          <a:p>
            <a:pPr lvl="1"/>
            <a:r>
              <a:rPr lang="fr-FR" dirty="0"/>
              <a:t>Intègrent les API et implémentent toutes les spécifications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Pas besoin de les intégrer dans les applications 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r>
              <a:rPr lang="fr-FR" dirty="0"/>
              <a:t>Implémentent un processus de déploiement simplifié</a:t>
            </a:r>
          </a:p>
          <a:p>
            <a:pPr lvl="2"/>
            <a:r>
              <a:rPr lang="fr-FR" dirty="0"/>
              <a:t>Ajout d’annotations dans le code pour décrire les dépendances</a:t>
            </a:r>
          </a:p>
          <a:p>
            <a:pPr lvl="2"/>
            <a:r>
              <a:rPr lang="fr-FR" dirty="0"/>
              <a:t>Utilisation de ces annotations par le serveur pour configurer, déployer et exécuter les composants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9E4AF-3019-FA5F-1A3A-F536EEB3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1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1271C-F64D-FA26-6E33-C378FC8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85ABA-98EE-D957-56A7-9A4C3B85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2017, </a:t>
            </a:r>
            <a:r>
              <a:rPr lang="fr-FR" dirty="0">
                <a:solidFill>
                  <a:schemeClr val="accent6"/>
                </a:solidFill>
              </a:rPr>
              <a:t>Java EE (Enterprise Edition) ou J2E</a:t>
            </a:r>
          </a:p>
          <a:p>
            <a:pPr lvl="1"/>
            <a:r>
              <a:rPr lang="fr-FR" dirty="0"/>
              <a:t>Le standard pour le développement d’applications d’entreprise</a:t>
            </a:r>
          </a:p>
          <a:p>
            <a:pPr lvl="1"/>
            <a:r>
              <a:rPr lang="fr-FR" dirty="0"/>
              <a:t>Propriété d’Oracle (comme Java)</a:t>
            </a:r>
          </a:p>
          <a:p>
            <a:pPr lvl="1"/>
            <a:r>
              <a:rPr lang="fr-FR" dirty="0"/>
              <a:t>Transféré en 2017 à la Fondation Eclipse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Depuis 2017, </a:t>
            </a:r>
            <a:r>
              <a:rPr lang="fr-FR" dirty="0">
                <a:solidFill>
                  <a:schemeClr val="accent1"/>
                </a:solidFill>
              </a:rPr>
              <a:t>Jakarta EE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https://jakarta.ee/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Projet open source</a:t>
            </a:r>
          </a:p>
          <a:p>
            <a:pPr lvl="1"/>
            <a:r>
              <a:rPr lang="fr-FR" dirty="0"/>
              <a:t>Entreprises contributeurs: IBM, Oracle, </a:t>
            </a:r>
            <a:r>
              <a:rPr lang="fr-FR" dirty="0" err="1"/>
              <a:t>Payara</a:t>
            </a:r>
            <a:r>
              <a:rPr lang="fr-FR" dirty="0"/>
              <a:t>, Fujitsu, </a:t>
            </a:r>
            <a:r>
              <a:rPr lang="fr-FR" dirty="0" err="1"/>
              <a:t>Tomitribe</a:t>
            </a:r>
            <a:r>
              <a:rPr lang="fr-FR" dirty="0"/>
              <a:t> (Tomcat), Microsoft, Red Hat, VMWare, Apache, 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92445-C90A-18B8-8B28-9986C699E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97F22-65D9-CB37-83EF-F4E34D72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943" y="6836594"/>
            <a:ext cx="2053544" cy="196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256D74-E6E6-FE97-39B4-1882FF73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74" y="3116263"/>
            <a:ext cx="4024982" cy="17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5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4CDE0-B069-5480-6BB3-B1C0E91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 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9067F-62E7-DE38-125B-6BCE2754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238247" cy="7665333"/>
          </a:xfrm>
        </p:spPr>
        <p:txBody>
          <a:bodyPr/>
          <a:lstStyle/>
          <a:p>
            <a:r>
              <a:rPr lang="fr-FR" dirty="0"/>
              <a:t>A la base, le langage de programmation Java et la JVM (Java Virtual Machine)</a:t>
            </a:r>
          </a:p>
          <a:p>
            <a:endParaRPr lang="fr-FR" sz="800" dirty="0"/>
          </a:p>
          <a:p>
            <a:r>
              <a:rPr lang="fr-FR" dirty="0"/>
              <a:t>Ensuite, une architecture de type </a:t>
            </a:r>
            <a:r>
              <a:rPr lang="fr-FR" dirty="0">
                <a:solidFill>
                  <a:schemeClr val="accent1"/>
                </a:solidFill>
              </a:rPr>
              <a:t>multi-tiers</a:t>
            </a:r>
            <a:r>
              <a:rPr lang="fr-FR" dirty="0"/>
              <a:t> pour garantir le passage à l’échelle, l’accessibilité, et facilité la gestion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F83A4A-A544-4E4E-5A77-E986FAFA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69D6B-8B4F-CD59-A0BA-74E285325919}"/>
              </a:ext>
            </a:extLst>
          </p:cNvPr>
          <p:cNvSpPr txBox="1"/>
          <p:nvPr/>
        </p:nvSpPr>
        <p:spPr>
          <a:xfrm rot="16200000">
            <a:off x="11125312" y="711979"/>
            <a:ext cx="7563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hlinkClick r:id="rId2"/>
              </a:rPr>
              <a:t>*</a:t>
            </a:r>
            <a:r>
              <a:rPr lang="es-ES" sz="1600" dirty="0" err="1">
                <a:hlinkClick r:id="rId2"/>
              </a:rPr>
              <a:t>The</a:t>
            </a:r>
            <a:r>
              <a:rPr lang="es-ES" sz="1600" dirty="0">
                <a:hlinkClick r:id="rId2"/>
              </a:rPr>
              <a:t> </a:t>
            </a:r>
            <a:r>
              <a:rPr lang="es-ES" sz="1600" dirty="0" err="1">
                <a:hlinkClick r:id="rId2"/>
              </a:rPr>
              <a:t>Jakarta</a:t>
            </a:r>
            <a:r>
              <a:rPr lang="es-ES" sz="1600" dirty="0">
                <a:hlinkClick r:id="rId2"/>
              </a:rPr>
              <a:t>® EE Tutorial (eclipse-ee4j.github.io)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6AD1B9-8BFB-9DD0-44FE-9F625325ACB9}"/>
              </a:ext>
            </a:extLst>
          </p:cNvPr>
          <p:cNvSpPr txBox="1"/>
          <p:nvPr/>
        </p:nvSpPr>
        <p:spPr>
          <a:xfrm>
            <a:off x="1703414" y="3929254"/>
            <a:ext cx="766265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client </a:t>
            </a:r>
            <a:r>
              <a:rPr lang="fr-FR" sz="2800" dirty="0"/>
              <a:t>lancés sur la machine cliente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applications Java, Jakarta EE ou autres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Web </a:t>
            </a:r>
            <a:r>
              <a:rPr lang="fr-FR" sz="2800" dirty="0"/>
              <a:t>lancés sur un serveur Jakarta 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Java Server Pages (JSP, équivalent Java du PHP)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métier</a:t>
            </a:r>
            <a:r>
              <a:rPr lang="fr-FR" sz="2800" dirty="0"/>
              <a:t> lancés sur un serveur Jakarta 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</a:t>
            </a:r>
            <a:r>
              <a:rPr lang="fr-FR" sz="2400" dirty="0" err="1"/>
              <a:t>enterprise</a:t>
            </a:r>
            <a:r>
              <a:rPr lang="fr-FR" sz="2400" dirty="0"/>
              <a:t> </a:t>
            </a:r>
            <a:r>
              <a:rPr lang="fr-FR" sz="2400" dirty="0" err="1"/>
              <a:t>beans</a:t>
            </a:r>
            <a:r>
              <a:rPr lang="fr-FR" sz="2400" dirty="0"/>
              <a:t> (EJB, i.e. des applications Java avec une syntaxe particulière pour pouvoir être lancées sur un serveur d’applications)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6"/>
                </a:solidFill>
              </a:rPr>
              <a:t>Système d’information tier</a:t>
            </a:r>
            <a:r>
              <a:rPr lang="fr-FR" sz="2800" dirty="0"/>
              <a:t> lancé sur un serveur dédié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</a:t>
            </a:r>
            <a:r>
              <a:rPr lang="fr-FR" sz="2400" dirty="0" err="1"/>
              <a:t>Orable</a:t>
            </a:r>
            <a:r>
              <a:rPr lang="fr-FR" sz="2400" dirty="0"/>
              <a:t> DBMS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7CBE3D3-8A1E-8784-FC63-6041163506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74" r="2839"/>
          <a:stretch/>
        </p:blipFill>
        <p:spPr>
          <a:xfrm>
            <a:off x="9589732" y="3941897"/>
            <a:ext cx="514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4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77EB-3944-2A0F-8B27-CD1A6BEA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 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398E1-7B6E-F464-94D0-7E7553A8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serveur Jakarta EE est composé d’un ensemble de « </a:t>
            </a:r>
            <a:r>
              <a:rPr lang="fr-FR" dirty="0">
                <a:solidFill>
                  <a:schemeClr val="accent1"/>
                </a:solidFill>
              </a:rPr>
              <a:t>containers</a:t>
            </a:r>
            <a:r>
              <a:rPr lang="fr-FR" dirty="0"/>
              <a:t> » dans lesquels seront déployés les composants logiciels</a:t>
            </a:r>
          </a:p>
          <a:p>
            <a:endParaRPr lang="fr-FR" dirty="0"/>
          </a:p>
          <a:p>
            <a:r>
              <a:rPr lang="fr-FR" dirty="0"/>
              <a:t>Chaque container gère un type de composants et lui offre un ensemble de « </a:t>
            </a:r>
            <a:r>
              <a:rPr lang="fr-FR" dirty="0">
                <a:solidFill>
                  <a:schemeClr val="accent1"/>
                </a:solidFill>
              </a:rPr>
              <a:t>services</a:t>
            </a:r>
            <a:r>
              <a:rPr lang="fr-FR" dirty="0"/>
              <a:t> » configurables</a:t>
            </a:r>
          </a:p>
          <a:p>
            <a:pPr lvl="1"/>
            <a:r>
              <a:rPr lang="fr-FR" dirty="0"/>
              <a:t>P.ex. gestion des transactions, des processus, des ressources, de la sécurité, injection de dépendances, …</a:t>
            </a:r>
          </a:p>
          <a:p>
            <a:pPr marL="712775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Le développeur se focalise sur la logique métier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622ECD-8BEF-47BD-0A1B-166D34481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0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37396-8E56-7EAE-F045-1B77363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service web RESTful avec Jakarta EE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0B3D1-D919-B482-9E39-BB534C47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3A430-2397-6355-E289-6AB4044F8C8C}"/>
              </a:ext>
            </a:extLst>
          </p:cNvPr>
          <p:cNvSpPr txBox="1"/>
          <p:nvPr/>
        </p:nvSpPr>
        <p:spPr>
          <a:xfrm>
            <a:off x="2834641" y="1612970"/>
            <a:ext cx="9405258" cy="895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package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ee.jakarta.tutorial.hello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000000"/>
              </a:solidFill>
              <a:latin typeface="Droid Sans Mono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jakarta.ws.rs.Consumes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jakarta.ws.rs.GET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jakarta.ws.rs.PUT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jakarta.ws.rs.core.UriInfo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 Root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resource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(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exposed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at "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"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path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) </a:t>
            </a: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"helloworld"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b="0" i="0" dirty="0">
              <a:effectLst/>
              <a:latin typeface="Droid Sans Mono"/>
            </a:endParaRP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@Context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 err="1">
                <a:effectLst/>
                <a:latin typeface="Droid Sans Mono"/>
              </a:rPr>
              <a:t>private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UriInfo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999988"/>
              </a:solidFill>
              <a:latin typeface="Droid Sans Mono"/>
            </a:endParaRP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	/**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Creates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 new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() { }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Retrieves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representation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of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helloWorld.HelloWorld</a:t>
            </a:r>
            <a:endParaRPr lang="fr-FR" b="0" i="1" dirty="0">
              <a:solidFill>
                <a:srgbClr val="999988"/>
              </a:solidFill>
              <a:effectLst/>
              <a:latin typeface="Droid Sans Mono"/>
            </a:endParaRP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 @return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java.lang.String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getHtml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"&lt;html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lang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=\"en\"&gt;&lt;body&gt;&lt;h1&gt;Hello, World!!&lt;/h1&gt;&lt;/body&gt;&lt;/html&gt;"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9D02FD-1DAE-6038-FB02-02FA3EFE7B4E}"/>
              </a:ext>
            </a:extLst>
          </p:cNvPr>
          <p:cNvSpPr txBox="1"/>
          <p:nvPr/>
        </p:nvSpPr>
        <p:spPr>
          <a:xfrm>
            <a:off x="0" y="4689564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ressource « racine » associée au chemin « /</a:t>
            </a:r>
            <a:r>
              <a:rPr lang="fr-FR" dirty="0" err="1"/>
              <a:t>helloworld</a:t>
            </a:r>
            <a:r>
              <a:rPr lang="fr-FR" dirty="0"/>
              <a:t> » (URI relative)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53D97B-3B3F-CB34-BA6E-12F944C9576E}"/>
              </a:ext>
            </a:extLst>
          </p:cNvPr>
          <p:cNvCxnSpPr>
            <a:cxnSpLocks/>
          </p:cNvCxnSpPr>
          <p:nvPr/>
        </p:nvCxnSpPr>
        <p:spPr>
          <a:xfrm>
            <a:off x="2233749" y="5345906"/>
            <a:ext cx="645702" cy="244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7F103E7-36A5-6336-3EAE-EF65DACBE2E8}"/>
              </a:ext>
            </a:extLst>
          </p:cNvPr>
          <p:cNvSpPr txBox="1"/>
          <p:nvPr/>
        </p:nvSpPr>
        <p:spPr>
          <a:xfrm>
            <a:off x="8146869" y="5406866"/>
            <a:ext cx="47387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Initialisation de l’attribut avec les paramètres et le chemin de l’URI appelée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2A0351-C3AA-549C-81D3-950714C29E86}"/>
              </a:ext>
            </a:extLst>
          </p:cNvPr>
          <p:cNvCxnSpPr>
            <a:cxnSpLocks/>
          </p:cNvCxnSpPr>
          <p:nvPr/>
        </p:nvCxnSpPr>
        <p:spPr>
          <a:xfrm flipH="1">
            <a:off x="4433882" y="5743303"/>
            <a:ext cx="3712987" cy="4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9F0F2C0-C98C-9C2A-CE90-48CC46572294}"/>
              </a:ext>
            </a:extLst>
          </p:cNvPr>
          <p:cNvSpPr txBox="1"/>
          <p:nvPr/>
        </p:nvSpPr>
        <p:spPr>
          <a:xfrm>
            <a:off x="0" y="8172992"/>
            <a:ext cx="263869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méthode qui va traiter les requêtes HTTP GET et qui va produire du code HTML (type MIME)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35AB8D-D658-DF69-F65F-B2E798EF4408}"/>
              </a:ext>
            </a:extLst>
          </p:cNvPr>
          <p:cNvCxnSpPr>
            <a:cxnSpLocks/>
          </p:cNvCxnSpPr>
          <p:nvPr/>
        </p:nvCxnSpPr>
        <p:spPr>
          <a:xfrm>
            <a:off x="2455817" y="8921931"/>
            <a:ext cx="828582" cy="12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37396-8E56-7EAE-F045-1B77363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service web RESTful avec Jakarta EE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0B3D1-D919-B482-9E39-BB534C47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3A430-2397-6355-E289-6AB4044F8C8C}"/>
              </a:ext>
            </a:extLst>
          </p:cNvPr>
          <p:cNvSpPr txBox="1"/>
          <p:nvPr/>
        </p:nvSpPr>
        <p:spPr>
          <a:xfrm>
            <a:off x="2834641" y="1612970"/>
            <a:ext cx="9405258" cy="895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package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ee.jakarta.tutorial.hello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000000"/>
              </a:solidFill>
              <a:latin typeface="Droid Sans Mono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jakarta.ws.rs.Consumes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jakarta.ws.rs.GET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jakarta.ws.rs.PUT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jakarta.ws.rs.core.UriInfo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 Root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resource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(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exposed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at "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"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path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) </a:t>
            </a: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"helloworld"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b="0" i="0" dirty="0">
              <a:effectLst/>
              <a:latin typeface="Droid Sans Mono"/>
            </a:endParaRP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@Context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 err="1">
                <a:effectLst/>
                <a:latin typeface="Droid Sans Mono"/>
              </a:rPr>
              <a:t>private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UriInfo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999988"/>
              </a:solidFill>
              <a:latin typeface="Droid Sans Mono"/>
            </a:endParaRP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	/**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Creates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 new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() { }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Retrieves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representation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of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helloWorld.HelloWorld</a:t>
            </a:r>
            <a:endParaRPr lang="fr-FR" b="0" i="1" dirty="0">
              <a:solidFill>
                <a:srgbClr val="999988"/>
              </a:solidFill>
              <a:effectLst/>
              <a:latin typeface="Droid Sans Mono"/>
            </a:endParaRP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 @return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java.lang.String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</a:t>
            </a:r>
            <a:r>
              <a:rPr lang="fr-FR" dirty="0">
                <a:solidFill>
                  <a:srgbClr val="DD1144"/>
                </a:solidFill>
                <a:latin typeface="Droid Sans Mono"/>
              </a:rPr>
              <a:t>plain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void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postHtml</a:t>
            </a:r>
            <a:r>
              <a:rPr lang="fr-FR" b="0" i="0" dirty="0">
                <a:effectLst/>
                <a:latin typeface="Droid Sans Mono"/>
              </a:rPr>
              <a:t>( String message 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i="1" dirty="0">
                <a:solidFill>
                  <a:srgbClr val="999988"/>
                </a:solidFill>
                <a:latin typeface="Droid Sans Mono"/>
              </a:rPr>
              <a:t>// store the message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9D02FD-1DAE-6038-FB02-02FA3EFE7B4E}"/>
              </a:ext>
            </a:extLst>
          </p:cNvPr>
          <p:cNvSpPr txBox="1"/>
          <p:nvPr/>
        </p:nvSpPr>
        <p:spPr>
          <a:xfrm>
            <a:off x="0" y="4689564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ressource « racine » associée au chemin « /</a:t>
            </a:r>
            <a:r>
              <a:rPr lang="fr-FR" dirty="0" err="1"/>
              <a:t>helloworld</a:t>
            </a:r>
            <a:r>
              <a:rPr lang="fr-FR" dirty="0"/>
              <a:t> » (URI relative)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53D97B-3B3F-CB34-BA6E-12F944C9576E}"/>
              </a:ext>
            </a:extLst>
          </p:cNvPr>
          <p:cNvCxnSpPr>
            <a:cxnSpLocks/>
          </p:cNvCxnSpPr>
          <p:nvPr/>
        </p:nvCxnSpPr>
        <p:spPr>
          <a:xfrm>
            <a:off x="2233749" y="5345906"/>
            <a:ext cx="645702" cy="244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7F103E7-36A5-6336-3EAE-EF65DACBE2E8}"/>
              </a:ext>
            </a:extLst>
          </p:cNvPr>
          <p:cNvSpPr txBox="1"/>
          <p:nvPr/>
        </p:nvSpPr>
        <p:spPr>
          <a:xfrm>
            <a:off x="8146869" y="5406866"/>
            <a:ext cx="47387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Initialisation de l’attribut avec les paramètres et le chemin de l’URI appelée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2A0351-C3AA-549C-81D3-950714C29E86}"/>
              </a:ext>
            </a:extLst>
          </p:cNvPr>
          <p:cNvCxnSpPr>
            <a:cxnSpLocks/>
          </p:cNvCxnSpPr>
          <p:nvPr/>
        </p:nvCxnSpPr>
        <p:spPr>
          <a:xfrm flipH="1">
            <a:off x="4433882" y="5743303"/>
            <a:ext cx="3712987" cy="4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9F0F2C0-C98C-9C2A-CE90-48CC46572294}"/>
              </a:ext>
            </a:extLst>
          </p:cNvPr>
          <p:cNvSpPr txBox="1"/>
          <p:nvPr/>
        </p:nvSpPr>
        <p:spPr>
          <a:xfrm>
            <a:off x="0" y="8172992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méthode qui va recevoir du texte (type MIME) envoyé en POST par le client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35AB8D-D658-DF69-F65F-B2E798EF4408}"/>
              </a:ext>
            </a:extLst>
          </p:cNvPr>
          <p:cNvCxnSpPr>
            <a:cxnSpLocks/>
          </p:cNvCxnSpPr>
          <p:nvPr/>
        </p:nvCxnSpPr>
        <p:spPr>
          <a:xfrm>
            <a:off x="2455817" y="8921931"/>
            <a:ext cx="828582" cy="12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B7744-B408-2EF7-FFA1-2F9D007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06E8E-E429-DF24-4C88-930A664F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5"/>
            <a:ext cx="13040439" cy="742747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« The Jakarta EE Tutorial »</a:t>
            </a:r>
            <a:r>
              <a:rPr lang="fr-FR" dirty="0"/>
              <a:t>, Jakarta Platform Team, 2021 (</a:t>
            </a:r>
            <a:r>
              <a:rPr lang="fr-FR" dirty="0">
                <a:hlinkClick r:id="rId2"/>
              </a:rPr>
              <a:t>https://eclipse-ee4j.github.io/jakartaee-tutorial/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/>
              <a:t>« Jakarta RESTful Web Services 3.0 »</a:t>
            </a:r>
            <a:r>
              <a:rPr lang="fr-FR" dirty="0"/>
              <a:t>, Eclipse </a:t>
            </a:r>
            <a:r>
              <a:rPr lang="fr-FR" dirty="0" err="1"/>
              <a:t>Foundation</a:t>
            </a:r>
            <a:r>
              <a:rPr lang="fr-FR" dirty="0"/>
              <a:t>  (</a:t>
            </a:r>
            <a:r>
              <a:rPr lang="fr-FR" dirty="0">
                <a:hlinkClick r:id="rId3"/>
              </a:rPr>
              <a:t>https://jakarta.ee/specifications/restful-ws/3.0/</a:t>
            </a:r>
            <a:r>
              <a:rPr lang="fr-FR" dirty="0"/>
              <a:t>) </a:t>
            </a:r>
          </a:p>
          <a:p>
            <a:endParaRPr lang="fr-FR" b="1" dirty="0"/>
          </a:p>
          <a:p>
            <a:r>
              <a:rPr lang="fr-FR" b="1" dirty="0"/>
              <a:t>« Jakarta EE - Introduction »</a:t>
            </a:r>
            <a:r>
              <a:rPr lang="fr-FR" dirty="0"/>
              <a:t>, R. </a:t>
            </a:r>
            <a:r>
              <a:rPr lang="fr-FR" dirty="0" err="1"/>
              <a:t>Grin</a:t>
            </a:r>
            <a:r>
              <a:rPr lang="fr-FR" dirty="0"/>
              <a:t>, Université Côte d’Azur, 2023</a:t>
            </a:r>
          </a:p>
          <a:p>
            <a:endParaRPr lang="fr-FR" dirty="0"/>
          </a:p>
          <a:p>
            <a:r>
              <a:rPr lang="fr-FR" b="1" dirty="0"/>
              <a:t>« Développez des services web REST avec Java et JAX-RS »</a:t>
            </a:r>
            <a:r>
              <a:rPr lang="fr-FR" dirty="0"/>
              <a:t>, M. Baron, 2019 (</a:t>
            </a:r>
            <a:r>
              <a:rPr lang="fr-FR" dirty="0">
                <a:hlinkClick r:id="rId4"/>
              </a:rPr>
              <a:t>https://mickael-baron.fr/soa/developper-serviceweb-rest-jaxrs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« RESTful Web Services»</a:t>
            </a:r>
            <a:r>
              <a:rPr lang="fr-FR" dirty="0"/>
              <a:t>, L. Richardson and S. Ruby, </a:t>
            </a:r>
            <a:r>
              <a:rPr lang="fr-FR" dirty="0" err="1"/>
              <a:t>O’Reilly</a:t>
            </a:r>
            <a:r>
              <a:rPr lang="fr-FR" dirty="0"/>
              <a:t> Media, 2007</a:t>
            </a:r>
          </a:p>
          <a:p>
            <a:endParaRPr lang="fr-FR" dirty="0"/>
          </a:p>
          <a:p>
            <a:r>
              <a:rPr lang="fr-FR" b="1" dirty="0"/>
              <a:t>« RESTful Java </a:t>
            </a:r>
            <a:r>
              <a:rPr lang="fr-FR" b="1" dirty="0" err="1"/>
              <a:t>with</a:t>
            </a:r>
            <a:r>
              <a:rPr lang="fr-FR" b="1" dirty="0"/>
              <a:t> JAX-RS 2.0 »</a:t>
            </a:r>
            <a:r>
              <a:rPr lang="fr-FR" dirty="0"/>
              <a:t>, M. </a:t>
            </a:r>
            <a:r>
              <a:rPr lang="fr-FR" dirty="0" err="1"/>
              <a:t>Hardley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https://dennis-xlc.gitbooks.io/restful-java-with-jax-rs-2-0-2rd-edition/content/en/index.html</a:t>
            </a:r>
            <a:r>
              <a:rPr lang="fr-FR" dirty="0"/>
              <a:t>)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A5A13-EC6C-A2E1-AEEB-E8489E41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84D0-CEBB-C260-E78A-AE98495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316624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24D4-B485-F58F-0870-A82EEB7D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d’une</a:t>
            </a:r>
            <a:r>
              <a:rPr lang="fr-FR" dirty="0">
                <a:solidFill>
                  <a:schemeClr val="accent1"/>
                </a:solidFill>
              </a:rPr>
              <a:t> simple classe JAVA </a:t>
            </a:r>
            <a:r>
              <a:rPr lang="fr-FR" dirty="0"/>
              <a:t>(POJO, ou </a:t>
            </a:r>
            <a:r>
              <a:rPr lang="fr-FR" i="1" dirty="0"/>
              <a:t>Plain Old Java Object</a:t>
            </a:r>
            <a:r>
              <a:rPr lang="fr-FR" dirty="0"/>
              <a:t>) avec des </a:t>
            </a:r>
            <a:r>
              <a:rPr lang="fr-FR" dirty="0">
                <a:solidFill>
                  <a:schemeClr val="accent1"/>
                </a:solidFill>
              </a:rPr>
              <a:t>annotations</a:t>
            </a:r>
            <a:r>
              <a:rPr lang="fr-FR" dirty="0"/>
              <a:t> spécifiques</a:t>
            </a:r>
          </a:p>
          <a:p>
            <a:pPr lvl="1"/>
            <a:r>
              <a:rPr lang="fr-FR" dirty="0"/>
              <a:t>L’annotation </a:t>
            </a:r>
            <a:r>
              <a:rPr lang="fr-FR" i="1" dirty="0"/>
              <a:t>@Path</a:t>
            </a:r>
            <a:r>
              <a:rPr lang="fr-FR" dirty="0"/>
              <a:t> permet de définir le chemin du service web (URI relative)</a:t>
            </a:r>
          </a:p>
          <a:p>
            <a:pPr lvl="1"/>
            <a:r>
              <a:rPr lang="fr-FR" dirty="0"/>
              <a:t>@GET, @PUT, @POST, @DELETE, etc. permettent d’associer des méthodes de la classe aux requêtes HTTP correspondantes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C336C-5A97-0596-CEB1-2B881896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17833B4-E198-1334-04B9-CC7F445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78052"/>
              </p:ext>
            </p:extLst>
          </p:nvPr>
        </p:nvGraphicFramePr>
        <p:xfrm>
          <a:off x="2538982" y="4581915"/>
          <a:ext cx="10041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593">
                  <a:extLst>
                    <a:ext uri="{9D8B030D-6E8A-4147-A177-3AD203B41FA5}">
                      <a16:colId xmlns:a16="http://schemas.microsoft.com/office/drawing/2014/main" val="1164048583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050040421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1202157147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314974617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63817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@Path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@PathParam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@QueryParam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@Produces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@ApplicationPath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29289"/>
                  </a:ext>
                </a:extLst>
              </a:tr>
            </a:tbl>
          </a:graphicData>
        </a:graphic>
      </p:graphicFrame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9ADDDF-E9CC-0CD2-66AD-AACD2B65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08" y="6210720"/>
            <a:ext cx="10384860" cy="4451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44D8022-43AC-BED6-59C2-70E0C4F71FBA}"/>
              </a:ext>
            </a:extLst>
          </p:cNvPr>
          <p:cNvSpPr txBox="1"/>
          <p:nvPr/>
        </p:nvSpPr>
        <p:spPr>
          <a:xfrm rot="16200000">
            <a:off x="11047962" y="2819791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* </a:t>
            </a:r>
            <a:r>
              <a:rPr lang="fr-FR" dirty="0">
                <a:hlinkClick r:id="rId3"/>
              </a:rPr>
              <a:t>https://mickael-baron.fr/soa/developper-serviceweb-rest-jaxrs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23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42352-CCFD-7AE3-BA78-38626EED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34635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91AF7-AD8C-4A2A-D008-54EDD5D5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839138" cy="766533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Définir le chemin vers la ressource avec l’annotation @Path </a:t>
            </a:r>
          </a:p>
          <a:p>
            <a:pPr lvl="1"/>
            <a:r>
              <a:rPr lang="fr-FR" dirty="0"/>
              <a:t>Identifie le </a:t>
            </a:r>
            <a:r>
              <a:rPr lang="fr-FR" dirty="0">
                <a:solidFill>
                  <a:schemeClr val="accent6"/>
                </a:solidFill>
              </a:rPr>
              <a:t>chemin d’accès relatif vers laquelle la « ressource » répond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hlinkClick r:id="rId2"/>
              </a:rPr>
              <a:t>https://localhost:8080/library/books</a:t>
            </a:r>
            <a:r>
              <a:rPr lang="fr-FR" dirty="0"/>
              <a:t> où </a:t>
            </a:r>
            <a:r>
              <a:rPr lang="fr-FR" dirty="0">
                <a:solidFill>
                  <a:schemeClr val="accent1"/>
                </a:solidFill>
              </a:rPr>
              <a:t>/</a:t>
            </a:r>
            <a:r>
              <a:rPr lang="fr-FR" dirty="0" err="1">
                <a:solidFill>
                  <a:schemeClr val="accent1"/>
                </a:solidFill>
              </a:rPr>
              <a:t>library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est le chemin racine associé à l’application par le serveur (son contexte) et </a:t>
            </a:r>
            <a:r>
              <a:rPr lang="fr-FR" dirty="0">
                <a:solidFill>
                  <a:schemeClr val="accent1"/>
                </a:solidFill>
              </a:rPr>
              <a:t>/books</a:t>
            </a:r>
            <a:r>
              <a:rPr lang="fr-FR" dirty="0"/>
              <a:t> l’URI relative de la ressource</a:t>
            </a:r>
          </a:p>
          <a:p>
            <a:pPr lvl="1"/>
            <a:endParaRPr lang="fr-FR" sz="800" dirty="0"/>
          </a:p>
          <a:p>
            <a:pPr lvl="1"/>
            <a:r>
              <a:rPr lang="fr-FR" dirty="0"/>
              <a:t>Définit au niveau de la classe ou d’une méthode (cf. code précédent)</a:t>
            </a:r>
          </a:p>
          <a:p>
            <a:endParaRPr lang="fr-FR" sz="2000" dirty="0"/>
          </a:p>
          <a:p>
            <a:pPr lvl="1"/>
            <a:r>
              <a:rPr lang="fr-FR" dirty="0"/>
              <a:t>@Path peut être aussi </a:t>
            </a:r>
            <a:r>
              <a:rPr lang="fr-FR" dirty="0">
                <a:solidFill>
                  <a:schemeClr val="accent6"/>
                </a:solidFill>
              </a:rPr>
              <a:t>généré dynamiquement </a:t>
            </a:r>
            <a:r>
              <a:rPr lang="fr-FR" dirty="0"/>
              <a:t>en fonction d’un modèle (</a:t>
            </a:r>
            <a:r>
              <a:rPr lang="fr-FR" i="1" dirty="0" err="1"/>
              <a:t>template</a:t>
            </a:r>
            <a:r>
              <a:rPr lang="fr-FR" dirty="0"/>
              <a:t>) intégrant des variables dans la définition de l’URI vers la ressource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solidFill>
                  <a:schemeClr val="accent1"/>
                </a:solidFill>
              </a:rPr>
              <a:t>@Path("/users/{username}") </a:t>
            </a:r>
          </a:p>
          <a:p>
            <a:pPr lvl="1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6D2F7-ECA5-7C12-C613-C415E3404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C49F6B-DA31-094E-EF53-DE7CDB2F40AB}"/>
              </a:ext>
            </a:extLst>
          </p:cNvPr>
          <p:cNvSpPr txBox="1"/>
          <p:nvPr/>
        </p:nvSpPr>
        <p:spPr>
          <a:xfrm>
            <a:off x="1756955" y="6410028"/>
            <a:ext cx="7563394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fr-FR" b="1" i="0" dirty="0">
                <a:effectLst/>
                <a:latin typeface="Droid Sans Mono"/>
              </a:rPr>
              <a:t>jakarta.ws.rs.</a:t>
            </a:r>
            <a:r>
              <a:rPr lang="en-US" b="1" i="0" dirty="0">
                <a:effectLst/>
                <a:latin typeface="Droid Sans Mono"/>
              </a:rPr>
              <a:t>Path;</a:t>
            </a:r>
          </a:p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en-US" b="1" i="0" dirty="0" err="1">
                <a:effectLst/>
                <a:latin typeface="Droid Sans Mono"/>
              </a:rPr>
              <a:t>jakarta.ws.rs.GET</a:t>
            </a:r>
            <a:r>
              <a:rPr lang="en-US" b="1" i="0" dirty="0">
                <a:effectLst/>
                <a:latin typeface="Droid Sans Mono"/>
              </a:rPr>
              <a:t>;</a:t>
            </a:r>
          </a:p>
          <a:p>
            <a:r>
              <a:rPr lang="en-US" b="1" dirty="0">
                <a:latin typeface="Droid Sans Mono"/>
              </a:rPr>
              <a:t>import </a:t>
            </a:r>
            <a:r>
              <a:rPr lang="en-US" b="1" dirty="0" err="1">
                <a:latin typeface="Droid Sans Mono"/>
              </a:rPr>
              <a:t>jakarta.ws.rs.Produces</a:t>
            </a:r>
            <a:r>
              <a:rPr lang="en-US" b="1" dirty="0">
                <a:latin typeface="Droid Sans Mono"/>
              </a:rPr>
              <a:t>;</a:t>
            </a:r>
          </a:p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en-US" b="1" i="0" dirty="0" err="1">
                <a:effectLst/>
                <a:latin typeface="Droid Sans Mono"/>
              </a:rPr>
              <a:t>jakarta.ws.rs.PathParam</a:t>
            </a:r>
            <a:r>
              <a:rPr lang="en-US" b="1" i="0" dirty="0">
                <a:effectLst/>
                <a:latin typeface="Droid Sans Mono"/>
              </a:rPr>
              <a:t>;</a:t>
            </a:r>
            <a:endParaRPr lang="en-US" b="1" dirty="0">
              <a:latin typeface="Droid Sans Mono"/>
            </a:endParaRPr>
          </a:p>
          <a:p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endParaRPr lang="en-US" b="0" i="0" dirty="0">
              <a:solidFill>
                <a:srgbClr val="000077"/>
              </a:solidFill>
              <a:effectLst/>
              <a:latin typeface="Droid Sans Mono"/>
            </a:endParaRP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"/users/{username}"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UserResource</a:t>
            </a:r>
            <a:r>
              <a:rPr lang="en-US" b="0" i="0" dirty="0">
                <a:effectLst/>
                <a:latin typeface="Droid Sans Mono"/>
              </a:rPr>
              <a:t> { </a:t>
            </a:r>
          </a:p>
          <a:p>
            <a:endParaRPr lang="en-US" dirty="0">
              <a:solidFill>
                <a:srgbClr val="000077"/>
              </a:solidFill>
              <a:latin typeface="Droid Sans Mono"/>
            </a:endParaRP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"text/xml"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String </a:t>
            </a:r>
            <a:r>
              <a:rPr lang="en-US" b="0" i="0" dirty="0" err="1">
                <a:effectLst/>
                <a:latin typeface="Droid Sans Mono"/>
              </a:rPr>
              <a:t>getUser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@PathParam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"username"</a:t>
            </a:r>
            <a:r>
              <a:rPr lang="en-US" b="0" i="0" dirty="0">
                <a:effectLst/>
                <a:latin typeface="Droid Sans Mono"/>
              </a:rPr>
              <a:t>) String </a:t>
            </a:r>
            <a:r>
              <a:rPr lang="en-US" b="0" i="0" dirty="0" err="1">
                <a:effectLst/>
                <a:latin typeface="Droid Sans Mono"/>
              </a:rPr>
              <a:t>userName</a:t>
            </a:r>
            <a:r>
              <a:rPr lang="en-US" b="0" i="0" dirty="0">
                <a:effectLst/>
                <a:latin typeface="Droid Sans Mono"/>
              </a:rPr>
              <a:t>) { 			...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}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BB26BD-46C1-CC2F-79F8-4A11AAF6B258}"/>
              </a:ext>
            </a:extLst>
          </p:cNvPr>
          <p:cNvSpPr txBox="1"/>
          <p:nvPr/>
        </p:nvSpPr>
        <p:spPr>
          <a:xfrm>
            <a:off x="10848703" y="6731225"/>
            <a:ext cx="340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username</a:t>
            </a:r>
            <a:r>
              <a:rPr lang="fr-FR" dirty="0"/>
              <a:t>} est utilisé pour initialiser le paramètre </a:t>
            </a:r>
            <a:r>
              <a:rPr lang="fr-FR" dirty="0" err="1"/>
              <a:t>userName</a:t>
            </a:r>
            <a:r>
              <a:rPr lang="fr-FR" dirty="0"/>
              <a:t> de la méthode </a:t>
            </a:r>
            <a:r>
              <a:rPr lang="fr-FR" dirty="0" err="1"/>
              <a:t>getUser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7D1929E-109A-D7D1-AFA7-5B3683FC8BFB}"/>
              </a:ext>
            </a:extLst>
          </p:cNvPr>
          <p:cNvCxnSpPr>
            <a:cxnSpLocks/>
          </p:cNvCxnSpPr>
          <p:nvPr/>
        </p:nvCxnSpPr>
        <p:spPr>
          <a:xfrm flipH="1">
            <a:off x="6544491" y="6966301"/>
            <a:ext cx="4304212" cy="2478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D2DFC64B-FEE1-080C-2DC9-83C1BC68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277" y="8777855"/>
            <a:ext cx="4686300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http://example.com/users/Galileo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2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55C6-B8EC-0315-881C-E02215E7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82384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E80D2-44C6-31E3-B136-AEC69D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Définir des chemins génériques avec @Path </a:t>
            </a:r>
          </a:p>
          <a:p>
            <a:pPr lvl="1"/>
            <a:r>
              <a:rPr lang="fr-FR" dirty="0"/>
              <a:t>Possibilité de </a:t>
            </a:r>
            <a:r>
              <a:rPr lang="fr-FR" dirty="0">
                <a:solidFill>
                  <a:schemeClr val="accent6"/>
                </a:solidFill>
              </a:rPr>
              <a:t>contraindre les chemins acceptés avec une expression régulière</a:t>
            </a:r>
          </a:p>
          <a:p>
            <a:pPr lvl="2"/>
            <a:r>
              <a:rPr lang="fr-FR" dirty="0"/>
              <a:t>P.ex. </a:t>
            </a:r>
            <a:r>
              <a:rPr lang="pl-PL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pl-PL" b="0" i="0" dirty="0">
                <a:effectLst/>
                <a:latin typeface="Droid Sans Mono"/>
              </a:rPr>
              <a:t>(</a:t>
            </a:r>
            <a:r>
              <a:rPr lang="pl-PL" b="0" i="0" dirty="0">
                <a:solidFill>
                  <a:srgbClr val="DD1144"/>
                </a:solidFill>
                <a:effectLst/>
                <a:latin typeface="Droid Sans Mono"/>
              </a:rPr>
              <a:t>"users/{username: [A-Z][a-zA-Z_0-9]*}"</a:t>
            </a:r>
            <a:r>
              <a:rPr lang="pl-PL" b="0" i="0" dirty="0">
                <a:effectLst/>
                <a:latin typeface="Droid Sans Mono"/>
              </a:rPr>
              <a:t>)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effectLst/>
              </a:rPr>
              <a:t>indique que seuls les noms d’utilisateurs avec une majuscule au début, suivie de caractères alphanumériques </a:t>
            </a:r>
            <a:r>
              <a:rPr lang="fr-FR" dirty="0"/>
              <a:t>ou</a:t>
            </a:r>
            <a:r>
              <a:rPr lang="fr-FR" b="0" i="0" dirty="0">
                <a:effectLst/>
              </a:rPr>
              <a:t> </a:t>
            </a:r>
            <a:r>
              <a:rPr lang="fr-FR" dirty="0"/>
              <a:t>d</a:t>
            </a:r>
            <a:r>
              <a:rPr lang="fr-FR" b="0" i="0" dirty="0">
                <a:effectLst/>
              </a:rPr>
              <a:t>’un </a:t>
            </a:r>
            <a:r>
              <a:rPr lang="fr-FR" b="0" i="0" dirty="0" err="1">
                <a:effectLst/>
              </a:rPr>
              <a:t>underscore</a:t>
            </a:r>
            <a:endParaRPr lang="fr-FR" b="0" i="0" dirty="0">
              <a:effectLst/>
            </a:endParaRPr>
          </a:p>
          <a:p>
            <a:pPr lvl="2"/>
            <a:endParaRPr lang="fr-FR" dirty="0"/>
          </a:p>
          <a:p>
            <a:pPr lvl="1"/>
            <a:r>
              <a:rPr lang="fr-FR" dirty="0"/>
              <a:t>Possibilité d’avoir </a:t>
            </a:r>
            <a:r>
              <a:rPr lang="fr-FR" dirty="0">
                <a:solidFill>
                  <a:schemeClr val="accent6"/>
                </a:solidFill>
              </a:rPr>
              <a:t>plusieurs variables </a:t>
            </a:r>
            <a:r>
              <a:rPr lang="fr-FR" dirty="0"/>
              <a:t>dans le chemin et de définir </a:t>
            </a:r>
            <a:r>
              <a:rPr lang="fr-FR" dirty="0">
                <a:solidFill>
                  <a:schemeClr val="accent6"/>
                </a:solidFill>
              </a:rPr>
              <a:t>un patron par défaut pour l’URI</a:t>
            </a:r>
          </a:p>
          <a:p>
            <a:pPr lvl="2"/>
            <a:r>
              <a:rPr lang="fr-FR" dirty="0"/>
              <a:t>P.ex. pour avoir une URI du type </a:t>
            </a:r>
            <a:r>
              <a:rPr lang="fr-FR" dirty="0">
                <a:hlinkClick r:id="rId2"/>
              </a:rPr>
              <a:t>http://example.com/myContextRoot/resources/{name1}/{name2}/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4B5A9-100A-EE55-68F1-EBFCE13F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6FBF20-32AE-25F5-79E5-11E026770C53}"/>
              </a:ext>
            </a:extLst>
          </p:cNvPr>
          <p:cNvSpPr txBox="1"/>
          <p:nvPr/>
        </p:nvSpPr>
        <p:spPr>
          <a:xfrm>
            <a:off x="2357846" y="6307575"/>
            <a:ext cx="34681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"/{name1}/{name2}/"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 ...</a:t>
            </a:r>
          </a:p>
          <a:p>
            <a:r>
              <a:rPr lang="en-US" b="0" i="0" dirty="0">
                <a:effectLst/>
                <a:latin typeface="Droid Sans Mono"/>
              </a:rPr>
              <a:t> 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C861C9-48BF-8A14-47FA-7F4374C198A0}"/>
              </a:ext>
            </a:extLst>
          </p:cNvPr>
          <p:cNvSpPr txBox="1"/>
          <p:nvPr/>
        </p:nvSpPr>
        <p:spPr>
          <a:xfrm>
            <a:off x="7144424" y="6307574"/>
            <a:ext cx="706700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&lt;servlet-mapping&gt;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&lt;servlet-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 err="1">
                <a:effectLst/>
                <a:latin typeface="Droid Sans Mono"/>
              </a:rPr>
              <a:t>jakarta.ws.rs.core.Application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&lt;/servlet-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&lt;url-pattern&gt;</a:t>
            </a:r>
            <a:r>
              <a:rPr lang="fr-FR" b="0" i="0" dirty="0">
                <a:effectLst/>
                <a:latin typeface="Droid Sans Mono"/>
              </a:rPr>
              <a:t>/</a:t>
            </a:r>
            <a:r>
              <a:rPr lang="fr-FR" b="0" i="0" dirty="0" err="1">
                <a:effectLst/>
                <a:latin typeface="Droid Sans Mono"/>
              </a:rPr>
              <a:t>resources</a:t>
            </a:r>
            <a:r>
              <a:rPr lang="fr-FR" b="0" i="0" dirty="0">
                <a:effectLst/>
                <a:latin typeface="Droid Sans Mono"/>
              </a:rPr>
              <a:t>/*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&lt;/url-pattern&gt;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&lt;/servlet-mapping&gt;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31C26B-4493-A1F6-F852-2658141D8EE1}"/>
              </a:ext>
            </a:extLst>
          </p:cNvPr>
          <p:cNvSpPr txBox="1"/>
          <p:nvPr/>
        </p:nvSpPr>
        <p:spPr>
          <a:xfrm>
            <a:off x="7236823" y="7785464"/>
            <a:ext cx="68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WEB-INF/web.xml 		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3C4886-D985-B026-F9E2-5A601A42262C}"/>
              </a:ext>
            </a:extLst>
          </p:cNvPr>
          <p:cNvSpPr txBox="1"/>
          <p:nvPr/>
        </p:nvSpPr>
        <p:spPr>
          <a:xfrm>
            <a:off x="9640365" y="7785464"/>
            <a:ext cx="377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(fichier descripteur de déploiement sur </a:t>
            </a:r>
            <a:r>
              <a:rPr lang="fr-FR"/>
              <a:t>les serveurs </a:t>
            </a:r>
            <a:r>
              <a:rPr lang="fr-FR" dirty="0"/>
              <a:t>d’application)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EFBA23-B799-DC6B-9E77-E3269362455B}"/>
              </a:ext>
            </a:extLst>
          </p:cNvPr>
          <p:cNvSpPr txBox="1"/>
          <p:nvPr/>
        </p:nvSpPr>
        <p:spPr>
          <a:xfrm>
            <a:off x="2027467" y="782614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B8AE3-7080-6DBC-B2BF-E7C6F5F16562}"/>
              </a:ext>
            </a:extLst>
          </p:cNvPr>
          <p:cNvSpPr/>
          <p:nvPr/>
        </p:nvSpPr>
        <p:spPr>
          <a:xfrm>
            <a:off x="5826034" y="9630057"/>
            <a:ext cx="3474720" cy="102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1E5E09-7F51-4DD3-D364-929B66937EE1}"/>
              </a:ext>
            </a:extLst>
          </p:cNvPr>
          <p:cNvSpPr txBox="1"/>
          <p:nvPr/>
        </p:nvSpPr>
        <p:spPr>
          <a:xfrm>
            <a:off x="2357846" y="8667601"/>
            <a:ext cx="538842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@ApplicationPath(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"/ressources”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)</a:t>
            </a: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"/{name1}/{name2}/"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extends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Application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 ...</a:t>
            </a:r>
          </a:p>
          <a:p>
            <a:r>
              <a:rPr lang="en-US" b="0" i="0" dirty="0">
                <a:effectLst/>
                <a:latin typeface="Droid Sans Mono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12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8D21A-0B7F-2CF6-FE96-63CCF749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05537" cy="1111277"/>
          </a:xfrm>
        </p:spPr>
        <p:txBody>
          <a:bodyPr>
            <a:normAutofit/>
          </a:bodyPr>
          <a:lstStyle/>
          <a:p>
            <a:r>
              <a:rPr lang="fr-FR" sz="4200" dirty="0"/>
              <a:t>Créer un service web RESTful en 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CC628-FCEC-DF2C-517A-9968E713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066663"/>
            <a:ext cx="13040439" cy="7563394"/>
          </a:xfrm>
        </p:spPr>
        <p:txBody>
          <a:bodyPr/>
          <a:lstStyle/>
          <a:p>
            <a:r>
              <a:rPr lang="fr-FR" dirty="0"/>
              <a:t>Une « </a:t>
            </a:r>
            <a:r>
              <a:rPr lang="fr-FR" dirty="0">
                <a:solidFill>
                  <a:schemeClr val="accent6"/>
                </a:solidFill>
              </a:rPr>
              <a:t>ressource</a:t>
            </a:r>
            <a:r>
              <a:rPr lang="fr-FR" dirty="0"/>
              <a:t> » -&gt; une </a:t>
            </a:r>
            <a:r>
              <a:rPr lang="fr-FR" dirty="0">
                <a:solidFill>
                  <a:schemeClr val="accent6"/>
                </a:solidFill>
              </a:rPr>
              <a:t>classe Java</a:t>
            </a:r>
          </a:p>
          <a:p>
            <a:r>
              <a:rPr lang="fr-FR" dirty="0">
                <a:solidFill>
                  <a:schemeClr val="accent1"/>
                </a:solidFill>
              </a:rPr>
              <a:t>Comportement d’une ressource (un service) </a:t>
            </a:r>
            <a:r>
              <a:rPr lang="fr-FR" dirty="0"/>
              <a:t>-&gt; une </a:t>
            </a:r>
            <a:r>
              <a:rPr lang="fr-FR" dirty="0">
                <a:solidFill>
                  <a:schemeClr val="accent1"/>
                </a:solidFill>
              </a:rPr>
              <a:t>annotation</a:t>
            </a:r>
            <a:r>
              <a:rPr lang="fr-FR" dirty="0"/>
              <a:t> associée à une </a:t>
            </a:r>
            <a:r>
              <a:rPr lang="fr-FR" dirty="0">
                <a:solidFill>
                  <a:schemeClr val="accent1"/>
                </a:solidFill>
              </a:rPr>
              <a:t>méthode </a:t>
            </a:r>
            <a:r>
              <a:rPr lang="fr-FR" dirty="0"/>
              <a:t>de la classe Java</a:t>
            </a:r>
          </a:p>
          <a:p>
            <a:pPr lvl="1"/>
            <a:r>
              <a:rPr lang="fr-FR" dirty="0"/>
              <a:t>Typiquement, les annotations @GET, @POST, @PUT, ou @DELETE, associées aux méthodes HTTP correspondantes</a:t>
            </a:r>
          </a:p>
          <a:p>
            <a:pPr marL="712775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EFF42-099F-6612-6EC8-274781A8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6B7CB-EAC0-A5F8-F578-4857C5BE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1" y="4627331"/>
            <a:ext cx="9296144" cy="60644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A832CD-997B-CC1D-A814-E1FA0A9C4FFB}"/>
              </a:ext>
            </a:extLst>
          </p:cNvPr>
          <p:cNvSpPr txBox="1"/>
          <p:nvPr/>
        </p:nvSpPr>
        <p:spPr>
          <a:xfrm rot="16200000">
            <a:off x="11047962" y="2819791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* </a:t>
            </a:r>
            <a:r>
              <a:rPr lang="fr-FR" dirty="0">
                <a:hlinkClick r:id="rId3"/>
              </a:rPr>
              <a:t>https://mickael-baron.fr/soa/developper-serviceweb-rest-jaxrs</a:t>
            </a:r>
            <a:r>
              <a:rPr lang="fr-FR" dirty="0"/>
              <a:t>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ABE20F-4E31-EF45-92F4-F5F46CAE462E}"/>
              </a:ext>
            </a:extLst>
          </p:cNvPr>
          <p:cNvSpPr txBox="1"/>
          <p:nvPr/>
        </p:nvSpPr>
        <p:spPr>
          <a:xfrm>
            <a:off x="509454" y="7457876"/>
            <a:ext cx="2495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L’information envoyée en PUT doit cibler une ressource (et non une collection) et permettre de la mettre à jours complètement</a:t>
            </a:r>
          </a:p>
        </p:txBody>
      </p:sp>
    </p:spTree>
    <p:extLst>
      <p:ext uri="{BB962C8B-B14F-4D97-AF65-F5344CB8AC3E}">
        <p14:creationId xmlns:p14="http://schemas.microsoft.com/office/powerpoint/2010/main" val="169938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DC94-FC8F-6B0E-2169-00FED45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34635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FD02B-807D-0AFF-0DB0-8F4A439E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103120"/>
            <a:ext cx="13040439" cy="752693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1"/>
                </a:solidFill>
              </a:rPr>
              <a:t>méthodes annotées </a:t>
            </a:r>
            <a:r>
              <a:rPr lang="fr-FR" dirty="0"/>
              <a:t>doivent </a:t>
            </a:r>
            <a:r>
              <a:rPr lang="fr-FR" dirty="0">
                <a:solidFill>
                  <a:srgbClr val="FF0000"/>
                </a:solidFill>
              </a:rPr>
              <a:t>retourner </a:t>
            </a:r>
            <a:r>
              <a:rPr lang="fr-FR" dirty="0" err="1">
                <a:solidFill>
                  <a:srgbClr val="FF0000"/>
                </a:solidFill>
              </a:rPr>
              <a:t>void</a:t>
            </a:r>
            <a:r>
              <a:rPr lang="fr-FR" dirty="0"/>
              <a:t>, un </a:t>
            </a:r>
            <a:r>
              <a:rPr lang="fr-FR" dirty="0">
                <a:solidFill>
                  <a:srgbClr val="FF0000"/>
                </a:solidFill>
              </a:rPr>
              <a:t>type « primitif » </a:t>
            </a:r>
            <a:r>
              <a:rPr lang="fr-FR" dirty="0"/>
              <a:t>Java ou un objet de classe </a:t>
            </a:r>
            <a:r>
              <a:rPr lang="fr-FR" b="0" i="1" dirty="0" err="1">
                <a:solidFill>
                  <a:srgbClr val="FF0000"/>
                </a:solidFill>
                <a:effectLst/>
              </a:rPr>
              <a:t>jakarta.ws.rs.core.Response</a:t>
            </a:r>
            <a:endParaRPr lang="fr-FR" b="0" i="1" dirty="0">
              <a:solidFill>
                <a:srgbClr val="FF0000"/>
              </a:solidFill>
              <a:effectLst/>
            </a:endParaRPr>
          </a:p>
          <a:p>
            <a:endParaRPr lang="fr-FR" i="1" dirty="0">
              <a:solidFill>
                <a:srgbClr val="FF0000"/>
              </a:solidFill>
            </a:endParaRPr>
          </a:p>
          <a:p>
            <a:endParaRPr lang="fr-FR" i="1" dirty="0">
              <a:solidFill>
                <a:srgbClr val="FF0000"/>
              </a:solidFill>
            </a:endParaRPr>
          </a:p>
          <a:p>
            <a:endParaRPr lang="fr-FR" b="0" i="1" dirty="0">
              <a:solidFill>
                <a:srgbClr val="FF0000"/>
              </a:solidFill>
              <a:effectLst/>
            </a:endParaRPr>
          </a:p>
          <a:p>
            <a:pPr lvl="1"/>
            <a:r>
              <a:rPr lang="fr-FR" dirty="0">
                <a:latin typeface="Droid Sans Mono"/>
              </a:rPr>
              <a:t>Pour fournir des métadonnées additionnelles, retourner un objet</a:t>
            </a:r>
            <a:r>
              <a:rPr lang="fr-FR" i="1" dirty="0">
                <a:latin typeface="Droid Sans Mono"/>
              </a:rPr>
              <a:t> </a:t>
            </a:r>
            <a:r>
              <a:rPr lang="fr-FR" i="1" dirty="0" err="1"/>
              <a:t>Response</a:t>
            </a:r>
            <a:r>
              <a:rPr lang="fr-FR" i="1" dirty="0">
                <a:latin typeface="Droid Sans Mono"/>
              </a:rPr>
              <a:t> </a:t>
            </a:r>
            <a:r>
              <a:rPr lang="fr-FR" dirty="0">
                <a:latin typeface="Droid Sans Mono"/>
              </a:rPr>
              <a:t>construit avec</a:t>
            </a:r>
            <a:r>
              <a:rPr lang="fr-FR" dirty="0"/>
              <a:t> la classe </a:t>
            </a:r>
            <a:r>
              <a:rPr lang="fr-FR" i="1" dirty="0" err="1"/>
              <a:t>ReponseBuiler</a:t>
            </a:r>
            <a:r>
              <a:rPr lang="fr-FR" dirty="0"/>
              <a:t> (</a:t>
            </a:r>
            <a:r>
              <a:rPr lang="fr-FR" i="1" dirty="0"/>
              <a:t>design pattern </a:t>
            </a:r>
            <a:r>
              <a:rPr lang="fr-FR" i="1" dirty="0" err="1"/>
              <a:t>factory</a:t>
            </a:r>
            <a:r>
              <a:rPr lang="fr-FR" dirty="0"/>
              <a:t>)</a:t>
            </a:r>
            <a:r>
              <a:rPr lang="fr-FR" dirty="0">
                <a:latin typeface="Droid Sans Mono"/>
              </a:rPr>
              <a:t> </a:t>
            </a: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sz="1800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BA591-35D5-2F36-BC01-EAECF45C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A432D-3436-6162-4C91-CE622BD2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1" y="6108903"/>
            <a:ext cx="7563394" cy="2915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@GET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@Produces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"text/plain"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Droid Sans Mono"/>
              </a:rPr>
              <a:t>public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Response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getBook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String book = 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ResponseBuilder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Response.ok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(book);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builder.language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fr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 .header(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Some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-Header"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some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 value"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builder.build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5156E1-388C-665E-5C1A-9538842AA97C}"/>
              </a:ext>
            </a:extLst>
          </p:cNvPr>
          <p:cNvSpPr txBox="1"/>
          <p:nvPr/>
        </p:nvSpPr>
        <p:spPr>
          <a:xfrm>
            <a:off x="2939144" y="3220473"/>
            <a:ext cx="949669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Droid Sans Mono"/>
              </a:rPr>
              <a:t>@GET</a:t>
            </a:r>
          </a:p>
          <a:p>
            <a:r>
              <a:rPr lang="fr-FR" b="1" i="0" dirty="0"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1"/>
                </a:solidFill>
                <a:effectLst/>
                <a:latin typeface="Droid Sans Mono"/>
              </a:rPr>
              <a:t>String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getHtml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"&lt;html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lang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=\"en\"&gt;&lt;body&gt;&lt;h1&gt;Hello, World!!&lt;/h1&gt;&lt;/body&gt;&lt;/html&gt;"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0" i="0" dirty="0">
                <a:effectLst/>
                <a:latin typeface="Droid Sans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35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70A1C-F171-26C4-A68D-90842C0A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99950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</a:t>
            </a:r>
            <a:r>
              <a:rPr lang="fr-FR" sz="4200"/>
              <a:t>RESTful en </a:t>
            </a:r>
            <a:r>
              <a:rPr lang="fr-FR" sz="4200" dirty="0"/>
              <a:t>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FEC06-63C6-CB1C-B16C-336232CF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155371"/>
            <a:ext cx="13251310" cy="7474686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@Produces</a:t>
            </a:r>
            <a:r>
              <a:rPr lang="fr-FR" dirty="0"/>
              <a:t>  / </a:t>
            </a:r>
            <a:r>
              <a:rPr lang="fr-FR" dirty="0">
                <a:solidFill>
                  <a:srgbClr val="0070C0"/>
                </a:solidFill>
              </a:rPr>
              <a:t>@Consumes </a:t>
            </a:r>
            <a:r>
              <a:rPr lang="fr-FR" dirty="0"/>
              <a:t>: spécifie le type de média (MIME) ou de représentation retourné/accepté (produit/consommé) par le client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>
                <a:latin typeface="Droid Sans Mono"/>
              </a:rPr>
              <a:t>Possibilité de définir plusieurs types de retour</a:t>
            </a:r>
            <a:endParaRPr lang="fr-FR" b="0" i="0" dirty="0">
              <a:effectLst/>
              <a:latin typeface="Droid Sans Mono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3B6FE-20E6-56B3-BBA5-C4DBEED97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547AF4-91FC-86D9-2F20-59DE55016716}"/>
              </a:ext>
            </a:extLst>
          </p:cNvPr>
          <p:cNvSpPr txBox="1"/>
          <p:nvPr/>
        </p:nvSpPr>
        <p:spPr>
          <a:xfrm>
            <a:off x="10027609" y="3205364"/>
            <a:ext cx="4474029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</a:t>
            </a:r>
            <a:r>
              <a:rPr lang="fr-FR" dirty="0" err="1">
                <a:latin typeface="Droid Sans Mono"/>
              </a:rPr>
              <a:t>GET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b="0" i="0" dirty="0">
                <a:effectLst/>
                <a:latin typeface="Droid Sans Mono"/>
              </a:rPr>
              <a:t>…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"/myResource"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"text/plain"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doGetAsPlainText</a:t>
            </a:r>
            <a:r>
              <a:rPr lang="fr-FR" b="0" i="0" dirty="0">
                <a:effectLst/>
                <a:latin typeface="Droid Sans Mono"/>
              </a:rPr>
              <a:t>() {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 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3E884-F77B-896F-93D9-FD664B7BF008}"/>
              </a:ext>
            </a:extLst>
          </p:cNvPr>
          <p:cNvSpPr txBox="1"/>
          <p:nvPr/>
        </p:nvSpPr>
        <p:spPr>
          <a:xfrm>
            <a:off x="8148437" y="3991794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Type par défaut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B290B6-E418-FB3A-1D7F-853CD470D91C}"/>
              </a:ext>
            </a:extLst>
          </p:cNvPr>
          <p:cNvSpPr txBox="1"/>
          <p:nvPr/>
        </p:nvSpPr>
        <p:spPr>
          <a:xfrm>
            <a:off x="828584" y="3218427"/>
            <a:ext cx="7108981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…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"/myResource"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"multipart/related"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doPost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 err="1">
                <a:effectLst/>
                <a:latin typeface="Droid Sans Mono"/>
              </a:rPr>
              <a:t>MimeMultipart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mimeMultipartData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</a:t>
            </a:r>
          </a:p>
          <a:p>
            <a:r>
              <a:rPr lang="fr-FR" dirty="0">
                <a:latin typeface="Droid Sans Mono"/>
              </a:rPr>
              <a:t>	</a:t>
            </a:r>
          </a:p>
          <a:p>
            <a:r>
              <a:rPr lang="fr-FR" b="0" i="0" dirty="0">
                <a:effectLst/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"application/x-www-form-urlencoded"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doPost2(</a:t>
            </a:r>
            <a:r>
              <a:rPr lang="fr-FR" b="0" i="0" dirty="0" err="1">
                <a:effectLst/>
                <a:latin typeface="Droid Sans Mono"/>
              </a:rPr>
              <a:t>FormURLEncodedProperties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formData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3E42A7-E93C-F4A2-7EBA-09EF032E532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10743" y="3922982"/>
            <a:ext cx="3837694" cy="25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D3C9604-042C-C812-1102-FCC2C1120A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805301" y="4176460"/>
            <a:ext cx="318413" cy="8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66C29C4-A050-2233-D46F-B280DE253B95}"/>
              </a:ext>
            </a:extLst>
          </p:cNvPr>
          <p:cNvSpPr/>
          <p:nvPr/>
        </p:nvSpPr>
        <p:spPr>
          <a:xfrm>
            <a:off x="5682343" y="9491484"/>
            <a:ext cx="378449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A5F3-E586-6574-6F32-492199E5ACFF}"/>
              </a:ext>
            </a:extLst>
          </p:cNvPr>
          <p:cNvSpPr txBox="1"/>
          <p:nvPr/>
        </p:nvSpPr>
        <p:spPr>
          <a:xfrm>
            <a:off x="2568731" y="8779344"/>
            <a:ext cx="536883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({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,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})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doGetAsXmlOrJson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...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1DE0F4-CBC4-0E07-A77F-9E5A72E3987E}"/>
              </a:ext>
            </a:extLst>
          </p:cNvPr>
          <p:cNvSpPr txBox="1"/>
          <p:nvPr/>
        </p:nvSpPr>
        <p:spPr>
          <a:xfrm>
            <a:off x="8185507" y="9022465"/>
            <a:ext cx="6105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Réponse par défaut XML, mais c’est un JSON si le client inclut dans sa requête GET l’entête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151D8-C551-8264-B78E-5C00D107FEC8}"/>
              </a:ext>
            </a:extLst>
          </p:cNvPr>
          <p:cNvSpPr txBox="1"/>
          <p:nvPr/>
        </p:nvSpPr>
        <p:spPr>
          <a:xfrm>
            <a:off x="9714782" y="9745269"/>
            <a:ext cx="286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Accept</a:t>
            </a:r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: application/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json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DC94-FC8F-6B0E-2169-00FED45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15284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passer en paramètres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FD02B-807D-0AFF-0DB0-8F4A439E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les annotations </a:t>
            </a:r>
            <a:r>
              <a:rPr lang="fr-FR" dirty="0">
                <a:solidFill>
                  <a:schemeClr val="accent1"/>
                </a:solidFill>
              </a:rPr>
              <a:t>@PathParam</a:t>
            </a:r>
            <a:r>
              <a:rPr lang="fr-FR" dirty="0"/>
              <a:t> et </a:t>
            </a:r>
            <a:r>
              <a:rPr lang="fr-FR" dirty="0">
                <a:solidFill>
                  <a:schemeClr val="accent1"/>
                </a:solidFill>
              </a:rPr>
              <a:t>@QueryParam</a:t>
            </a:r>
            <a:r>
              <a:rPr lang="fr-FR" dirty="0"/>
              <a:t> pour extraire des informations de l’URI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@PathParam</a:t>
            </a:r>
            <a:r>
              <a:rPr lang="fr-FR" dirty="0"/>
              <a:t> : extraction du paramètre du chemin défini par @Path</a:t>
            </a:r>
          </a:p>
          <a:p>
            <a:pPr lvl="2"/>
            <a:r>
              <a:rPr lang="fr-FR" dirty="0"/>
              <a:t>P.ex. </a:t>
            </a:r>
            <a:r>
              <a:rPr lang="fr-FR" b="1" dirty="0"/>
              <a:t>books/</a:t>
            </a:r>
            <a:r>
              <a:rPr lang="fr-FR" b="1" dirty="0">
                <a:solidFill>
                  <a:srgbClr val="7030A0"/>
                </a:solidFill>
              </a:rPr>
              <a:t>14</a:t>
            </a:r>
            <a:r>
              <a:rPr lang="fr-FR" b="1" dirty="0"/>
              <a:t>			ou /boxes/</a:t>
            </a:r>
            <a:r>
              <a:rPr lang="fr-FR" b="1" dirty="0" err="1"/>
              <a:t>circle</a:t>
            </a:r>
            <a:r>
              <a:rPr lang="fr-FR" b="1" dirty="0"/>
              <a:t>/</a:t>
            </a:r>
            <a:r>
              <a:rPr lang="fr-FR" b="1" dirty="0" err="1">
                <a:solidFill>
                  <a:srgbClr val="7030A0"/>
                </a:solidFill>
              </a:rPr>
              <a:t>red</a:t>
            </a:r>
            <a:endParaRPr lang="fr-FR" b="1" dirty="0">
              <a:solidFill>
                <a:srgbClr val="7030A0"/>
              </a:solidFill>
            </a:endParaRPr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sz="4000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@QueryParam</a:t>
            </a:r>
            <a:r>
              <a:rPr lang="fr-FR" dirty="0"/>
              <a:t>: extraction d’un paramètre d’une requête GET</a:t>
            </a:r>
          </a:p>
          <a:p>
            <a:pPr lvl="2"/>
            <a:r>
              <a:rPr lang="fr-FR" dirty="0"/>
              <a:t>P.ex. </a:t>
            </a:r>
            <a:r>
              <a:rPr lang="en-US" b="1" dirty="0"/>
              <a:t>users/</a:t>
            </a:r>
            <a:r>
              <a:rPr lang="en-US" b="1" dirty="0" err="1"/>
              <a:t>query?</a:t>
            </a:r>
            <a:r>
              <a:rPr lang="en-US" b="1" dirty="0" err="1">
                <a:solidFill>
                  <a:schemeClr val="accent1"/>
                </a:solidFill>
              </a:rPr>
              <a:t>from</a:t>
            </a:r>
            <a:r>
              <a:rPr lang="en-US" b="1" dirty="0"/>
              <a:t>=100&amp;</a:t>
            </a:r>
            <a:r>
              <a:rPr lang="en-US" b="1" dirty="0">
                <a:solidFill>
                  <a:schemeClr val="accent1"/>
                </a:solidFill>
              </a:rPr>
              <a:t>to</a:t>
            </a:r>
            <a:r>
              <a:rPr lang="en-US" b="1" dirty="0"/>
              <a:t>=200&amp;</a:t>
            </a:r>
            <a:r>
              <a:rPr lang="en-US" b="1" dirty="0">
                <a:solidFill>
                  <a:schemeClr val="accent1"/>
                </a:solidFill>
              </a:rPr>
              <a:t>orderBy</a:t>
            </a:r>
            <a:r>
              <a:rPr lang="en-US" b="1" dirty="0"/>
              <a:t>=</a:t>
            </a:r>
            <a:r>
              <a:rPr lang="en-US" b="1" dirty="0" err="1"/>
              <a:t>age&amp;</a:t>
            </a:r>
            <a:r>
              <a:rPr lang="en-US" b="1" dirty="0" err="1">
                <a:solidFill>
                  <a:schemeClr val="accent1"/>
                </a:solidFill>
              </a:rPr>
              <a:t>orderBy</a:t>
            </a:r>
            <a:r>
              <a:rPr lang="en-US" b="1" dirty="0"/>
              <a:t>=name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BA591-35D5-2F36-BC01-EAECF45C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DFF240-38CC-E67A-4FBE-F0C5B50CAF91}"/>
              </a:ext>
            </a:extLst>
          </p:cNvPr>
          <p:cNvSpPr txBox="1"/>
          <p:nvPr/>
        </p:nvSpPr>
        <p:spPr>
          <a:xfrm>
            <a:off x="4284617" y="8199697"/>
            <a:ext cx="634854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@GET </a:t>
            </a:r>
          </a:p>
          <a:p>
            <a:r>
              <a:rPr lang="en-US" b="1" i="0" dirty="0">
                <a:effectLst/>
                <a:latin typeface="Droid Sans Mono"/>
              </a:rPr>
              <a:t>@Path("/query")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Response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getUsers</a:t>
            </a:r>
            <a:r>
              <a:rPr lang="en-US" b="0" i="0" dirty="0">
                <a:effectLst/>
                <a:latin typeface="Droid Sans Mono"/>
              </a:rPr>
              <a:t>(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@QueryParam("from")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from,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@QueryParam("to")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to,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@QueryParam("orderBy")</a:t>
            </a:r>
            <a:r>
              <a:rPr lang="en-US" b="1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List</a:t>
            </a:r>
            <a:r>
              <a:rPr lang="en-US" b="0" i="0" dirty="0">
                <a:effectLst/>
                <a:latin typeface="Droid Sans Mono"/>
              </a:rPr>
              <a:t>&lt;String&gt; </a:t>
            </a:r>
            <a:r>
              <a:rPr lang="en-US" b="0" i="0" dirty="0" err="1">
                <a:effectLst/>
                <a:latin typeface="Droid Sans Mono"/>
              </a:rPr>
              <a:t>orderBy</a:t>
            </a:r>
            <a:r>
              <a:rPr lang="en-US" b="0" i="0" dirty="0">
                <a:effectLst/>
                <a:latin typeface="Droid Sans Mono"/>
              </a:rPr>
              <a:t>) {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>
              <a:latin typeface="Droid Sans Mon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24A2F9-EF47-ABC1-5BD4-EDB427463631}"/>
              </a:ext>
            </a:extLst>
          </p:cNvPr>
          <p:cNvSpPr txBox="1"/>
          <p:nvPr/>
        </p:nvSpPr>
        <p:spPr>
          <a:xfrm rot="16200000">
            <a:off x="11057709" y="3329242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*JAX-RS @QueryParam </a:t>
            </a:r>
            <a:r>
              <a:rPr lang="fr-FR" dirty="0" err="1">
                <a:hlinkClick r:id="rId2"/>
              </a:rPr>
              <a:t>example</a:t>
            </a:r>
            <a:r>
              <a:rPr lang="fr-FR" dirty="0">
                <a:hlinkClick r:id="rId2"/>
              </a:rPr>
              <a:t> - Mkyong.com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3AEE10-77EC-F047-38B8-71561FA4BE0E}"/>
              </a:ext>
            </a:extLst>
          </p:cNvPr>
          <p:cNvSpPr txBox="1"/>
          <p:nvPr/>
        </p:nvSpPr>
        <p:spPr>
          <a:xfrm>
            <a:off x="2377441" y="4036224"/>
            <a:ext cx="570847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@GET </a:t>
            </a:r>
          </a:p>
          <a:p>
            <a:r>
              <a:rPr lang="en-US" b="1" i="0" dirty="0">
                <a:effectLst/>
                <a:latin typeface="Droid Sans Mono"/>
              </a:rPr>
              <a:t>@Path("</a:t>
            </a:r>
            <a:r>
              <a:rPr lang="en-US" b="1" i="0" dirty="0">
                <a:solidFill>
                  <a:srgbClr val="7030A0"/>
                </a:solidFill>
                <a:effectLst/>
                <a:latin typeface="Droid Sans Mono"/>
              </a:rPr>
              <a:t>{id}</a:t>
            </a:r>
            <a:r>
              <a:rPr lang="en-US" b="1" i="0" dirty="0">
                <a:effectLst/>
                <a:latin typeface="Droid Sans Mono"/>
              </a:rPr>
              <a:t>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String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getBookById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@PathParam("</a:t>
            </a:r>
            <a:r>
              <a:rPr lang="en-US" b="1" i="0" dirty="0">
                <a:solidFill>
                  <a:srgbClr val="7030A0"/>
                </a:solidFill>
                <a:effectLst/>
                <a:latin typeface="Droid Sans Mono"/>
              </a:rPr>
              <a:t>id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id) {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>
              <a:latin typeface="Droid Sans Mono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E43F78B-6FDE-AF5B-E05C-58160342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168" y="3909291"/>
            <a:ext cx="3775209" cy="263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@Path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00B3"/>
                </a:solidFill>
                <a:effectLst/>
                <a:latin typeface="Droid Sans Mono"/>
              </a:rPr>
              <a:t>/boxes/{shape}/{color}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")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ublic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199A"/>
                </a:solidFill>
                <a:effectLst/>
                <a:latin typeface="Droid Sans Mono"/>
              </a:rPr>
              <a:t>class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@PathParam("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00B3"/>
                </a:solidFill>
                <a:effectLst/>
                <a:latin typeface="Droid Sans Mono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")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Droid Sa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itemColor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18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DD144-451F-D2A4-647F-EB1D6CC0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434190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passer en paramètres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09323-1402-72C8-37DB-4387C8BC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495006"/>
            <a:ext cx="13040439" cy="7135051"/>
          </a:xfrm>
        </p:spPr>
        <p:txBody>
          <a:bodyPr/>
          <a:lstStyle/>
          <a:p>
            <a:r>
              <a:rPr lang="fr-FR" dirty="0"/>
              <a:t>Autres annotations pour le passage de paramètres : @MatrixParam, @HeaderParam, @CookieParam, @FormParam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045E4-FA62-E8BC-A4E2-629812A16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432FBA-DBB9-A70D-B78A-15EDD00DC624}"/>
              </a:ext>
            </a:extLst>
          </p:cNvPr>
          <p:cNvSpPr txBox="1"/>
          <p:nvPr/>
        </p:nvSpPr>
        <p:spPr>
          <a:xfrm>
            <a:off x="3912326" y="4103710"/>
            <a:ext cx="634201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"application/x-www-form-urlencoded"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void</a:t>
            </a:r>
            <a:r>
              <a:rPr lang="en-US" b="0" i="0" dirty="0">
                <a:effectLst/>
                <a:latin typeface="Droid Sans Mono"/>
              </a:rPr>
              <a:t> post(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@FormParam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"name"</a:t>
            </a:r>
            <a:r>
              <a:rPr lang="en-US" b="0" i="0" dirty="0">
                <a:effectLst/>
                <a:latin typeface="Droid Sans Mono"/>
              </a:rPr>
              <a:t>) String name) {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Store the message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B6B9E2-202F-ECAD-BFFC-EB272375FF8A}"/>
              </a:ext>
            </a:extLst>
          </p:cNvPr>
          <p:cNvSpPr txBox="1"/>
          <p:nvPr/>
        </p:nvSpPr>
        <p:spPr>
          <a:xfrm>
            <a:off x="10677881" y="4103710"/>
            <a:ext cx="340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 le paramètre </a:t>
            </a:r>
            <a:r>
              <a:rPr lang="fr-FR" i="1" dirty="0" err="1"/>
              <a:t>name</a:t>
            </a:r>
            <a:r>
              <a:rPr lang="fr-FR" dirty="0"/>
              <a:t> envoyé en POST par un formulaire HTML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0461DC0-1DC0-3F5F-F51A-6EF3E43C119F}"/>
              </a:ext>
            </a:extLst>
          </p:cNvPr>
          <p:cNvCxnSpPr>
            <a:stCxn id="7" idx="1"/>
          </p:cNvCxnSpPr>
          <p:nvPr/>
        </p:nvCxnSpPr>
        <p:spPr>
          <a:xfrm flipH="1">
            <a:off x="7903029" y="4426876"/>
            <a:ext cx="277485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9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5" y="569242"/>
            <a:ext cx="13447253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47253" cy="7665333"/>
          </a:xfrm>
        </p:spPr>
        <p:txBody>
          <a:bodyPr/>
          <a:lstStyle/>
          <a:p>
            <a:r>
              <a:rPr lang="fr-FR" dirty="0"/>
              <a:t>Transformer des objets Java en données XML en s’appuyant sur l’</a:t>
            </a:r>
            <a:r>
              <a:rPr lang="fr-FR" dirty="0">
                <a:solidFill>
                  <a:schemeClr val="accent1"/>
                </a:solidFill>
              </a:rPr>
              <a:t>API Jakarta XML Binding</a:t>
            </a:r>
          </a:p>
          <a:p>
            <a:endParaRPr lang="fr-FR" sz="800" dirty="0"/>
          </a:p>
          <a:p>
            <a:r>
              <a:rPr lang="fr-FR" dirty="0"/>
              <a:t>Nécessité d’avoir le </a:t>
            </a:r>
            <a:r>
              <a:rPr lang="fr-FR" dirty="0">
                <a:solidFill>
                  <a:schemeClr val="accent1"/>
                </a:solidFill>
              </a:rPr>
              <a:t>schéma XML (fichier XSD)</a:t>
            </a:r>
            <a:r>
              <a:rPr lang="fr-FR" dirty="0"/>
              <a:t> décrivant les attributs et la structure de l’objet</a:t>
            </a:r>
          </a:p>
          <a:p>
            <a:pPr lvl="1"/>
            <a:r>
              <a:rPr lang="fr-FR" dirty="0"/>
              <a:t>Possibilité de le générer directement à partir d’une classe annotée avec l’utilitaire en ligne de commande </a:t>
            </a:r>
            <a:r>
              <a:rPr lang="fr-FR" i="1" dirty="0" err="1">
                <a:solidFill>
                  <a:schemeClr val="accent6"/>
                </a:solidFill>
              </a:rPr>
              <a:t>schemagen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703A8E-CA1C-AC6A-DCFF-E0E379EB6661}"/>
              </a:ext>
            </a:extLst>
          </p:cNvPr>
          <p:cNvSpPr txBox="1"/>
          <p:nvPr/>
        </p:nvSpPr>
        <p:spPr>
          <a:xfrm>
            <a:off x="1577521" y="5293654"/>
            <a:ext cx="4501062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@XmlRootElement</a:t>
            </a:r>
            <a:r>
              <a:rPr lang="en-US" b="0" i="0" dirty="0">
                <a:effectLst/>
                <a:latin typeface="Droid Sans Mono"/>
              </a:rPr>
              <a:t>(name=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"product"</a:t>
            </a:r>
            <a:r>
              <a:rPr lang="en-US" b="0" i="0" dirty="0">
                <a:effectLst/>
                <a:latin typeface="Droid Sans Mono"/>
              </a:rPr>
              <a:t>) 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@XmlAccessorType</a:t>
            </a:r>
            <a:r>
              <a:rPr lang="en-US" b="0" i="0" dirty="0">
                <a:effectLst/>
                <a:latin typeface="Droid Sans Mono"/>
              </a:rPr>
              <a:t>(XmlAccessType.FIELD)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solidFill>
                  <a:srgbClr val="445588"/>
                </a:solidFill>
                <a:effectLst/>
                <a:latin typeface="Droid Sans Mono"/>
              </a:rPr>
              <a:t>Product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id;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name;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description;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price; </a:t>
            </a:r>
          </a:p>
          <a:p>
            <a:r>
              <a:rPr lang="en-US" dirty="0">
                <a:latin typeface="Droid Sans Mono"/>
              </a:rPr>
              <a:t>	</a:t>
            </a:r>
          </a:p>
          <a:p>
            <a:r>
              <a:rPr lang="en-US" b="1" i="0" dirty="0">
                <a:effectLst/>
                <a:latin typeface="Droid Sans Mono"/>
              </a:rPr>
              <a:t>	public</a:t>
            </a:r>
            <a:r>
              <a:rPr lang="en-US" b="0" i="0" dirty="0">
                <a:effectLst/>
                <a:latin typeface="Droid Sans Mono"/>
              </a:rPr>
              <a:t> Product() {}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	// Getter and setter methods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F6FE67-395E-3EA1-392B-9F6ECEA08AD5}"/>
              </a:ext>
            </a:extLst>
          </p:cNvPr>
          <p:cNvSpPr txBox="1"/>
          <p:nvPr/>
        </p:nvSpPr>
        <p:spPr>
          <a:xfrm>
            <a:off x="6385560" y="5293654"/>
            <a:ext cx="27497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bg1"/>
                </a:solidFill>
                <a:effectLst/>
                <a:latin typeface="Droid Sans Mono"/>
              </a:rPr>
              <a:t>schemagen</a:t>
            </a:r>
            <a:r>
              <a:rPr lang="fr-FR" b="0" i="0" dirty="0">
                <a:solidFill>
                  <a:schemeClr val="bg1"/>
                </a:solidFill>
                <a:effectLst/>
                <a:latin typeface="Droid Sans Mono"/>
              </a:rPr>
              <a:t> Product.java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E667D0-3C90-6A8A-6EC6-7C988D5399E9}"/>
              </a:ext>
            </a:extLst>
          </p:cNvPr>
          <p:cNvSpPr txBox="1"/>
          <p:nvPr/>
        </p:nvSpPr>
        <p:spPr>
          <a:xfrm>
            <a:off x="3021875" y="10140343"/>
            <a:ext cx="13503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Product.java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12CCFC-D6D3-BA98-7F4E-15E3CEF16C12}"/>
              </a:ext>
            </a:extLst>
          </p:cNvPr>
          <p:cNvSpPr txBox="1"/>
          <p:nvPr/>
        </p:nvSpPr>
        <p:spPr>
          <a:xfrm>
            <a:off x="6385560" y="5797390"/>
            <a:ext cx="799913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557799"/>
                </a:solidFill>
                <a:effectLst/>
                <a:latin typeface="Droid Sans Mono"/>
              </a:rPr>
              <a:t>&lt;?xml version="1.0" </a:t>
            </a:r>
            <a:r>
              <a:rPr lang="fr-FR" b="0" i="0" dirty="0" err="1">
                <a:solidFill>
                  <a:srgbClr val="557799"/>
                </a:solidFill>
                <a:effectLst/>
                <a:latin typeface="Droid Sans Mono"/>
              </a:rPr>
              <a:t>encoding</a:t>
            </a:r>
            <a:r>
              <a:rPr lang="fr-FR" b="0" i="0" dirty="0">
                <a:solidFill>
                  <a:srgbClr val="557799"/>
                </a:solidFill>
                <a:effectLst/>
                <a:latin typeface="Droid Sans Mono"/>
              </a:rPr>
              <a:t>="UTF-8" standalone="yes"?&gt;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xs:schema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version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"1.0"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xmlns:xs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"http://www.w3.org/2001/XMLSchema"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	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xs:complexType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xs:sequence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"id"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xs:int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xs:string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"description"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xs:string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price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xs:int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xs:sequence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xs:complexType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xs:schema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CFDA85-88DA-A47D-579A-7E40D10DD09D}"/>
              </a:ext>
            </a:extLst>
          </p:cNvPr>
          <p:cNvSpPr txBox="1"/>
          <p:nvPr/>
        </p:nvSpPr>
        <p:spPr>
          <a:xfrm>
            <a:off x="9737033" y="9235373"/>
            <a:ext cx="1287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Product.xsd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541536-DA8E-D689-F42D-9A4655733B93}"/>
              </a:ext>
            </a:extLst>
          </p:cNvPr>
          <p:cNvSpPr txBox="1"/>
          <p:nvPr/>
        </p:nvSpPr>
        <p:spPr>
          <a:xfrm>
            <a:off x="0" y="5381891"/>
            <a:ext cx="15775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Tous les champs sont pris en compte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8AC09D9-BC82-08CF-263A-21FEA69CC3D0}"/>
              </a:ext>
            </a:extLst>
          </p:cNvPr>
          <p:cNvCxnSpPr/>
          <p:nvPr/>
        </p:nvCxnSpPr>
        <p:spPr>
          <a:xfrm>
            <a:off x="1306286" y="5768361"/>
            <a:ext cx="37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3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107618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47253" cy="7665333"/>
          </a:xfrm>
        </p:spPr>
        <p:txBody>
          <a:bodyPr/>
          <a:lstStyle/>
          <a:p>
            <a:r>
              <a:rPr lang="fr-FR" dirty="0"/>
              <a:t>Une fois le « mapping » définit, </a:t>
            </a:r>
            <a:r>
              <a:rPr lang="fr-FR" dirty="0">
                <a:solidFill>
                  <a:schemeClr val="accent1"/>
                </a:solidFill>
              </a:rPr>
              <a:t>transformation automatique par le serveur d’applications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A5B7C4-796D-FECA-CCEE-7802DCCBD39E}"/>
              </a:ext>
            </a:extLst>
          </p:cNvPr>
          <p:cNvSpPr txBox="1"/>
          <p:nvPr/>
        </p:nvSpPr>
        <p:spPr>
          <a:xfrm>
            <a:off x="4056017" y="3058268"/>
            <a:ext cx="6642463" cy="64633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"/product"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ProductService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"/get"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Product </a:t>
            </a:r>
            <a:r>
              <a:rPr lang="fr-FR" b="0" i="0" dirty="0" err="1">
                <a:effectLst/>
                <a:latin typeface="Droid Sans Mono"/>
              </a:rPr>
              <a:t>getProduct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Product prod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Product();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prod.setId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1</a:t>
            </a:r>
            <a:r>
              <a:rPr lang="fr-FR" b="0" i="0" dirty="0">
                <a:effectLst/>
                <a:latin typeface="Droid Sans Mono"/>
              </a:rPr>
              <a:t>);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prod.setName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prod.setDescription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"Queen size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prod.setPrice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500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"/create"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createProduct</a:t>
            </a:r>
            <a:r>
              <a:rPr lang="fr-FR" b="0" i="0" dirty="0">
                <a:effectLst/>
                <a:latin typeface="Droid Sans Mono"/>
              </a:rPr>
              <a:t>(Product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Process or store the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product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and return a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8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DF5F-1847-6C20-969C-1C313DD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C80B4-0B96-F8EF-F307-59FAAA9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04007" cy="792385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Des composants logiciels qui communiquent suivant le protocole HTTTP à travers le Web</a:t>
            </a:r>
          </a:p>
          <a:p>
            <a:pPr lvl="1"/>
            <a:r>
              <a:rPr lang="fr-FR" dirty="0"/>
              <a:t>Une grande interopérabilité et extensibilité (possibilité de combiner les services)</a:t>
            </a:r>
          </a:p>
          <a:p>
            <a:pPr lvl="1"/>
            <a:r>
              <a:rPr lang="fr-FR" dirty="0"/>
              <a:t>Utilisation de messages pour échanger (requêtes et réponses) des informations sous forme de documents</a:t>
            </a:r>
          </a:p>
          <a:p>
            <a:pPr lvl="1"/>
            <a:endParaRPr lang="fr-FR" dirty="0"/>
          </a:p>
          <a:p>
            <a:r>
              <a:rPr lang="fr-FR" dirty="0"/>
              <a:t>Deux types de services web  :</a:t>
            </a:r>
          </a:p>
          <a:p>
            <a:pPr lvl="1"/>
            <a:r>
              <a:rPr lang="fr-FR" dirty="0"/>
              <a:t>Les </a:t>
            </a:r>
            <a:r>
              <a:rPr lang="fr-FR" i="1" dirty="0">
                <a:solidFill>
                  <a:schemeClr val="accent1"/>
                </a:solidFill>
              </a:rPr>
              <a:t>« big » web services </a:t>
            </a:r>
            <a:r>
              <a:rPr lang="fr-FR" dirty="0"/>
              <a:t>(encore appelés </a:t>
            </a:r>
            <a:r>
              <a:rPr lang="fr-FR" dirty="0">
                <a:solidFill>
                  <a:schemeClr val="accent1"/>
                </a:solidFill>
              </a:rPr>
              <a:t>services web basés sur SOAP</a:t>
            </a:r>
            <a:r>
              <a:rPr lang="fr-FR" dirty="0"/>
              <a:t>)</a:t>
            </a:r>
          </a:p>
          <a:p>
            <a:pPr lvl="2"/>
            <a:r>
              <a:rPr lang="fr-FR" sz="2600" dirty="0"/>
              <a:t>API Jakarta XML Web Services (JAX-WS)  en </a:t>
            </a:r>
            <a:r>
              <a:rPr lang="fr-FR" sz="2600" b="1" dirty="0"/>
              <a:t>Java</a:t>
            </a:r>
          </a:p>
          <a:p>
            <a:pPr lvl="2"/>
            <a:r>
              <a:rPr lang="fr-FR" sz="2600" dirty="0"/>
              <a:t>Echange de messages en suivant le protocole SOAP (</a:t>
            </a:r>
            <a:r>
              <a:rPr lang="fr-FR" sz="2600" i="1" dirty="0"/>
              <a:t>Simple Object Access Protocol</a:t>
            </a:r>
            <a:r>
              <a:rPr lang="fr-FR" sz="2600" dirty="0"/>
              <a:t>)</a:t>
            </a:r>
          </a:p>
          <a:p>
            <a:pPr lvl="2"/>
            <a:r>
              <a:rPr lang="fr-FR" sz="2600" dirty="0"/>
              <a:t>Une description des services en WSDL (</a:t>
            </a:r>
            <a:r>
              <a:rPr lang="fr-FR" sz="2600" i="1" dirty="0"/>
              <a:t>Web Service Description </a:t>
            </a:r>
            <a:r>
              <a:rPr lang="fr-FR" sz="2600" i="1" dirty="0" err="1"/>
              <a:t>Language</a:t>
            </a:r>
            <a:r>
              <a:rPr lang="fr-FR" sz="2600" dirty="0"/>
              <a:t>)</a:t>
            </a:r>
          </a:p>
          <a:p>
            <a:pPr lvl="2"/>
            <a:r>
              <a:rPr lang="fr-FR" sz="2600" dirty="0"/>
              <a:t>Besoin de définir un « contrat » pour décrire l’interface du service web</a:t>
            </a:r>
          </a:p>
          <a:p>
            <a:pPr lvl="2"/>
            <a:r>
              <a:rPr lang="fr-FR" sz="2600" dirty="0"/>
              <a:t>Considère des besoins non-fonctionnel du service (p.ex. la sécurité ou la confiance)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i="1" dirty="0">
                <a:solidFill>
                  <a:schemeClr val="accent1"/>
                </a:solidFill>
              </a:rPr>
              <a:t>« RESTful » web services</a:t>
            </a:r>
          </a:p>
          <a:p>
            <a:pPr lvl="2"/>
            <a:r>
              <a:rPr lang="fr-FR" sz="2600" dirty="0"/>
              <a:t>API Jakarta RESTful Web Services (JAX-RS), et </a:t>
            </a:r>
            <a:r>
              <a:rPr lang="fr-FR" sz="2600" dirty="0" err="1"/>
              <a:t>framework</a:t>
            </a:r>
            <a:r>
              <a:rPr lang="fr-FR" sz="2600" dirty="0"/>
              <a:t> Jersey, en </a:t>
            </a:r>
            <a:r>
              <a:rPr lang="fr-FR" sz="2600" b="1" dirty="0"/>
              <a:t>Java</a:t>
            </a:r>
          </a:p>
          <a:p>
            <a:pPr lvl="2"/>
            <a:r>
              <a:rPr lang="fr-FR" sz="2600" dirty="0"/>
              <a:t>Suivent un modèle d’échange d’information simplifié (</a:t>
            </a:r>
            <a:r>
              <a:rPr lang="fr-FR" sz="2600" dirty="0" err="1"/>
              <a:t>Representation</a:t>
            </a:r>
            <a:r>
              <a:rPr lang="fr-FR" sz="2600" dirty="0"/>
              <a:t> State Transfer ou REST)</a:t>
            </a:r>
          </a:p>
          <a:p>
            <a:pPr lvl="2"/>
            <a:r>
              <a:rPr lang="fr-FR" sz="2600" dirty="0"/>
              <a:t>Pas besoin de messages XML ou de description WSDL, car s’appuie directement sur des requêtes HTTP</a:t>
            </a:r>
          </a:p>
          <a:p>
            <a:pPr lvl="2"/>
            <a:r>
              <a:rPr lang="fr-FR" sz="2600" dirty="0"/>
              <a:t>Une infrastructure légère</a:t>
            </a:r>
          </a:p>
          <a:p>
            <a:pPr lvl="2"/>
            <a:r>
              <a:rPr lang="fr-FR" sz="2600" dirty="0"/>
              <a:t>Des services peu coûteux à développer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3BEC5F-F43B-0F11-3C52-35247E79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837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212121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95001" cy="7665333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Le même principe fonctionne pour le format JSON </a:t>
            </a:r>
            <a:r>
              <a:rPr lang="fr-FR" dirty="0"/>
              <a:t>(API Jakarta JSON Binding)</a:t>
            </a:r>
            <a:r>
              <a:rPr lang="fr-FR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fr-FR" dirty="0"/>
              <a:t>Pas besoin de définir le « schéma », un </a:t>
            </a:r>
            <a:r>
              <a:rPr lang="fr-FR" dirty="0">
                <a:solidFill>
                  <a:schemeClr val="accent6"/>
                </a:solidFill>
              </a:rPr>
              <a:t>mapping par défaut fourni par l’API</a:t>
            </a:r>
          </a:p>
          <a:p>
            <a:pPr lvl="1"/>
            <a:r>
              <a:rPr lang="fr-FR" dirty="0"/>
              <a:t>Possibilité de le </a:t>
            </a:r>
            <a:r>
              <a:rPr lang="fr-FR" dirty="0">
                <a:solidFill>
                  <a:schemeClr val="accent6"/>
                </a:solidFill>
              </a:rPr>
              <a:t>personnaliser</a:t>
            </a:r>
            <a:r>
              <a:rPr lang="fr-FR" dirty="0"/>
              <a:t> avec des annotations (p.ex. </a:t>
            </a:r>
            <a:r>
              <a:rPr lang="fr-FR" dirty="0">
                <a:solidFill>
                  <a:schemeClr val="accent6"/>
                </a:solidFill>
              </a:rPr>
              <a:t>@JsonbProperty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F639C1-4C4B-6ADD-2017-3744C09EAB8A}"/>
              </a:ext>
            </a:extLst>
          </p:cNvPr>
          <p:cNvSpPr txBox="1"/>
          <p:nvPr/>
        </p:nvSpPr>
        <p:spPr>
          <a:xfrm>
            <a:off x="567325" y="3817548"/>
            <a:ext cx="3671646" cy="3693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solidFill>
                  <a:srgbClr val="445588"/>
                </a:solidFill>
                <a:effectLst/>
                <a:latin typeface="Droid Sans Mono"/>
              </a:rPr>
              <a:t>Product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endParaRPr lang="en-US" b="0" i="0" dirty="0">
              <a:effectLst/>
              <a:latin typeface="Droid Sans Mono"/>
            </a:endParaRP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id;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name;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description;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price; </a:t>
            </a:r>
          </a:p>
          <a:p>
            <a:r>
              <a:rPr lang="en-US" dirty="0">
                <a:latin typeface="Droid Sans Mono"/>
              </a:rPr>
              <a:t>	</a:t>
            </a:r>
          </a:p>
          <a:p>
            <a:r>
              <a:rPr lang="en-US" b="1" i="0" dirty="0">
                <a:effectLst/>
                <a:latin typeface="Droid Sans Mono"/>
              </a:rPr>
              <a:t>	public</a:t>
            </a:r>
            <a:r>
              <a:rPr lang="en-US" b="0" i="0" dirty="0">
                <a:effectLst/>
                <a:latin typeface="Droid Sans Mono"/>
              </a:rPr>
              <a:t> Product() {}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	// Getter and setter methods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2328F5-13F2-4F06-5B61-D7480993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981" y="3817548"/>
            <a:ext cx="4271554" cy="1807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"1"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Mattress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        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description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"Queen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 size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mattress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        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Droid Sans Mono"/>
                <a:cs typeface="Noto Serif" panose="02020502060505020204" pitchFamily="18"/>
              </a:rPr>
              <a:t>500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87DB0D-9A82-6A2E-88A0-CF393E14FF29}"/>
              </a:ext>
            </a:extLst>
          </p:cNvPr>
          <p:cNvSpPr txBox="1"/>
          <p:nvPr/>
        </p:nvSpPr>
        <p:spPr>
          <a:xfrm>
            <a:off x="4690935" y="5724487"/>
            <a:ext cx="367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transformation effectuée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3FA25A-3DB3-46EC-E8FA-7074D5421C88}"/>
              </a:ext>
            </a:extLst>
          </p:cNvPr>
          <p:cNvSpPr txBox="1"/>
          <p:nvPr/>
        </p:nvSpPr>
        <p:spPr>
          <a:xfrm>
            <a:off x="8891058" y="3817548"/>
            <a:ext cx="5660968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"/product"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ProductService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"/get"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1" dirty="0">
                <a:solidFill>
                  <a:srgbClr val="DD1144"/>
                </a:solidFill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Product </a:t>
            </a:r>
            <a:r>
              <a:rPr lang="fr-FR" b="0" i="0" dirty="0" err="1">
                <a:effectLst/>
                <a:latin typeface="Droid Sans Mono"/>
              </a:rPr>
              <a:t>getProduct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Product prod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Product();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prod.setId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1</a:t>
            </a:r>
            <a:r>
              <a:rPr lang="fr-FR" b="0" i="0" dirty="0">
                <a:effectLst/>
                <a:latin typeface="Droid Sans Mono"/>
              </a:rPr>
              <a:t>);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prod.setName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prod.setDescription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"Queen size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prod.setPrice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500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"/create"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1" dirty="0">
                <a:solidFill>
                  <a:srgbClr val="DD1144"/>
                </a:solidFill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createProduct</a:t>
            </a:r>
            <a:r>
              <a:rPr lang="fr-FR" b="0" i="0" dirty="0">
                <a:effectLst/>
                <a:latin typeface="Droid Sans Mono"/>
              </a:rPr>
              <a:t>(Product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9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673E-2B2D-27F9-7F43-4D096A3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41A62-7EB7-7186-7A93-CD6971D0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290498" cy="76653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web services RESTful sont adaptés</a:t>
            </a:r>
          </a:p>
          <a:p>
            <a:pPr lvl="1"/>
            <a:r>
              <a:rPr lang="fr-FR" dirty="0"/>
              <a:t>Si le service ne stocke pas d’information sur son état ni les transactions passées (</a:t>
            </a:r>
            <a:r>
              <a:rPr lang="fr-FR" i="1" dirty="0" err="1">
                <a:solidFill>
                  <a:srgbClr val="FF0000"/>
                </a:solidFill>
              </a:rPr>
              <a:t>stateless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P.ex. ne peut pas poursuivre le processus de traitement si celui-ci est interrompu par une panne</a:t>
            </a:r>
          </a:p>
          <a:p>
            <a:pPr lvl="1"/>
            <a:r>
              <a:rPr lang="fr-FR" dirty="0"/>
              <a:t>Si le producteur de service et le consommateur se comprennent</a:t>
            </a:r>
          </a:p>
          <a:p>
            <a:pPr lvl="1"/>
            <a:r>
              <a:rPr lang="fr-FR" dirty="0"/>
              <a:t>Si la bande passante consommée est importante et doit être limitée</a:t>
            </a:r>
          </a:p>
          <a:p>
            <a:pPr lvl="1"/>
            <a:r>
              <a:rPr lang="fr-FR" dirty="0"/>
              <a:t>Si les services sont agrégés ou associés à un site existant </a:t>
            </a:r>
          </a:p>
          <a:p>
            <a:pPr lvl="2"/>
            <a:r>
              <a:rPr lang="fr-FR" dirty="0"/>
              <a:t>Très facile de les utiliser en AJAX ou autre technologie purement Web</a:t>
            </a:r>
          </a:p>
          <a:p>
            <a:pPr lvl="2"/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Pour résumer,</a:t>
            </a:r>
          </a:p>
          <a:p>
            <a:pPr lvl="1"/>
            <a:r>
              <a:rPr lang="fr-FR" dirty="0">
                <a:solidFill>
                  <a:schemeClr val="accent6"/>
                </a:solidFill>
              </a:rPr>
              <a:t>« big » web services pour des applications d’entreprises avec des besoins en QoS (</a:t>
            </a:r>
            <a:r>
              <a:rPr lang="fr-FR" i="1" dirty="0" err="1">
                <a:solidFill>
                  <a:schemeClr val="accent6"/>
                </a:solidFill>
              </a:rPr>
              <a:t>quality</a:t>
            </a:r>
            <a:r>
              <a:rPr lang="fr-FR" i="1" dirty="0">
                <a:solidFill>
                  <a:schemeClr val="accent6"/>
                </a:solidFill>
              </a:rPr>
              <a:t>-of-service</a:t>
            </a:r>
            <a:r>
              <a:rPr lang="fr-FR" dirty="0">
                <a:solidFill>
                  <a:schemeClr val="accent6"/>
                </a:solidFill>
              </a:rPr>
              <a:t>)</a:t>
            </a:r>
          </a:p>
          <a:p>
            <a:pPr lvl="2"/>
            <a:r>
              <a:rPr lang="fr-FR" dirty="0"/>
              <a:t>Des standards pour la sécurité, la fiabilité et l’interopérabilité</a:t>
            </a:r>
          </a:p>
          <a:p>
            <a:pPr lvl="1"/>
            <a:r>
              <a:rPr lang="fr-FR" dirty="0">
                <a:solidFill>
                  <a:schemeClr val="accent6"/>
                </a:solidFill>
              </a:rPr>
              <a:t>« RESTful » web services pour des applications Web ou des API</a:t>
            </a:r>
          </a:p>
          <a:p>
            <a:pPr lvl="2"/>
            <a:r>
              <a:rPr lang="fr-FR" dirty="0"/>
              <a:t>Légers, rapides et simples à consommer et à écrire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D808C-1C99-229C-8AD0-0C1D802A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780CF9-CE28-8FEE-F8AB-F32B4173CDB3}"/>
              </a:ext>
            </a:extLst>
          </p:cNvPr>
          <p:cNvSpPr/>
          <p:nvPr/>
        </p:nvSpPr>
        <p:spPr>
          <a:xfrm>
            <a:off x="1345473" y="8307977"/>
            <a:ext cx="11678196" cy="100584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437D-92A1-16A8-6D7A-E5E4BFB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A1BE4-21C8-EFFB-3338-A465F9AA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33303"/>
            <a:ext cx="13408064" cy="7696756"/>
          </a:xfrm>
        </p:spPr>
        <p:txBody>
          <a:bodyPr/>
          <a:lstStyle/>
          <a:p>
            <a:r>
              <a:rPr lang="fr-FR" dirty="0"/>
              <a:t>Une architecture centrée sur le transfert de documents représentant des ressources, au travers de requêtes et de réponses</a:t>
            </a:r>
          </a:p>
          <a:p>
            <a:pPr lvl="1"/>
            <a:r>
              <a:rPr lang="fr-FR" dirty="0"/>
              <a:t>Ressources : données et fonctionnalités accessibles via des URI (p.ex. </a:t>
            </a:r>
            <a:r>
              <a:rPr lang="fr-FR" i="1" dirty="0"/>
              <a:t>/blog/</a:t>
            </a:r>
            <a:r>
              <a:rPr lang="fr-FR" i="1" dirty="0" err="1"/>
              <a:t>posts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Documents : JSON, XML, txt, PDF, HTML, …</a:t>
            </a:r>
          </a:p>
          <a:p>
            <a:pPr lvl="1"/>
            <a:r>
              <a:rPr lang="fr-FR" dirty="0"/>
              <a:t>Requêtes (HTTP) : POST, GET, PUT, DELETE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8F316-CF42-056B-27C8-E80F5112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BDED8D-BE96-F0F2-FFD9-7B895669B149}"/>
              </a:ext>
            </a:extLst>
          </p:cNvPr>
          <p:cNvSpPr txBox="1"/>
          <p:nvPr/>
        </p:nvSpPr>
        <p:spPr>
          <a:xfrm rot="16200000">
            <a:off x="11152987" y="3159425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*L'architecture REST expliquée en 5 règles (nicolashachet.com)</a:t>
            </a:r>
            <a:endParaRPr lang="fr-FR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9AD2235C-3936-8E1C-AD45-E25862DAA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3" y="4912111"/>
            <a:ext cx="13212121" cy="42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437D-92A1-16A8-6D7A-E5E4BFB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A1BE4-21C8-EFFB-3338-A465F9AA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5" y="2066664"/>
            <a:ext cx="13460315" cy="7563394"/>
          </a:xfrm>
        </p:spPr>
        <p:txBody>
          <a:bodyPr/>
          <a:lstStyle/>
          <a:p>
            <a:r>
              <a:rPr lang="fr-FR" dirty="0"/>
              <a:t>Les principes :</a:t>
            </a:r>
          </a:p>
          <a:p>
            <a:pPr lvl="1"/>
            <a:r>
              <a:rPr lang="fr-FR" dirty="0"/>
              <a:t>L’URI comme identifiant d’une ressource -&gt; définir une hiérarchie des ressources, et donc des URI, dans l’application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hlinkClick r:id="rId2"/>
              </a:rPr>
              <a:t>http://mywebsite.com/books/87</a:t>
            </a:r>
            <a:r>
              <a:rPr lang="fr-FR" dirty="0"/>
              <a:t> et </a:t>
            </a:r>
            <a:r>
              <a:rPr lang="fr-FR" dirty="0">
                <a:hlinkClick r:id="rId3"/>
              </a:rPr>
              <a:t>http://mywebsite.com/books/87/comments</a:t>
            </a:r>
            <a:r>
              <a:rPr lang="fr-FR" dirty="0"/>
              <a:t> </a:t>
            </a:r>
          </a:p>
          <a:p>
            <a:pPr marL="1425550" lvl="2" indent="0">
              <a:buNone/>
            </a:pPr>
            <a:endParaRPr lang="fr-FR" dirty="0"/>
          </a:p>
          <a:p>
            <a:pPr lvl="2"/>
            <a:endParaRPr lang="fr-FR" sz="800" dirty="0"/>
          </a:p>
          <a:p>
            <a:pPr lvl="1"/>
            <a:r>
              <a:rPr lang="fr-FR" dirty="0"/>
              <a:t>4 principales opérations sur les ressources (CRUD) : POST (créer), GET (lire), PUT (mettre à jours), et DELETE (supprimer)</a:t>
            </a:r>
          </a:p>
          <a:p>
            <a:pPr lvl="2"/>
            <a:r>
              <a:rPr lang="fr-FR" dirty="0"/>
              <a:t>P.ex. </a:t>
            </a:r>
            <a:r>
              <a:rPr lang="nn-NO" dirty="0"/>
              <a:t>POST </a:t>
            </a:r>
            <a:r>
              <a:rPr lang="nn-NO" dirty="0">
                <a:hlinkClick r:id="rId4"/>
              </a:rPr>
              <a:t>http://mywebsite.com/books</a:t>
            </a:r>
            <a:r>
              <a:rPr lang="nn-NO" dirty="0"/>
              <a:t> et</a:t>
            </a:r>
            <a:r>
              <a:rPr lang="fr-FR" dirty="0"/>
              <a:t> </a:t>
            </a:r>
            <a:r>
              <a:rPr lang="en-US" dirty="0"/>
              <a:t>PUT </a:t>
            </a:r>
            <a:r>
              <a:rPr lang="en-US" dirty="0">
                <a:hlinkClick r:id="rId2"/>
              </a:rPr>
              <a:t>http://mywebsite.com/books/87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sz="800" dirty="0"/>
          </a:p>
          <a:p>
            <a:pPr lvl="1"/>
            <a:r>
              <a:rPr lang="en-US" dirty="0"/>
              <a:t>Des messages </a:t>
            </a:r>
            <a:r>
              <a:rPr lang="en-US" dirty="0" err="1"/>
              <a:t>autodescriptifs</a:t>
            </a:r>
            <a:r>
              <a:rPr lang="en-US" dirty="0"/>
              <a:t> : la </a:t>
            </a:r>
            <a:r>
              <a:rPr lang="en-US" dirty="0" err="1"/>
              <a:t>réponse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document </a:t>
            </a:r>
            <a:r>
              <a:rPr lang="en-US" dirty="0" err="1"/>
              <a:t>dont</a:t>
            </a:r>
            <a:r>
              <a:rPr lang="en-US" dirty="0"/>
              <a:t> le format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détecté</a:t>
            </a:r>
            <a:r>
              <a:rPr lang="en-US" dirty="0"/>
              <a:t> et </a:t>
            </a:r>
            <a:r>
              <a:rPr lang="en-US" dirty="0" err="1"/>
              <a:t>accepté</a:t>
            </a:r>
            <a:r>
              <a:rPr lang="en-US" dirty="0"/>
              <a:t> par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grâce aux </a:t>
            </a:r>
            <a:r>
              <a:rPr lang="en-US" dirty="0" err="1"/>
              <a:t>métadonnées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Les requêtes doivent contenir toutes les informations nécessaires au traitement</a:t>
            </a:r>
            <a:endParaRPr lang="en-US" dirty="0"/>
          </a:p>
          <a:p>
            <a:pPr lvl="1"/>
            <a:endParaRPr lang="en-US" sz="800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8F316-CF42-056B-27C8-E80F5112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BDED8D-BE96-F0F2-FFD9-7B895669B149}"/>
              </a:ext>
            </a:extLst>
          </p:cNvPr>
          <p:cNvSpPr txBox="1"/>
          <p:nvPr/>
        </p:nvSpPr>
        <p:spPr>
          <a:xfrm rot="16200000">
            <a:off x="11152987" y="3159425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*L'architecture REST expliquée en 5 règles (nicolashachet.com)</a:t>
            </a:r>
            <a:endParaRPr lang="fr-FR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9AD2235C-3936-8E1C-AD45-E25862DAA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33" y="510892"/>
            <a:ext cx="637246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56258" cy="7665333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>
                <a:solidFill>
                  <a:schemeClr val="accent1"/>
                </a:solidFill>
              </a:rPr>
              <a:t>cURL</a:t>
            </a:r>
            <a:r>
              <a:rPr lang="fr-FR" dirty="0"/>
              <a:t> (Client for URLS)</a:t>
            </a:r>
          </a:p>
          <a:p>
            <a:pPr lvl="1"/>
            <a:r>
              <a:rPr lang="fr-FR" dirty="0"/>
              <a:t>Un programme en ligne de commandes pour envoyer des requêtes HTTP</a:t>
            </a:r>
          </a:p>
          <a:p>
            <a:pPr lvl="2"/>
            <a:r>
              <a:rPr lang="en-US" dirty="0" err="1"/>
              <a:t>P.ex</a:t>
            </a:r>
            <a:r>
              <a:rPr lang="en-US" dirty="0"/>
              <a:t>. </a:t>
            </a:r>
            <a:r>
              <a:rPr lang="en-US" i="1" dirty="0"/>
              <a:t>curl -X GET </a:t>
            </a:r>
            <a:r>
              <a:rPr lang="en-US" i="1" dirty="0">
                <a:hlinkClick r:id="rId2"/>
              </a:rPr>
              <a:t>https://www.google.com/</a:t>
            </a:r>
            <a:r>
              <a:rPr lang="en-US" i="1" dirty="0"/>
              <a:t> </a:t>
            </a:r>
            <a:r>
              <a:rPr lang="en-US" dirty="0"/>
              <a:t>pour 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 GET au </a:t>
            </a:r>
            <a:r>
              <a:rPr lang="en-US" dirty="0" err="1"/>
              <a:t>serveur</a:t>
            </a:r>
            <a:r>
              <a:rPr lang="en-US" dirty="0"/>
              <a:t> de Google</a:t>
            </a:r>
          </a:p>
          <a:p>
            <a:pPr lvl="1"/>
            <a:r>
              <a:rPr lang="en-US" dirty="0"/>
              <a:t>Une </a:t>
            </a:r>
            <a:r>
              <a:rPr lang="en-US" dirty="0" err="1"/>
              <a:t>bibliothèque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libcurl</a:t>
            </a:r>
            <a:r>
              <a:rPr lang="en-US" dirty="0"/>
              <a:t>) </a:t>
            </a:r>
            <a:r>
              <a:rPr lang="en-US" dirty="0" err="1"/>
              <a:t>utilisable</a:t>
            </a:r>
            <a:r>
              <a:rPr lang="en-US" dirty="0"/>
              <a:t> dans son code PHP</a:t>
            </a:r>
          </a:p>
          <a:p>
            <a:pPr lvl="1"/>
            <a:endParaRPr lang="en-US" dirty="0"/>
          </a:p>
          <a:p>
            <a:r>
              <a:rPr lang="fr-FR" dirty="0"/>
              <a:t>Plusieurs étapes :</a:t>
            </a:r>
          </a:p>
          <a:p>
            <a:pPr lvl="1"/>
            <a:r>
              <a:rPr lang="fr-FR" dirty="0"/>
              <a:t>Initialiser une session </a:t>
            </a:r>
            <a:r>
              <a:rPr lang="fr-FR" dirty="0" err="1"/>
              <a:t>cURL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Définir les paramètres de connexion</a:t>
            </a:r>
          </a:p>
          <a:p>
            <a:pPr lvl="1"/>
            <a:r>
              <a:rPr lang="fr-FR" dirty="0"/>
              <a:t>Envoyer la requête et récupérer le résultat</a:t>
            </a:r>
          </a:p>
          <a:p>
            <a:pPr lvl="2"/>
            <a:r>
              <a:rPr lang="fr-FR" dirty="0"/>
              <a:t>Potentiellement convertir le résultat</a:t>
            </a:r>
          </a:p>
          <a:p>
            <a:pPr marL="1425550" lvl="2" indent="0">
              <a:buNone/>
            </a:pPr>
            <a:r>
              <a:rPr lang="fr-FR" dirty="0"/>
              <a:t>     avant ou après</a:t>
            </a:r>
          </a:p>
          <a:p>
            <a:pPr lvl="1"/>
            <a:r>
              <a:rPr lang="fr-FR" dirty="0"/>
              <a:t>Utiliser le résultat</a:t>
            </a:r>
          </a:p>
          <a:p>
            <a:pPr lvl="2"/>
            <a:r>
              <a:rPr lang="fr-FR" dirty="0"/>
              <a:t>Parcourir le résultat s’il s’agit d’une</a:t>
            </a:r>
          </a:p>
          <a:p>
            <a:pPr marL="1425550" lvl="2" indent="0">
              <a:buNone/>
            </a:pPr>
            <a:r>
              <a:rPr lang="fr-FR" dirty="0"/>
              <a:t>     collection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8F6A78-26CF-E8A1-FA48-C781CBF3E79B}"/>
              </a:ext>
            </a:extLst>
          </p:cNvPr>
          <p:cNvSpPr txBox="1"/>
          <p:nvPr/>
        </p:nvSpPr>
        <p:spPr>
          <a:xfrm>
            <a:off x="8365781" y="4738363"/>
            <a:ext cx="670311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CURLOPT_RETURNTRANSFER,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curl_exec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curl_close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$record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...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B675AA-2530-0997-FB09-E6E657BD5DC0}"/>
              </a:ext>
            </a:extLst>
          </p:cNvPr>
          <p:cNvSpPr txBox="1"/>
          <p:nvPr/>
        </p:nvSpPr>
        <p:spPr>
          <a:xfrm>
            <a:off x="10520854" y="8270857"/>
            <a:ext cx="2392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Exemple avec un </a:t>
            </a:r>
            <a:r>
              <a:rPr lang="fr-FR" sz="2000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9933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56258" cy="7665333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>
                <a:solidFill>
                  <a:schemeClr val="accent1"/>
                </a:solidFill>
              </a:rPr>
              <a:t>cURL</a:t>
            </a:r>
            <a:r>
              <a:rPr lang="fr-FR" dirty="0"/>
              <a:t> (Client for URLS)</a:t>
            </a:r>
          </a:p>
          <a:p>
            <a:pPr lvl="1"/>
            <a:r>
              <a:rPr lang="fr-FR" dirty="0"/>
              <a:t>Un programme en ligne de commandes pour envoyer des requêtes HTTP</a:t>
            </a:r>
          </a:p>
          <a:p>
            <a:pPr lvl="2"/>
            <a:r>
              <a:rPr lang="en-US" dirty="0" err="1"/>
              <a:t>P.ex</a:t>
            </a:r>
            <a:r>
              <a:rPr lang="en-US" dirty="0"/>
              <a:t>. </a:t>
            </a:r>
            <a:r>
              <a:rPr lang="en-US" i="1" dirty="0"/>
              <a:t>curl -X GET </a:t>
            </a:r>
            <a:r>
              <a:rPr lang="en-US" i="1" dirty="0">
                <a:hlinkClick r:id="rId2"/>
              </a:rPr>
              <a:t>https://www.google.com/</a:t>
            </a:r>
            <a:r>
              <a:rPr lang="en-US" i="1" dirty="0"/>
              <a:t> </a:t>
            </a:r>
            <a:r>
              <a:rPr lang="en-US" dirty="0"/>
              <a:t>pour 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 GET au </a:t>
            </a:r>
            <a:r>
              <a:rPr lang="en-US" dirty="0" err="1"/>
              <a:t>serveur</a:t>
            </a:r>
            <a:r>
              <a:rPr lang="en-US" dirty="0"/>
              <a:t> de Google</a:t>
            </a:r>
          </a:p>
          <a:p>
            <a:pPr lvl="1"/>
            <a:r>
              <a:rPr lang="en-US" dirty="0"/>
              <a:t>Une </a:t>
            </a:r>
            <a:r>
              <a:rPr lang="en-US" dirty="0" err="1"/>
              <a:t>bibliothèque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libcurl</a:t>
            </a:r>
            <a:r>
              <a:rPr lang="en-US" dirty="0"/>
              <a:t>) </a:t>
            </a:r>
            <a:r>
              <a:rPr lang="en-US" dirty="0" err="1"/>
              <a:t>utilisable</a:t>
            </a:r>
            <a:r>
              <a:rPr lang="en-US" dirty="0"/>
              <a:t> dans son code PHP</a:t>
            </a:r>
          </a:p>
          <a:p>
            <a:pPr lvl="1"/>
            <a:endParaRPr lang="en-US" dirty="0"/>
          </a:p>
          <a:p>
            <a:r>
              <a:rPr lang="fr-FR" dirty="0"/>
              <a:t>Plusieurs étapes :</a:t>
            </a:r>
          </a:p>
          <a:p>
            <a:pPr lvl="1"/>
            <a:r>
              <a:rPr lang="fr-FR" dirty="0"/>
              <a:t>Initialiser une session </a:t>
            </a:r>
            <a:r>
              <a:rPr lang="fr-FR" dirty="0" err="1"/>
              <a:t>cURL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Définir les paramètres de connexion</a:t>
            </a:r>
          </a:p>
          <a:p>
            <a:pPr lvl="1"/>
            <a:r>
              <a:rPr lang="fr-FR" dirty="0"/>
              <a:t>Envoyer la requête et récupérer le résultat</a:t>
            </a:r>
          </a:p>
          <a:p>
            <a:pPr lvl="2"/>
            <a:r>
              <a:rPr lang="fr-FR" dirty="0"/>
              <a:t>Potentiellement convertir le résultat</a:t>
            </a:r>
          </a:p>
          <a:p>
            <a:pPr marL="1425550" lvl="2" indent="0">
              <a:buNone/>
            </a:pPr>
            <a:r>
              <a:rPr lang="fr-FR" dirty="0"/>
              <a:t>     avant ou après</a:t>
            </a:r>
          </a:p>
          <a:p>
            <a:pPr lvl="1"/>
            <a:r>
              <a:rPr lang="fr-FR" dirty="0"/>
              <a:t>Utiliser le résultat</a:t>
            </a:r>
          </a:p>
          <a:p>
            <a:pPr lvl="2"/>
            <a:r>
              <a:rPr lang="fr-FR" dirty="0"/>
              <a:t>Parcourir le résultat s’il s’agit d’une</a:t>
            </a:r>
          </a:p>
          <a:p>
            <a:pPr marL="1425550" lvl="2" indent="0">
              <a:buNone/>
            </a:pPr>
            <a:r>
              <a:rPr lang="fr-FR" dirty="0"/>
              <a:t>     collection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8F6A78-26CF-E8A1-FA48-C781CBF3E79B}"/>
              </a:ext>
            </a:extLst>
          </p:cNvPr>
          <p:cNvSpPr txBox="1"/>
          <p:nvPr/>
        </p:nvSpPr>
        <p:spPr>
          <a:xfrm>
            <a:off x="8438605" y="4738363"/>
            <a:ext cx="663028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write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CURLOPT_RETURNTRANSFER,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CURLOPT_POST,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CURLOPT_POSTFIELDS,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curl_exec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curl_close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B675AA-2530-0997-FB09-E6E657BD5DC0}"/>
              </a:ext>
            </a:extLst>
          </p:cNvPr>
          <p:cNvSpPr txBox="1"/>
          <p:nvPr/>
        </p:nvSpPr>
        <p:spPr>
          <a:xfrm>
            <a:off x="10490806" y="7794550"/>
            <a:ext cx="252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Exemple avec un </a:t>
            </a:r>
            <a:r>
              <a:rPr lang="fr-FR" sz="2000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70425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525630" cy="7665333"/>
          </a:xfrm>
        </p:spPr>
        <p:txBody>
          <a:bodyPr/>
          <a:lstStyle/>
          <a:p>
            <a:r>
              <a:rPr lang="fr-FR" dirty="0"/>
              <a:t>Utiliser l’</a:t>
            </a:r>
            <a:r>
              <a:rPr lang="fr-FR" dirty="0">
                <a:solidFill>
                  <a:schemeClr val="accent1"/>
                </a:solidFill>
              </a:rPr>
              <a:t>API </a:t>
            </a:r>
            <a:r>
              <a:rPr lang="fr-FR" dirty="0" err="1">
                <a:solidFill>
                  <a:schemeClr val="accent1"/>
                </a:solidFill>
              </a:rPr>
              <a:t>fetch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(</a:t>
            </a:r>
            <a:r>
              <a:rPr lang="fr-FR" sz="2800" dirty="0">
                <a:hlinkClick r:id="rId2"/>
              </a:rPr>
              <a:t>https://developer.mozilla.org/en-US/docs/Web/API/Fetch_API</a:t>
            </a:r>
            <a:r>
              <a:rPr lang="fr-FR" dirty="0"/>
              <a:t>)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Plusieurs options, mais la plus simple est d‘utiliser des fonctions asynchrones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4349DA-14AD-F9EA-557D-D3DBD0CE1F25}"/>
              </a:ext>
            </a:extLst>
          </p:cNvPr>
          <p:cNvSpPr txBox="1"/>
          <p:nvPr/>
        </p:nvSpPr>
        <p:spPr>
          <a:xfrm rot="16200000">
            <a:off x="10450858" y="3752446"/>
            <a:ext cx="896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*Consultation de l’API avec JS : </a:t>
            </a:r>
            <a:r>
              <a:rPr lang="fr-FR" dirty="0" err="1">
                <a:hlinkClick r:id="rId3"/>
              </a:rPr>
              <a:t>fetch</a:t>
            </a:r>
            <a:r>
              <a:rPr lang="fr-FR" dirty="0">
                <a:hlinkClick r:id="rId3"/>
              </a:rPr>
              <a:t>, </a:t>
            </a:r>
            <a:r>
              <a:rPr lang="fr-FR" dirty="0" err="1">
                <a:hlinkClick r:id="rId3"/>
              </a:rPr>
              <a:t>await</a:t>
            </a:r>
            <a:r>
              <a:rPr lang="fr-FR" dirty="0">
                <a:hlinkClick r:id="rId3"/>
              </a:rPr>
              <a:t>, </a:t>
            </a:r>
            <a:r>
              <a:rPr lang="fr-FR" dirty="0" err="1">
                <a:hlinkClick r:id="rId3"/>
              </a:rPr>
              <a:t>async</a:t>
            </a:r>
            <a:r>
              <a:rPr lang="fr-FR" dirty="0">
                <a:hlinkClick r:id="rId3"/>
              </a:rPr>
              <a:t> — Fast PHP 2023 (univ-orleans.fr)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EFDC5A-359A-9C15-C859-EC09D71B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9" y="4266989"/>
            <a:ext cx="9792919" cy="1530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function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getAuteurs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fetch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'http://localhost:8000/books/api/v1.0/auteur'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method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23F922-608C-E301-74A4-1F9B9D81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9" y="6081595"/>
            <a:ext cx="9792918" cy="208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function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auteurSupprime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 id 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fetch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'http://localhost:8000/books/api/v1.0/auteur/’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 		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method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'DELETE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body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lang="fr-FR" altLang="fr-FR" dirty="0" err="1">
                <a:solidFill>
                  <a:srgbClr val="AA22FF"/>
                </a:solidFill>
                <a:latin typeface="Droid Sans Mono"/>
              </a:rPr>
              <a:t>JSON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.stringify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"id"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		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622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4804</Words>
  <Application>Microsoft Office PowerPoint</Application>
  <PresentationFormat>Personnalisé</PresentationFormat>
  <Paragraphs>676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Droid Sans Mono</vt:lpstr>
      <vt:lpstr>Inter</vt:lpstr>
      <vt:lpstr>Wingdings</vt:lpstr>
      <vt:lpstr>Thème Office</vt:lpstr>
      <vt:lpstr>Chapitre 3 Utilisation et conception de services web</vt:lpstr>
      <vt:lpstr>Quelques Références bibliographiques</vt:lpstr>
      <vt:lpstr>Les services web</vt:lpstr>
      <vt:lpstr>Les services web</vt:lpstr>
      <vt:lpstr>L’architecture REST</vt:lpstr>
      <vt:lpstr>L’architecture REST</vt:lpstr>
      <vt:lpstr>Utiliser un service web RESTful – dans du code PHP</vt:lpstr>
      <vt:lpstr>Utiliser un service web RESTful – dans du code PHP</vt:lpstr>
      <vt:lpstr>Utiliser un service web RESTful – dans du code JavaScript</vt:lpstr>
      <vt:lpstr>Utiliser un service web RESTful – dans une application Java</vt:lpstr>
      <vt:lpstr>Utiliser un service web RESTful – dans une application Java</vt:lpstr>
      <vt:lpstr>Utiliser un service web RESTful – dans une application Java</vt:lpstr>
      <vt:lpstr>Introduction à Jakarta EE</vt:lpstr>
      <vt:lpstr>Introduction à Jakarta EE</vt:lpstr>
      <vt:lpstr>Introduction à Jakarta EE</vt:lpstr>
      <vt:lpstr>Introduction à Jakarta EE - architecture</vt:lpstr>
      <vt:lpstr>Introduction à Jakarta EE - architecture</vt:lpstr>
      <vt:lpstr>Exemple de service web RESTful avec Jakarta EE</vt:lpstr>
      <vt:lpstr>Exemple de service web RESTful avec Jakarta EE</vt:lpstr>
      <vt:lpstr>Créer un service web RESTful en Java - créer une ressource</vt:lpstr>
      <vt:lpstr>Créer un service web RESTful en Java - créer une ressource</vt:lpstr>
      <vt:lpstr>Créer un service web RESTful en Java - créer une ressource</vt:lpstr>
      <vt:lpstr>Créer un service web RESTful en Java – répondre aux requêtes </vt:lpstr>
      <vt:lpstr>Créer un service web RESTful en Java – répondre aux requêtes </vt:lpstr>
      <vt:lpstr>Créer un service web RESTful en Java – répondre aux requêtes </vt:lpstr>
      <vt:lpstr>Créer un service web RESTful en Java – passer en paramètres des informations</vt:lpstr>
      <vt:lpstr>Créer un service web RESTful en Java – passer en paramètres des informations</vt:lpstr>
      <vt:lpstr>Créer un service web RESTful en Java – retourner/consommer des objets en XML</vt:lpstr>
      <vt:lpstr>Créer un service web RESTful en Java – retourner/consommer des objets en XML</vt:lpstr>
      <vt:lpstr>Créer un service web RESTful en Java – retourner/consommer des objets en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833</cp:revision>
  <dcterms:created xsi:type="dcterms:W3CDTF">2021-02-11T09:20:17Z</dcterms:created>
  <dcterms:modified xsi:type="dcterms:W3CDTF">2025-03-09T21:48:52Z</dcterms:modified>
</cp:coreProperties>
</file>