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Source Code Pro SemiBol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19C995-364E-4844-AC51-E2D7FD284F8A}">
  <a:tblStyle styleId="{CC19C995-364E-4844-AC51-E2D7FD284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SemiBold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CodeProSemiBold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CodeProSemiBold-boldItalic.fntdata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40f2fc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40f2fc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40f2fc8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40f2fc8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40f2fc8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40f2fc8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40f2fc84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40f2fc8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0f2fc84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0f2fc84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40f2fc84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40f2fc84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46a5c3d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46a5c3d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ran.r-project.org/bin/windows/base/R-4.3.1-win.exe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s://posit.co/download/rstudio-desktop/" TargetMode="External"/><Relationship Id="rId7" Type="http://schemas.openxmlformats.org/officeDocument/2006/relationships/hyperlink" Target="https://cran.r-project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s://github.com/floveil/FormationRMadagasca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78250" y="1780949"/>
            <a:ext cx="7987500" cy="7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Introduction au </a:t>
            </a:r>
            <a:r>
              <a:rPr b="1" lang="fr" sz="4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langage</a:t>
            </a:r>
            <a:r>
              <a:rPr b="1" lang="fr" sz="4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R pour la géomatique</a:t>
            </a:r>
            <a:endParaRPr b="1" sz="4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76800" y="2871025"/>
            <a:ext cx="43317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Florent Veillon - Ingénieur d’études - EspaceDev - IRD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Antananarivo - Madagascar - Octobre 2023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155" y="4485502"/>
            <a:ext cx="1611897" cy="5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433" y="4485512"/>
            <a:ext cx="2302316" cy="5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50" y="1078212"/>
            <a:ext cx="1332401" cy="10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677425" y="1028013"/>
            <a:ext cx="7303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7049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78D8"/>
              </a:buClr>
              <a:buSzPts val="1100"/>
              <a:buChar char="●"/>
            </a:pPr>
            <a:r>
              <a:rPr b="1" lang="fr" sz="1100">
                <a:solidFill>
                  <a:srgbClr val="3C78D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 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 un langage et un logiciel </a:t>
            </a:r>
            <a:r>
              <a:rPr b="1" lang="fr" sz="1100">
                <a:solidFill>
                  <a:srgbClr val="3C78D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libre 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et </a:t>
            </a:r>
            <a:r>
              <a:rPr b="1" lang="fr" sz="1100">
                <a:solidFill>
                  <a:srgbClr val="3C78D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gratuit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670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Char char="●"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Contribution en créant des fonctions et en les distribuant à la communauté (</a:t>
            </a:r>
            <a:r>
              <a:rPr b="1" lang="fr" sz="1100">
                <a:solidFill>
                  <a:srgbClr val="3C78D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packages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670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Montserrat"/>
              <a:buChar char="●"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Très forte communauté =&gt; beaucoup de documentations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670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Char char="●"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 et Python  =&gt; </a:t>
            </a:r>
            <a:r>
              <a:rPr b="1" lang="fr" sz="1100">
                <a:solidFill>
                  <a:srgbClr val="3C78D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sciences des données</a:t>
            </a:r>
            <a:endParaRPr b="1" sz="1100">
              <a:solidFill>
                <a:srgbClr val="3C78D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670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Montserrat"/>
              <a:buChar char="●"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Au départ R est un langage orienté vers </a:t>
            </a:r>
            <a:r>
              <a:rPr b="1" lang="fr" sz="1100">
                <a:solidFill>
                  <a:srgbClr val="3C78D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traitement de données et l'analyse statistique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90950" y="161500"/>
            <a:ext cx="4553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C78D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Langage </a:t>
            </a:r>
            <a:r>
              <a:rPr lang="fr" sz="2200">
                <a:solidFill>
                  <a:srgbClr val="3C78D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 et RStudio </a:t>
            </a:r>
            <a:endParaRPr sz="2200">
              <a:solidFill>
                <a:srgbClr val="3C78D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75" y="3000350"/>
            <a:ext cx="3120225" cy="10952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467250" y="3245000"/>
            <a:ext cx="5709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89999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78D8"/>
              </a:buClr>
              <a:buSzPts val="1100"/>
              <a:buChar char="●"/>
            </a:pPr>
            <a:r>
              <a:rPr b="1" lang="fr" sz="1100">
                <a:solidFill>
                  <a:srgbClr val="3C78D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Ecrire et exécuter du code R 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= Environnement de Développement (</a:t>
            </a:r>
            <a:r>
              <a:rPr b="1" lang="fr" sz="1100">
                <a:solidFill>
                  <a:srgbClr val="3C78D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Montserrat"/>
              <a:buChar char="●"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b="1" lang="fr" sz="1100">
                <a:solidFill>
                  <a:srgbClr val="3C78D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plus utilisé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pour R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Montserrat"/>
              <a:buChar char="●"/>
            </a:pP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D’autres IDE disponibles (</a:t>
            </a:r>
            <a:r>
              <a:rPr i="1"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 : </a:t>
            </a:r>
            <a:r>
              <a:rPr i="1" lang="fr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PyCharm</a:t>
            </a:r>
            <a:r>
              <a:rPr i="1"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plugins </a:t>
            </a:r>
            <a:r>
              <a:rPr i="1" lang="fr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R Language for IntelliU</a:t>
            </a:r>
            <a:r>
              <a:rPr lang="fr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90950" y="161500"/>
            <a:ext cx="4553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C78D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Rappel installation</a:t>
            </a:r>
            <a:endParaRPr sz="2200">
              <a:solidFill>
                <a:srgbClr val="3C78D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416925" y="13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{CC19C995-364E-4844-AC51-E2D7FD284F8A}</a:tableStyleId>
              </a:tblPr>
              <a:tblGrid>
                <a:gridCol w="1810825"/>
                <a:gridCol w="3186825"/>
                <a:gridCol w="331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Windows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Linux (Ubuntu)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93433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     &gt; Download R for Windows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     &gt; base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&gt; Click on </a:t>
                      </a:r>
                      <a:r>
                        <a:rPr lang="fr" sz="1000" u="sng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Download R-4.3.1 for Windows</a:t>
                      </a:r>
                      <a:r>
                        <a:rPr lang="fr" sz="100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sudo apt install r-base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sudo apt install r-base-dev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7212B"/>
                        </a:solidFill>
                        <a:highlight>
                          <a:srgbClr val="FFFFFF"/>
                        </a:highlight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rgbClr val="17212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RSTUDIO-2023.06.2-561.EXE</a:t>
                      </a:r>
                      <a:endParaRPr sz="1000">
                        <a:solidFill>
                          <a:srgbClr val="17212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7212B"/>
                        </a:solidFill>
                        <a:highlight>
                          <a:srgbClr val="FFFFFF"/>
                        </a:highlight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rgbClr val="17212B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RSTUDIO-2023.06.2-561-AMD64.DEB</a:t>
                      </a:r>
                      <a:endParaRPr sz="1000">
                        <a:solidFill>
                          <a:srgbClr val="17212B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425" y="2065573"/>
            <a:ext cx="801376" cy="6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90" y="3321825"/>
            <a:ext cx="1277400" cy="4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972650" y="3026750"/>
            <a:ext cx="297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https://posit.co/download/rstudio-desktop/</a:t>
            </a:r>
            <a:r>
              <a:rPr lang="fr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072000" y="997263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</a:t>
            </a:r>
            <a:r>
              <a:rPr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90950" y="161500"/>
            <a:ext cx="4553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C78D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RStudio </a:t>
            </a:r>
            <a:endParaRPr sz="2200">
              <a:solidFill>
                <a:srgbClr val="3C78D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5" y="714325"/>
            <a:ext cx="8105750" cy="43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90950" y="161500"/>
            <a:ext cx="4553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C78D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Les données spatiales dans R</a:t>
            </a:r>
            <a:endParaRPr sz="2200">
              <a:solidFill>
                <a:srgbClr val="3C78D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84275" y="1471050"/>
            <a:ext cx="60615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fr">
                <a:highlight>
                  <a:srgbClr val="EFEFE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rgdal</a:t>
            </a:r>
            <a:r>
              <a:rPr b="1" lang="fr" sz="1700">
                <a:solidFill>
                  <a:srgbClr val="3C78D8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fr">
                <a:highlight>
                  <a:srgbClr val="EFEFE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: Import/Export données spatiales (.shp)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fr">
                <a:highlight>
                  <a:srgbClr val="EFEFE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sp </a:t>
            </a:r>
            <a:r>
              <a:rPr lang="fr" sz="1300">
                <a:latin typeface="Source Code Pro"/>
                <a:ea typeface="Source Code Pro"/>
                <a:cs typeface="Source Code Pro"/>
                <a:sym typeface="Source Code Pro"/>
              </a:rPr>
              <a:t>: Structuration des données : table attributaire…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fr">
                <a:highlight>
                  <a:srgbClr val="EFEFE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rgeos</a:t>
            </a:r>
            <a:r>
              <a:rPr b="1" lang="fr" sz="1700">
                <a:solidFill>
                  <a:srgbClr val="3C78D8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fr">
                <a:highlight>
                  <a:srgbClr val="EFEFE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: Opérations SIG classiques (intersection…)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90950" y="1118738"/>
            <a:ext cx="2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Données vectorielles</a:t>
            </a:r>
            <a:endParaRPr b="1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90950" y="3083875"/>
            <a:ext cx="2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Données raster</a:t>
            </a:r>
            <a:endParaRPr b="1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90950" y="3484075"/>
            <a:ext cx="5548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fr">
                <a:highlight>
                  <a:srgbClr val="EFEFE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raster</a:t>
            </a:r>
            <a:r>
              <a:rPr b="1" lang="fr" sz="1700">
                <a:solidFill>
                  <a:srgbClr val="3C78D8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*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:  import, manipulation et modélisation de données raster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075" y="3083876"/>
            <a:ext cx="1133350" cy="12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650" y="1187375"/>
            <a:ext cx="1422350" cy="14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 rot="-5400000">
            <a:off x="7543450" y="3152250"/>
            <a:ext cx="1306800" cy="1135200"/>
          </a:xfrm>
          <a:prstGeom prst="hexagon">
            <a:avLst>
              <a:gd fmla="val 27892" name="adj"/>
              <a:gd fmla="val 115470" name="vf"/>
            </a:avLst>
          </a:prstGeom>
          <a:noFill/>
          <a:ln cap="flat" cmpd="sng" w="381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7772050" y="3519750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stars</a:t>
            </a:r>
            <a:endParaRPr sz="1600">
              <a:solidFill>
                <a:srgbClr val="1C458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22000" y="4569450"/>
            <a:ext cx="2655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f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Packages obsolètes fin 2023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939525" y="1530800"/>
            <a:ext cx="574200" cy="85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503250" y="3369625"/>
            <a:ext cx="574200" cy="85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90950" y="161500"/>
            <a:ext cx="4553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C78D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 de la matinée</a:t>
            </a:r>
            <a:endParaRPr sz="2200">
              <a:solidFill>
                <a:srgbClr val="3C78D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25" y="2723126"/>
            <a:ext cx="1133350" cy="12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650" y="2690725"/>
            <a:ext cx="1336750" cy="13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61500" y="1314800"/>
            <a:ext cx="39105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Présentation de fonctionnalités des packages </a:t>
            </a:r>
            <a:r>
              <a:rPr b="1" lang="fr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sf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et </a:t>
            </a:r>
            <a:r>
              <a:rPr b="1" lang="fr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Terra </a:t>
            </a:r>
            <a:endParaRPr b="1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Données vectorielles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Raster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974975" y="1314800"/>
            <a:ext cx="39105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Présentation du package </a:t>
            </a:r>
            <a:r>
              <a:rPr b="1" lang="fr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leaflet 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Cartes 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interactives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3950" y="2571748"/>
            <a:ext cx="3119901" cy="82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>
            <a:off x="4469950" y="1017975"/>
            <a:ext cx="0" cy="3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950" y="3443976"/>
            <a:ext cx="3119900" cy="110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390950" y="161500"/>
            <a:ext cx="5992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C78D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Accès aux données</a:t>
            </a:r>
            <a:endParaRPr sz="2200">
              <a:solidFill>
                <a:srgbClr val="3C78D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5400"/>
            <a:ext cx="8320598" cy="40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4469950" y="283200"/>
            <a:ext cx="432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hlink"/>
                </a:solidFill>
                <a:hlinkClick r:id="rId4"/>
              </a:rPr>
              <a:t>https://github.com/floveil/FormationRMadagascar</a:t>
            </a:r>
            <a:r>
              <a:rPr lang="fr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390950" y="161500"/>
            <a:ext cx="5992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C78D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Installation de packages</a:t>
            </a:r>
            <a:endParaRPr sz="2200">
              <a:solidFill>
                <a:srgbClr val="3C78D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90950" y="1112325"/>
            <a:ext cx="4240200" cy="221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Source Code Pro"/>
                <a:ea typeface="Source Code Pro"/>
                <a:cs typeface="Source Code Pro"/>
                <a:sym typeface="Source Code Pro"/>
              </a:rPr>
              <a:t>install.packages(“sf”)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install.packages(“terra”)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install.packages(“osmdata”)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install.packages(“maptiles”)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install.packages(“leaflet”)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install.packages(“</a:t>
            </a:r>
            <a:r>
              <a:rPr lang="fr" sz="1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leaflet.extras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install.packages(“</a:t>
            </a:r>
            <a:r>
              <a:rPr lang="fr" sz="1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leaflet.extras2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install.packages(“</a:t>
            </a:r>
            <a:r>
              <a:rPr lang="fr" sz="1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mapview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install.packages(“</a:t>
            </a:r>
            <a:r>
              <a:rPr lang="fr" sz="1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mapedit</a:t>
            </a:r>
            <a:r>
              <a:rPr lang="fr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”)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90950" y="4198425"/>
            <a:ext cx="4240200" cy="59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Source Code Pro"/>
                <a:ea typeface="Source Code Pro"/>
                <a:cs typeface="Source Code Pro"/>
                <a:sym typeface="Source Code Pro"/>
              </a:rPr>
              <a:t>library</a:t>
            </a:r>
            <a:r>
              <a:rPr lang="fr" sz="1300">
                <a:latin typeface="Source Code Pro"/>
                <a:ea typeface="Source Code Pro"/>
                <a:cs typeface="Source Code Pro"/>
                <a:sym typeface="Source Code Pro"/>
              </a:rPr>
              <a:t>(“sf”)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…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90950" y="3767625"/>
            <a:ext cx="3715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Chargement du package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