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0" r:id="rId2"/>
    <p:sldId id="432" r:id="rId3"/>
    <p:sldId id="431" r:id="rId4"/>
    <p:sldId id="433" r:id="rId5"/>
    <p:sldId id="435" r:id="rId6"/>
    <p:sldId id="436" r:id="rId7"/>
    <p:sldId id="437" r:id="rId8"/>
    <p:sldId id="434" r:id="rId9"/>
    <p:sldId id="444" r:id="rId10"/>
    <p:sldId id="438" r:id="rId11"/>
    <p:sldId id="440" r:id="rId12"/>
    <p:sldId id="441" r:id="rId13"/>
    <p:sldId id="442" r:id="rId14"/>
    <p:sldId id="447" r:id="rId15"/>
    <p:sldId id="443" r:id="rId16"/>
    <p:sldId id="445" r:id="rId17"/>
    <p:sldId id="446" r:id="rId18"/>
    <p:sldId id="449" r:id="rId1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592C0-C60F-46AF-ADB4-18393D8CBA25}" v="261" dt="2022-08-23T13:40:52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7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E6B51-05C4-1AE9-6287-D243C9092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B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6DC893-E05F-FA2D-955A-C8032FBC5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B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BD1C0C-655E-B5B9-7581-9FD381EC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F740-6B00-4930-8881-7EEB1552A6D6}" type="datetimeFigureOut">
              <a:rPr lang="en-BE" smtClean="0"/>
              <a:t>13/09/2022</a:t>
            </a:fld>
            <a:endParaRPr lang="en-B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FD7DA6-BFEB-977B-3475-99C78891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20756-435F-F86A-09F6-48B4E1DA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D610-DDB5-4029-A9DB-FE84A540ED74}" type="slidenum">
              <a:rPr lang="en-BE" smtClean="0"/>
              <a:t>‹Nº›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528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B3BE5-7ECF-9148-21DE-AC6B5E27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B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E3A166-E37E-69A6-1473-95A37C614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B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AC16A-A8A7-46A2-89DB-5EF63051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F740-6B00-4930-8881-7EEB1552A6D6}" type="datetimeFigureOut">
              <a:rPr lang="en-BE" smtClean="0"/>
              <a:t>13/09/2022</a:t>
            </a:fld>
            <a:endParaRPr lang="en-B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1D2C0-5593-63CA-AA90-0C44532C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7F4628-D491-E2A7-F939-55FEE2E3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D610-DDB5-4029-A9DB-FE84A540ED74}" type="slidenum">
              <a:rPr lang="en-BE" smtClean="0"/>
              <a:t>‹Nº›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100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B70ABF-01B5-5FFB-CF6B-8CC6C6A8A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B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9F53E2-2E7A-8443-9964-06E61E010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B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E6AF63-0758-679A-44DA-DED7682C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F740-6B00-4930-8881-7EEB1552A6D6}" type="datetimeFigureOut">
              <a:rPr lang="en-BE" smtClean="0"/>
              <a:t>13/09/2022</a:t>
            </a:fld>
            <a:endParaRPr lang="en-B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EB0A6-4F58-6CD0-27BA-54D03BED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42252-2B68-15B2-C626-B8AEA05B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D610-DDB5-4029-A9DB-FE84A540ED74}" type="slidenum">
              <a:rPr lang="en-BE" smtClean="0"/>
              <a:t>‹Nº›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011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YX Title slid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423908" y="380187"/>
            <a:ext cx="2456549" cy="335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 b="0" i="0">
                <a:solidFill>
                  <a:schemeClr val="tx1"/>
                </a:solidFill>
                <a:latin typeface="Space Mono" panose="02000509040000020004" pitchFamily="49" charset="77"/>
                <a:ea typeface="Gothic A1 Light" pitchFamily="2" charset="-127"/>
                <a:cs typeface="Space Mono" panose="02000509040000020004" pitchFamily="49" charset="77"/>
              </a:defRPr>
            </a:lvl1pPr>
          </a:lstStyle>
          <a:p>
            <a:pPr lvl="0"/>
            <a:r>
              <a:rPr lang="en-US" dirty="0"/>
              <a:t>Datum - </a:t>
            </a:r>
            <a:r>
              <a:rPr lang="en-US" dirty="0" err="1"/>
              <a:t>Locatie</a:t>
            </a:r>
            <a:endParaRPr lang="nl-BE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74E6798-1032-A443-9D5D-405A797F1D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71632" y="380188"/>
            <a:ext cx="2671948" cy="335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 b="0" i="0">
                <a:solidFill>
                  <a:schemeClr val="tx1"/>
                </a:solidFill>
                <a:latin typeface="Space Mono" panose="02000509040000020004" pitchFamily="49" charset="77"/>
                <a:ea typeface="Gothic A1 Light" pitchFamily="2" charset="-127"/>
                <a:cs typeface="Space Mono" panose="02000509040000020004" pitchFamily="49" charset="77"/>
              </a:defRPr>
            </a:lvl1pPr>
          </a:lstStyle>
          <a:p>
            <a:pPr lvl="0"/>
            <a:r>
              <a:rPr lang="en-US" dirty="0"/>
              <a:t>Presented by John Doe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615B19D-C0C2-5A41-B4EA-11C21FDB6F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2505" y="1270312"/>
            <a:ext cx="12384505" cy="4317376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B7619601-C18A-FF44-9D8B-320AE89AE7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9314" y="5943121"/>
            <a:ext cx="1454266" cy="53469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A02E6A0-8603-8244-B942-6AB8F27423D7}"/>
              </a:ext>
            </a:extLst>
          </p:cNvPr>
          <p:cNvSpPr txBox="1">
            <a:spLocks/>
          </p:cNvSpPr>
          <p:nvPr userDrawn="1"/>
        </p:nvSpPr>
        <p:spPr>
          <a:xfrm>
            <a:off x="3051727" y="2808613"/>
            <a:ext cx="6744361" cy="23756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Stolzl Book" pitchFamily="2" charset="77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/>
              </a:solidFill>
              <a:latin typeface="Stolzl Book" pitchFamily="2" charset="7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0B176B87-0628-2240-966D-BA4067ADB5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3355" y="2674937"/>
            <a:ext cx="6745288" cy="15081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>
                <a:solidFill>
                  <a:schemeClr val="tx1"/>
                </a:solidFill>
                <a:latin typeface="Stolzl Book" pitchFamily="2" charset="77"/>
                <a:ea typeface="Gothic A1 Light" pitchFamily="2" charset="-127"/>
                <a:cs typeface="Gothic A1 Light" pitchFamily="2" charset="-127"/>
              </a:rPr>
              <a:t>This is a headline</a:t>
            </a:r>
            <a:br>
              <a:rPr lang="en-US" dirty="0">
                <a:solidFill>
                  <a:schemeClr val="tx1"/>
                </a:solidFill>
                <a:latin typeface="Stolzl Book" pitchFamily="2" charset="77"/>
                <a:ea typeface="Gothic A1 Light" pitchFamily="2" charset="-127"/>
                <a:cs typeface="Gothic A1 Light" pitchFamily="2" charset="-127"/>
              </a:rPr>
            </a:br>
            <a:r>
              <a:rPr lang="en-US" dirty="0">
                <a:solidFill>
                  <a:schemeClr val="tx1"/>
                </a:solidFill>
                <a:latin typeface="Stolzl Book" pitchFamily="2" charset="77"/>
                <a:ea typeface="Gothic A1 Light" pitchFamily="2" charset="-127"/>
                <a:cs typeface="Gothic A1 Light" pitchFamily="2" charset="-127"/>
              </a:rPr>
              <a:t>lorem ipsum @</a:t>
            </a:r>
            <a:r>
              <a:rPr lang="en-US" dirty="0" err="1">
                <a:solidFill>
                  <a:schemeClr val="tx1"/>
                </a:solidFill>
                <a:latin typeface="Stolzl Book" pitchFamily="2" charset="77"/>
                <a:ea typeface="Gothic A1 Light" pitchFamily="2" charset="-127"/>
                <a:cs typeface="Gothic A1 Light" pitchFamily="2" charset="-127"/>
              </a:rPr>
              <a:t>Arinti</a:t>
            </a:r>
            <a:endParaRPr lang="en-US" dirty="0">
              <a:solidFill>
                <a:schemeClr val="tx1"/>
              </a:solidFill>
              <a:latin typeface="Stolzl Book" pitchFamily="2" charset="7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10" name="Tijdelijke aanduiding voor tekst 15">
            <a:extLst>
              <a:ext uri="{FF2B5EF4-FFF2-40B4-BE49-F238E27FC236}">
                <a16:creationId xmlns:a16="http://schemas.microsoft.com/office/drawing/2014/main" id="{FB239C6A-FB66-A449-A179-513FD427E9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3355" y="4428175"/>
            <a:ext cx="6744361" cy="457200"/>
          </a:xfrm>
        </p:spPr>
        <p:txBody>
          <a:bodyPr/>
          <a:lstStyle>
            <a:lvl1pPr>
              <a:defRPr>
                <a:latin typeface="Space Mono" panose="02000509040000020004" pitchFamily="49" charset="77"/>
              </a:defRPr>
            </a:lvl1pPr>
          </a:lstStyle>
          <a:p>
            <a:pPr lvl="0"/>
            <a:r>
              <a:rPr lang="nl-NL" dirty="0" err="1"/>
              <a:t>Subhead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359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687F-CEAC-D559-BFBD-DDB4A072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B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F9F70-91C3-21E3-343F-DD1416C63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B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ADEA1E-D79E-06D3-1903-71C18A91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F740-6B00-4930-8881-7EEB1552A6D6}" type="datetimeFigureOut">
              <a:rPr lang="en-BE" smtClean="0"/>
              <a:t>13/09/2022</a:t>
            </a:fld>
            <a:endParaRPr lang="en-B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23BD2A-54CE-86F9-C4F6-C9572FBE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B902C-DEDB-9439-0640-23757045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D610-DDB5-4029-A9DB-FE84A540ED74}" type="slidenum">
              <a:rPr lang="en-BE" smtClean="0"/>
              <a:t>‹Nº›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266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084C1-4B3F-EF36-3FA5-275231C7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B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77DF9E-7E42-F810-1D50-9D1EE28A2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76F0D5-46F0-E1D0-761C-9075547D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F740-6B00-4930-8881-7EEB1552A6D6}" type="datetimeFigureOut">
              <a:rPr lang="en-BE" smtClean="0"/>
              <a:t>13/09/2022</a:t>
            </a:fld>
            <a:endParaRPr lang="en-B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5BEE4-75E1-BBBC-633A-94922AE1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A785E4-B713-5B59-EED6-A77B45FD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D610-DDB5-4029-A9DB-FE84A540ED74}" type="slidenum">
              <a:rPr lang="en-BE" smtClean="0"/>
              <a:t>‹Nº›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23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9A238-EBA3-68E7-3F62-88FD4113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B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97ACA-1514-80D7-5801-FA0E9F67D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B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959DD8-02E9-E845-E1E6-F30D2C49A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B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A76EA4-A259-7690-C54C-B5AC4760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F740-6B00-4930-8881-7EEB1552A6D6}" type="datetimeFigureOut">
              <a:rPr lang="en-BE" smtClean="0"/>
              <a:t>13/09/2022</a:t>
            </a:fld>
            <a:endParaRPr lang="en-B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E880A6-C409-FC5B-5753-6D0ECB20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1C9FC9-7D39-5460-7500-81A3C244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D610-DDB5-4029-A9DB-FE84A540ED74}" type="slidenum">
              <a:rPr lang="en-BE" smtClean="0"/>
              <a:t>‹Nº›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138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EF554-6676-DE28-24BD-75D5E481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B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09A187-2E44-E316-705F-62668847E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24E8EE-C514-7A1B-0813-425AE3538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B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87C026-315B-806D-3FE0-9DA57D192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42AB70-3167-B0ED-1A31-6DD28E709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B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ED25C5-374A-6804-1B89-98C2C026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F740-6B00-4930-8881-7EEB1552A6D6}" type="datetimeFigureOut">
              <a:rPr lang="en-BE" smtClean="0"/>
              <a:t>13/09/2022</a:t>
            </a:fld>
            <a:endParaRPr lang="en-B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0EF171-0317-C1A1-D173-0BA9F12E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4A251C-1AA6-C481-7816-79B338A6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D610-DDB5-4029-A9DB-FE84A540ED74}" type="slidenum">
              <a:rPr lang="en-BE" smtClean="0"/>
              <a:t>‹Nº›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78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64F9A-F8AC-4F67-D352-3F4AEB60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B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53616-7D84-176C-02DC-1B49F47A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F740-6B00-4930-8881-7EEB1552A6D6}" type="datetimeFigureOut">
              <a:rPr lang="en-BE" smtClean="0"/>
              <a:t>13/09/2022</a:t>
            </a:fld>
            <a:endParaRPr lang="en-B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DE044E-1B9A-45F6-EA43-4FB281D8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B8A5B2-9B1E-F100-0456-09931512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D610-DDB5-4029-A9DB-FE84A540ED74}" type="slidenum">
              <a:rPr lang="en-BE" smtClean="0"/>
              <a:t>‹Nº›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2325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8EAF5B-7CED-842B-6DE8-0F29969C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F740-6B00-4930-8881-7EEB1552A6D6}" type="datetimeFigureOut">
              <a:rPr lang="en-BE" smtClean="0"/>
              <a:t>13/09/2022</a:t>
            </a:fld>
            <a:endParaRPr lang="en-B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15224B-3DB0-EF1F-B26B-39061C2E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3F2AC4-4C79-5358-B8D1-70EC584C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D610-DDB5-4029-A9DB-FE84A540ED74}" type="slidenum">
              <a:rPr lang="en-BE" smtClean="0"/>
              <a:t>‹Nº›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8024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84D2E-0160-D311-2C33-0DC0CB09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B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A2777-4AE2-DC42-6194-7A7C63E32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B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9DFA73-F7AE-63C8-3326-11AD1EDB8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0A0FCA-CBE8-15E1-0B7E-3648F05E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F740-6B00-4930-8881-7EEB1552A6D6}" type="datetimeFigureOut">
              <a:rPr lang="en-BE" smtClean="0"/>
              <a:t>13/09/2022</a:t>
            </a:fld>
            <a:endParaRPr lang="en-B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52C090-897A-E003-0F20-88310251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FCAA59-4F50-6753-AA37-9D031B75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D610-DDB5-4029-A9DB-FE84A540ED74}" type="slidenum">
              <a:rPr lang="en-BE" smtClean="0"/>
              <a:t>‹Nº›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766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970AE-62EE-275F-59AF-2F4602C3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B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2B5679-7D31-85FB-20DD-98311F244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0713FC-1B29-C22A-D001-24C97C683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33571F-F777-5029-74E3-5D3D74E9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F740-6B00-4930-8881-7EEB1552A6D6}" type="datetimeFigureOut">
              <a:rPr lang="en-BE" smtClean="0"/>
              <a:t>13/09/2022</a:t>
            </a:fld>
            <a:endParaRPr lang="en-B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5A3FA7-50EC-0363-0A2E-8B66D3CA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D97586-8F61-3CCB-B4E8-815A5630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D610-DDB5-4029-A9DB-FE84A540ED74}" type="slidenum">
              <a:rPr lang="en-BE" smtClean="0"/>
              <a:t>‹Nº›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020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37C7FE-1E1C-154D-59D0-27430F92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B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13BA7-5D4A-845F-74AE-DB63C432D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B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A92336-9571-CB0E-D296-117260C79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0F740-6B00-4930-8881-7EEB1552A6D6}" type="datetimeFigureOut">
              <a:rPr lang="en-BE" smtClean="0"/>
              <a:t>13/09/2022</a:t>
            </a:fld>
            <a:endParaRPr lang="en-B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49B06-1D1F-34D6-FCBE-8E4A7686F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206E3-13BB-C8C2-EE12-26B903149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D610-DDB5-4029-A9DB-FE84A540ED74}" type="slidenum">
              <a:rPr lang="en-BE" smtClean="0"/>
              <a:t>‹Nº›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6876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Fernando.Lovera@arinti.ai" TargetMode="External"/><Relationship Id="rId2" Type="http://schemas.openxmlformats.org/officeDocument/2006/relationships/hyperlink" Target="mailto:loverfe@cronos.be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linkedin.com/in/fernando-lovera-b1723125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E9E42E4-C317-6E4B-8BB3-B2239CD4F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Fernando Lovera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A9F665F-6FFD-F040-BC29-7E16BD41A9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0136" y="2674937"/>
            <a:ext cx="7438507" cy="1508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BE" b="1" dirty="0">
                <a:latin typeface="Stolzl Book"/>
              </a:rPr>
              <a:t>Databricks - Delta Live Tables</a:t>
            </a:r>
            <a:endParaRPr lang="nl-BE" b="1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7338812-F490-1F4D-BC8D-3BA208994B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3355" y="3725862"/>
            <a:ext cx="6744361" cy="4572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nl-BE" dirty="0">
                <a:latin typeface="Space Mono"/>
              </a:rPr>
              <a:t>Inspiring technology</a:t>
            </a:r>
            <a:endParaRPr lang="nl-BE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38E09A5-B71D-7761-E728-2C4BCF154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2187629" cy="114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40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35A3E81-76B1-70A3-3124-249B9126A4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20/08/2022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9D5B0-A133-2250-2556-8449AFDD3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6" name="Google Shape;880;p86">
            <a:extLst>
              <a:ext uri="{FF2B5EF4-FFF2-40B4-BE49-F238E27FC236}">
                <a16:creationId xmlns:a16="http://schemas.microsoft.com/office/drawing/2014/main" id="{002BBC20-C657-9863-D45E-50A39A817A9F}"/>
              </a:ext>
            </a:extLst>
          </p:cNvPr>
          <p:cNvSpPr/>
          <p:nvPr/>
        </p:nvSpPr>
        <p:spPr>
          <a:xfrm>
            <a:off x="1400337" y="1983198"/>
            <a:ext cx="3750501" cy="819387"/>
          </a:xfrm>
          <a:prstGeom prst="roundRect">
            <a:avLst>
              <a:gd name="adj" fmla="val 7576"/>
            </a:avLst>
          </a:prstGeom>
          <a:solidFill>
            <a:srgbClr val="F9F7F4"/>
          </a:solidFill>
          <a:ln w="9525" cap="flat" cmpd="sng">
            <a:solidFill>
              <a:srgbClr val="FF5F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50" rIns="68575" bIns="3425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/* Create a temp view on the accounts table */</a:t>
            </a:r>
            <a:endParaRPr sz="1050" b="0" i="0" u="none" strike="noStrike" cap="none" dirty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CREATE </a:t>
            </a:r>
            <a:r>
              <a:rPr lang="en-US" sz="105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STREAMING</a:t>
            </a:r>
            <a:r>
              <a:rPr lang="en-US" sz="1050" b="1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LIVE VIEW</a:t>
            </a:r>
            <a:r>
              <a:rPr lang="en-US" sz="1050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raw </a:t>
            </a:r>
            <a:r>
              <a:rPr lang="en-US" sz="1050" b="0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1050" b="0" i="0" u="none" strike="noStrike" cap="none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050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1050" b="0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050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cloud_files(“/data”, “csv”);</a:t>
            </a:r>
            <a:endParaRPr sz="1050" b="1" i="0" u="none" strike="noStrike" cap="none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" name="Google Shape;881;p86">
            <a:extLst>
              <a:ext uri="{FF2B5EF4-FFF2-40B4-BE49-F238E27FC236}">
                <a16:creationId xmlns:a16="http://schemas.microsoft.com/office/drawing/2014/main" id="{72E480B6-A307-D2A9-1BA0-53AF4042B10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275588" y="2802585"/>
            <a:ext cx="2248" cy="725225"/>
          </a:xfrm>
          <a:prstGeom prst="straightConnector1">
            <a:avLst/>
          </a:prstGeom>
          <a:noFill/>
          <a:ln w="9525" cap="flat" cmpd="sng">
            <a:solidFill>
              <a:srgbClr val="1B516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8" name="Google Shape;882;p86">
            <a:extLst>
              <a:ext uri="{FF2B5EF4-FFF2-40B4-BE49-F238E27FC236}">
                <a16:creationId xmlns:a16="http://schemas.microsoft.com/office/drawing/2014/main" id="{C034F6E1-254E-D3CE-99E2-69ACD20D554C}"/>
              </a:ext>
            </a:extLst>
          </p:cNvPr>
          <p:cNvSpPr/>
          <p:nvPr/>
        </p:nvSpPr>
        <p:spPr>
          <a:xfrm>
            <a:off x="1404834" y="3527810"/>
            <a:ext cx="3746004" cy="1297262"/>
          </a:xfrm>
          <a:prstGeom prst="roundRect">
            <a:avLst>
              <a:gd name="adj" fmla="val 7576"/>
            </a:avLst>
          </a:prstGeom>
          <a:solidFill>
            <a:srgbClr val="F9F7F4"/>
          </a:solidFill>
          <a:ln w="9525" cap="flat" cmpd="sng">
            <a:solidFill>
              <a:srgbClr val="FF5F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50" rIns="68575" bIns="3425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/* Stage 1: Bronze Table drop invalid rows */</a:t>
            </a:r>
            <a:endParaRPr sz="1066" b="0" i="0" u="none" strike="noStrike" cap="none" dirty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1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CREATE </a:t>
            </a:r>
            <a:r>
              <a:rPr lang="en-US" sz="1066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STREAMING</a:t>
            </a:r>
            <a:r>
              <a:rPr lang="en-US" sz="1066" b="1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LIVE TABLE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66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bronze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AS</a:t>
            </a:r>
            <a:endParaRPr sz="1066" b="0" i="0" u="none" strike="noStrike" cap="none" dirty="0">
              <a:solidFill>
                <a:srgbClr val="1B31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COMMENT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"Bronze table with valid account ids"</a:t>
            </a:r>
            <a:endParaRPr sz="1066" b="0" i="0" u="none" strike="noStrike" cap="none" dirty="0">
              <a:solidFill>
                <a:srgbClr val="1B31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1066" b="0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66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raw ...</a:t>
            </a:r>
            <a:endParaRPr sz="1466" b="0" i="0" u="none" strike="noStrike" cap="none" dirty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883;p86">
            <a:extLst>
              <a:ext uri="{FF2B5EF4-FFF2-40B4-BE49-F238E27FC236}">
                <a16:creationId xmlns:a16="http://schemas.microsoft.com/office/drawing/2014/main" id="{83CEC96D-3DB1-317A-01AE-543C26E032D4}"/>
              </a:ext>
            </a:extLst>
          </p:cNvPr>
          <p:cNvSpPr/>
          <p:nvPr/>
        </p:nvSpPr>
        <p:spPr>
          <a:xfrm>
            <a:off x="1404834" y="5277934"/>
            <a:ext cx="4350012" cy="1236878"/>
          </a:xfrm>
          <a:prstGeom prst="roundRect">
            <a:avLst>
              <a:gd name="adj" fmla="val 7576"/>
            </a:avLst>
          </a:prstGeom>
          <a:solidFill>
            <a:srgbClr val="F9F7F4"/>
          </a:solidFill>
          <a:ln w="9525" cap="flat" cmpd="sng">
            <a:solidFill>
              <a:srgbClr val="FF5F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50" rIns="68575" bIns="3425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/* Stage 2:Send rows to Silver, run validation rules */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66" b="0" i="0" u="none" strike="noStrike" cap="none" dirty="0">
              <a:solidFill>
                <a:srgbClr val="1B31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1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CREATE </a:t>
            </a:r>
            <a:r>
              <a:rPr lang="en-US" sz="1066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STREAMING</a:t>
            </a:r>
            <a:r>
              <a:rPr lang="en-US" sz="1066" b="1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LIVE TABLE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66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silver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66" b="0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1066" b="0" i="0" u="none" strike="noStrike" cap="none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COMMENT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"Silver Accounts table with validation checks"</a:t>
            </a:r>
            <a:endParaRPr sz="1066" b="0" i="0" u="none" strike="noStrike" cap="none" dirty="0">
              <a:solidFill>
                <a:srgbClr val="1B31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1066" b="0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66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bronze ...</a:t>
            </a:r>
            <a:endParaRPr sz="1466" b="0" i="0" u="none" strike="noStrike" cap="none" dirty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" name="Google Shape;884;p86">
            <a:extLst>
              <a:ext uri="{FF2B5EF4-FFF2-40B4-BE49-F238E27FC236}">
                <a16:creationId xmlns:a16="http://schemas.microsoft.com/office/drawing/2014/main" id="{85D08C24-E915-32DC-5BF8-A2F468B41F8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277836" y="4825072"/>
            <a:ext cx="302004" cy="452862"/>
          </a:xfrm>
          <a:prstGeom prst="straightConnector1">
            <a:avLst/>
          </a:prstGeom>
          <a:noFill/>
          <a:ln w="9525" cap="flat" cmpd="sng">
            <a:solidFill>
              <a:srgbClr val="1B516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cxnSp>
        <p:nvCxnSpPr>
          <p:cNvPr id="11" name="Google Shape;885;p86">
            <a:extLst>
              <a:ext uri="{FF2B5EF4-FFF2-40B4-BE49-F238E27FC236}">
                <a16:creationId xmlns:a16="http://schemas.microsoft.com/office/drawing/2014/main" id="{59CCF1BB-01EE-E88C-02DD-72EEED9CBFBB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993434" y="2517949"/>
            <a:ext cx="2011" cy="9092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" name="Google Shape;886;p86">
            <a:extLst>
              <a:ext uri="{FF2B5EF4-FFF2-40B4-BE49-F238E27FC236}">
                <a16:creationId xmlns:a16="http://schemas.microsoft.com/office/drawing/2014/main" id="{FD21C3A3-C266-3BEE-FCF5-006DE5CD4BF0}"/>
              </a:ext>
            </a:extLst>
          </p:cNvPr>
          <p:cNvCxnSpPr/>
          <p:nvPr/>
        </p:nvCxnSpPr>
        <p:spPr>
          <a:xfrm>
            <a:off x="1038225" y="3811997"/>
            <a:ext cx="0" cy="9141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887;p86">
            <a:extLst>
              <a:ext uri="{FF2B5EF4-FFF2-40B4-BE49-F238E27FC236}">
                <a16:creationId xmlns:a16="http://schemas.microsoft.com/office/drawing/2014/main" id="{BB1CFB08-B58E-98C7-5630-47470A966D9F}"/>
              </a:ext>
            </a:extLst>
          </p:cNvPr>
          <p:cNvCxnSpPr/>
          <p:nvPr/>
        </p:nvCxnSpPr>
        <p:spPr>
          <a:xfrm>
            <a:off x="1038225" y="5191587"/>
            <a:ext cx="0" cy="9141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" name="Google Shape;888;p86">
            <a:extLst>
              <a:ext uri="{FF2B5EF4-FFF2-40B4-BE49-F238E27FC236}">
                <a16:creationId xmlns:a16="http://schemas.microsoft.com/office/drawing/2014/main" id="{20B5E54D-C914-44E5-53AB-05098F160607}"/>
              </a:ext>
            </a:extLst>
          </p:cNvPr>
          <p:cNvSpPr txBox="1"/>
          <p:nvPr/>
        </p:nvSpPr>
        <p:spPr>
          <a:xfrm>
            <a:off x="590550" y="3427197"/>
            <a:ext cx="809789" cy="3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Bronze</a:t>
            </a:r>
            <a:endParaRPr sz="1333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" name="Google Shape;889;p86">
            <a:extLst>
              <a:ext uri="{FF2B5EF4-FFF2-40B4-BE49-F238E27FC236}">
                <a16:creationId xmlns:a16="http://schemas.microsoft.com/office/drawing/2014/main" id="{5E9BDBDC-B51F-5897-E6E6-31ACDF42A7A9}"/>
              </a:ext>
            </a:extLst>
          </p:cNvPr>
          <p:cNvSpPr txBox="1"/>
          <p:nvPr/>
        </p:nvSpPr>
        <p:spPr>
          <a:xfrm>
            <a:off x="633375" y="4806775"/>
            <a:ext cx="809789" cy="3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Silver</a:t>
            </a:r>
            <a:endParaRPr sz="1333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Google Shape;890;p86">
            <a:extLst>
              <a:ext uri="{FF2B5EF4-FFF2-40B4-BE49-F238E27FC236}">
                <a16:creationId xmlns:a16="http://schemas.microsoft.com/office/drawing/2014/main" id="{B20C2A2C-C0A5-BE5A-CC2E-5DBDCDD6E204}"/>
              </a:ext>
            </a:extLst>
          </p:cNvPr>
          <p:cNvSpPr txBox="1"/>
          <p:nvPr/>
        </p:nvSpPr>
        <p:spPr>
          <a:xfrm>
            <a:off x="633375" y="6186365"/>
            <a:ext cx="809789" cy="3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Gold</a:t>
            </a:r>
            <a:endParaRPr sz="1333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891;p86">
            <a:extLst>
              <a:ext uri="{FF2B5EF4-FFF2-40B4-BE49-F238E27FC236}">
                <a16:creationId xmlns:a16="http://schemas.microsoft.com/office/drawing/2014/main" id="{B9963762-F765-5E45-B010-863201106B5E}"/>
              </a:ext>
            </a:extLst>
          </p:cNvPr>
          <p:cNvSpPr txBox="1"/>
          <p:nvPr/>
        </p:nvSpPr>
        <p:spPr>
          <a:xfrm>
            <a:off x="588539" y="2128223"/>
            <a:ext cx="809789" cy="3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Source</a:t>
            </a:r>
            <a:endParaRPr sz="1333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F1D28EA2-1696-002E-3A0E-9EBBF9AD19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238" y="715963"/>
            <a:ext cx="6745287" cy="634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Introduction to Delta Live Tables (DLT)</a:t>
            </a:r>
            <a:endParaRPr lang="en-BE" sz="3000" b="1" dirty="0"/>
          </a:p>
        </p:txBody>
      </p:sp>
      <p:sp>
        <p:nvSpPr>
          <p:cNvPr id="21" name="Google Shape;879;p86">
            <a:extLst>
              <a:ext uri="{FF2B5EF4-FFF2-40B4-BE49-F238E27FC236}">
                <a16:creationId xmlns:a16="http://schemas.microsoft.com/office/drawing/2014/main" id="{1015B218-829C-7E88-028A-D59E3B670576}"/>
              </a:ext>
            </a:extLst>
          </p:cNvPr>
          <p:cNvSpPr txBox="1">
            <a:spLocks/>
          </p:cNvSpPr>
          <p:nvPr/>
        </p:nvSpPr>
        <p:spPr>
          <a:xfrm>
            <a:off x="6423908" y="1482107"/>
            <a:ext cx="5398594" cy="22677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675" rIns="0" bIns="4567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86" indent="-363976">
              <a:lnSpc>
                <a:spcPct val="115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●"/>
            </a:pPr>
            <a:r>
              <a:rPr lang="en-US" sz="1866" dirty="0"/>
              <a:t>Declarative instead of imperative.</a:t>
            </a:r>
          </a:p>
          <a:p>
            <a:pPr marL="457086" indent="0">
              <a:lnSpc>
                <a:spcPct val="115000"/>
              </a:lnSpc>
              <a:spcBef>
                <a:spcPts val="0"/>
              </a:spcBef>
              <a:buSzPts val="2700"/>
              <a:buFont typeface="Arial" panose="020B0604020202020204" pitchFamily="34" charset="0"/>
              <a:buNone/>
            </a:pPr>
            <a:endParaRPr lang="en-US" sz="1866" dirty="0"/>
          </a:p>
          <a:p>
            <a:pPr marL="457086" indent="-363976">
              <a:lnSpc>
                <a:spcPct val="115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●"/>
            </a:pPr>
            <a:r>
              <a:rPr lang="en-US" sz="1866" dirty="0"/>
              <a:t>Automatically generate </a:t>
            </a:r>
            <a:r>
              <a:rPr lang="en-US" sz="1866" b="1" dirty="0"/>
              <a:t>a flow of info</a:t>
            </a:r>
            <a:r>
              <a:rPr lang="en-US" sz="1866" dirty="0"/>
              <a:t> based on table dependencies across the data pipeline.</a:t>
            </a:r>
          </a:p>
          <a:p>
            <a:pPr marL="457086" indent="0">
              <a:lnSpc>
                <a:spcPct val="115000"/>
              </a:lnSpc>
              <a:spcBef>
                <a:spcPts val="0"/>
              </a:spcBef>
              <a:buSzPts val="2700"/>
              <a:buFont typeface="Arial" panose="020B0604020202020204" pitchFamily="34" charset="0"/>
              <a:buNone/>
            </a:pPr>
            <a:endParaRPr lang="en-US" sz="1866" dirty="0"/>
          </a:p>
          <a:p>
            <a:pPr marL="457086" indent="-363976">
              <a:lnSpc>
                <a:spcPct val="115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●"/>
            </a:pPr>
            <a:r>
              <a:rPr lang="en-US" sz="1866" dirty="0"/>
              <a:t>Checks for errors, dependencies and syntax errors.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9F823E6-CB58-13ED-14D6-8A6010A53F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6992" y="1248748"/>
            <a:ext cx="6744361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Space Mono" panose="02000509040000020004"/>
                <a:ea typeface="DM Sans"/>
                <a:cs typeface="DM Sans"/>
                <a:sym typeface="DM Sans"/>
              </a:rPr>
              <a:t>Declarative SQL &amp; Python APIs</a:t>
            </a:r>
            <a:endParaRPr lang="en-BE" sz="2200" dirty="0">
              <a:latin typeface="Space Mono" panose="02000509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55863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35A3E81-76B1-70A3-3124-249B9126A4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20/08/2022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9D5B0-A133-2250-2556-8449AFDD3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F1D28EA2-1696-002E-3A0E-9EBBF9AD19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238" y="715963"/>
            <a:ext cx="6745287" cy="634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Introduction to Delta Live Tables (DLT)</a:t>
            </a:r>
            <a:endParaRPr lang="en-BE" sz="3000" b="1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9F823E6-CB58-13ED-14D6-8A6010A53F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6992" y="1248748"/>
            <a:ext cx="6744361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Space Mono" panose="02000509040000020004"/>
                <a:ea typeface="DM Sans"/>
                <a:cs typeface="DM Sans"/>
                <a:sym typeface="DM Sans"/>
              </a:rPr>
              <a:t>Change data capture (CDC)</a:t>
            </a:r>
            <a:endParaRPr lang="en-BE" sz="2200" dirty="0">
              <a:latin typeface="Space Mono" panose="02000509040000020004"/>
            </a:endParaRPr>
          </a:p>
        </p:txBody>
      </p:sp>
      <p:grpSp>
        <p:nvGrpSpPr>
          <p:cNvPr id="19" name="Google Shape;898;p87">
            <a:extLst>
              <a:ext uri="{FF2B5EF4-FFF2-40B4-BE49-F238E27FC236}">
                <a16:creationId xmlns:a16="http://schemas.microsoft.com/office/drawing/2014/main" id="{E081A684-F19B-3D33-1BA2-7020CC5238CE}"/>
              </a:ext>
            </a:extLst>
          </p:cNvPr>
          <p:cNvGrpSpPr/>
          <p:nvPr/>
        </p:nvGrpSpPr>
        <p:grpSpPr>
          <a:xfrm>
            <a:off x="636357" y="2078902"/>
            <a:ext cx="5328189" cy="3323544"/>
            <a:chOff x="5132125" y="1316550"/>
            <a:chExt cx="5328156" cy="3324411"/>
          </a:xfrm>
        </p:grpSpPr>
        <p:sp>
          <p:nvSpPr>
            <p:cNvPr id="23" name="Google Shape;899;p87">
              <a:extLst>
                <a:ext uri="{FF2B5EF4-FFF2-40B4-BE49-F238E27FC236}">
                  <a16:creationId xmlns:a16="http://schemas.microsoft.com/office/drawing/2014/main" id="{996D1274-1833-B453-940F-80543C766D88}"/>
                </a:ext>
              </a:extLst>
            </p:cNvPr>
            <p:cNvSpPr txBox="1"/>
            <p:nvPr/>
          </p:nvSpPr>
          <p:spPr>
            <a:xfrm>
              <a:off x="6816474" y="4107507"/>
              <a:ext cx="1945200" cy="533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6" b="1" i="0" u="none" strike="noStrike" cap="non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Bronze</a:t>
              </a:r>
              <a:endParaRPr sz="1866" b="1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4" name="Google Shape;900;p87">
              <a:extLst>
                <a:ext uri="{FF2B5EF4-FFF2-40B4-BE49-F238E27FC236}">
                  <a16:creationId xmlns:a16="http://schemas.microsoft.com/office/drawing/2014/main" id="{E5EEC36B-5C6D-CE5C-FC6D-932F12F9C053}"/>
                </a:ext>
              </a:extLst>
            </p:cNvPr>
            <p:cNvSpPr txBox="1"/>
            <p:nvPr/>
          </p:nvSpPr>
          <p:spPr>
            <a:xfrm>
              <a:off x="9135781" y="4107507"/>
              <a:ext cx="1324500" cy="533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6" b="1" i="0" u="none" strike="noStrike" cap="non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Silver</a:t>
              </a:r>
              <a:endParaRPr sz="1866" b="1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5" name="Google Shape;901;p87">
              <a:extLst>
                <a:ext uri="{FF2B5EF4-FFF2-40B4-BE49-F238E27FC236}">
                  <a16:creationId xmlns:a16="http://schemas.microsoft.com/office/drawing/2014/main" id="{CA9E8C2D-BA42-2910-0C10-66A68806E64C}"/>
                </a:ext>
              </a:extLst>
            </p:cNvPr>
            <p:cNvSpPr/>
            <p:nvPr/>
          </p:nvSpPr>
          <p:spPr>
            <a:xfrm>
              <a:off x="6547904" y="3591461"/>
              <a:ext cx="904500" cy="330600"/>
            </a:xfrm>
            <a:prstGeom prst="homePlate">
              <a:avLst>
                <a:gd name="adj" fmla="val 50000"/>
              </a:avLst>
            </a:prstGeom>
            <a:solidFill>
              <a:srgbClr val="1AA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66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UPSERT via CDC</a:t>
              </a:r>
              <a:endParaRPr sz="1066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26" name="Google Shape;902;p87">
              <a:extLst>
                <a:ext uri="{FF2B5EF4-FFF2-40B4-BE49-F238E27FC236}">
                  <a16:creationId xmlns:a16="http://schemas.microsoft.com/office/drawing/2014/main" id="{50C022AD-BB72-2068-DA9F-D5C470636D4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332993" y="2360422"/>
              <a:ext cx="904582" cy="997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903;p87">
              <a:extLst>
                <a:ext uri="{FF2B5EF4-FFF2-40B4-BE49-F238E27FC236}">
                  <a16:creationId xmlns:a16="http://schemas.microsoft.com/office/drawing/2014/main" id="{FD7E0061-6787-D9D6-511B-A9E3211094A1}"/>
                </a:ext>
              </a:extLst>
            </p:cNvPr>
            <p:cNvSpPr/>
            <p:nvPr/>
          </p:nvSpPr>
          <p:spPr>
            <a:xfrm>
              <a:off x="6547904" y="2694092"/>
              <a:ext cx="904500" cy="330600"/>
            </a:xfrm>
            <a:prstGeom prst="homePlate">
              <a:avLst>
                <a:gd name="adj" fmla="val 50000"/>
              </a:avLst>
            </a:prstGeom>
            <a:solidFill>
              <a:srgbClr val="1AA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66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UPSERT via CDC</a:t>
              </a:r>
              <a:endParaRPr sz="1066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28" name="Google Shape;904;p87">
              <a:extLst>
                <a:ext uri="{FF2B5EF4-FFF2-40B4-BE49-F238E27FC236}">
                  <a16:creationId xmlns:a16="http://schemas.microsoft.com/office/drawing/2014/main" id="{A4C3E3F6-A4B1-E785-4F8F-0C0159F568C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332993" y="1463052"/>
              <a:ext cx="904582" cy="997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905;p87">
              <a:extLst>
                <a:ext uri="{FF2B5EF4-FFF2-40B4-BE49-F238E27FC236}">
                  <a16:creationId xmlns:a16="http://schemas.microsoft.com/office/drawing/2014/main" id="{5F8D72A3-95BD-31FB-39D1-8BA9D37F55E7}"/>
                </a:ext>
              </a:extLst>
            </p:cNvPr>
            <p:cNvSpPr/>
            <p:nvPr/>
          </p:nvSpPr>
          <p:spPr>
            <a:xfrm>
              <a:off x="6547904" y="1796723"/>
              <a:ext cx="904500" cy="330600"/>
            </a:xfrm>
            <a:prstGeom prst="homePlate">
              <a:avLst>
                <a:gd name="adj" fmla="val 50000"/>
              </a:avLst>
            </a:prstGeom>
            <a:solidFill>
              <a:srgbClr val="1AA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66" b="0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UPSERT via CDC</a:t>
              </a:r>
              <a:endParaRPr sz="1066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30" name="Google Shape;906;p87">
              <a:extLst>
                <a:ext uri="{FF2B5EF4-FFF2-40B4-BE49-F238E27FC236}">
                  <a16:creationId xmlns:a16="http://schemas.microsoft.com/office/drawing/2014/main" id="{B723BD32-D756-6B67-AE8D-92DA35541A2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266802" y="2360559"/>
              <a:ext cx="904582" cy="997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907;p87">
              <a:extLst>
                <a:ext uri="{FF2B5EF4-FFF2-40B4-BE49-F238E27FC236}">
                  <a16:creationId xmlns:a16="http://schemas.microsoft.com/office/drawing/2014/main" id="{2DC279BC-C9FA-A00C-8495-19813F2F505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332993" y="3257791"/>
              <a:ext cx="904582" cy="9977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" name="Google Shape;908;p87">
              <a:extLst>
                <a:ext uri="{FF2B5EF4-FFF2-40B4-BE49-F238E27FC236}">
                  <a16:creationId xmlns:a16="http://schemas.microsoft.com/office/drawing/2014/main" id="{C8A43D78-EE2B-5CAF-34DA-700E9E1C2007}"/>
                </a:ext>
              </a:extLst>
            </p:cNvPr>
            <p:cNvCxnSpPr/>
            <p:nvPr/>
          </p:nvCxnSpPr>
          <p:spPr>
            <a:xfrm>
              <a:off x="8346053" y="1902102"/>
              <a:ext cx="956700" cy="96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909;p87">
              <a:extLst>
                <a:ext uri="{FF2B5EF4-FFF2-40B4-BE49-F238E27FC236}">
                  <a16:creationId xmlns:a16="http://schemas.microsoft.com/office/drawing/2014/main" id="{C0761383-8B77-6FF6-E7B9-BFC382345F6F}"/>
                </a:ext>
              </a:extLst>
            </p:cNvPr>
            <p:cNvCxnSpPr/>
            <p:nvPr/>
          </p:nvCxnSpPr>
          <p:spPr>
            <a:xfrm rot="10800000" flipH="1">
              <a:off x="8369498" y="2870731"/>
              <a:ext cx="933300" cy="96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910;p87">
              <a:extLst>
                <a:ext uri="{FF2B5EF4-FFF2-40B4-BE49-F238E27FC236}">
                  <a16:creationId xmlns:a16="http://schemas.microsoft.com/office/drawing/2014/main" id="{ED680805-64BC-EEE7-D68F-8FE7A13AE154}"/>
                </a:ext>
              </a:extLst>
            </p:cNvPr>
            <p:cNvCxnSpPr/>
            <p:nvPr/>
          </p:nvCxnSpPr>
          <p:spPr>
            <a:xfrm>
              <a:off x="8143935" y="2855417"/>
              <a:ext cx="1143900" cy="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911;p87">
              <a:extLst>
                <a:ext uri="{FF2B5EF4-FFF2-40B4-BE49-F238E27FC236}">
                  <a16:creationId xmlns:a16="http://schemas.microsoft.com/office/drawing/2014/main" id="{71592D37-DE67-C1BF-1E2B-7D6D628CBD1F}"/>
                </a:ext>
              </a:extLst>
            </p:cNvPr>
            <p:cNvSpPr/>
            <p:nvPr/>
          </p:nvSpPr>
          <p:spPr>
            <a:xfrm>
              <a:off x="5132125" y="1697325"/>
              <a:ext cx="932400" cy="28836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45675" rIns="9140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33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33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Streaming Sources </a:t>
              </a:r>
              <a:endPara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33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33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Cloud Object Stores </a:t>
              </a:r>
              <a:endPara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33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33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Structured Data</a:t>
              </a:r>
              <a:endParaRPr sz="933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33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33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Unstructured Data  </a:t>
              </a:r>
              <a:endParaRPr sz="933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33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33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Semi-</a:t>
              </a:r>
              <a:endParaRPr sz="933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33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structured data</a:t>
              </a:r>
              <a:endParaRPr sz="933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33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33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Data Migration Services</a:t>
              </a:r>
              <a:endParaRPr sz="933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" name="Google Shape;912;p87">
              <a:extLst>
                <a:ext uri="{FF2B5EF4-FFF2-40B4-BE49-F238E27FC236}">
                  <a16:creationId xmlns:a16="http://schemas.microsoft.com/office/drawing/2014/main" id="{5F25E51A-F830-7766-81BA-EE473F2C8573}"/>
                </a:ext>
              </a:extLst>
            </p:cNvPr>
            <p:cNvSpPr/>
            <p:nvPr/>
          </p:nvSpPr>
          <p:spPr>
            <a:xfrm>
              <a:off x="5132125" y="1316550"/>
              <a:ext cx="932400" cy="3804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45675" rIns="9140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Sources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Google Shape;913;p87">
              <a:extLst>
                <a:ext uri="{FF2B5EF4-FFF2-40B4-BE49-F238E27FC236}">
                  <a16:creationId xmlns:a16="http://schemas.microsoft.com/office/drawing/2014/main" id="{022FDDE4-326A-0CFA-21A4-2220E4EF4491}"/>
                </a:ext>
              </a:extLst>
            </p:cNvPr>
            <p:cNvCxnSpPr/>
            <p:nvPr/>
          </p:nvCxnSpPr>
          <p:spPr>
            <a:xfrm rot="10800000" flipH="1">
              <a:off x="6146037" y="1961984"/>
              <a:ext cx="293400" cy="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8" name="Google Shape;914;p87">
              <a:extLst>
                <a:ext uri="{FF2B5EF4-FFF2-40B4-BE49-F238E27FC236}">
                  <a16:creationId xmlns:a16="http://schemas.microsoft.com/office/drawing/2014/main" id="{E9B2B960-BF5A-2A71-29CE-218294B5039A}"/>
                </a:ext>
              </a:extLst>
            </p:cNvPr>
            <p:cNvCxnSpPr/>
            <p:nvPr/>
          </p:nvCxnSpPr>
          <p:spPr>
            <a:xfrm rot="10800000" flipH="1">
              <a:off x="6146037" y="2859354"/>
              <a:ext cx="293400" cy="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9" name="Google Shape;915;p87">
              <a:extLst>
                <a:ext uri="{FF2B5EF4-FFF2-40B4-BE49-F238E27FC236}">
                  <a16:creationId xmlns:a16="http://schemas.microsoft.com/office/drawing/2014/main" id="{B394CE17-6AAE-217A-57E3-170B089CD17C}"/>
                </a:ext>
              </a:extLst>
            </p:cNvPr>
            <p:cNvCxnSpPr/>
            <p:nvPr/>
          </p:nvCxnSpPr>
          <p:spPr>
            <a:xfrm rot="10800000" flipH="1">
              <a:off x="6146037" y="3756723"/>
              <a:ext cx="293400" cy="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40" name="Google Shape;916;p87">
            <a:extLst>
              <a:ext uri="{FF2B5EF4-FFF2-40B4-BE49-F238E27FC236}">
                <a16:creationId xmlns:a16="http://schemas.microsoft.com/office/drawing/2014/main" id="{7AFE3D45-A582-6A18-D362-14CAC037791F}"/>
              </a:ext>
            </a:extLst>
          </p:cNvPr>
          <p:cNvSpPr txBox="1">
            <a:spLocks/>
          </p:cNvSpPr>
          <p:nvPr/>
        </p:nvSpPr>
        <p:spPr>
          <a:xfrm>
            <a:off x="6200375" y="1758035"/>
            <a:ext cx="5683719" cy="42856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50" tIns="60900" rIns="121850" bIns="60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85" indent="-363975">
              <a:lnSpc>
                <a:spcPct val="115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●"/>
            </a:pPr>
            <a:r>
              <a:rPr lang="en-US" sz="2200" dirty="0">
                <a:latin typeface="Space Mono" panose="02000509040000020004"/>
              </a:rPr>
              <a:t>Stream change records (inserts, updates, deletes) from any data source supported by DBR, cloud storage, or DBFS</a:t>
            </a:r>
          </a:p>
          <a:p>
            <a:pPr marL="457085" indent="-363975">
              <a:lnSpc>
                <a:spcPct val="115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●"/>
            </a:pPr>
            <a:endParaRPr lang="en-US" sz="2200" dirty="0">
              <a:latin typeface="Space Mono" panose="02000509040000020004"/>
            </a:endParaRPr>
          </a:p>
          <a:p>
            <a:pPr marL="457085" indent="-363975">
              <a:lnSpc>
                <a:spcPct val="115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●"/>
            </a:pPr>
            <a:r>
              <a:rPr lang="en-US" sz="2200" dirty="0">
                <a:latin typeface="Space Mono" panose="02000509040000020004"/>
              </a:rPr>
              <a:t>Schema evolution</a:t>
            </a:r>
          </a:p>
          <a:p>
            <a:pPr marL="457085" indent="-363975">
              <a:lnSpc>
                <a:spcPct val="115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●"/>
            </a:pPr>
            <a:endParaRPr lang="en-US" sz="2200" dirty="0">
              <a:latin typeface="Space Mono" panose="02000509040000020004"/>
            </a:endParaRPr>
          </a:p>
          <a:p>
            <a:pPr marL="457085" indent="-363975">
              <a:lnSpc>
                <a:spcPct val="115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●"/>
            </a:pPr>
            <a:r>
              <a:rPr lang="es-419" sz="2200" i="0" dirty="0">
                <a:effectLst/>
                <a:latin typeface="Space Mono" panose="02000509040000020004"/>
              </a:rPr>
              <a:t>Slowing </a:t>
            </a:r>
            <a:r>
              <a:rPr lang="es-419" sz="2200" dirty="0">
                <a:latin typeface="Space Mono" panose="02000509040000020004"/>
              </a:rPr>
              <a:t>C</a:t>
            </a:r>
            <a:r>
              <a:rPr lang="es-419" sz="2200" i="0" dirty="0">
                <a:effectLst/>
                <a:latin typeface="Space Mono" panose="02000509040000020004"/>
              </a:rPr>
              <a:t>hanged Data (</a:t>
            </a:r>
            <a:r>
              <a:rPr lang="en-US" sz="2200" dirty="0">
                <a:latin typeface="Space Mono" panose="02000509040000020004"/>
              </a:rPr>
              <a:t>SCD2) support. Since it keeps logs of what operations are being develop by the DLTs.</a:t>
            </a:r>
          </a:p>
        </p:txBody>
      </p:sp>
    </p:spTree>
    <p:extLst>
      <p:ext uri="{BB962C8B-B14F-4D97-AF65-F5344CB8AC3E}">
        <p14:creationId xmlns:p14="http://schemas.microsoft.com/office/powerpoint/2010/main" val="147367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35A3E81-76B1-70A3-3124-249B9126A4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20/08/2022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9D5B0-A133-2250-2556-8449AFDD3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F1D28EA2-1696-002E-3A0E-9EBBF9AD19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238" y="715963"/>
            <a:ext cx="6745287" cy="634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Introduction to Delta Live Tables (DLT)</a:t>
            </a:r>
            <a:endParaRPr lang="en-BE" sz="3000" b="1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9F823E6-CB58-13ED-14D6-8A6010A53F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6992" y="1248748"/>
            <a:ext cx="6744361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pace Mono" panose="02000509040000020004"/>
                <a:ea typeface="DM Sans"/>
                <a:cs typeface="DM Sans"/>
                <a:sym typeface="DM Sans"/>
              </a:rPr>
              <a:t>Data quality validation and monitoring</a:t>
            </a:r>
            <a:endParaRPr lang="en-BE" sz="2200" dirty="0">
              <a:latin typeface="Space Mono" panose="02000509040000020004"/>
            </a:endParaRPr>
          </a:p>
        </p:txBody>
      </p:sp>
      <p:pic>
        <p:nvPicPr>
          <p:cNvPr id="41" name="Google Shape;926;p88">
            <a:extLst>
              <a:ext uri="{FF2B5EF4-FFF2-40B4-BE49-F238E27FC236}">
                <a16:creationId xmlns:a16="http://schemas.microsoft.com/office/drawing/2014/main" id="{51663F91-6E08-4909-4BCB-C138CB69F5B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43251" y="3569409"/>
            <a:ext cx="3049179" cy="2798472"/>
          </a:xfrm>
          <a:prstGeom prst="rect">
            <a:avLst/>
          </a:prstGeom>
          <a:noFill/>
          <a:ln>
            <a:noFill/>
          </a:ln>
          <a:effectLst>
            <a:outerShdw blurRad="142875" dist="19050" dir="1620000" algn="bl" rotWithShape="0">
              <a:schemeClr val="dk2">
                <a:alpha val="37650"/>
              </a:schemeClr>
            </a:outerShdw>
          </a:effectLst>
        </p:spPr>
      </p:pic>
      <p:sp>
        <p:nvSpPr>
          <p:cNvPr id="42" name="Google Shape;925;p88">
            <a:extLst>
              <a:ext uri="{FF2B5EF4-FFF2-40B4-BE49-F238E27FC236}">
                <a16:creationId xmlns:a16="http://schemas.microsoft.com/office/drawing/2014/main" id="{24D02B0F-7B5E-8518-7084-EDDDA030A955}"/>
              </a:ext>
            </a:extLst>
          </p:cNvPr>
          <p:cNvSpPr/>
          <p:nvPr/>
        </p:nvSpPr>
        <p:spPr>
          <a:xfrm>
            <a:off x="6370249" y="2062950"/>
            <a:ext cx="5026800" cy="1374300"/>
          </a:xfrm>
          <a:prstGeom prst="roundRect">
            <a:avLst>
              <a:gd name="adj" fmla="val 7576"/>
            </a:avLst>
          </a:prstGeom>
          <a:solidFill>
            <a:srgbClr val="F9F7F4"/>
          </a:solidFill>
          <a:ln w="9525" cap="flat" cmpd="sng">
            <a:solidFill>
              <a:srgbClr val="FF5F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50" rIns="68575" bIns="3425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1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CREATE </a:t>
            </a:r>
            <a:r>
              <a:rPr lang="en-US" sz="1066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STREAMING</a:t>
            </a:r>
            <a:r>
              <a:rPr lang="en-US" sz="1066" b="1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LIVE TABLE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… AS</a:t>
            </a:r>
            <a:endParaRPr sz="1066" b="0" i="0" u="none" strike="noStrike" cap="none" dirty="0">
              <a:solidFill>
                <a:srgbClr val="1B31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1066" b="1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..</a:t>
            </a:r>
            <a:r>
              <a:rPr lang="en-US" sz="1066" b="1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EXPECT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(dt is not null and (dt &gt; </a:t>
            </a:r>
            <a:r>
              <a:rPr lang="en-US" sz="1066" b="0" i="0" u="none" strike="noStrike" cap="none" dirty="0" err="1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a_dt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-US" sz="1066" b="1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ON VIOLATION DROP ROW </a:t>
            </a:r>
            <a:endParaRPr sz="1066" b="0" i="0" u="none" strike="noStrike" cap="none" dirty="0">
              <a:solidFill>
                <a:srgbClr val="1B31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COMMENT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..</a:t>
            </a:r>
            <a:endParaRPr sz="1066" b="0" i="0" u="none" strike="noStrike" cap="none" dirty="0">
              <a:solidFill>
                <a:srgbClr val="1B31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1066" b="0" i="0" u="none" strike="noStrike" cap="none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066" b="0" i="0" u="none" strike="noStrike" cap="none" dirty="0">
                <a:solidFill>
                  <a:srgbClr val="1B31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66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fire_account_raw ...</a:t>
            </a:r>
            <a:endParaRPr sz="1466" b="0" i="0" u="none" strike="noStrike" cap="none" dirty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D3AAB9-62A8-36DF-2159-02AAE50ADF6F}"/>
              </a:ext>
            </a:extLst>
          </p:cNvPr>
          <p:cNvSpPr txBox="1"/>
          <p:nvPr/>
        </p:nvSpPr>
        <p:spPr>
          <a:xfrm>
            <a:off x="256992" y="1951672"/>
            <a:ext cx="5344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Stream: readStream is feasible, overcoming systems and files: Coalescing small files, “exactly-once” processing, efficiency discovering are new.</a:t>
            </a:r>
          </a:p>
          <a:p>
            <a:endParaRPr lang="en-US" dirty="0"/>
          </a:p>
          <a:p>
            <a:r>
              <a:rPr lang="en-US" dirty="0"/>
              <a:t>You can read CSV or Delta tables already.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6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35A3E81-76B1-70A3-3124-249B9126A4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20/08/2022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9D5B0-A133-2250-2556-8449AFDD3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F1D28EA2-1696-002E-3A0E-9EBBF9AD19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238" y="715963"/>
            <a:ext cx="6745287" cy="634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Introduction to Delta Live Tables (DLT)</a:t>
            </a:r>
            <a:endParaRPr lang="en-BE" sz="3000" b="1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9F823E6-CB58-13ED-14D6-8A6010A53F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6992" y="1248748"/>
            <a:ext cx="6744361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Space Mono" panose="02000509040000020004"/>
                <a:ea typeface="DM Sans"/>
                <a:cs typeface="DM Sans"/>
                <a:sym typeface="DM Sans"/>
              </a:rPr>
              <a:t>Data pipeline observability</a:t>
            </a:r>
            <a:endParaRPr lang="en-BE" sz="2200" dirty="0">
              <a:latin typeface="Space Mono" panose="02000509040000020004"/>
            </a:endParaRPr>
          </a:p>
        </p:txBody>
      </p:sp>
      <p:sp>
        <p:nvSpPr>
          <p:cNvPr id="8" name="Google Shape;933;p89">
            <a:extLst>
              <a:ext uri="{FF2B5EF4-FFF2-40B4-BE49-F238E27FC236}">
                <a16:creationId xmlns:a16="http://schemas.microsoft.com/office/drawing/2014/main" id="{F4E71CF4-1583-12FB-A907-E416BA4240A4}"/>
              </a:ext>
            </a:extLst>
          </p:cNvPr>
          <p:cNvSpPr txBox="1">
            <a:spLocks/>
          </p:cNvSpPr>
          <p:nvPr/>
        </p:nvSpPr>
        <p:spPr>
          <a:xfrm>
            <a:off x="377505" y="1854605"/>
            <a:ext cx="11582820" cy="15743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675" rIns="0" bIns="4567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7091">
              <a:lnSpc>
                <a:spcPct val="115000"/>
              </a:lnSpc>
              <a:spcBef>
                <a:spcPts val="0"/>
              </a:spcBef>
              <a:buSzPts val="1866"/>
            </a:pPr>
            <a:r>
              <a:rPr lang="en-US" sz="1866" dirty="0"/>
              <a:t>High-quality lineage diagram that provides visibility into how data flows for impact analysis </a:t>
            </a:r>
          </a:p>
          <a:p>
            <a:pPr marL="457200" indent="-347091">
              <a:lnSpc>
                <a:spcPct val="115000"/>
              </a:lnSpc>
              <a:spcBef>
                <a:spcPts val="0"/>
              </a:spcBef>
              <a:buSzPts val="1866"/>
            </a:pPr>
            <a:r>
              <a:rPr lang="en-US" sz="1866" dirty="0"/>
              <a:t>Granular logging for operational, governance, quality  and status of the data pipeline at a row level  </a:t>
            </a:r>
          </a:p>
          <a:p>
            <a:pPr marL="457200" indent="-347091">
              <a:lnSpc>
                <a:spcPct val="115000"/>
              </a:lnSpc>
              <a:spcBef>
                <a:spcPts val="0"/>
              </a:spcBef>
              <a:buSzPts val="1866"/>
            </a:pPr>
            <a:r>
              <a:rPr lang="en-US" sz="1866" dirty="0"/>
              <a:t>Continuously monitor data pipeline jobs to ensure continued operation</a:t>
            </a:r>
          </a:p>
          <a:p>
            <a:pPr marL="457200" indent="-347091">
              <a:lnSpc>
                <a:spcPct val="115000"/>
              </a:lnSpc>
              <a:spcBef>
                <a:spcPts val="0"/>
              </a:spcBef>
              <a:buSzPts val="1866"/>
            </a:pPr>
            <a:r>
              <a:rPr lang="en-US" sz="1866" dirty="0"/>
              <a:t>Notifications using Databricks SQL</a:t>
            </a:r>
          </a:p>
        </p:txBody>
      </p:sp>
    </p:spTree>
    <p:extLst>
      <p:ext uri="{BB962C8B-B14F-4D97-AF65-F5344CB8AC3E}">
        <p14:creationId xmlns:p14="http://schemas.microsoft.com/office/powerpoint/2010/main" val="140104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35A3E81-76B1-70A3-3124-249B9126A4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20/08/2022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9D5B0-A133-2250-2556-8449AFDD3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F1D28EA2-1696-002E-3A0E-9EBBF9AD19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238" y="715963"/>
            <a:ext cx="6745287" cy="634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Introduction to Delta Live Tables (DLT)</a:t>
            </a:r>
            <a:endParaRPr lang="en-BE" sz="3000" b="1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9F823E6-CB58-13ED-14D6-8A6010A53F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6992" y="1248748"/>
            <a:ext cx="6744361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Space Mono" panose="02000509040000020004"/>
                <a:ea typeface="DM Sans"/>
                <a:cs typeface="DM Sans"/>
                <a:sym typeface="DM Sans"/>
              </a:rPr>
              <a:t>Data pipeline observability</a:t>
            </a:r>
            <a:endParaRPr lang="en-BE" sz="2200" dirty="0">
              <a:latin typeface="Space Mono" panose="02000509040000020004"/>
            </a:endParaRPr>
          </a:p>
        </p:txBody>
      </p:sp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1F5FBE42-CEBE-B523-0F12-A58173C14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8" y="1834276"/>
            <a:ext cx="8722390" cy="415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96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35A3E81-76B1-70A3-3124-249B9126A4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20/08/2022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9D5B0-A133-2250-2556-8449AFDD3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F1D28EA2-1696-002E-3A0E-9EBBF9AD19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238" y="715963"/>
            <a:ext cx="6745287" cy="634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Introduction to Delta Live Tables (DLT)</a:t>
            </a:r>
            <a:endParaRPr lang="en-BE" sz="3000" b="1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9F823E6-CB58-13ED-14D6-8A6010A53F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6992" y="1248748"/>
            <a:ext cx="6744361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Space Mono" panose="02000509040000020004"/>
                <a:ea typeface="DM Sans"/>
                <a:cs typeface="DM Sans"/>
                <a:sym typeface="DM Sans"/>
              </a:rPr>
              <a:t>Workflow Orchestration</a:t>
            </a:r>
            <a:endParaRPr lang="en-BE" sz="2200" dirty="0">
              <a:latin typeface="Space Mono" panose="02000509040000020004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2D43A4-2996-FB81-2F47-99F00038A152}"/>
              </a:ext>
            </a:extLst>
          </p:cNvPr>
          <p:cNvSpPr txBox="1"/>
          <p:nvPr/>
        </p:nvSpPr>
        <p:spPr>
          <a:xfrm>
            <a:off x="256991" y="1698747"/>
            <a:ext cx="72008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Space Mono" panose="02000509040000020004"/>
              </a:rPr>
              <a:t>Simplify orchestration and management of data pipelines</a:t>
            </a:r>
            <a:endParaRPr lang="en-US" sz="2200" dirty="0">
              <a:solidFill>
                <a:schemeClr val="dk1"/>
              </a:solidFill>
              <a:latin typeface="Space Mono" panose="02000509040000020004"/>
            </a:endParaRPr>
          </a:p>
        </p:txBody>
      </p:sp>
      <p:sp>
        <p:nvSpPr>
          <p:cNvPr id="10" name="Google Shape;1002;p92">
            <a:extLst>
              <a:ext uri="{FF2B5EF4-FFF2-40B4-BE49-F238E27FC236}">
                <a16:creationId xmlns:a16="http://schemas.microsoft.com/office/drawing/2014/main" id="{C20A75D0-F3CB-F1D9-9406-83BA7C6CFDC5}"/>
              </a:ext>
            </a:extLst>
          </p:cNvPr>
          <p:cNvSpPr/>
          <p:nvPr/>
        </p:nvSpPr>
        <p:spPr>
          <a:xfrm>
            <a:off x="345210" y="2710633"/>
            <a:ext cx="4434000" cy="266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001;p92">
            <a:extLst>
              <a:ext uri="{FF2B5EF4-FFF2-40B4-BE49-F238E27FC236}">
                <a16:creationId xmlns:a16="http://schemas.microsoft.com/office/drawing/2014/main" id="{7D4E6EAA-C828-81BC-A34C-20E9AD597194}"/>
              </a:ext>
            </a:extLst>
          </p:cNvPr>
          <p:cNvSpPr txBox="1">
            <a:spLocks/>
          </p:cNvSpPr>
          <p:nvPr/>
        </p:nvSpPr>
        <p:spPr>
          <a:xfrm>
            <a:off x="4848187" y="1414225"/>
            <a:ext cx="6782700" cy="49584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355600">
              <a:lnSpc>
                <a:spcPct val="100000"/>
              </a:lnSpc>
              <a:spcBef>
                <a:spcPts val="800"/>
              </a:spcBef>
              <a:buSzPts val="2200"/>
              <a:buFont typeface="Arial" panose="020B0604020202020204" pitchFamily="34" charset="0"/>
              <a:buChar char="▪"/>
            </a:pPr>
            <a:r>
              <a:rPr lang="en-US" sz="2200" b="1" dirty="0"/>
              <a:t>Orchestrate</a:t>
            </a:r>
            <a:r>
              <a:rPr lang="en-US" sz="2200" dirty="0"/>
              <a:t> in the same DAG</a:t>
            </a:r>
            <a:endParaRPr lang="en-US" sz="2200" b="1" dirty="0"/>
          </a:p>
          <a:p>
            <a:pPr marL="914400" lvl="1" indent="-355600">
              <a:lnSpc>
                <a:spcPct val="100000"/>
              </a:lnSpc>
              <a:spcBef>
                <a:spcPts val="800"/>
              </a:spcBef>
              <a:buSzPts val="2200"/>
              <a:buFont typeface="Arial" panose="020B0604020202020204" pitchFamily="34" charset="0"/>
              <a:buChar char="▪"/>
            </a:pPr>
            <a:r>
              <a:rPr lang="en-US" sz="2200" b="1" dirty="0"/>
              <a:t>Fully integrated</a:t>
            </a:r>
            <a:endParaRPr lang="en-US" sz="2200" dirty="0"/>
          </a:p>
          <a:p>
            <a:pPr marL="914400" lvl="1" indent="-355600">
              <a:lnSpc>
                <a:spcPct val="100000"/>
              </a:lnSpc>
              <a:spcBef>
                <a:spcPts val="800"/>
              </a:spcBef>
              <a:buSzPts val="2200"/>
              <a:buFont typeface="Arial" panose="020B0604020202020204" pitchFamily="34" charset="0"/>
              <a:buChar char="▪"/>
            </a:pPr>
            <a:r>
              <a:rPr lang="en-US" sz="2200" b="1" dirty="0"/>
              <a:t>Multi-cloud environments</a:t>
            </a:r>
            <a:endParaRPr lang="en-US" sz="2200" dirty="0"/>
          </a:p>
          <a:p>
            <a:pPr marL="914400" lvl="1" indent="-3556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2200"/>
              <a:buFont typeface="Arial" panose="020B0604020202020204" pitchFamily="34" charset="0"/>
              <a:buChar char="▪"/>
            </a:pPr>
            <a:r>
              <a:rPr lang="en-US" sz="2200" dirty="0"/>
              <a:t>You can run a Delta Live Tables pipeline as part of a data processing workflow with </a:t>
            </a:r>
            <a:r>
              <a:rPr lang="en-US" sz="2200" b="1" dirty="0"/>
              <a:t>Databricks jobs, Apache Airflow, or Azure Data Factory.</a:t>
            </a:r>
          </a:p>
        </p:txBody>
      </p:sp>
      <p:pic>
        <p:nvPicPr>
          <p:cNvPr id="12" name="Google Shape;1003;p92">
            <a:extLst>
              <a:ext uri="{FF2B5EF4-FFF2-40B4-BE49-F238E27FC236}">
                <a16:creationId xmlns:a16="http://schemas.microsoft.com/office/drawing/2014/main" id="{C4EB3AF3-F0F2-1D95-F434-F70BE1296FD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4957" y="2804665"/>
            <a:ext cx="1654569" cy="2602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04;p92">
            <a:extLst>
              <a:ext uri="{FF2B5EF4-FFF2-40B4-BE49-F238E27FC236}">
                <a16:creationId xmlns:a16="http://schemas.microsoft.com/office/drawing/2014/main" id="{E8281283-4296-2E51-6D3F-F181BEB2D2B1}"/>
              </a:ext>
            </a:extLst>
          </p:cNvPr>
          <p:cNvSpPr/>
          <p:nvPr/>
        </p:nvSpPr>
        <p:spPr>
          <a:xfrm>
            <a:off x="558388" y="4239067"/>
            <a:ext cx="768600" cy="409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Task</a:t>
            </a:r>
            <a:endParaRPr sz="130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" name="Google Shape;1005;p92">
            <a:extLst>
              <a:ext uri="{FF2B5EF4-FFF2-40B4-BE49-F238E27FC236}">
                <a16:creationId xmlns:a16="http://schemas.microsoft.com/office/drawing/2014/main" id="{98C644C0-40EE-FDFA-D6E1-1D71F816FD22}"/>
              </a:ext>
            </a:extLst>
          </p:cNvPr>
          <p:cNvSpPr/>
          <p:nvPr/>
        </p:nvSpPr>
        <p:spPr>
          <a:xfrm>
            <a:off x="2076826" y="3785133"/>
            <a:ext cx="864300" cy="660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DLT </a:t>
            </a:r>
            <a:r>
              <a:rPr lang="en-US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Pipeline</a:t>
            </a:r>
            <a:endParaRPr sz="120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" name="Google Shape;1006;p92">
            <a:extLst>
              <a:ext uri="{FF2B5EF4-FFF2-40B4-BE49-F238E27FC236}">
                <a16:creationId xmlns:a16="http://schemas.microsoft.com/office/drawing/2014/main" id="{1BF7DABA-ED0D-2E44-6EEF-502CCFCBD400}"/>
              </a:ext>
            </a:extLst>
          </p:cNvPr>
          <p:cNvSpPr/>
          <p:nvPr/>
        </p:nvSpPr>
        <p:spPr>
          <a:xfrm>
            <a:off x="2076826" y="4540200"/>
            <a:ext cx="864300" cy="660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DLT </a:t>
            </a:r>
            <a:r>
              <a:rPr lang="en-US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Pipeline</a:t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Google Shape;1007;p92">
            <a:extLst>
              <a:ext uri="{FF2B5EF4-FFF2-40B4-BE49-F238E27FC236}">
                <a16:creationId xmlns:a16="http://schemas.microsoft.com/office/drawing/2014/main" id="{10CC3780-764F-36D8-4EDC-F9C4C030CFC4}"/>
              </a:ext>
            </a:extLst>
          </p:cNvPr>
          <p:cNvSpPr/>
          <p:nvPr/>
        </p:nvSpPr>
        <p:spPr>
          <a:xfrm>
            <a:off x="3589265" y="4293833"/>
            <a:ext cx="864300" cy="409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Task</a:t>
            </a:r>
            <a:endParaRPr sz="130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7" name="Google Shape;1008;p92">
            <a:extLst>
              <a:ext uri="{FF2B5EF4-FFF2-40B4-BE49-F238E27FC236}">
                <a16:creationId xmlns:a16="http://schemas.microsoft.com/office/drawing/2014/main" id="{B2E245FB-633E-5DE1-9B4B-29FCB70F41A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rot="10800000" flipH="1">
            <a:off x="1326988" y="4115317"/>
            <a:ext cx="749700" cy="3285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1009;p92">
            <a:extLst>
              <a:ext uri="{FF2B5EF4-FFF2-40B4-BE49-F238E27FC236}">
                <a16:creationId xmlns:a16="http://schemas.microsoft.com/office/drawing/2014/main" id="{00DCE11F-8368-CFC9-1903-15FEED56C21D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2941126" y="4115283"/>
            <a:ext cx="648000" cy="3834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010;p92">
            <a:extLst>
              <a:ext uri="{FF2B5EF4-FFF2-40B4-BE49-F238E27FC236}">
                <a16:creationId xmlns:a16="http://schemas.microsoft.com/office/drawing/2014/main" id="{58F7C240-D487-B225-76AA-9B7111B03B5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rot="10800000" flipH="1">
            <a:off x="2941126" y="4498650"/>
            <a:ext cx="648000" cy="3717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" name="Google Shape;1011;p92">
            <a:extLst>
              <a:ext uri="{FF2B5EF4-FFF2-40B4-BE49-F238E27FC236}">
                <a16:creationId xmlns:a16="http://schemas.microsoft.com/office/drawing/2014/main" id="{A07BB560-774A-BCA1-02D3-D5CFC8D1059D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1326988" y="4443817"/>
            <a:ext cx="749700" cy="4266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Google Shape;1012;p92">
            <a:extLst>
              <a:ext uri="{FF2B5EF4-FFF2-40B4-BE49-F238E27FC236}">
                <a16:creationId xmlns:a16="http://schemas.microsoft.com/office/drawing/2014/main" id="{85E0C450-F3A4-D2A6-0547-C3BF2F6FA95D}"/>
              </a:ext>
            </a:extLst>
          </p:cNvPr>
          <p:cNvSpPr/>
          <p:nvPr/>
        </p:nvSpPr>
        <p:spPr>
          <a:xfrm>
            <a:off x="558388" y="3193233"/>
            <a:ext cx="3895800" cy="409500"/>
          </a:xfrm>
          <a:prstGeom prst="rect">
            <a:avLst/>
          </a:prstGeom>
          <a:solidFill>
            <a:srgbClr val="1AA75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Multi-Task </a:t>
            </a:r>
            <a:r>
              <a:rPr lang="en-US" sz="160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Jobs Orchestration</a:t>
            </a:r>
            <a:endParaRPr sz="160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20659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AD18E1C-8C93-93A2-6514-04F45338BF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22/08/2022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4A78E5-D664-1E5B-3122-1265263C6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0F04BF-20A2-5964-32A5-0A554E1890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jump to the code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20249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641C03D-015D-3535-8730-FD7B120C6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22/08/2022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48538E-CD75-C457-590D-25A9FE532C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090E6D-1130-A47E-7E14-E774773122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8420" y="199157"/>
            <a:ext cx="2829618" cy="8015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Conclusion</a:t>
            </a:r>
            <a:endParaRPr lang="en-B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C8AB09-F9BE-CBDF-08B6-C290EDEB5A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8420" y="1555578"/>
            <a:ext cx="11295160" cy="4308627"/>
          </a:xfrm>
        </p:spPr>
        <p:txBody>
          <a:bodyPr>
            <a:normAutofit/>
          </a:bodyPr>
          <a:lstStyle/>
          <a:p>
            <a:r>
              <a:rPr lang="en-US" dirty="0"/>
              <a:t>DLTs are the </a:t>
            </a:r>
            <a:r>
              <a:rPr lang="en-US" b="1" dirty="0"/>
              <a:t>new gold standard </a:t>
            </a:r>
            <a:r>
              <a:rPr lang="en-US" dirty="0"/>
              <a:t>for data pipelines. It helps in the automation of data ingestion and maintain high standards such as </a:t>
            </a:r>
            <a:r>
              <a:rPr lang="en-US" b="1" dirty="0"/>
              <a:t>expectations</a:t>
            </a:r>
            <a:r>
              <a:rPr lang="en-US" dirty="0"/>
              <a:t> and </a:t>
            </a:r>
            <a:r>
              <a:rPr lang="en-US" b="1" dirty="0"/>
              <a:t>observability</a:t>
            </a:r>
            <a:r>
              <a:rPr lang="en-US" dirty="0"/>
              <a:t>. </a:t>
            </a:r>
          </a:p>
          <a:p>
            <a:r>
              <a:rPr lang="en-US" dirty="0"/>
              <a:t>Due to automation, better performance and the possibility of triggering pipelines only when it’s needed DLT actually allows to save money.</a:t>
            </a:r>
          </a:p>
          <a:p>
            <a:r>
              <a:rPr lang="en-US" dirty="0"/>
              <a:t>Better technology for engineering, it is able to perform at optimal levels, for example by using views and streaming. Also allow </a:t>
            </a:r>
            <a:r>
              <a:rPr lang="en-US" b="1" dirty="0"/>
              <a:t>schema evolution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641C03D-015D-3535-8730-FD7B120C6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22/08/2022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48538E-CD75-C457-590D-25A9FE532C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090E6D-1130-A47E-7E14-E774773122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8420" y="199157"/>
            <a:ext cx="2829618" cy="8015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Contact</a:t>
            </a:r>
            <a:endParaRPr lang="en-B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C8AB09-F9BE-CBDF-08B6-C290EDEB5A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8420" y="1555578"/>
            <a:ext cx="11295160" cy="4308627"/>
          </a:xfrm>
        </p:spPr>
        <p:txBody>
          <a:bodyPr>
            <a:normAutofit/>
          </a:bodyPr>
          <a:lstStyle/>
          <a:p>
            <a:r>
              <a:rPr lang="en-US" dirty="0"/>
              <a:t>You can write an email or directly talk with me; I can help you build your DLT pipeline, and I’m happy to help:</a:t>
            </a:r>
            <a:br>
              <a:rPr lang="en-US" dirty="0"/>
            </a:br>
            <a:r>
              <a:rPr lang="en-US" dirty="0">
                <a:hlinkClick r:id="rId2"/>
              </a:rPr>
              <a:t>loverfe@cronos.be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Fernando.Lovera@arinti.ai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Fernando.Lovera2@unilever.com (until the end of the month)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4"/>
              </a:rPr>
              <a:t>LinkedIn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73E6FF4-6C16-10F8-5FBE-571E79BF63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20/08/2022	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4F3D68-4082-6D3D-00BD-E20326032B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DA7C55-CA1C-8B99-6422-217E74AD8E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7660" y="715342"/>
            <a:ext cx="6745288" cy="150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Who am I?</a:t>
            </a:r>
            <a:endParaRPr lang="en-BE" sz="3000" b="1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3D2F7A-B703-3FC9-2070-27FF7A69BC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0549" y="1994867"/>
            <a:ext cx="6230712" cy="1855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Fernando Lovera on behalf of Arinti.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Consultancy in Unilever and working with Databricks </a:t>
            </a:r>
          </a:p>
          <a:p>
            <a:pPr marL="0" indent="0">
              <a:buNone/>
            </a:pPr>
            <a:r>
              <a:rPr lang="en-US" sz="2200" dirty="0"/>
              <a:t>which helped to leverage this talk!</a:t>
            </a:r>
            <a:endParaRPr lang="en-BE" sz="2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86783C-E520-D8A4-29A8-2B72CCB90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67" y="1409174"/>
            <a:ext cx="2073439" cy="20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3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9AA4F2C-0A05-9D59-3C9E-F9DD359E94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20/08/2022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729B2C-C97A-D816-C5F7-E231AB040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159A01-4687-0189-9ED4-51FA38A5F0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828" y="715342"/>
            <a:ext cx="11209751" cy="150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Agenda</a:t>
            </a:r>
            <a:endParaRPr lang="en-BE" sz="3000" b="1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058B23-1283-3020-D1DB-59AC907465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3827" y="1537667"/>
            <a:ext cx="7754496" cy="32272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 to Delta Live Tables (DLT)</a:t>
            </a:r>
          </a:p>
          <a:p>
            <a:pPr lvl="1"/>
            <a:r>
              <a:rPr lang="en-US" dirty="0"/>
              <a:t>What is the problem with Data Engineering?</a:t>
            </a:r>
          </a:p>
          <a:p>
            <a:pPr lvl="1"/>
            <a:r>
              <a:rPr lang="en-US" dirty="0"/>
              <a:t>What is DLT?</a:t>
            </a:r>
          </a:p>
          <a:p>
            <a:pPr lvl="1"/>
            <a:r>
              <a:rPr lang="en-US" dirty="0"/>
              <a:t>Key Differentiators(</a:t>
            </a:r>
            <a:r>
              <a:rPr lang="en-US" sz="2400" dirty="0">
                <a:latin typeface="Space Mono" panose="02000509040000020004"/>
                <a:ea typeface="DM Sans"/>
                <a:cs typeface="DM Sans"/>
                <a:sym typeface="DM Sans"/>
              </a:rPr>
              <a:t>Continuous or scheduled data ingestion</a:t>
            </a:r>
            <a:r>
              <a:rPr lang="en-US" dirty="0">
                <a:latin typeface="Space Mono" panose="02000509040000020004"/>
              </a:rPr>
              <a:t>, </a:t>
            </a:r>
            <a:r>
              <a:rPr lang="en-US" sz="2400" dirty="0">
                <a:latin typeface="Space Mono" panose="02000509040000020004"/>
                <a:ea typeface="DM Sans"/>
                <a:cs typeface="DM Sans"/>
                <a:sym typeface="DM Sans"/>
              </a:rPr>
              <a:t>Declarative SQL &amp; Python APIs</a:t>
            </a:r>
            <a:r>
              <a:rPr lang="en-US" dirty="0">
                <a:latin typeface="Space Mono" panose="02000509040000020004"/>
              </a:rPr>
              <a:t>, </a:t>
            </a:r>
            <a:r>
              <a:rPr lang="en-US" sz="2400" dirty="0">
                <a:latin typeface="Space Mono" panose="02000509040000020004"/>
                <a:ea typeface="DM Sans"/>
                <a:cs typeface="DM Sans"/>
                <a:sym typeface="DM Sans"/>
              </a:rPr>
              <a:t>Change data </a:t>
            </a:r>
            <a:r>
              <a:rPr lang="en-US" sz="2400" dirty="0">
                <a:latin typeface="Space Mono" panose="02000509040000020004"/>
              </a:rPr>
              <a:t>c</a:t>
            </a:r>
            <a:r>
              <a:rPr lang="en-US" sz="2400" dirty="0">
                <a:latin typeface="Space Mono" panose="02000509040000020004"/>
                <a:ea typeface="DM Sans"/>
                <a:cs typeface="DM Sans"/>
                <a:sym typeface="DM Sans"/>
              </a:rPr>
              <a:t>apture (CDC)</a:t>
            </a:r>
            <a:r>
              <a:rPr lang="en-US" dirty="0">
                <a:latin typeface="Space Mono" panose="02000509040000020004"/>
              </a:rPr>
              <a:t>, </a:t>
            </a:r>
            <a:r>
              <a:rPr lang="en-US" sz="2400" dirty="0">
                <a:latin typeface="Space Mono" panose="02000509040000020004"/>
                <a:ea typeface="DM Sans"/>
                <a:cs typeface="DM Sans"/>
                <a:sym typeface="DM Sans"/>
              </a:rPr>
              <a:t>Data quality validation and monitoring</a:t>
            </a:r>
            <a:r>
              <a:rPr lang="en-US" dirty="0">
                <a:latin typeface="Space Mono" panose="02000509040000020004"/>
              </a:rPr>
              <a:t>, </a:t>
            </a:r>
            <a:r>
              <a:rPr lang="en-US" sz="2400" dirty="0">
                <a:latin typeface="Space Mono" panose="02000509040000020004"/>
                <a:ea typeface="DM Sans"/>
                <a:cs typeface="DM Sans"/>
                <a:sym typeface="DM Sans"/>
              </a:rPr>
              <a:t>Data pipeline observability</a:t>
            </a:r>
            <a:r>
              <a:rPr lang="en-US" dirty="0">
                <a:latin typeface="Space Mono" panose="02000509040000020004"/>
              </a:rPr>
              <a:t>, </a:t>
            </a:r>
            <a:r>
              <a:rPr lang="en-US" sz="2400" dirty="0">
                <a:latin typeface="Space Mono" panose="02000509040000020004"/>
                <a:ea typeface="DM Sans"/>
                <a:cs typeface="DM Sans"/>
                <a:sym typeface="DM Sans"/>
              </a:rPr>
              <a:t>Workflow Orchestration</a:t>
            </a:r>
            <a:r>
              <a:rPr lang="en-US" dirty="0"/>
              <a:t>)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/>
              <a:t>How to get started</a:t>
            </a:r>
          </a:p>
          <a:p>
            <a:pPr lvl="1"/>
            <a:r>
              <a:rPr lang="en-US" dirty="0"/>
              <a:t>A proof of concept</a:t>
            </a:r>
          </a:p>
          <a:p>
            <a:r>
              <a:rPr lang="en-US" dirty="0"/>
              <a:t>Conclusion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7061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95936CC-0F7E-69CC-16C9-2810D5FB04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20/08/2022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04C0C8-01D5-7AC2-F73B-2C2122A89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AC082D-03A4-89C9-EAC1-6795F2BB2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18" y="715342"/>
            <a:ext cx="8870231" cy="598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Introduction to Delta Live Tables (DLT)</a:t>
            </a:r>
            <a:endParaRPr lang="en-BE" sz="3000" b="1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D21D4E-2CC1-FBE9-E6ED-696A882E0D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218" y="1537668"/>
            <a:ext cx="6744361" cy="45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is the problem with Data Engineering?</a:t>
            </a:r>
            <a:endParaRPr lang="en-B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D4A53F-689E-9476-57C8-2C23B290DCA1}"/>
              </a:ext>
            </a:extLst>
          </p:cNvPr>
          <p:cNvSpPr txBox="1"/>
          <p:nvPr/>
        </p:nvSpPr>
        <p:spPr>
          <a:xfrm>
            <a:off x="3612171" y="1954827"/>
            <a:ext cx="4585294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data is the foundation of the Lakehouse</a:t>
            </a:r>
            <a:endParaRPr lang="en-BE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C4AD31-FF70-A7BA-E7E2-B05832A7EB88}"/>
              </a:ext>
            </a:extLst>
          </p:cNvPr>
          <p:cNvGrpSpPr/>
          <p:nvPr/>
        </p:nvGrpSpPr>
        <p:grpSpPr>
          <a:xfrm>
            <a:off x="164373" y="2971801"/>
            <a:ext cx="1689944" cy="2986705"/>
            <a:chOff x="164373" y="2971801"/>
            <a:chExt cx="1689944" cy="2986705"/>
          </a:xfrm>
        </p:grpSpPr>
        <p:pic>
          <p:nvPicPr>
            <p:cNvPr id="2050" name="Picture 2" descr="See the source image">
              <a:extLst>
                <a:ext uri="{FF2B5EF4-FFF2-40B4-BE49-F238E27FC236}">
                  <a16:creationId xmlns:a16="http://schemas.microsoft.com/office/drawing/2014/main" id="{4F9F412D-9253-C8BD-282B-AA64C2037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73" y="2971801"/>
              <a:ext cx="1689944" cy="725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See the source image">
              <a:extLst>
                <a:ext uri="{FF2B5EF4-FFF2-40B4-BE49-F238E27FC236}">
                  <a16:creationId xmlns:a16="http://schemas.microsoft.com/office/drawing/2014/main" id="{87F706C8-3B12-232C-A668-80A93EA8D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73" y="3807808"/>
              <a:ext cx="1458984" cy="8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7402BE2C-4A95-F519-0437-750CDEE3290F}"/>
                </a:ext>
              </a:extLst>
            </p:cNvPr>
            <p:cNvGrpSpPr/>
            <p:nvPr/>
          </p:nvGrpSpPr>
          <p:grpSpPr>
            <a:xfrm>
              <a:off x="487653" y="4902059"/>
              <a:ext cx="812424" cy="1056447"/>
              <a:chOff x="417874" y="4798503"/>
              <a:chExt cx="812424" cy="1056447"/>
            </a:xfrm>
          </p:grpSpPr>
          <p:pic>
            <p:nvPicPr>
              <p:cNvPr id="2058" name="Picture 10" descr="See the source image">
                <a:extLst>
                  <a:ext uri="{FF2B5EF4-FFF2-40B4-BE49-F238E27FC236}">
                    <a16:creationId xmlns:a16="http://schemas.microsoft.com/office/drawing/2014/main" id="{EE247CFB-42D8-CF91-4C35-1F90886BC4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874" y="4798503"/>
                <a:ext cx="812424" cy="7417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1C6D72A-492E-BE2F-A94E-2D7F7CA0BFD6}"/>
                  </a:ext>
                </a:extLst>
              </p:cNvPr>
              <p:cNvSpPr txBox="1"/>
              <p:nvPr/>
            </p:nvSpPr>
            <p:spPr>
              <a:xfrm>
                <a:off x="417874" y="5577951"/>
                <a:ext cx="8124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Data lake</a:t>
                </a:r>
                <a:endParaRPr lang="en-BE" sz="1200" dirty="0"/>
              </a:p>
            </p:txBody>
          </p:sp>
        </p:grpSp>
      </p:grpSp>
      <p:sp>
        <p:nvSpPr>
          <p:cNvPr id="10" name="Cerrar llave 9">
            <a:extLst>
              <a:ext uri="{FF2B5EF4-FFF2-40B4-BE49-F238E27FC236}">
                <a16:creationId xmlns:a16="http://schemas.microsoft.com/office/drawing/2014/main" id="{7B9E49CE-E99B-C394-9C64-CEB7DC0704E2}"/>
              </a:ext>
            </a:extLst>
          </p:cNvPr>
          <p:cNvSpPr/>
          <p:nvPr/>
        </p:nvSpPr>
        <p:spPr>
          <a:xfrm>
            <a:off x="1623357" y="2608976"/>
            <a:ext cx="515836" cy="377504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79397AE-019F-38F9-D510-4E2F11B4094B}"/>
              </a:ext>
            </a:extLst>
          </p:cNvPr>
          <p:cNvSpPr txBox="1"/>
          <p:nvPr/>
        </p:nvSpPr>
        <p:spPr>
          <a:xfrm>
            <a:off x="2382123" y="2965286"/>
            <a:ext cx="101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BRONZE</a:t>
            </a:r>
            <a:endParaRPr lang="en-BE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926A74C-1E55-445A-A6A2-AC3CD316CFAF}"/>
              </a:ext>
            </a:extLst>
          </p:cNvPr>
          <p:cNvSpPr txBox="1"/>
          <p:nvPr/>
        </p:nvSpPr>
        <p:spPr>
          <a:xfrm>
            <a:off x="4120566" y="2965286"/>
            <a:ext cx="101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SILVER</a:t>
            </a:r>
            <a:endParaRPr lang="en-BE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89FC606-F8E6-685D-DC7D-359F14BE34E6}"/>
              </a:ext>
            </a:extLst>
          </p:cNvPr>
          <p:cNvSpPr txBox="1"/>
          <p:nvPr/>
        </p:nvSpPr>
        <p:spPr>
          <a:xfrm>
            <a:off x="5741550" y="2965286"/>
            <a:ext cx="7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</a:t>
            </a:r>
            <a:endParaRPr lang="en-BE" dirty="0"/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867A2D58-168E-28E1-0BBB-2DCABCDA3048}"/>
              </a:ext>
            </a:extLst>
          </p:cNvPr>
          <p:cNvSpPr/>
          <p:nvPr/>
        </p:nvSpPr>
        <p:spPr>
          <a:xfrm>
            <a:off x="9038075" y="2659310"/>
            <a:ext cx="491817" cy="367437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39B4E8D-623B-1961-7F77-B9828190C0E1}"/>
              </a:ext>
            </a:extLst>
          </p:cNvPr>
          <p:cNvSpPr txBox="1"/>
          <p:nvPr/>
        </p:nvSpPr>
        <p:spPr>
          <a:xfrm>
            <a:off x="7215953" y="2965286"/>
            <a:ext cx="122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PLATINUM</a:t>
            </a:r>
            <a:endParaRPr lang="en-BE" dirty="0"/>
          </a:p>
        </p:txBody>
      </p:sp>
      <p:pic>
        <p:nvPicPr>
          <p:cNvPr id="2060" name="Picture 12" descr="See the source image">
            <a:extLst>
              <a:ext uri="{FF2B5EF4-FFF2-40B4-BE49-F238E27FC236}">
                <a16:creationId xmlns:a16="http://schemas.microsoft.com/office/drawing/2014/main" id="{F3A500F7-5CE2-62D3-D49E-2D81CAF9D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570" y="3702940"/>
            <a:ext cx="1232867" cy="12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See the source image">
            <a:extLst>
              <a:ext uri="{FF2B5EF4-FFF2-40B4-BE49-F238E27FC236}">
                <a16:creationId xmlns:a16="http://schemas.microsoft.com/office/drawing/2014/main" id="{8A99992D-3494-28DD-1458-6FEFC0807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01" y="3702940"/>
            <a:ext cx="1232867" cy="12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See the source image">
            <a:extLst>
              <a:ext uri="{FF2B5EF4-FFF2-40B4-BE49-F238E27FC236}">
                <a16:creationId xmlns:a16="http://schemas.microsoft.com/office/drawing/2014/main" id="{FF088A97-DCC1-A258-AE0C-F6A778EA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41" y="3702940"/>
            <a:ext cx="1232867" cy="12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See the source image">
            <a:extLst>
              <a:ext uri="{FF2B5EF4-FFF2-40B4-BE49-F238E27FC236}">
                <a16:creationId xmlns:a16="http://schemas.microsoft.com/office/drawing/2014/main" id="{0783B188-7FD0-F56B-F120-67101AF6A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99" y="3697435"/>
            <a:ext cx="1232867" cy="12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ee the source image">
            <a:extLst>
              <a:ext uri="{FF2B5EF4-FFF2-40B4-BE49-F238E27FC236}">
                <a16:creationId xmlns:a16="http://schemas.microsoft.com/office/drawing/2014/main" id="{0453B54C-3EAF-2217-114A-A9BD63E4B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801" y="2659310"/>
            <a:ext cx="691590" cy="69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F6064D5-2158-D5E4-DA3B-802C3F278747}"/>
              </a:ext>
            </a:extLst>
          </p:cNvPr>
          <p:cNvSpPr txBox="1"/>
          <p:nvPr/>
        </p:nvSpPr>
        <p:spPr>
          <a:xfrm>
            <a:off x="9612592" y="2223467"/>
            <a:ext cx="213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 analytics</a:t>
            </a:r>
            <a:endParaRPr lang="en-BE" dirty="0"/>
          </a:p>
        </p:txBody>
      </p:sp>
      <p:pic>
        <p:nvPicPr>
          <p:cNvPr id="2066" name="Picture 18" descr="See the source image">
            <a:extLst>
              <a:ext uri="{FF2B5EF4-FFF2-40B4-BE49-F238E27FC236}">
                <a16:creationId xmlns:a16="http://schemas.microsoft.com/office/drawing/2014/main" id="{0B635CF5-E961-F8C4-8D6D-0F79B675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029" y="3893518"/>
            <a:ext cx="2477598" cy="74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ee the source image">
            <a:extLst>
              <a:ext uri="{FF2B5EF4-FFF2-40B4-BE49-F238E27FC236}">
                <a16:creationId xmlns:a16="http://schemas.microsoft.com/office/drawing/2014/main" id="{7892E6D1-0592-EF7A-3DB7-6AC48D04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901" y="4725566"/>
            <a:ext cx="1090201" cy="109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693117A3-DBD2-6BD1-E0AC-DAFCB6AD75AB}"/>
              </a:ext>
            </a:extLst>
          </p:cNvPr>
          <p:cNvSpPr/>
          <p:nvPr/>
        </p:nvSpPr>
        <p:spPr>
          <a:xfrm>
            <a:off x="3238150" y="5402510"/>
            <a:ext cx="4959315" cy="740148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&gt;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1544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95936CC-0F7E-69CC-16C9-2810D5FB04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20/08/2022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04C0C8-01D5-7AC2-F73B-2C2122A89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AC082D-03A4-89C9-EAC1-6795F2BB2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18" y="715342"/>
            <a:ext cx="8870231" cy="598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Introduction to Delta Live Tables (DLT)</a:t>
            </a:r>
            <a:endParaRPr lang="en-BE" sz="3000" b="1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D21D4E-2CC1-FBE9-E6ED-696A882E0D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922" y="1202916"/>
            <a:ext cx="6744361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What is the problem with Data Engineering?</a:t>
            </a:r>
            <a:endParaRPr lang="en-BE" sz="2200" dirty="0"/>
          </a:p>
        </p:txBody>
      </p:sp>
      <p:cxnSp>
        <p:nvCxnSpPr>
          <p:cNvPr id="28" name="Google Shape;622;p79">
            <a:extLst>
              <a:ext uri="{FF2B5EF4-FFF2-40B4-BE49-F238E27FC236}">
                <a16:creationId xmlns:a16="http://schemas.microsoft.com/office/drawing/2014/main" id="{E7B58902-57A4-B221-AF9E-9EDFFC01096C}"/>
              </a:ext>
            </a:extLst>
          </p:cNvPr>
          <p:cNvCxnSpPr>
            <a:cxnSpLocks/>
          </p:cNvCxnSpPr>
          <p:nvPr/>
        </p:nvCxnSpPr>
        <p:spPr>
          <a:xfrm>
            <a:off x="8342475" y="5511448"/>
            <a:ext cx="565500" cy="430800"/>
          </a:xfrm>
          <a:prstGeom prst="curvedConnector3">
            <a:avLst>
              <a:gd name="adj1" fmla="val 49987"/>
            </a:avLst>
          </a:prstGeom>
          <a:noFill/>
          <a:ln w="9525" cap="flat" cmpd="sng">
            <a:solidFill>
              <a:srgbClr val="192E3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" name="Google Shape;623;p79">
            <a:extLst>
              <a:ext uri="{FF2B5EF4-FFF2-40B4-BE49-F238E27FC236}">
                <a16:creationId xmlns:a16="http://schemas.microsoft.com/office/drawing/2014/main" id="{68167FB5-1335-D3FF-78E0-C5DD1ACE534D}"/>
              </a:ext>
            </a:extLst>
          </p:cNvPr>
          <p:cNvCxnSpPr>
            <a:cxnSpLocks/>
          </p:cNvCxnSpPr>
          <p:nvPr/>
        </p:nvCxnSpPr>
        <p:spPr>
          <a:xfrm>
            <a:off x="2122697" y="4495584"/>
            <a:ext cx="2010000" cy="3300"/>
          </a:xfrm>
          <a:prstGeom prst="straightConnector1">
            <a:avLst/>
          </a:prstGeom>
          <a:noFill/>
          <a:ln w="25400" cap="flat" cmpd="sng">
            <a:solidFill>
              <a:srgbClr val="0D2830"/>
            </a:solidFill>
            <a:prstDash val="dot"/>
            <a:round/>
            <a:headEnd type="none" w="sm" len="sm"/>
            <a:tailEnd type="stealth" w="med" len="med"/>
          </a:ln>
        </p:spPr>
      </p:cxnSp>
      <p:cxnSp>
        <p:nvCxnSpPr>
          <p:cNvPr id="30" name="Google Shape;625;p79">
            <a:extLst>
              <a:ext uri="{FF2B5EF4-FFF2-40B4-BE49-F238E27FC236}">
                <a16:creationId xmlns:a16="http://schemas.microsoft.com/office/drawing/2014/main" id="{3B8BF59A-1391-13F9-E3C8-3DB580C2E11D}"/>
              </a:ext>
            </a:extLst>
          </p:cNvPr>
          <p:cNvCxnSpPr>
            <a:endCxn id="36" idx="1"/>
          </p:cNvCxnSpPr>
          <p:nvPr/>
        </p:nvCxnSpPr>
        <p:spPr>
          <a:xfrm>
            <a:off x="2145240" y="3856666"/>
            <a:ext cx="1987200" cy="6300"/>
          </a:xfrm>
          <a:prstGeom prst="straightConnector1">
            <a:avLst/>
          </a:prstGeom>
          <a:noFill/>
          <a:ln w="25400" cap="flat" cmpd="sng">
            <a:solidFill>
              <a:srgbClr val="0D2830"/>
            </a:solidFill>
            <a:prstDash val="dot"/>
            <a:round/>
            <a:headEnd type="none" w="sm" len="sm"/>
            <a:tailEnd type="stealth" w="med" len="med"/>
          </a:ln>
        </p:spPr>
      </p:cxnSp>
      <p:sp>
        <p:nvSpPr>
          <p:cNvPr id="31" name="Google Shape;627;p79">
            <a:extLst>
              <a:ext uri="{FF2B5EF4-FFF2-40B4-BE49-F238E27FC236}">
                <a16:creationId xmlns:a16="http://schemas.microsoft.com/office/drawing/2014/main" id="{7A9D41F7-9228-98F1-B94A-1CE610DB692F}"/>
              </a:ext>
            </a:extLst>
          </p:cNvPr>
          <p:cNvSpPr/>
          <p:nvPr/>
        </p:nvSpPr>
        <p:spPr>
          <a:xfrm>
            <a:off x="2532915" y="4341958"/>
            <a:ext cx="1184691" cy="310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00" rIns="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Semi-structured</a:t>
            </a:r>
            <a:endParaRPr sz="1066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628;p79">
            <a:extLst>
              <a:ext uri="{FF2B5EF4-FFF2-40B4-BE49-F238E27FC236}">
                <a16:creationId xmlns:a16="http://schemas.microsoft.com/office/drawing/2014/main" id="{0E15217E-5FB7-D58B-2695-222085B95374}"/>
              </a:ext>
            </a:extLst>
          </p:cNvPr>
          <p:cNvSpPr/>
          <p:nvPr/>
        </p:nvSpPr>
        <p:spPr>
          <a:xfrm rot="2023">
            <a:off x="2617844" y="3704515"/>
            <a:ext cx="1019434" cy="310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00" rIns="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Unstructured</a:t>
            </a:r>
            <a:endParaRPr sz="1066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3" name="Google Shape;629;p79">
            <a:extLst>
              <a:ext uri="{FF2B5EF4-FFF2-40B4-BE49-F238E27FC236}">
                <a16:creationId xmlns:a16="http://schemas.microsoft.com/office/drawing/2014/main" id="{D789CF53-69C7-476E-A5FA-3F9355051F57}"/>
              </a:ext>
            </a:extLst>
          </p:cNvPr>
          <p:cNvGrpSpPr/>
          <p:nvPr/>
        </p:nvGrpSpPr>
        <p:grpSpPr>
          <a:xfrm>
            <a:off x="2125372" y="4943219"/>
            <a:ext cx="2004378" cy="311319"/>
            <a:chOff x="1052764" y="3776177"/>
            <a:chExt cx="2004900" cy="311400"/>
          </a:xfrm>
        </p:grpSpPr>
        <p:cxnSp>
          <p:nvCxnSpPr>
            <p:cNvPr id="34" name="Google Shape;630;p79">
              <a:extLst>
                <a:ext uri="{FF2B5EF4-FFF2-40B4-BE49-F238E27FC236}">
                  <a16:creationId xmlns:a16="http://schemas.microsoft.com/office/drawing/2014/main" id="{86C139B1-D119-FF7E-7E7D-2E80EE04B536}"/>
                </a:ext>
              </a:extLst>
            </p:cNvPr>
            <p:cNvCxnSpPr/>
            <p:nvPr/>
          </p:nvCxnSpPr>
          <p:spPr>
            <a:xfrm rot="10800000" flipH="1">
              <a:off x="1052764" y="3928132"/>
              <a:ext cx="2004900" cy="7500"/>
            </a:xfrm>
            <a:prstGeom prst="straightConnector1">
              <a:avLst/>
            </a:prstGeom>
            <a:noFill/>
            <a:ln w="25400" cap="flat" cmpd="sng">
              <a:solidFill>
                <a:srgbClr val="0D2830"/>
              </a:solidFill>
              <a:prstDash val="dot"/>
              <a:round/>
              <a:headEnd type="none" w="sm" len="sm"/>
              <a:tailEnd type="stealth" w="med" len="med"/>
            </a:ln>
          </p:spPr>
        </p:cxnSp>
        <p:sp>
          <p:nvSpPr>
            <p:cNvPr id="35" name="Google Shape;631;p79">
              <a:extLst>
                <a:ext uri="{FF2B5EF4-FFF2-40B4-BE49-F238E27FC236}">
                  <a16:creationId xmlns:a16="http://schemas.microsoft.com/office/drawing/2014/main" id="{F22139EB-3B51-4EA6-8A70-120636FD612F}"/>
                </a:ext>
              </a:extLst>
            </p:cNvPr>
            <p:cNvSpPr/>
            <p:nvPr/>
          </p:nvSpPr>
          <p:spPr>
            <a:xfrm rot="2304">
              <a:off x="1568111" y="3776477"/>
              <a:ext cx="895200" cy="31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91400" rIns="0" bIns="9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Structured</a:t>
              </a:r>
              <a:endParaRPr sz="12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6" name="Google Shape;626;p79">
            <a:extLst>
              <a:ext uri="{FF2B5EF4-FFF2-40B4-BE49-F238E27FC236}">
                <a16:creationId xmlns:a16="http://schemas.microsoft.com/office/drawing/2014/main" id="{3716A119-AE6E-DFA6-7AB8-DB3249785F99}"/>
              </a:ext>
            </a:extLst>
          </p:cNvPr>
          <p:cNvSpPr/>
          <p:nvPr/>
        </p:nvSpPr>
        <p:spPr>
          <a:xfrm>
            <a:off x="4132440" y="3620929"/>
            <a:ext cx="849379" cy="484074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" name="Google Shape;632;p79">
            <a:extLst>
              <a:ext uri="{FF2B5EF4-FFF2-40B4-BE49-F238E27FC236}">
                <a16:creationId xmlns:a16="http://schemas.microsoft.com/office/drawing/2014/main" id="{25B637BF-FDD1-E046-C09C-AF01D59C59F0}"/>
              </a:ext>
            </a:extLst>
          </p:cNvPr>
          <p:cNvSpPr/>
          <p:nvPr/>
        </p:nvSpPr>
        <p:spPr>
          <a:xfrm>
            <a:off x="4132440" y="4260566"/>
            <a:ext cx="849379" cy="484074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" name="Google Shape;633;p79">
            <a:extLst>
              <a:ext uri="{FF2B5EF4-FFF2-40B4-BE49-F238E27FC236}">
                <a16:creationId xmlns:a16="http://schemas.microsoft.com/office/drawing/2014/main" id="{A0582695-6CDC-D138-92D4-47E3C539B3CC}"/>
              </a:ext>
            </a:extLst>
          </p:cNvPr>
          <p:cNvSpPr/>
          <p:nvPr/>
        </p:nvSpPr>
        <p:spPr>
          <a:xfrm>
            <a:off x="4132440" y="4859974"/>
            <a:ext cx="849379" cy="484074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" name="Google Shape;634;p79">
            <a:extLst>
              <a:ext uri="{FF2B5EF4-FFF2-40B4-BE49-F238E27FC236}">
                <a16:creationId xmlns:a16="http://schemas.microsoft.com/office/drawing/2014/main" id="{E81626B1-9F6F-9865-FA15-D054A83A18B0}"/>
              </a:ext>
            </a:extLst>
          </p:cNvPr>
          <p:cNvSpPr/>
          <p:nvPr/>
        </p:nvSpPr>
        <p:spPr>
          <a:xfrm>
            <a:off x="5392221" y="3583978"/>
            <a:ext cx="2730789" cy="182322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1323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635;p79">
            <a:extLst>
              <a:ext uri="{FF2B5EF4-FFF2-40B4-BE49-F238E27FC236}">
                <a16:creationId xmlns:a16="http://schemas.microsoft.com/office/drawing/2014/main" id="{C468C5AB-9D0B-6E84-6743-E16C9D3CE91C}"/>
              </a:ext>
            </a:extLst>
          </p:cNvPr>
          <p:cNvSpPr/>
          <p:nvPr/>
        </p:nvSpPr>
        <p:spPr>
          <a:xfrm>
            <a:off x="5478471" y="5021862"/>
            <a:ext cx="845180" cy="25703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1" i="0" u="none" strike="noStrike" cap="none">
                <a:solidFill>
                  <a:srgbClr val="1B3038"/>
                </a:solidFill>
                <a:latin typeface="Arial"/>
                <a:ea typeface="Arial"/>
                <a:cs typeface="Arial"/>
                <a:sym typeface="Arial"/>
              </a:rPr>
              <a:t>Cloud Data Lake</a:t>
            </a: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636;p79">
            <a:extLst>
              <a:ext uri="{FF2B5EF4-FFF2-40B4-BE49-F238E27FC236}">
                <a16:creationId xmlns:a16="http://schemas.microsoft.com/office/drawing/2014/main" id="{D2A1EF65-88DC-03C4-8C23-E61767334169}"/>
              </a:ext>
            </a:extLst>
          </p:cNvPr>
          <p:cNvCxnSpPr>
            <a:cxnSpLocks/>
          </p:cNvCxnSpPr>
          <p:nvPr/>
        </p:nvCxnSpPr>
        <p:spPr>
          <a:xfrm>
            <a:off x="6347605" y="4105242"/>
            <a:ext cx="1061424" cy="215044"/>
          </a:xfrm>
          <a:prstGeom prst="straightConnector1">
            <a:avLst/>
          </a:prstGeom>
          <a:noFill/>
          <a:ln w="9525" cap="flat" cmpd="sng">
            <a:solidFill>
              <a:srgbClr val="192E36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2" name="Google Shape;637;p79">
            <a:extLst>
              <a:ext uri="{FF2B5EF4-FFF2-40B4-BE49-F238E27FC236}">
                <a16:creationId xmlns:a16="http://schemas.microsoft.com/office/drawing/2014/main" id="{7DAC9056-ACAD-39EC-65C7-900AD9F05BDB}"/>
              </a:ext>
            </a:extLst>
          </p:cNvPr>
          <p:cNvCxnSpPr>
            <a:cxnSpLocks/>
          </p:cNvCxnSpPr>
          <p:nvPr/>
        </p:nvCxnSpPr>
        <p:spPr>
          <a:xfrm>
            <a:off x="6347619" y="4124174"/>
            <a:ext cx="561754" cy="983744"/>
          </a:xfrm>
          <a:prstGeom prst="straightConnector1">
            <a:avLst/>
          </a:prstGeom>
          <a:noFill/>
          <a:ln w="9525" cap="flat" cmpd="sng">
            <a:solidFill>
              <a:srgbClr val="192E36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3" name="Google Shape;638;p79">
            <a:extLst>
              <a:ext uri="{FF2B5EF4-FFF2-40B4-BE49-F238E27FC236}">
                <a16:creationId xmlns:a16="http://schemas.microsoft.com/office/drawing/2014/main" id="{58EA58BB-AA16-B552-422E-46BEC614B8A0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47700" y="4409986"/>
            <a:ext cx="1019434" cy="305021"/>
          </a:xfrm>
          <a:prstGeom prst="straightConnector1">
            <a:avLst/>
          </a:prstGeom>
          <a:noFill/>
          <a:ln w="9525" cap="flat" cmpd="sng">
            <a:solidFill>
              <a:srgbClr val="192E36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4" name="Google Shape;639;p79">
            <a:extLst>
              <a:ext uri="{FF2B5EF4-FFF2-40B4-BE49-F238E27FC236}">
                <a16:creationId xmlns:a16="http://schemas.microsoft.com/office/drawing/2014/main" id="{8BA6B2BB-729C-B9CF-D9AD-E473D7E23041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57075" y="2665766"/>
            <a:ext cx="4029300" cy="875100"/>
          </a:xfrm>
          <a:prstGeom prst="bentConnector3">
            <a:avLst>
              <a:gd name="adj1" fmla="val 452"/>
            </a:avLst>
          </a:prstGeom>
          <a:noFill/>
          <a:ln w="9525" cap="flat" cmpd="sng">
            <a:solidFill>
              <a:srgbClr val="192E36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5" name="Google Shape;640;p79">
            <a:extLst>
              <a:ext uri="{FF2B5EF4-FFF2-40B4-BE49-F238E27FC236}">
                <a16:creationId xmlns:a16="http://schemas.microsoft.com/office/drawing/2014/main" id="{D99BDF1B-CDE4-B706-F8A3-66F5706654EF}"/>
              </a:ext>
            </a:extLst>
          </p:cNvPr>
          <p:cNvCxnSpPr>
            <a:cxnSpLocks/>
          </p:cNvCxnSpPr>
          <p:nvPr/>
        </p:nvCxnSpPr>
        <p:spPr>
          <a:xfrm rot="10800000">
            <a:off x="6011456" y="2927224"/>
            <a:ext cx="0" cy="924359"/>
          </a:xfrm>
          <a:prstGeom prst="straightConnector1">
            <a:avLst/>
          </a:prstGeom>
          <a:noFill/>
          <a:ln w="9525" cap="flat" cmpd="sng">
            <a:solidFill>
              <a:srgbClr val="192E36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6" name="Google Shape;641;p79">
            <a:extLst>
              <a:ext uri="{FF2B5EF4-FFF2-40B4-BE49-F238E27FC236}">
                <a16:creationId xmlns:a16="http://schemas.microsoft.com/office/drawing/2014/main" id="{EA592A1F-934A-3605-7B3A-28807356619D}"/>
              </a:ext>
            </a:extLst>
          </p:cNvPr>
          <p:cNvSpPr/>
          <p:nvPr/>
        </p:nvSpPr>
        <p:spPr>
          <a:xfrm rot="5400000">
            <a:off x="5811933" y="2536273"/>
            <a:ext cx="430688" cy="430688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FF35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642;p79">
            <a:extLst>
              <a:ext uri="{FF2B5EF4-FFF2-40B4-BE49-F238E27FC236}">
                <a16:creationId xmlns:a16="http://schemas.microsoft.com/office/drawing/2014/main" id="{037E5E0B-008D-B8C9-E9DF-CE29A5FCDA90}"/>
              </a:ext>
            </a:extLst>
          </p:cNvPr>
          <p:cNvSpPr/>
          <p:nvPr/>
        </p:nvSpPr>
        <p:spPr>
          <a:xfrm>
            <a:off x="10361515" y="3434387"/>
            <a:ext cx="715989" cy="70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643;p79">
            <a:extLst>
              <a:ext uri="{FF2B5EF4-FFF2-40B4-BE49-F238E27FC236}">
                <a16:creationId xmlns:a16="http://schemas.microsoft.com/office/drawing/2014/main" id="{41594CB4-C1D4-749C-4C3D-EF91405028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57990" y="5945431"/>
            <a:ext cx="586557" cy="572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644;p79">
            <a:extLst>
              <a:ext uri="{FF2B5EF4-FFF2-40B4-BE49-F238E27FC236}">
                <a16:creationId xmlns:a16="http://schemas.microsoft.com/office/drawing/2014/main" id="{0FB1D6DC-1370-7B1A-F75F-AF90DC44EEEF}"/>
              </a:ext>
            </a:extLst>
          </p:cNvPr>
          <p:cNvCxnSpPr>
            <a:endCxn id="47" idx="1"/>
          </p:cNvCxnSpPr>
          <p:nvPr/>
        </p:nvCxnSpPr>
        <p:spPr>
          <a:xfrm>
            <a:off x="9528415" y="3762415"/>
            <a:ext cx="833100" cy="24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50" name="Google Shape;645;p79">
            <a:extLst>
              <a:ext uri="{FF2B5EF4-FFF2-40B4-BE49-F238E27FC236}">
                <a16:creationId xmlns:a16="http://schemas.microsoft.com/office/drawing/2014/main" id="{74DEC733-5974-532F-48CC-8AA05C967E0F}"/>
              </a:ext>
            </a:extLst>
          </p:cNvPr>
          <p:cNvCxnSpPr>
            <a:cxnSpLocks/>
          </p:cNvCxnSpPr>
          <p:nvPr/>
        </p:nvCxnSpPr>
        <p:spPr>
          <a:xfrm rot="10800000" flipH="1">
            <a:off x="8062369" y="3828198"/>
            <a:ext cx="972347" cy="448383"/>
          </a:xfrm>
          <a:prstGeom prst="straightConnector1">
            <a:avLst/>
          </a:prstGeom>
          <a:noFill/>
          <a:ln w="9525" cap="flat" cmpd="sng">
            <a:solidFill>
              <a:srgbClr val="192E36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1" name="Google Shape;646;p79">
            <a:extLst>
              <a:ext uri="{FF2B5EF4-FFF2-40B4-BE49-F238E27FC236}">
                <a16:creationId xmlns:a16="http://schemas.microsoft.com/office/drawing/2014/main" id="{71407462-04EE-94CF-A3B9-A3C82368A69A}"/>
              </a:ext>
            </a:extLst>
          </p:cNvPr>
          <p:cNvSpPr/>
          <p:nvPr/>
        </p:nvSpPr>
        <p:spPr>
          <a:xfrm rot="5554828">
            <a:off x="8339774" y="3908225"/>
            <a:ext cx="353067" cy="360870"/>
          </a:xfrm>
          <a:prstGeom prst="ellipse">
            <a:avLst/>
          </a:prstGeom>
          <a:solidFill>
            <a:schemeClr val="dk2"/>
          </a:solidFill>
          <a:ln w="25400" cap="flat" cmpd="sng">
            <a:solidFill>
              <a:srgbClr val="1323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647;p79">
            <a:extLst>
              <a:ext uri="{FF2B5EF4-FFF2-40B4-BE49-F238E27FC236}">
                <a16:creationId xmlns:a16="http://schemas.microsoft.com/office/drawing/2014/main" id="{2D1FD07E-EB8B-A7E9-C317-E0BAA80726F3}"/>
              </a:ext>
            </a:extLst>
          </p:cNvPr>
          <p:cNvSpPr txBox="1"/>
          <p:nvPr/>
        </p:nvSpPr>
        <p:spPr>
          <a:xfrm rot="151488">
            <a:off x="8359212" y="3965224"/>
            <a:ext cx="381271" cy="24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ETL</a:t>
            </a: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648;p79">
            <a:extLst>
              <a:ext uri="{FF2B5EF4-FFF2-40B4-BE49-F238E27FC236}">
                <a16:creationId xmlns:a16="http://schemas.microsoft.com/office/drawing/2014/main" id="{B10E1DF3-FAC2-50E8-1664-F888D5795192}"/>
              </a:ext>
            </a:extLst>
          </p:cNvPr>
          <p:cNvSpPr/>
          <p:nvPr/>
        </p:nvSpPr>
        <p:spPr>
          <a:xfrm rot="5554828">
            <a:off x="8355389" y="4533853"/>
            <a:ext cx="353067" cy="360870"/>
          </a:xfrm>
          <a:prstGeom prst="ellipse">
            <a:avLst/>
          </a:prstGeom>
          <a:solidFill>
            <a:schemeClr val="dk2"/>
          </a:solidFill>
          <a:ln w="25400" cap="flat" cmpd="sng">
            <a:solidFill>
              <a:srgbClr val="1323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649;p79">
            <a:extLst>
              <a:ext uri="{FF2B5EF4-FFF2-40B4-BE49-F238E27FC236}">
                <a16:creationId xmlns:a16="http://schemas.microsoft.com/office/drawing/2014/main" id="{E6B7D15D-1F62-8A51-A3A0-455F9AD59309}"/>
              </a:ext>
            </a:extLst>
          </p:cNvPr>
          <p:cNvSpPr txBox="1"/>
          <p:nvPr/>
        </p:nvSpPr>
        <p:spPr>
          <a:xfrm rot="153215">
            <a:off x="8327817" y="4587612"/>
            <a:ext cx="477950" cy="24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ETL</a:t>
            </a: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650;p79">
            <a:extLst>
              <a:ext uri="{FF2B5EF4-FFF2-40B4-BE49-F238E27FC236}">
                <a16:creationId xmlns:a16="http://schemas.microsoft.com/office/drawing/2014/main" id="{D9C10A3C-B853-2274-C73A-311B9C079D25}"/>
              </a:ext>
            </a:extLst>
          </p:cNvPr>
          <p:cNvCxnSpPr>
            <a:endCxn id="48" idx="1"/>
          </p:cNvCxnSpPr>
          <p:nvPr/>
        </p:nvCxnSpPr>
        <p:spPr>
          <a:xfrm>
            <a:off x="7299890" y="5323459"/>
            <a:ext cx="758100" cy="908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56" name="Google Shape;651;p79">
            <a:extLst>
              <a:ext uri="{FF2B5EF4-FFF2-40B4-BE49-F238E27FC236}">
                <a16:creationId xmlns:a16="http://schemas.microsoft.com/office/drawing/2014/main" id="{1A41A1F0-96D3-A31B-2B52-FD441D719E06}"/>
              </a:ext>
            </a:extLst>
          </p:cNvPr>
          <p:cNvSpPr/>
          <p:nvPr/>
        </p:nvSpPr>
        <p:spPr>
          <a:xfrm rot="5554828">
            <a:off x="8740718" y="5713543"/>
            <a:ext cx="353067" cy="360870"/>
          </a:xfrm>
          <a:prstGeom prst="ellipse">
            <a:avLst/>
          </a:prstGeom>
          <a:solidFill>
            <a:schemeClr val="dk2"/>
          </a:solidFill>
          <a:ln w="25400" cap="flat" cmpd="sng">
            <a:solidFill>
              <a:srgbClr val="1323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652;p79">
            <a:extLst>
              <a:ext uri="{FF2B5EF4-FFF2-40B4-BE49-F238E27FC236}">
                <a16:creationId xmlns:a16="http://schemas.microsoft.com/office/drawing/2014/main" id="{8EDB0E14-11CD-04AB-45B6-F6CA64B04743}"/>
              </a:ext>
            </a:extLst>
          </p:cNvPr>
          <p:cNvSpPr txBox="1"/>
          <p:nvPr/>
        </p:nvSpPr>
        <p:spPr>
          <a:xfrm rot="154310">
            <a:off x="8691254" y="5770453"/>
            <a:ext cx="507980" cy="24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ETL</a:t>
            </a: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653;p79">
            <a:extLst>
              <a:ext uri="{FF2B5EF4-FFF2-40B4-BE49-F238E27FC236}">
                <a16:creationId xmlns:a16="http://schemas.microsoft.com/office/drawing/2014/main" id="{41CFF9C4-6C30-FB59-880D-7155F919DBCB}"/>
              </a:ext>
            </a:extLst>
          </p:cNvPr>
          <p:cNvSpPr/>
          <p:nvPr/>
        </p:nvSpPr>
        <p:spPr>
          <a:xfrm rot="5554828">
            <a:off x="7415190" y="5552537"/>
            <a:ext cx="353067" cy="360870"/>
          </a:xfrm>
          <a:prstGeom prst="ellipse">
            <a:avLst/>
          </a:prstGeom>
          <a:solidFill>
            <a:schemeClr val="dk2"/>
          </a:solidFill>
          <a:ln w="25400" cap="flat" cmpd="sng">
            <a:solidFill>
              <a:srgbClr val="1323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654;p79">
            <a:extLst>
              <a:ext uri="{FF2B5EF4-FFF2-40B4-BE49-F238E27FC236}">
                <a16:creationId xmlns:a16="http://schemas.microsoft.com/office/drawing/2014/main" id="{67CB9E42-C9B3-110B-85FB-51374AC41839}"/>
              </a:ext>
            </a:extLst>
          </p:cNvPr>
          <p:cNvSpPr txBox="1"/>
          <p:nvPr/>
        </p:nvSpPr>
        <p:spPr>
          <a:xfrm rot="154815">
            <a:off x="7393036" y="5608721"/>
            <a:ext cx="419716" cy="24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ETL</a:t>
            </a: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55;p79">
            <a:extLst>
              <a:ext uri="{FF2B5EF4-FFF2-40B4-BE49-F238E27FC236}">
                <a16:creationId xmlns:a16="http://schemas.microsoft.com/office/drawing/2014/main" id="{6EEFB17A-EA87-E247-B2C6-87B9A3799C74}"/>
              </a:ext>
            </a:extLst>
          </p:cNvPr>
          <p:cNvSpPr/>
          <p:nvPr/>
        </p:nvSpPr>
        <p:spPr>
          <a:xfrm rot="5554828">
            <a:off x="9768394" y="3588433"/>
            <a:ext cx="353067" cy="360870"/>
          </a:xfrm>
          <a:prstGeom prst="ellipse">
            <a:avLst/>
          </a:prstGeom>
          <a:solidFill>
            <a:schemeClr val="dk2"/>
          </a:solidFill>
          <a:ln w="25400" cap="flat" cmpd="sng">
            <a:solidFill>
              <a:srgbClr val="1323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56;p79">
            <a:extLst>
              <a:ext uri="{FF2B5EF4-FFF2-40B4-BE49-F238E27FC236}">
                <a16:creationId xmlns:a16="http://schemas.microsoft.com/office/drawing/2014/main" id="{8CCE27A0-E1A4-B419-1DCA-C01AEB1FE1EF}"/>
              </a:ext>
            </a:extLst>
          </p:cNvPr>
          <p:cNvSpPr txBox="1"/>
          <p:nvPr/>
        </p:nvSpPr>
        <p:spPr>
          <a:xfrm rot="152627">
            <a:off x="9762275" y="3644158"/>
            <a:ext cx="371670" cy="24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ETL</a:t>
            </a: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57;p79">
            <a:extLst>
              <a:ext uri="{FF2B5EF4-FFF2-40B4-BE49-F238E27FC236}">
                <a16:creationId xmlns:a16="http://schemas.microsoft.com/office/drawing/2014/main" id="{94FB200E-44F1-2369-70EA-67B975416A51}"/>
              </a:ext>
            </a:extLst>
          </p:cNvPr>
          <p:cNvCxnSpPr>
            <a:endCxn id="51" idx="2"/>
          </p:cNvCxnSpPr>
          <p:nvPr/>
        </p:nvCxnSpPr>
        <p:spPr>
          <a:xfrm rot="10800000" flipH="1">
            <a:off x="6858955" y="3912306"/>
            <a:ext cx="1665300" cy="99600"/>
          </a:xfrm>
          <a:prstGeom prst="curvedConnector4">
            <a:avLst>
              <a:gd name="adj1" fmla="val 44348"/>
              <a:gd name="adj2" fmla="val 69276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" name="Google Shape;658;p79">
            <a:extLst>
              <a:ext uri="{FF2B5EF4-FFF2-40B4-BE49-F238E27FC236}">
                <a16:creationId xmlns:a16="http://schemas.microsoft.com/office/drawing/2014/main" id="{04620A5C-9806-BBF4-34BC-25879C41630F}"/>
              </a:ext>
            </a:extLst>
          </p:cNvPr>
          <p:cNvCxnSpPr>
            <a:endCxn id="58" idx="4"/>
          </p:cNvCxnSpPr>
          <p:nvPr/>
        </p:nvCxnSpPr>
        <p:spPr>
          <a:xfrm rot="-5400000" flipH="1">
            <a:off x="6524371" y="4837748"/>
            <a:ext cx="925500" cy="848700"/>
          </a:xfrm>
          <a:prstGeom prst="curvedConnector2">
            <a:avLst/>
          </a:prstGeom>
          <a:noFill/>
          <a:ln w="9525" cap="flat" cmpd="sng">
            <a:solidFill>
              <a:srgbClr val="FE2F1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" name="Google Shape;659;p79">
            <a:extLst>
              <a:ext uri="{FF2B5EF4-FFF2-40B4-BE49-F238E27FC236}">
                <a16:creationId xmlns:a16="http://schemas.microsoft.com/office/drawing/2014/main" id="{D77C1783-A3EF-DC1C-3094-16E9FC868716}"/>
              </a:ext>
            </a:extLst>
          </p:cNvPr>
          <p:cNvCxnSpPr>
            <a:stCxn id="58" idx="0"/>
            <a:endCxn id="53" idx="5"/>
          </p:cNvCxnSpPr>
          <p:nvPr/>
        </p:nvCxnSpPr>
        <p:spPr>
          <a:xfrm rot="10800000" flipH="1">
            <a:off x="7771976" y="4833296"/>
            <a:ext cx="627000" cy="907800"/>
          </a:xfrm>
          <a:prstGeom prst="curvedConnector3">
            <a:avLst>
              <a:gd name="adj1" fmla="val 86026"/>
            </a:avLst>
          </a:prstGeom>
          <a:noFill/>
          <a:ln w="9525" cap="flat" cmpd="sng">
            <a:solidFill>
              <a:srgbClr val="192E3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" name="Google Shape;661;p79">
            <a:extLst>
              <a:ext uri="{FF2B5EF4-FFF2-40B4-BE49-F238E27FC236}">
                <a16:creationId xmlns:a16="http://schemas.microsoft.com/office/drawing/2014/main" id="{B17BDA34-02C0-463A-C0FD-AFCF90F60B40}"/>
              </a:ext>
            </a:extLst>
          </p:cNvPr>
          <p:cNvCxnSpPr>
            <a:cxnSpLocks/>
          </p:cNvCxnSpPr>
          <p:nvPr/>
        </p:nvCxnSpPr>
        <p:spPr>
          <a:xfrm>
            <a:off x="6179548" y="2811609"/>
            <a:ext cx="1277400" cy="448200"/>
          </a:xfrm>
          <a:prstGeom prst="curvedConnector3">
            <a:avLst>
              <a:gd name="adj1" fmla="val 52464"/>
            </a:avLst>
          </a:prstGeom>
          <a:noFill/>
          <a:ln w="9525" cap="flat" cmpd="sng">
            <a:solidFill>
              <a:srgbClr val="FE2F1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Google Shape;662;p79">
            <a:extLst>
              <a:ext uri="{FF2B5EF4-FFF2-40B4-BE49-F238E27FC236}">
                <a16:creationId xmlns:a16="http://schemas.microsoft.com/office/drawing/2014/main" id="{5CB5F260-3A18-A587-0281-BCCDBEF871FB}"/>
              </a:ext>
            </a:extLst>
          </p:cNvPr>
          <p:cNvSpPr/>
          <p:nvPr/>
        </p:nvSpPr>
        <p:spPr>
          <a:xfrm>
            <a:off x="8846176" y="4156637"/>
            <a:ext cx="904264" cy="31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650" rIns="0" bIns="456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3A3838"/>
                </a:solidFill>
                <a:latin typeface="DM Sans"/>
                <a:ea typeface="DM Sans"/>
                <a:cs typeface="DM Sans"/>
                <a:sym typeface="DM Sans"/>
              </a:rPr>
              <a:t>Azure Synapse</a:t>
            </a:r>
            <a:endParaRPr sz="800" b="0" i="0" u="none" strike="noStrike" cap="none">
              <a:solidFill>
                <a:srgbClr val="3A383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67" name="Google Shape;663;p79">
            <a:extLst>
              <a:ext uri="{FF2B5EF4-FFF2-40B4-BE49-F238E27FC236}">
                <a16:creationId xmlns:a16="http://schemas.microsoft.com/office/drawing/2014/main" id="{38339423-5BB1-39D1-1D3F-5CE890F6FF0E}"/>
              </a:ext>
            </a:extLst>
          </p:cNvPr>
          <p:cNvCxnSpPr>
            <a:cxnSpLocks/>
          </p:cNvCxnSpPr>
          <p:nvPr/>
        </p:nvCxnSpPr>
        <p:spPr>
          <a:xfrm>
            <a:off x="4981712" y="3851584"/>
            <a:ext cx="732109" cy="252234"/>
          </a:xfrm>
          <a:prstGeom prst="straightConnector1">
            <a:avLst/>
          </a:prstGeom>
          <a:noFill/>
          <a:ln w="9525" cap="flat" cmpd="sng">
            <a:solidFill>
              <a:srgbClr val="192E36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68" name="Google Shape;664;p79">
            <a:extLst>
              <a:ext uri="{FF2B5EF4-FFF2-40B4-BE49-F238E27FC236}">
                <a16:creationId xmlns:a16="http://schemas.microsoft.com/office/drawing/2014/main" id="{53F6D851-7D12-094D-1A73-E1F49460739E}"/>
              </a:ext>
            </a:extLst>
          </p:cNvPr>
          <p:cNvCxnSpPr>
            <a:cxnSpLocks/>
          </p:cNvCxnSpPr>
          <p:nvPr/>
        </p:nvCxnSpPr>
        <p:spPr>
          <a:xfrm>
            <a:off x="4981712" y="4517483"/>
            <a:ext cx="732109" cy="144862"/>
          </a:xfrm>
          <a:prstGeom prst="straightConnector1">
            <a:avLst/>
          </a:prstGeom>
          <a:noFill/>
          <a:ln w="9525" cap="flat" cmpd="sng">
            <a:solidFill>
              <a:srgbClr val="192E36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69" name="Google Shape;665;p79">
            <a:extLst>
              <a:ext uri="{FF2B5EF4-FFF2-40B4-BE49-F238E27FC236}">
                <a16:creationId xmlns:a16="http://schemas.microsoft.com/office/drawing/2014/main" id="{8FB9CD3E-EF1A-6B15-A346-1345B7C2E805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81711" y="4715033"/>
            <a:ext cx="674824" cy="374303"/>
          </a:xfrm>
          <a:prstGeom prst="straightConnector1">
            <a:avLst/>
          </a:prstGeom>
          <a:noFill/>
          <a:ln w="9525" cap="flat" cmpd="sng">
            <a:solidFill>
              <a:srgbClr val="192E36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70" name="Google Shape;666;p79">
            <a:extLst>
              <a:ext uri="{FF2B5EF4-FFF2-40B4-BE49-F238E27FC236}">
                <a16:creationId xmlns:a16="http://schemas.microsoft.com/office/drawing/2014/main" id="{25FB7535-DA05-092A-E206-9F78A34AFF28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77700" y="4185154"/>
            <a:ext cx="703017" cy="929158"/>
          </a:xfrm>
          <a:prstGeom prst="straightConnector1">
            <a:avLst/>
          </a:prstGeom>
          <a:noFill/>
          <a:ln w="9525" cap="flat" cmpd="sng">
            <a:solidFill>
              <a:srgbClr val="192E36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1" name="Google Shape;667;p79">
            <a:extLst>
              <a:ext uri="{FF2B5EF4-FFF2-40B4-BE49-F238E27FC236}">
                <a16:creationId xmlns:a16="http://schemas.microsoft.com/office/drawing/2014/main" id="{94F06A54-D68A-B488-6CDE-D1EBC5BF4AFE}"/>
              </a:ext>
            </a:extLst>
          </p:cNvPr>
          <p:cNvSpPr/>
          <p:nvPr/>
        </p:nvSpPr>
        <p:spPr>
          <a:xfrm rot="5400000">
            <a:off x="6489285" y="5233462"/>
            <a:ext cx="524563" cy="60944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668;p79">
            <a:extLst>
              <a:ext uri="{FF2B5EF4-FFF2-40B4-BE49-F238E27FC236}">
                <a16:creationId xmlns:a16="http://schemas.microsoft.com/office/drawing/2014/main" id="{8292E8AE-0F79-6870-E6E7-A9B272A0C0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3337" y="5365618"/>
            <a:ext cx="369804" cy="36980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669;p79">
            <a:extLst>
              <a:ext uri="{FF2B5EF4-FFF2-40B4-BE49-F238E27FC236}">
                <a16:creationId xmlns:a16="http://schemas.microsoft.com/office/drawing/2014/main" id="{40C40E01-6900-8A50-B5F8-B5EE07FDA016}"/>
              </a:ext>
            </a:extLst>
          </p:cNvPr>
          <p:cNvSpPr/>
          <p:nvPr/>
        </p:nvSpPr>
        <p:spPr>
          <a:xfrm>
            <a:off x="6178441" y="5772876"/>
            <a:ext cx="817887" cy="25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650" rIns="0" bIns="456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3A3838"/>
                </a:solidFill>
                <a:latin typeface="DM Sans"/>
                <a:ea typeface="DM Sans"/>
                <a:cs typeface="DM Sans"/>
                <a:sym typeface="DM Sans"/>
              </a:rPr>
              <a:t>AWS Glue</a:t>
            </a:r>
            <a:endParaRPr sz="800" b="0" i="0" u="none" strike="noStrike" cap="none">
              <a:solidFill>
                <a:srgbClr val="3A383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" name="Google Shape;670;p79">
            <a:extLst>
              <a:ext uri="{FF2B5EF4-FFF2-40B4-BE49-F238E27FC236}">
                <a16:creationId xmlns:a16="http://schemas.microsoft.com/office/drawing/2014/main" id="{3EDE9D93-B2F2-6779-4208-5E9427B9F0B6}"/>
              </a:ext>
            </a:extLst>
          </p:cNvPr>
          <p:cNvSpPr/>
          <p:nvPr/>
        </p:nvSpPr>
        <p:spPr>
          <a:xfrm rot="5400000">
            <a:off x="7384338" y="3081873"/>
            <a:ext cx="524563" cy="60944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671;p79">
            <a:extLst>
              <a:ext uri="{FF2B5EF4-FFF2-40B4-BE49-F238E27FC236}">
                <a16:creationId xmlns:a16="http://schemas.microsoft.com/office/drawing/2014/main" id="{611C30C9-4192-8458-E318-2D0BA17CD6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6982" y="3164680"/>
            <a:ext cx="479275" cy="44383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672;p79">
            <a:extLst>
              <a:ext uri="{FF2B5EF4-FFF2-40B4-BE49-F238E27FC236}">
                <a16:creationId xmlns:a16="http://schemas.microsoft.com/office/drawing/2014/main" id="{24026F4B-9EEB-D4F5-FC9B-E826BBF970E1}"/>
              </a:ext>
            </a:extLst>
          </p:cNvPr>
          <p:cNvSpPr/>
          <p:nvPr/>
        </p:nvSpPr>
        <p:spPr>
          <a:xfrm>
            <a:off x="7373756" y="2765970"/>
            <a:ext cx="1131905" cy="25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650" rIns="0" bIns="456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3A3838"/>
                </a:solidFill>
                <a:latin typeface="DM Sans"/>
                <a:ea typeface="DM Sans"/>
                <a:cs typeface="DM Sans"/>
                <a:sym typeface="DM Sans"/>
              </a:rPr>
              <a:t>Azure Data Factory</a:t>
            </a:r>
            <a:endParaRPr sz="800" b="0" i="0" u="none" strike="noStrike" cap="none">
              <a:solidFill>
                <a:srgbClr val="3A383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7" name="Google Shape;673;p79">
            <a:extLst>
              <a:ext uri="{FF2B5EF4-FFF2-40B4-BE49-F238E27FC236}">
                <a16:creationId xmlns:a16="http://schemas.microsoft.com/office/drawing/2014/main" id="{87233C18-3D2A-95FC-2704-9C627E61587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20541" y="3506054"/>
            <a:ext cx="1155544" cy="60666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674;p79">
            <a:extLst>
              <a:ext uri="{FF2B5EF4-FFF2-40B4-BE49-F238E27FC236}">
                <a16:creationId xmlns:a16="http://schemas.microsoft.com/office/drawing/2014/main" id="{C7E4948A-AAE3-6F73-9512-2610C397B7BB}"/>
              </a:ext>
            </a:extLst>
          </p:cNvPr>
          <p:cNvSpPr/>
          <p:nvPr/>
        </p:nvSpPr>
        <p:spPr>
          <a:xfrm>
            <a:off x="5830781" y="2587123"/>
            <a:ext cx="403395" cy="374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650" rIns="0" bIns="456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3A3838"/>
                </a:solidFill>
                <a:latin typeface="Barlow"/>
                <a:ea typeface="Barlow"/>
                <a:cs typeface="Barlow"/>
                <a:sym typeface="Barlow"/>
              </a:rPr>
              <a:t>Home-</a:t>
            </a:r>
            <a:endParaRPr sz="800" b="0" i="0" u="none" strike="noStrike" cap="none">
              <a:solidFill>
                <a:srgbClr val="3A3838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3A3838"/>
                </a:solidFill>
                <a:latin typeface="Barlow"/>
                <a:ea typeface="Barlow"/>
                <a:cs typeface="Barlow"/>
                <a:sym typeface="Barlow"/>
              </a:rPr>
              <a:t>Grown ETL</a:t>
            </a:r>
            <a:endParaRPr sz="533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oogle Shape;675;p79">
            <a:extLst>
              <a:ext uri="{FF2B5EF4-FFF2-40B4-BE49-F238E27FC236}">
                <a16:creationId xmlns:a16="http://schemas.microsoft.com/office/drawing/2014/main" id="{6DE66D69-3BC5-6B62-FD31-479191731A40}"/>
              </a:ext>
            </a:extLst>
          </p:cNvPr>
          <p:cNvGrpSpPr/>
          <p:nvPr/>
        </p:nvGrpSpPr>
        <p:grpSpPr>
          <a:xfrm>
            <a:off x="6586769" y="3866337"/>
            <a:ext cx="430688" cy="430688"/>
            <a:chOff x="6588485" y="3044114"/>
            <a:chExt cx="430800" cy="430800"/>
          </a:xfrm>
        </p:grpSpPr>
        <p:sp>
          <p:nvSpPr>
            <p:cNvPr id="80" name="Google Shape;676;p79">
              <a:extLst>
                <a:ext uri="{FF2B5EF4-FFF2-40B4-BE49-F238E27FC236}">
                  <a16:creationId xmlns:a16="http://schemas.microsoft.com/office/drawing/2014/main" id="{B3267641-844D-2057-9F73-15286D8E2A4E}"/>
                </a:ext>
              </a:extLst>
            </p:cNvPr>
            <p:cNvSpPr/>
            <p:nvPr/>
          </p:nvSpPr>
          <p:spPr>
            <a:xfrm rot="5400000">
              <a:off x="6588485" y="3044114"/>
              <a:ext cx="430800" cy="430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FF35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6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77;p79">
              <a:extLst>
                <a:ext uri="{FF2B5EF4-FFF2-40B4-BE49-F238E27FC236}">
                  <a16:creationId xmlns:a16="http://schemas.microsoft.com/office/drawing/2014/main" id="{7239E1E6-6F04-9AE6-7400-AB9B07FAC542}"/>
                </a:ext>
              </a:extLst>
            </p:cNvPr>
            <p:cNvSpPr/>
            <p:nvPr/>
          </p:nvSpPr>
          <p:spPr>
            <a:xfrm>
              <a:off x="6607338" y="3061413"/>
              <a:ext cx="403500" cy="3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650" rIns="0" bIns="456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3A3838"/>
                  </a:solidFill>
                  <a:latin typeface="Barlow"/>
                  <a:ea typeface="Barlow"/>
                  <a:cs typeface="Barlow"/>
                  <a:sym typeface="Barlow"/>
                </a:rPr>
                <a:t>Home-</a:t>
              </a:r>
              <a:endParaRPr sz="800" b="0" i="0" u="none" strike="noStrike" cap="none">
                <a:solidFill>
                  <a:srgbClr val="3A3838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3A3838"/>
                  </a:solidFill>
                  <a:latin typeface="Barlow"/>
                  <a:ea typeface="Barlow"/>
                  <a:cs typeface="Barlow"/>
                  <a:sym typeface="Barlow"/>
                </a:rPr>
                <a:t>Grown ETL</a:t>
              </a:r>
              <a:endParaRPr sz="533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678;p79">
            <a:extLst>
              <a:ext uri="{FF2B5EF4-FFF2-40B4-BE49-F238E27FC236}">
                <a16:creationId xmlns:a16="http://schemas.microsoft.com/office/drawing/2014/main" id="{DC1F65DF-DE36-11F2-F2E5-9CB1C5AC69B5}"/>
              </a:ext>
            </a:extLst>
          </p:cNvPr>
          <p:cNvGrpSpPr/>
          <p:nvPr/>
        </p:nvGrpSpPr>
        <p:grpSpPr>
          <a:xfrm>
            <a:off x="8311982" y="4466830"/>
            <a:ext cx="430688" cy="430688"/>
            <a:chOff x="6588485" y="3044114"/>
            <a:chExt cx="430800" cy="430800"/>
          </a:xfrm>
        </p:grpSpPr>
        <p:sp>
          <p:nvSpPr>
            <p:cNvPr id="83" name="Google Shape;679;p79">
              <a:extLst>
                <a:ext uri="{FF2B5EF4-FFF2-40B4-BE49-F238E27FC236}">
                  <a16:creationId xmlns:a16="http://schemas.microsoft.com/office/drawing/2014/main" id="{149D1824-8452-29A2-9A79-363EB1322A1D}"/>
                </a:ext>
              </a:extLst>
            </p:cNvPr>
            <p:cNvSpPr/>
            <p:nvPr/>
          </p:nvSpPr>
          <p:spPr>
            <a:xfrm rot="5400000">
              <a:off x="6588485" y="3044114"/>
              <a:ext cx="430800" cy="430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FF35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80;p79">
              <a:extLst>
                <a:ext uri="{FF2B5EF4-FFF2-40B4-BE49-F238E27FC236}">
                  <a16:creationId xmlns:a16="http://schemas.microsoft.com/office/drawing/2014/main" id="{4930F034-51C6-1BF4-AB48-8D6ADF5A036E}"/>
                </a:ext>
              </a:extLst>
            </p:cNvPr>
            <p:cNvSpPr/>
            <p:nvPr/>
          </p:nvSpPr>
          <p:spPr>
            <a:xfrm>
              <a:off x="6607338" y="3061413"/>
              <a:ext cx="403500" cy="3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650" rIns="0" bIns="456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7" b="0" i="0" u="none" strike="noStrike" cap="none">
                  <a:solidFill>
                    <a:srgbClr val="3A3838"/>
                  </a:solidFill>
                  <a:latin typeface="Barlow"/>
                  <a:ea typeface="Barlow"/>
                  <a:cs typeface="Barlow"/>
                  <a:sym typeface="Barlow"/>
                </a:rPr>
                <a:t>Code Generated</a:t>
              </a:r>
              <a:endParaRPr sz="4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" name="Google Shape;681;p79">
            <a:extLst>
              <a:ext uri="{FF2B5EF4-FFF2-40B4-BE49-F238E27FC236}">
                <a16:creationId xmlns:a16="http://schemas.microsoft.com/office/drawing/2014/main" id="{AC57080E-9AE4-3ED3-BD20-3AC41CE4ABB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4227" y="4420048"/>
            <a:ext cx="391998" cy="39199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682;p79">
            <a:extLst>
              <a:ext uri="{FF2B5EF4-FFF2-40B4-BE49-F238E27FC236}">
                <a16:creationId xmlns:a16="http://schemas.microsoft.com/office/drawing/2014/main" id="{A4CEC080-898E-5284-A6CA-3200DFB4C969}"/>
              </a:ext>
            </a:extLst>
          </p:cNvPr>
          <p:cNvSpPr/>
          <p:nvPr/>
        </p:nvSpPr>
        <p:spPr>
          <a:xfrm>
            <a:off x="6764638" y="4671226"/>
            <a:ext cx="817887" cy="25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650" rIns="0" bIns="456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3A3838"/>
                </a:solidFill>
                <a:latin typeface="Barlow"/>
                <a:ea typeface="Barlow"/>
                <a:cs typeface="Barlow"/>
                <a:sym typeface="Barlow"/>
              </a:rPr>
              <a:t>AWS EMR</a:t>
            </a:r>
            <a:endParaRPr sz="667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683;p79">
            <a:extLst>
              <a:ext uri="{FF2B5EF4-FFF2-40B4-BE49-F238E27FC236}">
                <a16:creationId xmlns:a16="http://schemas.microsoft.com/office/drawing/2014/main" id="{93CA6A2D-CF40-35B7-05D2-FD0797EECFD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97442" y="5006025"/>
            <a:ext cx="653430" cy="17821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</p:pic>
      <p:pic>
        <p:nvPicPr>
          <p:cNvPr id="88" name="Google Shape;684;p79" descr="Qlik Vector Logo | Free Download - (.SVG + .PNG) format - SeekVectorLogo.Com">
            <a:extLst>
              <a:ext uri="{FF2B5EF4-FFF2-40B4-BE49-F238E27FC236}">
                <a16:creationId xmlns:a16="http://schemas.microsoft.com/office/drawing/2014/main" id="{EA43619F-127E-8E50-3B04-870AAF5D0AE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11294" y="3730420"/>
            <a:ext cx="518564" cy="28809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</p:pic>
      <p:pic>
        <p:nvPicPr>
          <p:cNvPr id="89" name="Google Shape;685;p79" descr="Rivery Logo - DATAVERSITY">
            <a:extLst>
              <a:ext uri="{FF2B5EF4-FFF2-40B4-BE49-F238E27FC236}">
                <a16:creationId xmlns:a16="http://schemas.microsoft.com/office/drawing/2014/main" id="{314278E4-76B9-3108-DAE2-997F8254F837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13769" y="4428214"/>
            <a:ext cx="641871" cy="18783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</p:pic>
      <p:cxnSp>
        <p:nvCxnSpPr>
          <p:cNvPr id="90" name="Google Shape;686;p79">
            <a:extLst>
              <a:ext uri="{FF2B5EF4-FFF2-40B4-BE49-F238E27FC236}">
                <a16:creationId xmlns:a16="http://schemas.microsoft.com/office/drawing/2014/main" id="{3ADE080B-FA0B-E41A-CE5B-D75F49271583}"/>
              </a:ext>
            </a:extLst>
          </p:cNvPr>
          <p:cNvCxnSpPr>
            <a:cxnSpLocks/>
          </p:cNvCxnSpPr>
          <p:nvPr/>
        </p:nvCxnSpPr>
        <p:spPr>
          <a:xfrm rot="-5400000">
            <a:off x="4525779" y="3219680"/>
            <a:ext cx="432600" cy="369900"/>
          </a:xfrm>
          <a:prstGeom prst="curvedConnector3">
            <a:avLst>
              <a:gd name="adj1" fmla="val 49987"/>
            </a:avLst>
          </a:prstGeom>
          <a:noFill/>
          <a:ln w="9525" cap="flat" cmpd="sng">
            <a:solidFill>
              <a:srgbClr val="FE2F1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687;p79">
            <a:extLst>
              <a:ext uri="{FF2B5EF4-FFF2-40B4-BE49-F238E27FC236}">
                <a16:creationId xmlns:a16="http://schemas.microsoft.com/office/drawing/2014/main" id="{2853DAB3-2676-CFEA-9ABE-B456E4196ED5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47318" y="2811559"/>
            <a:ext cx="427800" cy="191400"/>
          </a:xfrm>
          <a:prstGeom prst="curvedConnector3">
            <a:avLst>
              <a:gd name="adj1" fmla="val 42615"/>
            </a:avLst>
          </a:prstGeom>
          <a:noFill/>
          <a:ln w="9525" cap="flat" cmpd="sng">
            <a:solidFill>
              <a:srgbClr val="FE2F1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" name="Google Shape;688;p79">
            <a:extLst>
              <a:ext uri="{FF2B5EF4-FFF2-40B4-BE49-F238E27FC236}">
                <a16:creationId xmlns:a16="http://schemas.microsoft.com/office/drawing/2014/main" id="{72F5A737-D735-1392-7752-43EF0BA5EC35}"/>
              </a:ext>
            </a:extLst>
          </p:cNvPr>
          <p:cNvCxnSpPr>
            <a:endCxn id="85" idx="2"/>
          </p:cNvCxnSpPr>
          <p:nvPr/>
        </p:nvCxnSpPr>
        <p:spPr>
          <a:xfrm rot="10800000" flipH="1">
            <a:off x="5666026" y="4812046"/>
            <a:ext cx="964200" cy="945300"/>
          </a:xfrm>
          <a:prstGeom prst="curvedConnector2">
            <a:avLst/>
          </a:prstGeom>
          <a:noFill/>
          <a:ln w="9525" cap="flat" cmpd="sng">
            <a:solidFill>
              <a:srgbClr val="FE2F1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3" name="Google Shape;689;p79">
            <a:extLst>
              <a:ext uri="{FF2B5EF4-FFF2-40B4-BE49-F238E27FC236}">
                <a16:creationId xmlns:a16="http://schemas.microsoft.com/office/drawing/2014/main" id="{0EC515BA-90FF-C49F-927E-05B221654459}"/>
              </a:ext>
            </a:extLst>
          </p:cNvPr>
          <p:cNvGrpSpPr/>
          <p:nvPr/>
        </p:nvGrpSpPr>
        <p:grpSpPr>
          <a:xfrm>
            <a:off x="4996271" y="5491872"/>
            <a:ext cx="703017" cy="524563"/>
            <a:chOff x="4997573" y="4670072"/>
            <a:chExt cx="703200" cy="524700"/>
          </a:xfrm>
        </p:grpSpPr>
        <p:sp>
          <p:nvSpPr>
            <p:cNvPr id="94" name="Google Shape;690;p79">
              <a:extLst>
                <a:ext uri="{FF2B5EF4-FFF2-40B4-BE49-F238E27FC236}">
                  <a16:creationId xmlns:a16="http://schemas.microsoft.com/office/drawing/2014/main" id="{455CFA99-2241-0220-B337-76CD1BFCBCE8}"/>
                </a:ext>
              </a:extLst>
            </p:cNvPr>
            <p:cNvSpPr/>
            <p:nvPr/>
          </p:nvSpPr>
          <p:spPr>
            <a:xfrm rot="5400000">
              <a:off x="5097282" y="4627622"/>
              <a:ext cx="524700" cy="609600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6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91;p79">
              <a:extLst>
                <a:ext uri="{FF2B5EF4-FFF2-40B4-BE49-F238E27FC236}">
                  <a16:creationId xmlns:a16="http://schemas.microsoft.com/office/drawing/2014/main" id="{BBB8E0A2-7064-DB58-801A-4BC4346B4C95}"/>
                </a:ext>
              </a:extLst>
            </p:cNvPr>
            <p:cNvSpPr txBox="1"/>
            <p:nvPr/>
          </p:nvSpPr>
          <p:spPr>
            <a:xfrm>
              <a:off x="4997573" y="4755892"/>
              <a:ext cx="7032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675" rIns="9140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TASK</a:t>
              </a:r>
              <a:endParaRPr sz="9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FLOW</a:t>
              </a:r>
              <a:endParaRPr sz="146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692;p79">
            <a:extLst>
              <a:ext uri="{FF2B5EF4-FFF2-40B4-BE49-F238E27FC236}">
                <a16:creationId xmlns:a16="http://schemas.microsoft.com/office/drawing/2014/main" id="{1994F888-D2F3-90BA-651C-C10B0FEE00D5}"/>
              </a:ext>
            </a:extLst>
          </p:cNvPr>
          <p:cNvSpPr txBox="1"/>
          <p:nvPr/>
        </p:nvSpPr>
        <p:spPr>
          <a:xfrm>
            <a:off x="4844500" y="2847714"/>
            <a:ext cx="703017" cy="37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endParaRPr sz="9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693;p79">
            <a:extLst>
              <a:ext uri="{FF2B5EF4-FFF2-40B4-BE49-F238E27FC236}">
                <a16:creationId xmlns:a16="http://schemas.microsoft.com/office/drawing/2014/main" id="{1AAD33EB-1E6B-AF95-3BF6-BD3677AE3D05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24254" y="3592532"/>
            <a:ext cx="1428600" cy="3198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rgbClr val="FE2F1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8" name="Google Shape;694;p79">
            <a:extLst>
              <a:ext uri="{FF2B5EF4-FFF2-40B4-BE49-F238E27FC236}">
                <a16:creationId xmlns:a16="http://schemas.microsoft.com/office/drawing/2014/main" id="{B67E0A13-05B1-9AC9-97E4-5823248B9538}"/>
              </a:ext>
            </a:extLst>
          </p:cNvPr>
          <p:cNvSpPr txBox="1"/>
          <p:nvPr/>
        </p:nvSpPr>
        <p:spPr>
          <a:xfrm>
            <a:off x="8744951" y="3079369"/>
            <a:ext cx="703017" cy="37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endParaRPr sz="933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695;p79">
            <a:extLst>
              <a:ext uri="{FF2B5EF4-FFF2-40B4-BE49-F238E27FC236}">
                <a16:creationId xmlns:a16="http://schemas.microsoft.com/office/drawing/2014/main" id="{DEF95536-E949-53B9-A939-CCC2F30DA8F8}"/>
              </a:ext>
            </a:extLst>
          </p:cNvPr>
          <p:cNvCxnSpPr>
            <a:cxnSpLocks/>
          </p:cNvCxnSpPr>
          <p:nvPr/>
        </p:nvCxnSpPr>
        <p:spPr>
          <a:xfrm rot="-5400000" flipH="1">
            <a:off x="7470897" y="4779833"/>
            <a:ext cx="1144800" cy="634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192E3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" name="Google Shape;696;p79">
            <a:extLst>
              <a:ext uri="{FF2B5EF4-FFF2-40B4-BE49-F238E27FC236}">
                <a16:creationId xmlns:a16="http://schemas.microsoft.com/office/drawing/2014/main" id="{FA9D631A-9472-F61E-2749-A431641DF795}"/>
              </a:ext>
            </a:extLst>
          </p:cNvPr>
          <p:cNvCxnSpPr>
            <a:cxnSpLocks/>
          </p:cNvCxnSpPr>
          <p:nvPr/>
        </p:nvCxnSpPr>
        <p:spPr>
          <a:xfrm>
            <a:off x="4557131" y="5344048"/>
            <a:ext cx="828000" cy="451800"/>
          </a:xfrm>
          <a:prstGeom prst="curvedConnector2">
            <a:avLst/>
          </a:prstGeom>
          <a:noFill/>
          <a:ln w="9525" cap="flat" cmpd="sng">
            <a:solidFill>
              <a:srgbClr val="FE2F1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Google Shape;697;p79">
            <a:extLst>
              <a:ext uri="{FF2B5EF4-FFF2-40B4-BE49-F238E27FC236}">
                <a16:creationId xmlns:a16="http://schemas.microsoft.com/office/drawing/2014/main" id="{6A4A02DF-9A95-8052-182A-C1A6754359C9}"/>
              </a:ext>
            </a:extLst>
          </p:cNvPr>
          <p:cNvCxnSpPr>
            <a:cxnSpLocks/>
          </p:cNvCxnSpPr>
          <p:nvPr/>
        </p:nvCxnSpPr>
        <p:spPr>
          <a:xfrm rot="-5400000">
            <a:off x="4525779" y="3219680"/>
            <a:ext cx="432600" cy="369900"/>
          </a:xfrm>
          <a:prstGeom prst="curvedConnector3">
            <a:avLst>
              <a:gd name="adj1" fmla="val 49987"/>
            </a:avLst>
          </a:prstGeom>
          <a:noFill/>
          <a:ln w="9525" cap="flat" cmpd="sng">
            <a:solidFill>
              <a:srgbClr val="FE2F1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2" name="Google Shape;698;p79">
            <a:extLst>
              <a:ext uri="{FF2B5EF4-FFF2-40B4-BE49-F238E27FC236}">
                <a16:creationId xmlns:a16="http://schemas.microsoft.com/office/drawing/2014/main" id="{16E1E901-4589-267C-D23A-5D35455F626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47318" y="2811559"/>
            <a:ext cx="427800" cy="191400"/>
          </a:xfrm>
          <a:prstGeom prst="curvedConnector3">
            <a:avLst>
              <a:gd name="adj1" fmla="val 42615"/>
            </a:avLst>
          </a:prstGeom>
          <a:noFill/>
          <a:ln w="9525" cap="flat" cmpd="sng">
            <a:solidFill>
              <a:srgbClr val="FE2F1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3" name="Google Shape;699;p79">
            <a:extLst>
              <a:ext uri="{FF2B5EF4-FFF2-40B4-BE49-F238E27FC236}">
                <a16:creationId xmlns:a16="http://schemas.microsoft.com/office/drawing/2014/main" id="{7BF20E04-A000-1BE2-775A-54512868EABA}"/>
              </a:ext>
            </a:extLst>
          </p:cNvPr>
          <p:cNvGrpSpPr/>
          <p:nvPr/>
        </p:nvGrpSpPr>
        <p:grpSpPr>
          <a:xfrm>
            <a:off x="5047236" y="5504118"/>
            <a:ext cx="609441" cy="524563"/>
            <a:chOff x="5048550" y="4682321"/>
            <a:chExt cx="609600" cy="524700"/>
          </a:xfrm>
        </p:grpSpPr>
        <p:sp>
          <p:nvSpPr>
            <p:cNvPr id="104" name="Google Shape;700;p79">
              <a:extLst>
                <a:ext uri="{FF2B5EF4-FFF2-40B4-BE49-F238E27FC236}">
                  <a16:creationId xmlns:a16="http://schemas.microsoft.com/office/drawing/2014/main" id="{3BE9AE28-0E4B-BA0D-08C2-9DB4D782EC6F}"/>
                </a:ext>
              </a:extLst>
            </p:cNvPr>
            <p:cNvSpPr/>
            <p:nvPr/>
          </p:nvSpPr>
          <p:spPr>
            <a:xfrm rot="5400000">
              <a:off x="5091000" y="4639871"/>
              <a:ext cx="524700" cy="609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6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701;p79">
              <a:extLst>
                <a:ext uri="{FF2B5EF4-FFF2-40B4-BE49-F238E27FC236}">
                  <a16:creationId xmlns:a16="http://schemas.microsoft.com/office/drawing/2014/main" id="{8E403190-93E1-35FF-E0F8-271ACD054002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85210" y="4792100"/>
              <a:ext cx="327899" cy="3278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Google Shape;702;p79">
            <a:extLst>
              <a:ext uri="{FF2B5EF4-FFF2-40B4-BE49-F238E27FC236}">
                <a16:creationId xmlns:a16="http://schemas.microsoft.com/office/drawing/2014/main" id="{ED054A74-B1BE-FE68-4D4F-4D5DB8DCC5AD}"/>
              </a:ext>
            </a:extLst>
          </p:cNvPr>
          <p:cNvGrpSpPr/>
          <p:nvPr/>
        </p:nvGrpSpPr>
        <p:grpSpPr>
          <a:xfrm>
            <a:off x="8021585" y="5209220"/>
            <a:ext cx="609441" cy="524563"/>
            <a:chOff x="5048550" y="4682321"/>
            <a:chExt cx="609600" cy="524700"/>
          </a:xfrm>
        </p:grpSpPr>
        <p:sp>
          <p:nvSpPr>
            <p:cNvPr id="107" name="Google Shape;703;p79">
              <a:extLst>
                <a:ext uri="{FF2B5EF4-FFF2-40B4-BE49-F238E27FC236}">
                  <a16:creationId xmlns:a16="http://schemas.microsoft.com/office/drawing/2014/main" id="{C4BDD710-5FA9-2575-9B8C-6E97A344AC79}"/>
                </a:ext>
              </a:extLst>
            </p:cNvPr>
            <p:cNvSpPr/>
            <p:nvPr/>
          </p:nvSpPr>
          <p:spPr>
            <a:xfrm rot="5400000">
              <a:off x="5091000" y="4639871"/>
              <a:ext cx="524700" cy="609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6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" name="Google Shape;704;p79">
              <a:extLst>
                <a:ext uri="{FF2B5EF4-FFF2-40B4-BE49-F238E27FC236}">
                  <a16:creationId xmlns:a16="http://schemas.microsoft.com/office/drawing/2014/main" id="{D4AC5C9A-D12E-25D5-ABF0-45E23D089484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85210" y="4792100"/>
              <a:ext cx="327899" cy="3278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705;p79">
            <a:extLst>
              <a:ext uri="{FF2B5EF4-FFF2-40B4-BE49-F238E27FC236}">
                <a16:creationId xmlns:a16="http://schemas.microsoft.com/office/drawing/2014/main" id="{22969F10-28BA-207F-40C8-3B4BA7B8ED96}"/>
              </a:ext>
            </a:extLst>
          </p:cNvPr>
          <p:cNvGrpSpPr/>
          <p:nvPr/>
        </p:nvGrpSpPr>
        <p:grpSpPr>
          <a:xfrm>
            <a:off x="8792935" y="3013067"/>
            <a:ext cx="609441" cy="524563"/>
            <a:chOff x="5048550" y="4682321"/>
            <a:chExt cx="609600" cy="524700"/>
          </a:xfrm>
        </p:grpSpPr>
        <p:sp>
          <p:nvSpPr>
            <p:cNvPr id="110" name="Google Shape;706;p79">
              <a:extLst>
                <a:ext uri="{FF2B5EF4-FFF2-40B4-BE49-F238E27FC236}">
                  <a16:creationId xmlns:a16="http://schemas.microsoft.com/office/drawing/2014/main" id="{5315C0DF-99D5-20FC-EB34-1088F0F8A424}"/>
                </a:ext>
              </a:extLst>
            </p:cNvPr>
            <p:cNvSpPr/>
            <p:nvPr/>
          </p:nvSpPr>
          <p:spPr>
            <a:xfrm rot="5400000">
              <a:off x="5091000" y="4639871"/>
              <a:ext cx="524700" cy="609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6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707;p79">
              <a:extLst>
                <a:ext uri="{FF2B5EF4-FFF2-40B4-BE49-F238E27FC236}">
                  <a16:creationId xmlns:a16="http://schemas.microsoft.com/office/drawing/2014/main" id="{4B1F9552-7A59-7A51-4A7A-372081D62EDF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85210" y="4792100"/>
              <a:ext cx="327899" cy="3278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2" name="Google Shape;708;p79">
            <a:extLst>
              <a:ext uri="{FF2B5EF4-FFF2-40B4-BE49-F238E27FC236}">
                <a16:creationId xmlns:a16="http://schemas.microsoft.com/office/drawing/2014/main" id="{C58B54D5-E53F-BC30-80BE-91E9759908C7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68283" y="2961096"/>
            <a:ext cx="988244" cy="23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709;p79">
            <a:extLst>
              <a:ext uri="{FF2B5EF4-FFF2-40B4-BE49-F238E27FC236}">
                <a16:creationId xmlns:a16="http://schemas.microsoft.com/office/drawing/2014/main" id="{ECAE306D-AD9A-E210-60C2-4E9B40D05117}"/>
              </a:ext>
            </a:extLst>
          </p:cNvPr>
          <p:cNvSpPr/>
          <p:nvPr/>
        </p:nvSpPr>
        <p:spPr>
          <a:xfrm>
            <a:off x="5830770" y="6034499"/>
            <a:ext cx="1735948" cy="25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650" rIns="0" bIns="456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3A3838"/>
                </a:solidFill>
                <a:latin typeface="DM Sans"/>
                <a:ea typeface="DM Sans"/>
                <a:cs typeface="DM Sans"/>
                <a:sym typeface="DM Sans"/>
              </a:rPr>
              <a:t>Data sharing</a:t>
            </a:r>
            <a:endParaRPr sz="800" b="0" i="0" u="none" strike="noStrike" cap="none">
              <a:solidFill>
                <a:srgbClr val="3A383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" name="Google Shape;624;p79">
            <a:extLst>
              <a:ext uri="{FF2B5EF4-FFF2-40B4-BE49-F238E27FC236}">
                <a16:creationId xmlns:a16="http://schemas.microsoft.com/office/drawing/2014/main" id="{7D5A6D76-1C08-5F14-E47D-8CA1F990A1F6}"/>
              </a:ext>
            </a:extLst>
          </p:cNvPr>
          <p:cNvSpPr/>
          <p:nvPr/>
        </p:nvSpPr>
        <p:spPr>
          <a:xfrm>
            <a:off x="544508" y="2763359"/>
            <a:ext cx="1578189" cy="351478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66" b="0" i="0" u="none" strike="noStrike" cap="none">
              <a:solidFill>
                <a:srgbClr val="1B3038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66" b="0" i="0" u="none" strike="noStrike" cap="none">
              <a:solidFill>
                <a:srgbClr val="1B3038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1B3038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Streaming</a:t>
            </a:r>
            <a:endParaRPr sz="1466" b="0" i="0" u="none" strike="noStrike" cap="none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1B3038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Sources</a:t>
            </a:r>
            <a:endParaRPr sz="1466" b="0" i="0" u="none" strike="noStrike" cap="none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66" b="0" i="0" u="none" strike="noStrike" cap="none">
              <a:solidFill>
                <a:srgbClr val="1B3038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66" b="0" i="0" u="none" strike="noStrike" cap="none">
              <a:solidFill>
                <a:srgbClr val="1B3038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1B3038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Cloud Object Stores</a:t>
            </a:r>
            <a:endParaRPr sz="1466" b="0" i="0" u="none" strike="noStrike" cap="none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66" b="0" i="0" u="none" strike="noStrike" cap="none">
              <a:solidFill>
                <a:srgbClr val="1B3038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1B3038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SaaS Applications</a:t>
            </a:r>
            <a:endParaRPr sz="1466" b="0" i="0" u="none" strike="noStrike" cap="none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66" b="0" i="0" u="none" strike="noStrike" cap="none">
              <a:solidFill>
                <a:srgbClr val="1B3038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1B3038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NoSQL</a:t>
            </a:r>
            <a:endParaRPr sz="1466" b="0" i="0" u="none" strike="noStrike" cap="none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66" b="0" i="0" u="none" strike="noStrike" cap="none">
              <a:solidFill>
                <a:srgbClr val="1B3038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1B3038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Relational Databases</a:t>
            </a:r>
            <a:endParaRPr sz="1466" b="0" i="0" u="none" strike="noStrike" cap="none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66" b="0" i="0" u="none" strike="noStrike" cap="none">
              <a:solidFill>
                <a:srgbClr val="1B3038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1B3038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On-premises systems</a:t>
            </a:r>
            <a:endParaRPr sz="1466" b="0" i="0" u="none" strike="noStrike" cap="none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5" name="Google Shape;710;p79">
            <a:extLst>
              <a:ext uri="{FF2B5EF4-FFF2-40B4-BE49-F238E27FC236}">
                <a16:creationId xmlns:a16="http://schemas.microsoft.com/office/drawing/2014/main" id="{9317A103-B15A-604E-2D58-217F6DD62B19}"/>
              </a:ext>
            </a:extLst>
          </p:cNvPr>
          <p:cNvSpPr/>
          <p:nvPr/>
        </p:nvSpPr>
        <p:spPr>
          <a:xfrm>
            <a:off x="544358" y="2763358"/>
            <a:ext cx="1578189" cy="40909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Data Sources</a:t>
            </a:r>
            <a:endParaRPr sz="1466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711;p79">
            <a:extLst>
              <a:ext uri="{FF2B5EF4-FFF2-40B4-BE49-F238E27FC236}">
                <a16:creationId xmlns:a16="http://schemas.microsoft.com/office/drawing/2014/main" id="{D2EFBE68-2CF7-F008-C8C1-CEFDAF1DB457}"/>
              </a:ext>
            </a:extLst>
          </p:cNvPr>
          <p:cNvSpPr/>
          <p:nvPr/>
        </p:nvSpPr>
        <p:spPr>
          <a:xfrm>
            <a:off x="10062750" y="4055822"/>
            <a:ext cx="1267470" cy="40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650" rIns="0" bIns="456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3A3838"/>
                </a:solidFill>
                <a:latin typeface="DM Sans"/>
                <a:ea typeface="DM Sans"/>
                <a:cs typeface="DM Sans"/>
                <a:sym typeface="DM Sans"/>
              </a:rPr>
              <a:t>Business</a:t>
            </a:r>
            <a:br>
              <a:rPr lang="en-US" sz="1066" b="0" i="0" u="none" strike="noStrike" cap="none">
                <a:solidFill>
                  <a:srgbClr val="3A3838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066" b="0" i="0" u="none" strike="noStrike" cap="none">
                <a:solidFill>
                  <a:srgbClr val="3A3838"/>
                </a:solidFill>
                <a:latin typeface="DM Sans"/>
                <a:ea typeface="DM Sans"/>
                <a:cs typeface="DM Sans"/>
                <a:sym typeface="DM Sans"/>
              </a:rPr>
              <a:t>Insights</a:t>
            </a:r>
            <a:endParaRPr sz="800" b="0" i="0" u="none" strike="noStrike" cap="none">
              <a:solidFill>
                <a:srgbClr val="3A383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7" name="Google Shape;712;p79">
            <a:extLst>
              <a:ext uri="{FF2B5EF4-FFF2-40B4-BE49-F238E27FC236}">
                <a16:creationId xmlns:a16="http://schemas.microsoft.com/office/drawing/2014/main" id="{848885B2-9092-AE67-9466-1394D1128F33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371003" y="4669737"/>
            <a:ext cx="653419" cy="69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713;p79">
            <a:extLst>
              <a:ext uri="{FF2B5EF4-FFF2-40B4-BE49-F238E27FC236}">
                <a16:creationId xmlns:a16="http://schemas.microsoft.com/office/drawing/2014/main" id="{BC6BAFFA-B9EA-D8CB-BF58-12E821A0B017}"/>
              </a:ext>
            </a:extLst>
          </p:cNvPr>
          <p:cNvSpPr/>
          <p:nvPr/>
        </p:nvSpPr>
        <p:spPr>
          <a:xfrm>
            <a:off x="9776442" y="4433022"/>
            <a:ext cx="1860115" cy="24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650" rIns="0" bIns="456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3A3838"/>
                </a:solidFill>
                <a:latin typeface="DM Sans"/>
                <a:ea typeface="DM Sans"/>
                <a:cs typeface="DM Sans"/>
                <a:sym typeface="DM Sans"/>
              </a:rPr>
              <a:t>Analytics</a:t>
            </a:r>
            <a:endParaRPr sz="800" b="0" i="0" u="none" strike="noStrike" cap="none">
              <a:solidFill>
                <a:srgbClr val="3A383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714;p79">
            <a:extLst>
              <a:ext uri="{FF2B5EF4-FFF2-40B4-BE49-F238E27FC236}">
                <a16:creationId xmlns:a16="http://schemas.microsoft.com/office/drawing/2014/main" id="{D0F0CE0E-07A3-895E-B3E9-4231ED9BF829}"/>
              </a:ext>
            </a:extLst>
          </p:cNvPr>
          <p:cNvSpPr/>
          <p:nvPr/>
        </p:nvSpPr>
        <p:spPr>
          <a:xfrm>
            <a:off x="7483306" y="5680935"/>
            <a:ext cx="1735948" cy="25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650" rIns="0" bIns="456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3A3838"/>
                </a:solidFill>
                <a:latin typeface="DM Sans"/>
                <a:ea typeface="DM Sans"/>
                <a:cs typeface="DM Sans"/>
                <a:sym typeface="DM Sans"/>
              </a:rPr>
              <a:t>Machine</a:t>
            </a:r>
            <a:endParaRPr sz="1066" b="0" i="0" u="none" strike="noStrike" cap="none">
              <a:solidFill>
                <a:srgbClr val="3A383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3A3838"/>
                </a:solidFill>
                <a:latin typeface="DM Sans"/>
                <a:ea typeface="DM Sans"/>
                <a:cs typeface="DM Sans"/>
                <a:sym typeface="DM Sans"/>
              </a:rPr>
              <a:t>Learning</a:t>
            </a:r>
            <a:endParaRPr sz="800" b="0" i="0" u="none" strike="noStrike" cap="none">
              <a:solidFill>
                <a:srgbClr val="3A383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0" name="Google Shape;715;p79">
            <a:extLst>
              <a:ext uri="{FF2B5EF4-FFF2-40B4-BE49-F238E27FC236}">
                <a16:creationId xmlns:a16="http://schemas.microsoft.com/office/drawing/2014/main" id="{9CE4E0F0-E05D-8369-963A-AC0AB5AF360E}"/>
              </a:ext>
            </a:extLst>
          </p:cNvPr>
          <p:cNvSpPr/>
          <p:nvPr/>
        </p:nvSpPr>
        <p:spPr>
          <a:xfrm>
            <a:off x="8549315" y="2562073"/>
            <a:ext cx="1267470" cy="25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650" rIns="0" bIns="456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0" i="0" u="none" strike="noStrike" cap="none">
                <a:solidFill>
                  <a:srgbClr val="3A3838"/>
                </a:solidFill>
                <a:latin typeface="DM Sans"/>
                <a:ea typeface="DM Sans"/>
                <a:cs typeface="DM Sans"/>
                <a:sym typeface="DM Sans"/>
              </a:rPr>
              <a:t>Streaming</a:t>
            </a:r>
            <a:br>
              <a:rPr lang="en-US" sz="1066" b="0" i="0" u="none" strike="noStrike" cap="none">
                <a:solidFill>
                  <a:srgbClr val="3A3838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066" b="0" i="0" u="none" strike="noStrike" cap="none">
                <a:solidFill>
                  <a:srgbClr val="3A3838"/>
                </a:solidFill>
                <a:latin typeface="DM Sans"/>
                <a:ea typeface="DM Sans"/>
                <a:cs typeface="DM Sans"/>
                <a:sym typeface="DM Sans"/>
              </a:rPr>
              <a:t>Analytics</a:t>
            </a:r>
            <a:endParaRPr sz="800" b="0" i="0" u="none" strike="noStrike" cap="none">
              <a:solidFill>
                <a:srgbClr val="3A383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" name="Google Shape;716;p79">
            <a:extLst>
              <a:ext uri="{FF2B5EF4-FFF2-40B4-BE49-F238E27FC236}">
                <a16:creationId xmlns:a16="http://schemas.microsoft.com/office/drawing/2014/main" id="{21CAB8C1-888E-C5A4-24C6-58F050C5919E}"/>
              </a:ext>
            </a:extLst>
          </p:cNvPr>
          <p:cNvSpPr txBox="1"/>
          <p:nvPr/>
        </p:nvSpPr>
        <p:spPr>
          <a:xfrm>
            <a:off x="3047206" y="4099900"/>
            <a:ext cx="6094413" cy="3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717;p79">
            <a:extLst>
              <a:ext uri="{FF2B5EF4-FFF2-40B4-BE49-F238E27FC236}">
                <a16:creationId xmlns:a16="http://schemas.microsoft.com/office/drawing/2014/main" id="{5906A2CA-52BA-07BC-B46F-3628B380716F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727351" y="3814843"/>
            <a:ext cx="586633" cy="58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718;p79">
            <a:extLst>
              <a:ext uri="{FF2B5EF4-FFF2-40B4-BE49-F238E27FC236}">
                <a16:creationId xmlns:a16="http://schemas.microsoft.com/office/drawing/2014/main" id="{271F3E1D-9BD2-57B3-0B35-A2D768375072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727168" y="4413043"/>
            <a:ext cx="586633" cy="58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719;p79">
            <a:extLst>
              <a:ext uri="{FF2B5EF4-FFF2-40B4-BE49-F238E27FC236}">
                <a16:creationId xmlns:a16="http://schemas.microsoft.com/office/drawing/2014/main" id="{8E08D4CF-8259-2448-313C-47E11A1DCA52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979130" y="4792461"/>
            <a:ext cx="586633" cy="58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720;p79">
            <a:extLst>
              <a:ext uri="{FF2B5EF4-FFF2-40B4-BE49-F238E27FC236}">
                <a16:creationId xmlns:a16="http://schemas.microsoft.com/office/drawing/2014/main" id="{4D384B1F-13B3-DD30-1670-A58CF8FEFEEF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50876" y="3973871"/>
            <a:ext cx="586633" cy="58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721;p79">
            <a:extLst>
              <a:ext uri="{FF2B5EF4-FFF2-40B4-BE49-F238E27FC236}">
                <a16:creationId xmlns:a16="http://schemas.microsoft.com/office/drawing/2014/main" id="{93EDED6B-92A4-8BFA-CC07-14E67994246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787775" y="2357069"/>
            <a:ext cx="610902" cy="61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724;p79">
            <a:extLst>
              <a:ext uri="{FF2B5EF4-FFF2-40B4-BE49-F238E27FC236}">
                <a16:creationId xmlns:a16="http://schemas.microsoft.com/office/drawing/2014/main" id="{2529A9C9-C37B-F978-1190-22DC064AE4E7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360279" y="3475949"/>
            <a:ext cx="715960" cy="70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725;p79">
            <a:extLst>
              <a:ext uri="{FF2B5EF4-FFF2-40B4-BE49-F238E27FC236}">
                <a16:creationId xmlns:a16="http://schemas.microsoft.com/office/drawing/2014/main" id="{012A2EC8-862E-DC93-617D-F886D94FB125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935723" y="5348611"/>
            <a:ext cx="1155523" cy="2764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726;p79">
            <a:extLst>
              <a:ext uri="{FF2B5EF4-FFF2-40B4-BE49-F238E27FC236}">
                <a16:creationId xmlns:a16="http://schemas.microsoft.com/office/drawing/2014/main" id="{3EA41501-5ECF-BFD7-36B4-02D96F6E4F8B}"/>
              </a:ext>
            </a:extLst>
          </p:cNvPr>
          <p:cNvCxnSpPr>
            <a:endCxn id="128" idx="1"/>
          </p:cNvCxnSpPr>
          <p:nvPr/>
        </p:nvCxnSpPr>
        <p:spPr>
          <a:xfrm>
            <a:off x="7565623" y="5085745"/>
            <a:ext cx="1370100" cy="401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130" name="Google Shape;727;p79">
            <a:extLst>
              <a:ext uri="{FF2B5EF4-FFF2-40B4-BE49-F238E27FC236}">
                <a16:creationId xmlns:a16="http://schemas.microsoft.com/office/drawing/2014/main" id="{FC729294-E84C-044B-9EF2-E4DD7106B03F}"/>
              </a:ext>
            </a:extLst>
          </p:cNvPr>
          <p:cNvSpPr/>
          <p:nvPr/>
        </p:nvSpPr>
        <p:spPr>
          <a:xfrm rot="5554828">
            <a:off x="8252807" y="5081609"/>
            <a:ext cx="353158" cy="360964"/>
          </a:xfrm>
          <a:prstGeom prst="ellipse">
            <a:avLst/>
          </a:prstGeom>
          <a:solidFill>
            <a:schemeClr val="dk2"/>
          </a:solidFill>
          <a:ln w="25400" cap="flat" cmpd="sng">
            <a:solidFill>
              <a:srgbClr val="1323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728;p79">
            <a:extLst>
              <a:ext uri="{FF2B5EF4-FFF2-40B4-BE49-F238E27FC236}">
                <a16:creationId xmlns:a16="http://schemas.microsoft.com/office/drawing/2014/main" id="{07DB71D4-3978-A805-6B65-2B84589D7E46}"/>
              </a:ext>
            </a:extLst>
          </p:cNvPr>
          <p:cNvSpPr txBox="1"/>
          <p:nvPr/>
        </p:nvSpPr>
        <p:spPr>
          <a:xfrm rot="154815">
            <a:off x="8230821" y="5137777"/>
            <a:ext cx="419826" cy="24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ETL</a:t>
            </a:r>
            <a:endParaRPr sz="14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729;p79">
            <a:extLst>
              <a:ext uri="{FF2B5EF4-FFF2-40B4-BE49-F238E27FC236}">
                <a16:creationId xmlns:a16="http://schemas.microsoft.com/office/drawing/2014/main" id="{438E4747-CA37-146F-7061-8A9C79720B58}"/>
              </a:ext>
            </a:extLst>
          </p:cNvPr>
          <p:cNvCxnSpPr>
            <a:cxnSpLocks/>
          </p:cNvCxnSpPr>
          <p:nvPr/>
        </p:nvCxnSpPr>
        <p:spPr>
          <a:xfrm rot="10800000" flipH="1">
            <a:off x="9936700" y="5110247"/>
            <a:ext cx="398400" cy="211500"/>
          </a:xfrm>
          <a:prstGeom prst="straightConnector1">
            <a:avLst/>
          </a:prstGeom>
          <a:noFill/>
          <a:ln w="9525" cap="flat" cmpd="sng">
            <a:solidFill>
              <a:srgbClr val="192E36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57" name="Google Shape;723;p79">
            <a:extLst>
              <a:ext uri="{FF2B5EF4-FFF2-40B4-BE49-F238E27FC236}">
                <a16:creationId xmlns:a16="http://schemas.microsoft.com/office/drawing/2014/main" id="{BD603C71-DD6A-1091-4B60-84AC18083B72}"/>
              </a:ext>
            </a:extLst>
          </p:cNvPr>
          <p:cNvSpPr txBox="1">
            <a:spLocks/>
          </p:cNvSpPr>
          <p:nvPr/>
        </p:nvSpPr>
        <p:spPr>
          <a:xfrm>
            <a:off x="812778" y="1667172"/>
            <a:ext cx="106593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675" rIns="0" bIns="4567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1200"/>
            </a:pPr>
            <a:r>
              <a:rPr lang="en-US" sz="2200" dirty="0">
                <a:latin typeface="Space Mono" panose="02000509040000020004"/>
                <a:ea typeface="DM Sans"/>
                <a:cs typeface="DM Sans"/>
                <a:sym typeface="DM Sans"/>
              </a:rPr>
              <a:t>The truth is that there is a lot of complexity going on</a:t>
            </a:r>
          </a:p>
        </p:txBody>
      </p:sp>
    </p:spTree>
    <p:extLst>
      <p:ext uri="{BB962C8B-B14F-4D97-AF65-F5344CB8AC3E}">
        <p14:creationId xmlns:p14="http://schemas.microsoft.com/office/powerpoint/2010/main" val="403010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95936CC-0F7E-69CC-16C9-2810D5FB04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20/08/2022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04C0C8-01D5-7AC2-F73B-2C2122A89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AC082D-03A4-89C9-EAC1-6795F2BB2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18" y="715342"/>
            <a:ext cx="8870231" cy="598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Introduction to Delta Live Tables (DLT)</a:t>
            </a:r>
            <a:endParaRPr lang="en-BE" sz="3000" b="1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D21D4E-2CC1-FBE9-E6ED-696A882E0D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922" y="1202916"/>
            <a:ext cx="6744361" cy="45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is DLT?</a:t>
            </a:r>
            <a:endParaRPr lang="en-BE" dirty="0"/>
          </a:p>
        </p:txBody>
      </p:sp>
      <p:sp>
        <p:nvSpPr>
          <p:cNvPr id="47" name="Google Shape;642;p79">
            <a:extLst>
              <a:ext uri="{FF2B5EF4-FFF2-40B4-BE49-F238E27FC236}">
                <a16:creationId xmlns:a16="http://schemas.microsoft.com/office/drawing/2014/main" id="{037E5E0B-008D-B8C9-E9DF-CE29A5FCDA90}"/>
              </a:ext>
            </a:extLst>
          </p:cNvPr>
          <p:cNvSpPr/>
          <p:nvPr/>
        </p:nvSpPr>
        <p:spPr>
          <a:xfrm>
            <a:off x="10361515" y="3434387"/>
            <a:ext cx="715989" cy="70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9AC510-1139-E527-2FB0-95A23668F8B2}"/>
              </a:ext>
            </a:extLst>
          </p:cNvPr>
          <p:cNvSpPr txBox="1"/>
          <p:nvPr/>
        </p:nvSpPr>
        <p:spPr>
          <a:xfrm>
            <a:off x="693218" y="3215712"/>
            <a:ext cx="105632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Delta Live Tables (DLT) is the first ETL framework that uses a </a:t>
            </a:r>
            <a:r>
              <a:rPr lang="en-US" sz="2200" b="1" dirty="0"/>
              <a:t>simple declarative </a:t>
            </a:r>
            <a:r>
              <a:rPr lang="en-US" sz="2200" dirty="0"/>
              <a:t>approach to build </a:t>
            </a:r>
            <a:r>
              <a:rPr lang="en-US" sz="2200" b="1" dirty="0"/>
              <a:t>reliable</a:t>
            </a:r>
            <a:r>
              <a:rPr lang="en-US" sz="2200" dirty="0"/>
              <a:t> data pipelines and </a:t>
            </a:r>
            <a:r>
              <a:rPr lang="en-US" sz="2200" b="1" dirty="0"/>
              <a:t>automatic</a:t>
            </a:r>
            <a:r>
              <a:rPr lang="en-US" sz="2200" dirty="0"/>
              <a:t>ally manages your infrastructure at scale so data engineers and data scientists can spend less time tooling and focus on getting value from data. Remember the </a:t>
            </a:r>
            <a:r>
              <a:rPr lang="en-US" sz="2200" b="1" dirty="0"/>
              <a:t>3 major concepts.</a:t>
            </a:r>
            <a:endParaRPr lang="en-BE" sz="22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5E5CA5-1EA7-B700-9DAB-F903980DD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62" y="1801057"/>
            <a:ext cx="11677475" cy="1280645"/>
          </a:xfrm>
          <a:prstGeom prst="rect">
            <a:avLst/>
          </a:prstGeom>
        </p:spPr>
      </p:pic>
      <p:sp>
        <p:nvSpPr>
          <p:cNvPr id="9" name="Rectángulo: una sola esquina cortada 8">
            <a:extLst>
              <a:ext uri="{FF2B5EF4-FFF2-40B4-BE49-F238E27FC236}">
                <a16:creationId xmlns:a16="http://schemas.microsoft.com/office/drawing/2014/main" id="{F68E0590-605B-D2DD-E74B-CD0D68E0D127}"/>
              </a:ext>
            </a:extLst>
          </p:cNvPr>
          <p:cNvSpPr/>
          <p:nvPr/>
        </p:nvSpPr>
        <p:spPr>
          <a:xfrm>
            <a:off x="1140902" y="4731754"/>
            <a:ext cx="1610687" cy="92333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Accelerate ETL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33" name="Rectángulo: una sola esquina cortada 132">
            <a:extLst>
              <a:ext uri="{FF2B5EF4-FFF2-40B4-BE49-F238E27FC236}">
                <a16:creationId xmlns:a16="http://schemas.microsoft.com/office/drawing/2014/main" id="{F3CFB150-D51D-3819-DDEB-5384BE514DE8}"/>
              </a:ext>
            </a:extLst>
          </p:cNvPr>
          <p:cNvSpPr/>
          <p:nvPr/>
        </p:nvSpPr>
        <p:spPr>
          <a:xfrm>
            <a:off x="3440884" y="4731754"/>
            <a:ext cx="1610687" cy="92333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Automatically manage infra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34" name="Rectángulo: una sola esquina cortada 133">
            <a:extLst>
              <a:ext uri="{FF2B5EF4-FFF2-40B4-BE49-F238E27FC236}">
                <a16:creationId xmlns:a16="http://schemas.microsoft.com/office/drawing/2014/main" id="{5DD48797-F8FB-6BC2-5B86-FF92C0B0514E}"/>
              </a:ext>
            </a:extLst>
          </p:cNvPr>
          <p:cNvSpPr/>
          <p:nvPr/>
        </p:nvSpPr>
        <p:spPr>
          <a:xfrm>
            <a:off x="5740866" y="4731754"/>
            <a:ext cx="1610687" cy="92333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 Augment confidence in your data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35" name="Rectángulo: una sola esquina cortada 134">
            <a:extLst>
              <a:ext uri="{FF2B5EF4-FFF2-40B4-BE49-F238E27FC236}">
                <a16:creationId xmlns:a16="http://schemas.microsoft.com/office/drawing/2014/main" id="{513782FB-7CB6-8BCF-C85B-1E59E5740D0C}"/>
              </a:ext>
            </a:extLst>
          </p:cNvPr>
          <p:cNvSpPr/>
          <p:nvPr/>
        </p:nvSpPr>
        <p:spPr>
          <a:xfrm>
            <a:off x="7727658" y="4731754"/>
            <a:ext cx="1610687" cy="92333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Simplify batch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&amp;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streaming</a:t>
            </a:r>
            <a:endParaRPr lang="en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4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95936CC-0F7E-69CC-16C9-2810D5FB04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20/08/2022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04C0C8-01D5-7AC2-F73B-2C2122A89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AC082D-03A4-89C9-EAC1-6795F2BB2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18" y="715342"/>
            <a:ext cx="8870231" cy="598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Introduction to Delta Live Tables (DLT)</a:t>
            </a:r>
            <a:endParaRPr lang="en-BE" sz="3000" b="1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D21D4E-2CC1-FBE9-E6ED-696A882E0D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922" y="1202916"/>
            <a:ext cx="6744361" cy="45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is DLT?</a:t>
            </a:r>
            <a:endParaRPr lang="en-BE" dirty="0"/>
          </a:p>
        </p:txBody>
      </p:sp>
      <p:sp>
        <p:nvSpPr>
          <p:cNvPr id="47" name="Google Shape;642;p79">
            <a:extLst>
              <a:ext uri="{FF2B5EF4-FFF2-40B4-BE49-F238E27FC236}">
                <a16:creationId xmlns:a16="http://schemas.microsoft.com/office/drawing/2014/main" id="{037E5E0B-008D-B8C9-E9DF-CE29A5FCDA90}"/>
              </a:ext>
            </a:extLst>
          </p:cNvPr>
          <p:cNvSpPr/>
          <p:nvPr/>
        </p:nvSpPr>
        <p:spPr>
          <a:xfrm>
            <a:off x="10361515" y="3434387"/>
            <a:ext cx="715989" cy="70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60;p81">
            <a:extLst>
              <a:ext uri="{FF2B5EF4-FFF2-40B4-BE49-F238E27FC236}">
                <a16:creationId xmlns:a16="http://schemas.microsoft.com/office/drawing/2014/main" id="{C17F6A2B-F8FB-7909-99F9-7E96A7FBDEA4}"/>
              </a:ext>
            </a:extLst>
          </p:cNvPr>
          <p:cNvSpPr txBox="1"/>
          <p:nvPr/>
        </p:nvSpPr>
        <p:spPr>
          <a:xfrm>
            <a:off x="602409" y="4107311"/>
            <a:ext cx="4870500" cy="181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DLTs live here!</a:t>
            </a:r>
            <a:endParaRPr lang="en-US" sz="30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US" sz="22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Databricks  Lakehouse Platform is the foundation for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Engineering</a:t>
            </a:r>
            <a:endParaRPr sz="2200" b="1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" name="Google Shape;740;p81">
            <a:extLst>
              <a:ext uri="{FF2B5EF4-FFF2-40B4-BE49-F238E27FC236}">
                <a16:creationId xmlns:a16="http://schemas.microsoft.com/office/drawing/2014/main" id="{8638BAB4-38DB-581E-7929-22E1D64F723A}"/>
              </a:ext>
            </a:extLst>
          </p:cNvPr>
          <p:cNvGrpSpPr/>
          <p:nvPr/>
        </p:nvGrpSpPr>
        <p:grpSpPr>
          <a:xfrm>
            <a:off x="5640365" y="1014412"/>
            <a:ext cx="4489601" cy="4948063"/>
            <a:chOff x="337350" y="495300"/>
            <a:chExt cx="5715000" cy="5715000"/>
          </a:xfrm>
        </p:grpSpPr>
        <p:pic>
          <p:nvPicPr>
            <p:cNvPr id="15" name="Google Shape;741;p81">
              <a:extLst>
                <a:ext uri="{FF2B5EF4-FFF2-40B4-BE49-F238E27FC236}">
                  <a16:creationId xmlns:a16="http://schemas.microsoft.com/office/drawing/2014/main" id="{42D53C3D-C619-1E37-A739-976C02F017F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37350" y="495300"/>
              <a:ext cx="5715000" cy="5715000"/>
            </a:xfrm>
            <a:prstGeom prst="rect">
              <a:avLst/>
            </a:prstGeom>
            <a:noFill/>
            <a:ln>
              <a:noFill/>
            </a:ln>
            <a:effectLst>
              <a:outerShdw blurRad="71438" dist="38100" dir="5400000" algn="bl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16" name="Google Shape;742;p81">
              <a:extLst>
                <a:ext uri="{FF2B5EF4-FFF2-40B4-BE49-F238E27FC236}">
                  <a16:creationId xmlns:a16="http://schemas.microsoft.com/office/drawing/2014/main" id="{CD6B9E5E-901E-07E2-9E24-8BDEEB6F7EB6}"/>
                </a:ext>
              </a:extLst>
            </p:cNvPr>
            <p:cNvSpPr txBox="1"/>
            <p:nvPr/>
          </p:nvSpPr>
          <p:spPr>
            <a:xfrm>
              <a:off x="1085550" y="1780992"/>
              <a:ext cx="4218600" cy="400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675" rIns="91400" bIns="456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Lakehouse Platform</a:t>
              </a:r>
              <a:endParaRPr sz="2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grpSp>
          <p:nvGrpSpPr>
            <p:cNvPr id="17" name="Google Shape;743;p81">
              <a:extLst>
                <a:ext uri="{FF2B5EF4-FFF2-40B4-BE49-F238E27FC236}">
                  <a16:creationId xmlns:a16="http://schemas.microsoft.com/office/drawing/2014/main" id="{5205F4A4-A8C9-15C6-B993-E74A6C0D7F7E}"/>
                </a:ext>
              </a:extLst>
            </p:cNvPr>
            <p:cNvGrpSpPr/>
            <p:nvPr/>
          </p:nvGrpSpPr>
          <p:grpSpPr>
            <a:xfrm>
              <a:off x="889396" y="2387742"/>
              <a:ext cx="4610878" cy="661792"/>
              <a:chOff x="872366" y="2590618"/>
              <a:chExt cx="4610878" cy="497700"/>
            </a:xfrm>
          </p:grpSpPr>
          <p:sp>
            <p:nvSpPr>
              <p:cNvPr id="29" name="Google Shape;744;p81">
                <a:extLst>
                  <a:ext uri="{FF2B5EF4-FFF2-40B4-BE49-F238E27FC236}">
                    <a16:creationId xmlns:a16="http://schemas.microsoft.com/office/drawing/2014/main" id="{9EFF91C4-BB25-7D32-B5EF-3CBE06FDBF6E}"/>
                  </a:ext>
                </a:extLst>
              </p:cNvPr>
              <p:cNvSpPr/>
              <p:nvPr/>
            </p:nvSpPr>
            <p:spPr>
              <a:xfrm>
                <a:off x="872366" y="2590618"/>
                <a:ext cx="1128000" cy="497700"/>
              </a:xfrm>
              <a:prstGeom prst="rect">
                <a:avLst/>
              </a:prstGeom>
              <a:solidFill>
                <a:srgbClr val="00875C"/>
              </a:solidFill>
              <a:ln>
                <a:noFill/>
              </a:ln>
            </p:spPr>
            <p:txBody>
              <a:bodyPr spcFirstLastPara="1" wrap="square" lIns="121850" tIns="121850" rIns="121850" bIns="121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66" b="0" i="0" u="none" strike="noStrike" cap="none">
                    <a:solidFill>
                      <a:srgbClr val="FFFFFF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Data</a:t>
                </a:r>
                <a:endParaRPr sz="1066" b="0" i="0" u="none" strike="noStrike" cap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66" b="0" i="0" u="none" strike="noStrike" cap="none">
                    <a:solidFill>
                      <a:srgbClr val="FFFFFF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Warehousing</a:t>
                </a:r>
                <a:endParaRPr sz="1066" b="0" i="0" u="none" strike="noStrike" cap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" name="Google Shape;745;p81">
                <a:extLst>
                  <a:ext uri="{FF2B5EF4-FFF2-40B4-BE49-F238E27FC236}">
                    <a16:creationId xmlns:a16="http://schemas.microsoft.com/office/drawing/2014/main" id="{D6CFE5F2-5025-A2F8-43EF-353D7829E6DE}"/>
                  </a:ext>
                </a:extLst>
              </p:cNvPr>
              <p:cNvSpPr/>
              <p:nvPr/>
            </p:nvSpPr>
            <p:spPr>
              <a:xfrm>
                <a:off x="2033325" y="2590618"/>
                <a:ext cx="1128000" cy="497700"/>
              </a:xfrm>
              <a:prstGeom prst="rect">
                <a:avLst/>
              </a:prstGeom>
              <a:solidFill>
                <a:srgbClr val="00875C"/>
              </a:solidFill>
              <a:ln w="28575" cap="flat" cmpd="sng">
                <a:solidFill>
                  <a:srgbClr val="FF362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50" tIns="121850" rIns="121850" bIns="121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66" b="0" i="0" u="none" strike="noStrike" cap="none">
                    <a:solidFill>
                      <a:srgbClr val="FFFFFF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Data Engineering</a:t>
                </a:r>
                <a:endParaRPr sz="1066" b="0" i="0" u="none" strike="noStrike" cap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1" name="Google Shape;746;p81">
                <a:extLst>
                  <a:ext uri="{FF2B5EF4-FFF2-40B4-BE49-F238E27FC236}">
                    <a16:creationId xmlns:a16="http://schemas.microsoft.com/office/drawing/2014/main" id="{36151070-1006-85B8-62A8-82EDB06325D0}"/>
                  </a:ext>
                </a:extLst>
              </p:cNvPr>
              <p:cNvSpPr/>
              <p:nvPr/>
            </p:nvSpPr>
            <p:spPr>
              <a:xfrm>
                <a:off x="4355244" y="2590618"/>
                <a:ext cx="1128000" cy="497700"/>
              </a:xfrm>
              <a:prstGeom prst="rect">
                <a:avLst/>
              </a:prstGeom>
              <a:solidFill>
                <a:srgbClr val="00875C"/>
              </a:solidFill>
              <a:ln>
                <a:noFill/>
              </a:ln>
            </p:spPr>
            <p:txBody>
              <a:bodyPr spcFirstLastPara="1" wrap="square" lIns="121850" tIns="121850" rIns="121850" bIns="121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66" b="0" i="0" u="none" strike="noStrike" cap="none">
                    <a:solidFill>
                      <a:srgbClr val="FFFFFF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Data Science</a:t>
                </a:r>
                <a:endParaRPr sz="1066" b="0" i="0" u="none" strike="noStrike" cap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66" b="0" i="0" u="none" strike="noStrike" cap="none">
                    <a:solidFill>
                      <a:srgbClr val="FFFFFF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and ML</a:t>
                </a:r>
                <a:endParaRPr sz="1066" b="0" i="0" u="none" strike="noStrike" cap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2" name="Google Shape;747;p81">
                <a:extLst>
                  <a:ext uri="{FF2B5EF4-FFF2-40B4-BE49-F238E27FC236}">
                    <a16:creationId xmlns:a16="http://schemas.microsoft.com/office/drawing/2014/main" id="{2054C8A7-25D6-3610-D13F-45B2913777A1}"/>
                  </a:ext>
                </a:extLst>
              </p:cNvPr>
              <p:cNvSpPr/>
              <p:nvPr/>
            </p:nvSpPr>
            <p:spPr>
              <a:xfrm>
                <a:off x="3194284" y="2590618"/>
                <a:ext cx="1128000" cy="497700"/>
              </a:xfrm>
              <a:prstGeom prst="rect">
                <a:avLst/>
              </a:prstGeom>
              <a:solidFill>
                <a:srgbClr val="00875C"/>
              </a:solidFill>
              <a:ln>
                <a:noFill/>
              </a:ln>
            </p:spPr>
            <p:txBody>
              <a:bodyPr spcFirstLastPara="1" wrap="square" lIns="121850" tIns="121850" rIns="121850" bIns="121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66" b="0" i="0" u="none" strike="noStrike" cap="none">
                    <a:solidFill>
                      <a:srgbClr val="FFFFFF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Data Streaming</a:t>
                </a:r>
                <a:endParaRPr sz="1066" b="0" i="0" u="none" strike="noStrike" cap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8" name="Google Shape;748;p81">
              <a:extLst>
                <a:ext uri="{FF2B5EF4-FFF2-40B4-BE49-F238E27FC236}">
                  <a16:creationId xmlns:a16="http://schemas.microsoft.com/office/drawing/2014/main" id="{217417E6-FA2C-AB28-23BF-B115887966DA}"/>
                </a:ext>
              </a:extLst>
            </p:cNvPr>
            <p:cNvGrpSpPr/>
            <p:nvPr/>
          </p:nvGrpSpPr>
          <p:grpSpPr>
            <a:xfrm>
              <a:off x="1004100" y="5120337"/>
              <a:ext cx="4381500" cy="850148"/>
              <a:chOff x="1004100" y="5181600"/>
              <a:chExt cx="4381500" cy="850148"/>
            </a:xfrm>
          </p:grpSpPr>
          <p:grpSp>
            <p:nvGrpSpPr>
              <p:cNvPr id="23" name="Google Shape;749;p81">
                <a:extLst>
                  <a:ext uri="{FF2B5EF4-FFF2-40B4-BE49-F238E27FC236}">
                    <a16:creationId xmlns:a16="http://schemas.microsoft.com/office/drawing/2014/main" id="{FC66B390-0079-0B89-0C16-3F0DA53D835D}"/>
                  </a:ext>
                </a:extLst>
              </p:cNvPr>
              <p:cNvGrpSpPr/>
              <p:nvPr/>
            </p:nvGrpSpPr>
            <p:grpSpPr>
              <a:xfrm>
                <a:off x="1239439" y="5698509"/>
                <a:ext cx="3897081" cy="333239"/>
                <a:chOff x="11579225" y="6158608"/>
                <a:chExt cx="4627813" cy="395724"/>
              </a:xfrm>
            </p:grpSpPr>
            <p:pic>
              <p:nvPicPr>
                <p:cNvPr id="26" name="Google Shape;750;p81" descr="A picture containing flower&#10;&#10;Description automatically generated">
                  <a:extLst>
                    <a:ext uri="{FF2B5EF4-FFF2-40B4-BE49-F238E27FC236}">
                      <a16:creationId xmlns:a16="http://schemas.microsoft.com/office/drawing/2014/main" id="{D18FF7CB-BF2B-0698-059E-6AB250CA341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3603976" y="6158608"/>
                  <a:ext cx="661605" cy="3957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" name="Google Shape;751;p81" descr="A picture containing drawing, food&#10;&#10;Description automatically generated">
                  <a:extLst>
                    <a:ext uri="{FF2B5EF4-FFF2-40B4-BE49-F238E27FC236}">
                      <a16:creationId xmlns:a16="http://schemas.microsoft.com/office/drawing/2014/main" id="{068E5833-1B28-AAAC-4040-A69246077B4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1579225" y="6244601"/>
                  <a:ext cx="1564158" cy="2237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" name="Google Shape;752;p81">
                  <a:extLst>
                    <a:ext uri="{FF2B5EF4-FFF2-40B4-BE49-F238E27FC236}">
                      <a16:creationId xmlns:a16="http://schemas.microsoft.com/office/drawing/2014/main" id="{EAF36A67-BABB-D532-A2DD-54C1360ED50F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14834458" y="6235603"/>
                  <a:ext cx="1372580" cy="2417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4" name="Google Shape;753;p81">
                <a:extLst>
                  <a:ext uri="{FF2B5EF4-FFF2-40B4-BE49-F238E27FC236}">
                    <a16:creationId xmlns:a16="http://schemas.microsoft.com/office/drawing/2014/main" id="{4EEE2720-896B-3289-6972-777EE7A93B35}"/>
                  </a:ext>
                </a:extLst>
              </p:cNvPr>
              <p:cNvSpPr txBox="1"/>
              <p:nvPr/>
            </p:nvSpPr>
            <p:spPr>
              <a:xfrm>
                <a:off x="1004100" y="5380200"/>
                <a:ext cx="4381500" cy="258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00" tIns="45675" rIns="91400" bIns="45675" anchor="t" anchorCtr="0">
                <a:sp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rPr>
                  <a:t>All structured and unstructured data</a:t>
                </a:r>
                <a:endParaRPr sz="1200" b="0" i="0" u="none" strike="noStrike" cap="none">
                  <a:solidFill>
                    <a:schemeClr val="dk1"/>
                  </a:solidFill>
                  <a:latin typeface="DM Sans Medium"/>
                  <a:ea typeface="DM Sans Medium"/>
                  <a:cs typeface="DM Sans Medium"/>
                  <a:sym typeface="DM Sans Medium"/>
                </a:endParaRPr>
              </a:p>
            </p:txBody>
          </p:sp>
          <p:sp>
            <p:nvSpPr>
              <p:cNvPr id="25" name="Google Shape;754;p81">
                <a:extLst>
                  <a:ext uri="{FF2B5EF4-FFF2-40B4-BE49-F238E27FC236}">
                    <a16:creationId xmlns:a16="http://schemas.microsoft.com/office/drawing/2014/main" id="{3B99714E-0D43-92E0-86CF-48B5205C9E9D}"/>
                  </a:ext>
                </a:extLst>
              </p:cNvPr>
              <p:cNvSpPr txBox="1"/>
              <p:nvPr/>
            </p:nvSpPr>
            <p:spPr>
              <a:xfrm>
                <a:off x="1004100" y="5181600"/>
                <a:ext cx="4381500" cy="295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00" tIns="45675" rIns="91400" bIns="45675" anchor="t" anchorCtr="0">
                <a:sp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66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Cloud Data Lake</a:t>
                </a:r>
                <a:endParaRPr sz="1466" b="1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sp>
          <p:nvSpPr>
            <p:cNvPr id="19" name="Google Shape;755;p81">
              <a:extLst>
                <a:ext uri="{FF2B5EF4-FFF2-40B4-BE49-F238E27FC236}">
                  <a16:creationId xmlns:a16="http://schemas.microsoft.com/office/drawing/2014/main" id="{75343FB1-ED59-B028-B31A-A68B8A59308E}"/>
                </a:ext>
              </a:extLst>
            </p:cNvPr>
            <p:cNvSpPr txBox="1"/>
            <p:nvPr/>
          </p:nvSpPr>
          <p:spPr>
            <a:xfrm>
              <a:off x="903300" y="3564951"/>
              <a:ext cx="4583101" cy="502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675" rIns="91400" bIns="4567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66" b="1" i="0" u="none" strike="noStrike" cap="none">
                  <a:solidFill>
                    <a:srgbClr val="EEEDE9"/>
                  </a:solidFill>
                  <a:latin typeface="DM Sans"/>
                  <a:ea typeface="DM Sans"/>
                  <a:cs typeface="DM Sans"/>
                  <a:sym typeface="DM Sans"/>
                </a:rPr>
                <a:t>Unity Catalog</a:t>
              </a:r>
              <a:br>
                <a:rPr lang="en-US" sz="1466" b="1" i="0" u="none" strike="noStrike" cap="none">
                  <a:solidFill>
                    <a:srgbClr val="EEEDE9"/>
                  </a:solidFill>
                  <a:latin typeface="DM Sans"/>
                  <a:ea typeface="DM Sans"/>
                  <a:cs typeface="DM Sans"/>
                  <a:sym typeface="DM Sans"/>
                </a:rPr>
              </a:br>
              <a:r>
                <a:rPr lang="en-US" sz="1200" b="0" i="0" u="none" strike="noStrike" cap="none">
                  <a:solidFill>
                    <a:srgbClr val="EEEDE9"/>
                  </a:solidFill>
                  <a:latin typeface="DM Sans"/>
                  <a:ea typeface="DM Sans"/>
                  <a:cs typeface="DM Sans"/>
                  <a:sym typeface="DM Sans"/>
                </a:rPr>
                <a:t>Fine-grained governance for data and AI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756;p81">
              <a:extLst>
                <a:ext uri="{FF2B5EF4-FFF2-40B4-BE49-F238E27FC236}">
                  <a16:creationId xmlns:a16="http://schemas.microsoft.com/office/drawing/2014/main" id="{166B4B3C-6EE9-CCFD-395F-C3332CC2F351}"/>
                </a:ext>
              </a:extLst>
            </p:cNvPr>
            <p:cNvSpPr txBox="1"/>
            <p:nvPr/>
          </p:nvSpPr>
          <p:spPr>
            <a:xfrm>
              <a:off x="908850" y="4324431"/>
              <a:ext cx="4571999" cy="502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675" rIns="91400" bIns="4567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66" b="1" i="0" u="none" strike="noStrike" cap="none">
                  <a:solidFill>
                    <a:srgbClr val="EEEDE9"/>
                  </a:solidFill>
                  <a:latin typeface="DM Sans"/>
                  <a:ea typeface="DM Sans"/>
                  <a:cs typeface="DM Sans"/>
                  <a:sym typeface="DM Sans"/>
                </a:rPr>
                <a:t>Delta Lake</a:t>
              </a:r>
              <a:endParaRPr sz="1466" b="1" i="0" u="none" strike="noStrike" cap="none">
                <a:solidFill>
                  <a:srgbClr val="EEEDE9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EEEDE9"/>
                  </a:solidFill>
                  <a:latin typeface="DM Sans"/>
                  <a:ea typeface="DM Sans"/>
                  <a:cs typeface="DM Sans"/>
                  <a:sym typeface="DM Sans"/>
                </a:rPr>
                <a:t>Data reliability and performance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" name="Google Shape;757;p81">
              <a:extLst>
                <a:ext uri="{FF2B5EF4-FFF2-40B4-BE49-F238E27FC236}">
                  <a16:creationId xmlns:a16="http://schemas.microsoft.com/office/drawing/2014/main" id="{432CDE53-D9B0-5247-6EDE-5A12B0176981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r="85323"/>
            <a:stretch/>
          </p:blipFill>
          <p:spPr>
            <a:xfrm>
              <a:off x="2864575" y="799200"/>
              <a:ext cx="660531" cy="7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758;p81">
              <a:extLst>
                <a:ext uri="{FF2B5EF4-FFF2-40B4-BE49-F238E27FC236}">
                  <a16:creationId xmlns:a16="http://schemas.microsoft.com/office/drawing/2014/main" id="{0EBD4C4C-A972-25BD-A085-8C8026BEC79F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18864"/>
            <a:stretch/>
          </p:blipFill>
          <p:spPr>
            <a:xfrm>
              <a:off x="2507163" y="1563500"/>
              <a:ext cx="1375375" cy="26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70E1D58-F7FB-54F8-71C2-83D8BEFF70BD}"/>
              </a:ext>
            </a:extLst>
          </p:cNvPr>
          <p:cNvSpPr/>
          <p:nvPr/>
        </p:nvSpPr>
        <p:spPr>
          <a:xfrm rot="19289379">
            <a:off x="4981852" y="3958425"/>
            <a:ext cx="2426174" cy="20133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653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E2B9862-881B-07B5-36BB-DE2B13D1E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20/08/2022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532DAC-66F2-E2C4-374D-A53FC2863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D45809-A9F2-61BE-B81D-B25AFADD86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6992" y="1248748"/>
            <a:ext cx="6744361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Space Mono" panose="02000509040000020004"/>
                <a:ea typeface="DM Sans"/>
                <a:cs typeface="DM Sans"/>
                <a:sym typeface="DM Sans"/>
              </a:rPr>
              <a:t>Declarative SQL &amp; Python APIs</a:t>
            </a:r>
            <a:endParaRPr lang="en-BE" sz="2200" dirty="0">
              <a:latin typeface="Space Mono" panose="02000509040000020004"/>
            </a:endParaRP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E3435889-C907-DB9F-47EF-2D18CE7236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238" y="715963"/>
            <a:ext cx="6745287" cy="634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Introduction to Delta Live Tables (DLT)</a:t>
            </a:r>
            <a:endParaRPr lang="en-BE" sz="3000" b="1" dirty="0"/>
          </a:p>
        </p:txBody>
      </p:sp>
      <p:pic>
        <p:nvPicPr>
          <p:cNvPr id="7" name="Google Shape;873;p85">
            <a:extLst>
              <a:ext uri="{FF2B5EF4-FFF2-40B4-BE49-F238E27FC236}">
                <a16:creationId xmlns:a16="http://schemas.microsoft.com/office/drawing/2014/main" id="{57EA23E1-236E-51AB-D8BB-A0C14E118D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477"/>
          <a:stretch/>
        </p:blipFill>
        <p:spPr>
          <a:xfrm>
            <a:off x="359438" y="1786627"/>
            <a:ext cx="4591123" cy="21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3;p85">
            <a:extLst>
              <a:ext uri="{FF2B5EF4-FFF2-40B4-BE49-F238E27FC236}">
                <a16:creationId xmlns:a16="http://schemas.microsoft.com/office/drawing/2014/main" id="{1A5092A0-A9B7-BD86-072F-A749D82840E3}"/>
              </a:ext>
            </a:extLst>
          </p:cNvPr>
          <p:cNvSpPr txBox="1">
            <a:spLocks/>
          </p:cNvSpPr>
          <p:nvPr/>
        </p:nvSpPr>
        <p:spPr>
          <a:xfrm>
            <a:off x="5230950" y="1705948"/>
            <a:ext cx="6512630" cy="24549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50" tIns="60900" rIns="121850" bIns="60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66" dirty="0"/>
          </a:p>
          <a:p>
            <a:pPr marL="457085" indent="-363975">
              <a:lnSpc>
                <a:spcPct val="115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●"/>
            </a:pPr>
            <a:r>
              <a:rPr lang="en-US" sz="2200" dirty="0"/>
              <a:t>Process new data files as they arrive in cloud storage using Auto Loader.</a:t>
            </a:r>
          </a:p>
          <a:p>
            <a:pPr marL="457085" indent="-363975">
              <a:lnSpc>
                <a:spcPct val="115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●"/>
            </a:pPr>
            <a:r>
              <a:rPr lang="en-US" sz="2200" dirty="0"/>
              <a:t>Automatically infer schema of incoming files or superimpose what you know with Schema Hints</a:t>
            </a:r>
          </a:p>
          <a:p>
            <a:pPr marL="457085" indent="-363975">
              <a:lnSpc>
                <a:spcPct val="115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●"/>
            </a:pPr>
            <a:r>
              <a:rPr lang="en-US" sz="2200" dirty="0"/>
              <a:t>Automatic schema evolution </a:t>
            </a:r>
          </a:p>
          <a:p>
            <a:pPr marL="457085" indent="-363975">
              <a:lnSpc>
                <a:spcPct val="115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●"/>
            </a:pPr>
            <a:r>
              <a:rPr lang="en-US" sz="2200" dirty="0"/>
              <a:t>Rescue data column - never lose data again</a:t>
            </a:r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9" name="Google Shape;862;p85">
            <a:extLst>
              <a:ext uri="{FF2B5EF4-FFF2-40B4-BE49-F238E27FC236}">
                <a16:creationId xmlns:a16="http://schemas.microsoft.com/office/drawing/2014/main" id="{7D1788E7-0F98-F75E-E271-58902B4D85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438" y="4516259"/>
            <a:ext cx="6938984" cy="1648495"/>
          </a:xfrm>
          <a:prstGeom prst="rect">
            <a:avLst/>
          </a:prstGeom>
          <a:noFill/>
          <a:ln>
            <a:noFill/>
          </a:ln>
          <a:effectLst>
            <a:outerShdw blurRad="142875" dist="19050" dir="1620000" algn="bl" rotWithShape="0">
              <a:schemeClr val="dk2">
                <a:alpha val="37647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165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E2B9862-881B-07B5-36BB-DE2B13D1E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20/08/2022</a:t>
            </a:r>
            <a:endParaRPr lang="en-B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532DAC-66F2-E2C4-374D-A53FC2863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Fernando Lovera</a:t>
            </a:r>
            <a:endParaRPr lang="en-B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D45809-A9F2-61BE-B81D-B25AFADD86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6992" y="1248748"/>
            <a:ext cx="6744361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Space Mono" panose="02000509040000020004"/>
                <a:ea typeface="DM Sans"/>
                <a:cs typeface="DM Sans"/>
                <a:sym typeface="DM Sans"/>
              </a:rPr>
              <a:t>Autoloader: Better</a:t>
            </a:r>
            <a:endParaRPr lang="en-BE" sz="2200" dirty="0">
              <a:latin typeface="Space Mono" panose="02000509040000020004"/>
            </a:endParaRP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E3435889-C907-DB9F-47EF-2D18CE7236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238" y="715963"/>
            <a:ext cx="6745287" cy="634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Introduction to Delta Live Tables (DLT)</a:t>
            </a:r>
            <a:endParaRPr lang="en-BE" sz="3000" b="1" dirty="0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AD92768C-BC53-73C7-7EAF-96960A033B26}"/>
              </a:ext>
            </a:extLst>
          </p:cNvPr>
          <p:cNvSpPr txBox="1">
            <a:spLocks/>
          </p:cNvSpPr>
          <p:nvPr/>
        </p:nvSpPr>
        <p:spPr>
          <a:xfrm>
            <a:off x="287285" y="1882233"/>
            <a:ext cx="11531651" cy="234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pace Mono" panose="02000509040000020004" pitchFamily="49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200" dirty="0">
                <a:latin typeface="Space Mono" panose="02000509040000020004"/>
                <a:ea typeface="DM Sans"/>
                <a:cs typeface="DM Sans"/>
                <a:sym typeface="DM Sans"/>
              </a:rPr>
              <a:t>Incrementally listening mode – listing with performance of notification mode</a:t>
            </a:r>
          </a:p>
          <a:p>
            <a:pPr>
              <a:buFontTx/>
              <a:buChar char="-"/>
            </a:pPr>
            <a:r>
              <a:rPr lang="en-US" sz="2200" dirty="0">
                <a:latin typeface="Space Mono" panose="02000509040000020004"/>
              </a:rPr>
              <a:t>Automatically </a:t>
            </a:r>
            <a:r>
              <a:rPr lang="en-US" sz="2200" b="1" dirty="0">
                <a:latin typeface="Space Mono" panose="02000509040000020004"/>
              </a:rPr>
              <a:t>infer schema</a:t>
            </a:r>
          </a:p>
          <a:p>
            <a:pPr>
              <a:buFontTx/>
              <a:buChar char="-"/>
            </a:pPr>
            <a:r>
              <a:rPr lang="en-US" sz="2200" b="1" dirty="0">
                <a:latin typeface="Space Mono" panose="02000509040000020004"/>
              </a:rPr>
              <a:t>Automatically add columns</a:t>
            </a:r>
            <a:endParaRPr lang="en-BE" sz="2200" b="1" dirty="0">
              <a:latin typeface="Space Mono" panose="02000509040000020004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859B37-6D5D-3E31-8662-0A11B1674CC6}"/>
              </a:ext>
            </a:extLst>
          </p:cNvPr>
          <p:cNvSpPr txBox="1"/>
          <p:nvPr/>
        </p:nvSpPr>
        <p:spPr>
          <a:xfrm>
            <a:off x="7360192" y="2425624"/>
            <a:ext cx="1264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Try #1: list</a:t>
            </a:r>
            <a:endParaRPr lang="en-BE" sz="11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D7C646-E5F3-71D5-B0F8-90B21A174276}"/>
              </a:ext>
            </a:extLst>
          </p:cNvPr>
          <p:cNvSpPr txBox="1"/>
          <p:nvPr/>
        </p:nvSpPr>
        <p:spPr>
          <a:xfrm>
            <a:off x="8109503" y="2422280"/>
            <a:ext cx="1264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Try #2: list</a:t>
            </a:r>
            <a:endParaRPr lang="en-BE" sz="11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7E18909-3F9F-60BD-F5A8-5BFD63DB18D1}"/>
              </a:ext>
            </a:extLst>
          </p:cNvPr>
          <p:cNvSpPr txBox="1"/>
          <p:nvPr/>
        </p:nvSpPr>
        <p:spPr>
          <a:xfrm>
            <a:off x="9891398" y="2425624"/>
            <a:ext cx="2002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Try #1: listFrom(“”)</a:t>
            </a:r>
            <a:endParaRPr lang="en-BE" sz="11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673CE0-4AF3-2C1A-4736-DD0123AFD70B}"/>
              </a:ext>
            </a:extLst>
          </p:cNvPr>
          <p:cNvSpPr txBox="1"/>
          <p:nvPr/>
        </p:nvSpPr>
        <p:spPr>
          <a:xfrm>
            <a:off x="7388937" y="5207153"/>
            <a:ext cx="2472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Before: entire directory backfilled again</a:t>
            </a:r>
            <a:endParaRPr lang="en-BE" sz="11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B9FEE3-8C3F-F562-99C0-C9A22C0DBBA7}"/>
              </a:ext>
            </a:extLst>
          </p:cNvPr>
          <p:cNvSpPr txBox="1"/>
          <p:nvPr/>
        </p:nvSpPr>
        <p:spPr>
          <a:xfrm>
            <a:off x="9861104" y="5207153"/>
            <a:ext cx="2472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After: only new files are read</a:t>
            </a:r>
            <a:endParaRPr lang="en-BE" sz="11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29C94B7-73E7-2FF5-9BE3-8472B3E19DED}"/>
              </a:ext>
            </a:extLst>
          </p:cNvPr>
          <p:cNvCxnSpPr/>
          <p:nvPr/>
        </p:nvCxnSpPr>
        <p:spPr>
          <a:xfrm>
            <a:off x="7652182" y="2687234"/>
            <a:ext cx="0" cy="224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EE0940B-F17D-1B96-D63E-9F6CFBE6BEDC}"/>
              </a:ext>
            </a:extLst>
          </p:cNvPr>
          <p:cNvCxnSpPr/>
          <p:nvPr/>
        </p:nvCxnSpPr>
        <p:spPr>
          <a:xfrm>
            <a:off x="8461636" y="2687690"/>
            <a:ext cx="0" cy="224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4372CE-3571-F48E-91E0-2E2A4767113F}"/>
              </a:ext>
            </a:extLst>
          </p:cNvPr>
          <p:cNvSpPr txBox="1"/>
          <p:nvPr/>
        </p:nvSpPr>
        <p:spPr>
          <a:xfrm>
            <a:off x="8799047" y="2683890"/>
            <a:ext cx="1062057" cy="2123658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CDC001.csv</a:t>
            </a:r>
          </a:p>
          <a:p>
            <a:r>
              <a:rPr lang="en-US" sz="1100" dirty="0"/>
              <a:t>CDC001.csv</a:t>
            </a:r>
          </a:p>
          <a:p>
            <a:r>
              <a:rPr lang="en-US" sz="1100" dirty="0"/>
              <a:t>CDC001.csv</a:t>
            </a:r>
          </a:p>
          <a:p>
            <a:r>
              <a:rPr lang="en-US" sz="1100" dirty="0"/>
              <a:t>CDC001.csv</a:t>
            </a:r>
          </a:p>
          <a:p>
            <a:r>
              <a:rPr lang="en-US" sz="1100" dirty="0"/>
              <a:t>CDC001.csv</a:t>
            </a:r>
          </a:p>
          <a:p>
            <a:r>
              <a:rPr lang="en-US" sz="1100" dirty="0"/>
              <a:t>CDC001.csv</a:t>
            </a:r>
          </a:p>
          <a:p>
            <a:r>
              <a:rPr lang="en-US" sz="1100" dirty="0"/>
              <a:t>CDC001.csv</a:t>
            </a:r>
          </a:p>
          <a:p>
            <a:r>
              <a:rPr lang="en-US" sz="1100" dirty="0"/>
              <a:t>CDC001.csv</a:t>
            </a:r>
          </a:p>
          <a:p>
            <a:r>
              <a:rPr lang="en-US" sz="1100" dirty="0"/>
              <a:t>CDC001.csv</a:t>
            </a:r>
          </a:p>
          <a:p>
            <a:r>
              <a:rPr lang="en-US" sz="1100" dirty="0"/>
              <a:t>CDC001.csv</a:t>
            </a:r>
          </a:p>
          <a:p>
            <a:r>
              <a:rPr lang="en-US" sz="1100" dirty="0"/>
              <a:t>CDC001.csv</a:t>
            </a:r>
          </a:p>
          <a:p>
            <a:r>
              <a:rPr lang="en-US" sz="1100" dirty="0"/>
              <a:t>CDC001.csv</a:t>
            </a:r>
            <a:endParaRPr lang="en-BE" sz="1100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E89BD8F-9913-E7F1-F8C0-6778269B8E14}"/>
              </a:ext>
            </a:extLst>
          </p:cNvPr>
          <p:cNvCxnSpPr>
            <a:cxnSpLocks/>
          </p:cNvCxnSpPr>
          <p:nvPr/>
        </p:nvCxnSpPr>
        <p:spPr>
          <a:xfrm>
            <a:off x="10404508" y="2683890"/>
            <a:ext cx="0" cy="82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467524F-8B69-DA9B-3D0D-A9C0DFFBE2E9}"/>
              </a:ext>
            </a:extLst>
          </p:cNvPr>
          <p:cNvCxnSpPr>
            <a:cxnSpLocks/>
          </p:cNvCxnSpPr>
          <p:nvPr/>
        </p:nvCxnSpPr>
        <p:spPr>
          <a:xfrm>
            <a:off x="10404508" y="3925917"/>
            <a:ext cx="5718" cy="9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85F7C8D-5995-74C0-E128-6E3998B98EC8}"/>
              </a:ext>
            </a:extLst>
          </p:cNvPr>
          <p:cNvSpPr txBox="1"/>
          <p:nvPr/>
        </p:nvSpPr>
        <p:spPr>
          <a:xfrm>
            <a:off x="9998170" y="3575468"/>
            <a:ext cx="90344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CDC001.csv</a:t>
            </a:r>
          </a:p>
          <a:p>
            <a:endParaRPr lang="en-BE" dirty="0"/>
          </a:p>
        </p:txBody>
      </p:sp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ABC4021E-46D4-2BA9-16E9-C22C04DA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04" y="4374967"/>
            <a:ext cx="738880" cy="73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EFA6F2F6-2AB9-689A-4182-CF7966B03901}"/>
              </a:ext>
            </a:extLst>
          </p:cNvPr>
          <p:cNvGrpSpPr/>
          <p:nvPr/>
        </p:nvGrpSpPr>
        <p:grpSpPr>
          <a:xfrm>
            <a:off x="34749" y="3973197"/>
            <a:ext cx="848691" cy="1146235"/>
            <a:chOff x="0" y="4092200"/>
            <a:chExt cx="848691" cy="1146235"/>
          </a:xfrm>
        </p:grpSpPr>
        <p:pic>
          <p:nvPicPr>
            <p:cNvPr id="3080" name="Picture 8" descr="See the source image">
              <a:extLst>
                <a:ext uri="{FF2B5EF4-FFF2-40B4-BE49-F238E27FC236}">
                  <a16:creationId xmlns:a16="http://schemas.microsoft.com/office/drawing/2014/main" id="{3859A787-029F-0E10-5904-05231CAD0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92200"/>
              <a:ext cx="788465" cy="774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1E6A5EA-D7CE-ACBD-7B0D-E00850B26D15}"/>
                </a:ext>
              </a:extLst>
            </p:cNvPr>
            <p:cNvSpPr txBox="1"/>
            <p:nvPr/>
          </p:nvSpPr>
          <p:spPr>
            <a:xfrm>
              <a:off x="60230" y="4807548"/>
              <a:ext cx="7884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Cloud</a:t>
              </a:r>
              <a:br>
                <a:rPr lang="en-US" sz="1100" b="1" dirty="0"/>
              </a:br>
              <a:r>
                <a:rPr lang="en-US" sz="1100" b="1" dirty="0"/>
                <a:t>Storage</a:t>
              </a:r>
              <a:endParaRPr lang="en-BE" sz="1100" b="1" dirty="0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496CD4B-97B3-FF67-6089-88C3BF02E730}"/>
              </a:ext>
            </a:extLst>
          </p:cNvPr>
          <p:cNvGrpSpPr/>
          <p:nvPr/>
        </p:nvGrpSpPr>
        <p:grpSpPr>
          <a:xfrm>
            <a:off x="1016208" y="3355046"/>
            <a:ext cx="2327588" cy="678956"/>
            <a:chOff x="1275778" y="3504287"/>
            <a:chExt cx="2327588" cy="678956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47A4190-1F8B-64C5-47F8-5F9B6D36648E}"/>
                </a:ext>
              </a:extLst>
            </p:cNvPr>
            <p:cNvSpPr txBox="1"/>
            <p:nvPr/>
          </p:nvSpPr>
          <p:spPr>
            <a:xfrm>
              <a:off x="1275778" y="3504287"/>
              <a:ext cx="23275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Notification Mode</a:t>
              </a:r>
              <a:endParaRPr lang="en-BE" sz="1100" b="1" dirty="0"/>
            </a:p>
          </p:txBody>
        </p:sp>
        <p:pic>
          <p:nvPicPr>
            <p:cNvPr id="3082" name="Picture 10" descr="See the source image">
              <a:extLst>
                <a:ext uri="{FF2B5EF4-FFF2-40B4-BE49-F238E27FC236}">
                  <a16:creationId xmlns:a16="http://schemas.microsoft.com/office/drawing/2014/main" id="{B75365B2-8C26-D433-3111-A9A8D7DA0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879" y="3666920"/>
              <a:ext cx="516323" cy="516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E6F0A01-CE88-CF36-3655-87624306767C}"/>
              </a:ext>
            </a:extLst>
          </p:cNvPr>
          <p:cNvCxnSpPr>
            <a:cxnSpLocks/>
            <a:stCxn id="3080" idx="3"/>
            <a:endCxn id="3082" idx="1"/>
          </p:cNvCxnSpPr>
          <p:nvPr/>
        </p:nvCxnSpPr>
        <p:spPr>
          <a:xfrm flipV="1">
            <a:off x="823214" y="3775841"/>
            <a:ext cx="495095" cy="58463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741333A-A191-C704-70AF-68BC57CAD04A}"/>
              </a:ext>
            </a:extLst>
          </p:cNvPr>
          <p:cNvGrpSpPr/>
          <p:nvPr/>
        </p:nvGrpSpPr>
        <p:grpSpPr>
          <a:xfrm>
            <a:off x="995997" y="5027788"/>
            <a:ext cx="1555027" cy="881949"/>
            <a:chOff x="1494797" y="5229203"/>
            <a:chExt cx="1555027" cy="881949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AE9C353-F5C7-0F7C-E6D6-92731AD01EB2}"/>
                </a:ext>
              </a:extLst>
            </p:cNvPr>
            <p:cNvSpPr txBox="1"/>
            <p:nvPr/>
          </p:nvSpPr>
          <p:spPr>
            <a:xfrm>
              <a:off x="1494797" y="5849542"/>
              <a:ext cx="155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Directory Listing Mode</a:t>
              </a:r>
              <a:endParaRPr lang="en-BE" sz="1100" b="1" dirty="0"/>
            </a:p>
          </p:txBody>
        </p:sp>
        <p:pic>
          <p:nvPicPr>
            <p:cNvPr id="3084" name="Picture 12" descr="See the source image">
              <a:extLst>
                <a:ext uri="{FF2B5EF4-FFF2-40B4-BE49-F238E27FC236}">
                  <a16:creationId xmlns:a16="http://schemas.microsoft.com/office/drawing/2014/main" id="{5668969C-8F9D-6429-6D66-72EAC7C01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686" y="5229203"/>
              <a:ext cx="620339" cy="62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761538E-83C7-6745-A704-80987B334D15}"/>
              </a:ext>
            </a:extLst>
          </p:cNvPr>
          <p:cNvCxnSpPr>
            <a:stCxn id="3080" idx="3"/>
            <a:endCxn id="3084" idx="1"/>
          </p:cNvCxnSpPr>
          <p:nvPr/>
        </p:nvCxnSpPr>
        <p:spPr>
          <a:xfrm>
            <a:off x="823214" y="4360478"/>
            <a:ext cx="643672" cy="9774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upo 38">
            <a:extLst>
              <a:ext uri="{FF2B5EF4-FFF2-40B4-BE49-F238E27FC236}">
                <a16:creationId xmlns:a16="http://schemas.microsoft.com/office/drawing/2014/main" id="{35B09819-9CB5-58AB-2A49-029533D526D7}"/>
              </a:ext>
            </a:extLst>
          </p:cNvPr>
          <p:cNvGrpSpPr/>
          <p:nvPr/>
        </p:nvGrpSpPr>
        <p:grpSpPr>
          <a:xfrm>
            <a:off x="2588956" y="3377139"/>
            <a:ext cx="707732" cy="910559"/>
            <a:chOff x="3110578" y="3690610"/>
            <a:chExt cx="707732" cy="910559"/>
          </a:xfrm>
        </p:grpSpPr>
        <p:pic>
          <p:nvPicPr>
            <p:cNvPr id="3090" name="Picture 18" descr="See the source image">
              <a:extLst>
                <a:ext uri="{FF2B5EF4-FFF2-40B4-BE49-F238E27FC236}">
                  <a16:creationId xmlns:a16="http://schemas.microsoft.com/office/drawing/2014/main" id="{BDA34A06-E183-2E4B-5E62-AAF5A5D3C0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807" y="3690610"/>
              <a:ext cx="510683" cy="510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FA772F1B-55E5-3FAB-171A-914C9DE3F619}"/>
                </a:ext>
              </a:extLst>
            </p:cNvPr>
            <p:cNvSpPr txBox="1"/>
            <p:nvPr/>
          </p:nvSpPr>
          <p:spPr>
            <a:xfrm>
              <a:off x="3110578" y="4170282"/>
              <a:ext cx="7077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Message</a:t>
              </a:r>
              <a:br>
                <a:rPr lang="en-US" sz="1100" b="1" dirty="0"/>
              </a:br>
              <a:r>
                <a:rPr lang="en-US" sz="1100" b="1" dirty="0"/>
                <a:t>Queue</a:t>
              </a:r>
              <a:endParaRPr lang="en-BE" sz="1100" b="1" dirty="0"/>
            </a:p>
          </p:txBody>
        </p:sp>
      </p:grp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2B22BBF-1931-DA90-0A33-225EE15D57F8}"/>
              </a:ext>
            </a:extLst>
          </p:cNvPr>
          <p:cNvCxnSpPr>
            <a:stCxn id="3082" idx="3"/>
            <a:endCxn id="3090" idx="1"/>
          </p:cNvCxnSpPr>
          <p:nvPr/>
        </p:nvCxnSpPr>
        <p:spPr>
          <a:xfrm flipV="1">
            <a:off x="1834632" y="3632481"/>
            <a:ext cx="865553" cy="1433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0D1B7A1-E78F-99C2-549E-45E559B85AF3}"/>
              </a:ext>
            </a:extLst>
          </p:cNvPr>
          <p:cNvGrpSpPr/>
          <p:nvPr/>
        </p:nvGrpSpPr>
        <p:grpSpPr>
          <a:xfrm>
            <a:off x="3439204" y="4432246"/>
            <a:ext cx="1280400" cy="1016604"/>
            <a:chOff x="2837595" y="4221917"/>
            <a:chExt cx="1437121" cy="1195364"/>
          </a:xfrm>
        </p:grpSpPr>
        <p:pic>
          <p:nvPicPr>
            <p:cNvPr id="3092" name="Picture 20" descr="See the source image">
              <a:extLst>
                <a:ext uri="{FF2B5EF4-FFF2-40B4-BE49-F238E27FC236}">
                  <a16:creationId xmlns:a16="http://schemas.microsoft.com/office/drawing/2014/main" id="{05CF120A-1A9E-A99F-61A6-6E974F95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7595" y="4221917"/>
              <a:ext cx="1437121" cy="98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7A51BA84-1A9B-97D3-009E-A1310C170EBB}"/>
                </a:ext>
              </a:extLst>
            </p:cNvPr>
            <p:cNvSpPr txBox="1"/>
            <p:nvPr/>
          </p:nvSpPr>
          <p:spPr>
            <a:xfrm>
              <a:off x="3184668" y="5109669"/>
              <a:ext cx="910225" cy="30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RocksDB</a:t>
              </a:r>
              <a:endParaRPr lang="en-BE" sz="1100" dirty="0"/>
            </a:p>
          </p:txBody>
        </p:sp>
      </p:grp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C6142805-16E9-88D0-D513-FC471FCBD007}"/>
              </a:ext>
            </a:extLst>
          </p:cNvPr>
          <p:cNvCxnSpPr>
            <a:stCxn id="3084" idx="3"/>
            <a:endCxn id="3092" idx="1"/>
          </p:cNvCxnSpPr>
          <p:nvPr/>
        </p:nvCxnSpPr>
        <p:spPr>
          <a:xfrm flipV="1">
            <a:off x="2087225" y="4852875"/>
            <a:ext cx="1351979" cy="48508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C773BE4-AA73-157B-7CC7-8D6C5C5C2D74}"/>
              </a:ext>
            </a:extLst>
          </p:cNvPr>
          <p:cNvCxnSpPr>
            <a:stCxn id="3090" idx="3"/>
            <a:endCxn id="3092" idx="0"/>
          </p:cNvCxnSpPr>
          <p:nvPr/>
        </p:nvCxnSpPr>
        <p:spPr>
          <a:xfrm>
            <a:off x="3210868" y="3632481"/>
            <a:ext cx="868536" cy="79976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upo 48">
            <a:extLst>
              <a:ext uri="{FF2B5EF4-FFF2-40B4-BE49-F238E27FC236}">
                <a16:creationId xmlns:a16="http://schemas.microsoft.com/office/drawing/2014/main" id="{B6BF12BF-44A2-A629-9A6F-9D4DB2C270E7}"/>
              </a:ext>
            </a:extLst>
          </p:cNvPr>
          <p:cNvGrpSpPr/>
          <p:nvPr/>
        </p:nvGrpSpPr>
        <p:grpSpPr>
          <a:xfrm>
            <a:off x="5100408" y="4535111"/>
            <a:ext cx="810963" cy="1053680"/>
            <a:chOff x="5100408" y="4535111"/>
            <a:chExt cx="810963" cy="1053680"/>
          </a:xfrm>
        </p:grpSpPr>
        <p:pic>
          <p:nvPicPr>
            <p:cNvPr id="3094" name="Picture 22" descr="See the source image">
              <a:extLst>
                <a:ext uri="{FF2B5EF4-FFF2-40B4-BE49-F238E27FC236}">
                  <a16:creationId xmlns:a16="http://schemas.microsoft.com/office/drawing/2014/main" id="{06BCBE23-FD28-65D1-9BA4-761AF9698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365" y="4535111"/>
              <a:ext cx="676603" cy="425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F97C9A02-BCCE-B00E-302C-83A4E6A8EC19}"/>
                </a:ext>
              </a:extLst>
            </p:cNvPr>
            <p:cNvSpPr txBox="1"/>
            <p:nvPr/>
          </p:nvSpPr>
          <p:spPr>
            <a:xfrm>
              <a:off x="5100408" y="4988627"/>
              <a:ext cx="81096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Structured</a:t>
              </a:r>
              <a:br>
                <a:rPr lang="en-US" sz="1100" dirty="0"/>
              </a:br>
              <a:r>
                <a:rPr lang="en-US" sz="1100" dirty="0"/>
                <a:t>Streaming</a:t>
              </a:r>
              <a:br>
                <a:rPr lang="en-US" sz="1100" dirty="0"/>
              </a:br>
              <a:r>
                <a:rPr lang="en-US" sz="1100" dirty="0"/>
                <a:t>cloudFiles</a:t>
              </a:r>
              <a:endParaRPr lang="en-BE" sz="1100" dirty="0"/>
            </a:p>
          </p:txBody>
        </p:sp>
      </p:grp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695BB64-C953-F6BB-CE7C-D83F390ECCA4}"/>
              </a:ext>
            </a:extLst>
          </p:cNvPr>
          <p:cNvCxnSpPr>
            <a:stCxn id="3092" idx="3"/>
            <a:endCxn id="3094" idx="1"/>
          </p:cNvCxnSpPr>
          <p:nvPr/>
        </p:nvCxnSpPr>
        <p:spPr>
          <a:xfrm flipV="1">
            <a:off x="4719604" y="4747758"/>
            <a:ext cx="472761" cy="1051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DC8F460A-27AB-D5F9-CAC8-536C8BB7F5A4}"/>
              </a:ext>
            </a:extLst>
          </p:cNvPr>
          <p:cNvCxnSpPr>
            <a:stCxn id="3094" idx="3"/>
            <a:endCxn id="3076" idx="1"/>
          </p:cNvCxnSpPr>
          <p:nvPr/>
        </p:nvCxnSpPr>
        <p:spPr>
          <a:xfrm flipV="1">
            <a:off x="5868968" y="4744407"/>
            <a:ext cx="619236" cy="33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E98C025-B191-E450-D1A1-8C1CE37DCFD3}"/>
              </a:ext>
            </a:extLst>
          </p:cNvPr>
          <p:cNvSpPr txBox="1"/>
          <p:nvPr/>
        </p:nvSpPr>
        <p:spPr>
          <a:xfrm>
            <a:off x="854927" y="3230656"/>
            <a:ext cx="5246336" cy="313932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r>
              <a:rPr lang="en-US" sz="1100" b="1" dirty="0"/>
              <a:t>Automatically-Deployed Resources</a:t>
            </a:r>
            <a:endParaRPr lang="en-BE" sz="1100" b="1" dirty="0"/>
          </a:p>
        </p:txBody>
      </p:sp>
    </p:spTree>
    <p:extLst>
      <p:ext uri="{BB962C8B-B14F-4D97-AF65-F5344CB8AC3E}">
        <p14:creationId xmlns:p14="http://schemas.microsoft.com/office/powerpoint/2010/main" val="3222560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1189</Words>
  <Application>Microsoft Office PowerPoint</Application>
  <PresentationFormat>Panorámica</PresentationFormat>
  <Paragraphs>255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Barlow</vt:lpstr>
      <vt:lpstr>Calibri</vt:lpstr>
      <vt:lpstr>Calibri Light</vt:lpstr>
      <vt:lpstr>Consolas</vt:lpstr>
      <vt:lpstr>DM Sans</vt:lpstr>
      <vt:lpstr>DM Sans Medium</vt:lpstr>
      <vt:lpstr>Space Mono</vt:lpstr>
      <vt:lpstr>Stolzl Book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Lovera</dc:creator>
  <cp:lastModifiedBy>Fernando Lovera</cp:lastModifiedBy>
  <cp:revision>5</cp:revision>
  <dcterms:created xsi:type="dcterms:W3CDTF">2022-08-20T10:43:22Z</dcterms:created>
  <dcterms:modified xsi:type="dcterms:W3CDTF">2022-09-13T14:26:02Z</dcterms:modified>
</cp:coreProperties>
</file>