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68" r:id="rId2"/>
    <p:sldId id="289" r:id="rId3"/>
    <p:sldId id="269" r:id="rId4"/>
    <p:sldId id="287" r:id="rId5"/>
    <p:sldId id="292" r:id="rId6"/>
    <p:sldId id="266" r:id="rId7"/>
    <p:sldId id="267" r:id="rId8"/>
    <p:sldId id="278" r:id="rId9"/>
    <p:sldId id="279" r:id="rId10"/>
    <p:sldId id="259" r:id="rId11"/>
    <p:sldId id="256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91" r:id="rId35"/>
    <p:sldId id="293" r:id="rId36"/>
    <p:sldId id="294" r:id="rId37"/>
    <p:sldId id="295" r:id="rId38"/>
    <p:sldId id="296" r:id="rId39"/>
    <p:sldId id="297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0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288" r:id="rId68"/>
    <p:sldId id="329" r:id="rId69"/>
    <p:sldId id="290" r:id="rId70"/>
    <p:sldId id="301" r:id="rId71"/>
    <p:sldId id="298" r:id="rId72"/>
    <p:sldId id="299" r:id="rId73"/>
    <p:sldId id="300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6" autoAdjust="0"/>
    <p:restoredTop sz="79925" autoAdjust="0"/>
  </p:normalViewPr>
  <p:slideViewPr>
    <p:cSldViewPr snapToGrid="0">
      <p:cViewPr varScale="1">
        <p:scale>
          <a:sx n="50" d="100"/>
          <a:sy n="50" d="100"/>
        </p:scale>
        <p:origin x="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CF6BC-D2FB-49A6-BB85-00762158E94E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5737-FF2A-4756-ACD9-C25F0F07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5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Fetch </a:t>
            </a:r>
            <a:r>
              <a:rPr lang="zh-CN" altLang="en-US"/>
              <a:t>下载</a:t>
            </a:r>
            <a:r>
              <a:rPr lang="en-US" altLang="zh-CN"/>
              <a:t>C3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Git merge </a:t>
            </a:r>
            <a:r>
              <a:rPr lang="zh-CN" altLang="en-US"/>
              <a:t>合并记录；</a:t>
            </a: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master</a:t>
            </a:r>
            <a:r>
              <a:rPr lang="zh-CN" altLang="en-US"/>
              <a:t>分支包含了远程仓库的更新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7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42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3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9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6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95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3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12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使用了隐含的目标 </a:t>
            </a:r>
            <a:r>
              <a:rPr lang="en-US" altLang="zh-CN"/>
              <a:t>o/master </a:t>
            </a:r>
            <a:r>
              <a:rPr lang="zh-CN" altLang="en-US"/>
              <a:t>来更新 </a:t>
            </a:r>
            <a:r>
              <a:rPr lang="en-US" altLang="zh-CN"/>
              <a:t>foo</a:t>
            </a:r>
            <a:r>
              <a:rPr lang="zh-CN" altLang="en-US"/>
              <a:t>分支。</a:t>
            </a:r>
            <a:endParaRPr lang="en-US" altLang="zh-CN"/>
          </a:p>
          <a:p>
            <a:r>
              <a:rPr lang="en-US" altLang="zh-CN"/>
              <a:t>Master</a:t>
            </a:r>
            <a:r>
              <a:rPr lang="zh-CN" altLang="en-US"/>
              <a:t>并未被更新。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6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远程仓库接收了</a:t>
            </a:r>
            <a:r>
              <a:rPr lang="en-US" altLang="zh-CN"/>
              <a:t>C2</a:t>
            </a:r>
            <a:r>
              <a:rPr lang="zh-CN" altLang="en-US"/>
              <a:t>，</a:t>
            </a:r>
            <a:r>
              <a:rPr lang="en-US" altLang="zh-CN"/>
              <a:t>master</a:t>
            </a:r>
            <a:r>
              <a:rPr lang="zh-CN" altLang="en-US"/>
              <a:t>分支也指向了</a:t>
            </a:r>
            <a:r>
              <a:rPr lang="en-US" altLang="zh-CN"/>
              <a:t>C2.</a:t>
            </a:r>
          </a:p>
          <a:p>
            <a:r>
              <a:rPr lang="zh-CN" altLang="en-US"/>
              <a:t>本地的远程分支也被更新了。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9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将一个并不叫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的分支上的工作推送到了远程仓库中的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分支上。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90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将一个并不叫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的分支上的工作推送到了远程仓库中的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分支上。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4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将一个并不叫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的分支上的工作推送到了远程仓库中的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分支上。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2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将一个并不叫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的分支上的工作推送到了远程仓库中的 </a:t>
            </a:r>
            <a:r>
              <a:rPr lang="en-US" altLang="zh-CN"/>
              <a:t>master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 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分支上。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21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命令失败了（正如你看到的，什么也没有发生）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! 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因为我们所检出的 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HEAD 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没有跟踪任何分支。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22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7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8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07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847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0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远程仓库接收了</a:t>
            </a:r>
            <a:r>
              <a:rPr lang="en-US" altLang="zh-CN"/>
              <a:t>C2</a:t>
            </a:r>
            <a:r>
              <a:rPr lang="zh-CN" altLang="en-US"/>
              <a:t>，</a:t>
            </a:r>
            <a:r>
              <a:rPr lang="en-US" altLang="zh-CN"/>
              <a:t>master</a:t>
            </a:r>
            <a:r>
              <a:rPr lang="zh-CN" altLang="en-US"/>
              <a:t>分支也指向了</a:t>
            </a:r>
            <a:r>
              <a:rPr lang="en-US" altLang="zh-CN"/>
              <a:t>C2.</a:t>
            </a:r>
          </a:p>
          <a:p>
            <a:r>
              <a:rPr lang="zh-CN" altLang="en-US"/>
              <a:t>本地的远程分支也被更新了。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</a:t>
            </a:r>
            <a:r>
              <a:rPr lang="en-US" altLang="zh-CN"/>
              <a:t>master</a:t>
            </a:r>
            <a:r>
              <a:rPr lang="zh-CN" altLang="en-US"/>
              <a:t>，更新了</a:t>
            </a:r>
            <a:r>
              <a:rPr lang="en-US" altLang="zh-CN"/>
              <a:t>o/master</a:t>
            </a:r>
            <a:r>
              <a:rPr lang="zh-CN" altLang="en-US"/>
              <a:t>。然后将</a:t>
            </a:r>
            <a:r>
              <a:rPr lang="en-US" altLang="zh-CN"/>
              <a:t>o/master merge</a:t>
            </a:r>
            <a:r>
              <a:rPr lang="zh-CN" altLang="en-US"/>
              <a:t>到检出位置，无论检出位置是哪儿。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47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本地创建一个叫</a:t>
            </a:r>
            <a:r>
              <a:rPr lang="en-US" altLang="zh-CN"/>
              <a:t>foo</a:t>
            </a:r>
            <a:r>
              <a:rPr lang="zh-CN" altLang="en-US"/>
              <a:t>的分支，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从远程仓库中的 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master 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分支中下载提交记录，并合并到 </a:t>
            </a:r>
            <a:r>
              <a:rPr lang="en-US" altLang="zh-CN"/>
              <a:t>foo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，然后再 </a:t>
            </a:r>
            <a:r>
              <a:rPr lang="en-US" altLang="zh-CN" b="0" i="0">
                <a:solidFill>
                  <a:srgbClr val="EEEEEE"/>
                </a:solidFill>
                <a:effectLst/>
                <a:latin typeface="Menlo"/>
              </a:rPr>
              <a:t>merge 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到我们的当前检出的分支 </a:t>
            </a:r>
            <a:r>
              <a:rPr lang="en-US" altLang="zh-CN"/>
              <a:t>bar</a:t>
            </a:r>
            <a:r>
              <a:rPr lang="zh-CN" altLang="en-US" b="0" i="0">
                <a:solidFill>
                  <a:srgbClr val="EEEEEE"/>
                </a:solidFill>
                <a:effectLst/>
                <a:latin typeface="Menlo"/>
              </a:rPr>
              <a:t>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43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81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08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92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935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18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远程仓库接收了</a:t>
            </a:r>
            <a:r>
              <a:rPr lang="en-US" altLang="zh-CN"/>
              <a:t>C2</a:t>
            </a:r>
            <a:r>
              <a:rPr lang="zh-CN" altLang="en-US"/>
              <a:t>，</a:t>
            </a:r>
            <a:r>
              <a:rPr lang="en-US" altLang="zh-CN"/>
              <a:t>master</a:t>
            </a:r>
            <a:r>
              <a:rPr lang="zh-CN" altLang="en-US"/>
              <a:t>分支也指向了</a:t>
            </a:r>
            <a:r>
              <a:rPr lang="en-US" altLang="zh-CN"/>
              <a:t>C2.</a:t>
            </a:r>
          </a:p>
          <a:p>
            <a:r>
              <a:rPr lang="zh-CN" altLang="en-US"/>
              <a:t>本地的远程分支也被更新了。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2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Git fetch </a:t>
            </a:r>
            <a:r>
              <a:rPr lang="zh-CN" altLang="en-US"/>
              <a:t>更新了本地仓库的远程分支</a:t>
            </a:r>
            <a:endParaRPr lang="en-US" altLang="zh-CN"/>
          </a:p>
          <a:p>
            <a:r>
              <a:rPr lang="zh-CN" altLang="en-US"/>
              <a:t>合并了新变更到本地分支（为了包含远程仓库的变更）</a:t>
            </a:r>
            <a:endParaRPr lang="en-US" altLang="zh-CN"/>
          </a:p>
          <a:p>
            <a:r>
              <a:rPr lang="en-US" altLang="zh-CN"/>
              <a:t>Git push </a:t>
            </a:r>
            <a:r>
              <a:rPr lang="zh-CN" altLang="en-US"/>
              <a:t>工作推送到远程仓库。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7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4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2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4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命令更短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D5737-FF2A-4756-ACD9-C25F0F075F1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4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EAFA-6CB5-4696-A3E5-F22A91F8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79C90-1C34-4BBA-8CD3-F44B62F8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1FE8E-DA0B-4CC5-B32D-D00261F9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7A687-8543-403A-96CC-8BB88F0C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0F799-6396-4B00-A3F0-4578B21A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83CC-2C29-46A7-8186-E131C25F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CE142-26B7-4806-9121-FF3D3114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4B7A5-D330-48A8-A3D7-0262D626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61FCC-40EC-43C6-B49A-9CBAD752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0BAE5-0C60-4BA0-906A-0E8B9CF4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D1DBA-F752-4C8D-8CCF-B623826C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6FA8D1-1ADB-4259-9334-7C825339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3BC43-AFD7-44EC-BBEC-4BAA646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26E5E-C941-4225-B612-82C05835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22A49-F10E-41E3-B12F-3E4C622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7469-D74A-4EC4-882B-A072A9F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ED709-438E-488B-BD88-7A6C0D9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E14E4-2E15-4193-86A1-57535171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1DA6D-939D-4BE8-B5A6-758AA05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C1616-635C-490F-A0F3-77EED8CD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4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49A43-230A-4DF9-843E-46E28718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945F5-27CA-4C37-A354-0F38B1A0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EFDFF-9D13-4025-AD49-364EF5ED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5E506-9568-4816-A41C-71A9A6C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79D77-B8E9-400A-83AF-62A5FB7A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9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72D2D-9ED6-4CCE-86F5-9C47D2CE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2FA4C-A70A-4710-B543-E81DCBE4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97644-0D43-47E0-9725-84E135AF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58ABA-C5F8-4F44-9EF0-5D53D8B1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5C02C-1B6E-4883-B89F-9C99E59A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D4BFF-ECD7-4A6A-B406-96141ADA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3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41464-CFB0-44ED-8193-1602ECA3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B701C-FFA3-4052-A9E4-E09E6A5F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D596A-8C80-417C-B5AD-FD1B4B29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52974-B576-40BD-9FA0-50681E6C6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739B5-AB46-4A8F-AAB0-FDE10CB46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A9A163-121E-40F6-B7E7-34A03D90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39105-F621-4A53-8F1F-9FC1692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E6E15-07A9-4172-900D-D198D101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1DDF-85F7-43AA-BFC9-60C2B799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79A0B-BCBD-4DB6-8A1F-FB67AEDE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15D0A0-CE27-458F-906E-39584D59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5DB94-4868-4A2F-B3F1-1879D305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1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3B345-B3E6-4B35-B8A0-57FEDBA2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FDC8B-3D24-48BB-9CEE-9E165496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5811F2-6C69-4C3C-9812-6EE3FA19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8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526A-763B-4A90-997B-C4498FBE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43B08-2374-48DA-BE1D-AA2FC1C9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F97DD-DE72-484E-AD57-6A281C828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F6DC6-290F-4F0C-AF73-1BAC9A79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02C45-672E-49FC-9F18-16E00DEE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20D2D-2E2E-405B-B5FA-F52B5DD7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3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E647D-8694-40B7-AB4F-34C47DB8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14386-65CF-475B-9D8F-2C31770DC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050D7-A399-4EC3-8473-C2BDEA227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90FAB-8830-4215-9C5E-FAF0D550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7F863-A109-4377-A44A-83CE7D9C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F47A9A-56D6-403B-A447-264EC3E2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DCF1C-0F1B-47C7-8A18-6AD517DF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1E532-1A0E-4BA1-9BA9-1F0997A3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F83F0-8195-4D9B-B152-7BA29EF95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092B-2E63-433C-91A1-1DAC06817B13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39D56-7B27-46F2-ACA9-056106D09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C44F2-7C4A-440A-8874-178F36894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3B3C9-E907-4876-9DEB-C8C891A8F7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9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raftingGamerTom/d334740303b647339b00875d27d38d34" TargetMode="External"/><Relationship Id="rId2" Type="http://schemas.openxmlformats.org/officeDocument/2006/relationships/hyperlink" Target="https://juejin.im/post/684490395480385127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uejin.im/post/6869519303864123399" TargetMode="External"/><Relationship Id="rId4" Type="http://schemas.openxmlformats.org/officeDocument/2006/relationships/hyperlink" Target="https://learngitbranching.js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a8a2ac58f37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0.xml"/><Relationship Id="rId7" Type="http://schemas.openxmlformats.org/officeDocument/2006/relationships/slide" Target="slide3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st.github.com/CraftingGamerTom/d334740303b647339b00875d27d38d34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oud.tencent.com/developer/article/1458720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EE1EF2-44CF-496D-ADE4-26951A8839F4}"/>
              </a:ext>
            </a:extLst>
          </p:cNvPr>
          <p:cNvSpPr txBox="1"/>
          <p:nvPr/>
        </p:nvSpPr>
        <p:spPr>
          <a:xfrm>
            <a:off x="2549325" y="636921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攻略网址：上篇：  </a:t>
            </a:r>
            <a:r>
              <a:rPr lang="zh-CN" altLang="en-US">
                <a:hlinkClick r:id="rId2"/>
              </a:rPr>
              <a:t>https://juejin.im/post/6844903954803851271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答案：</a:t>
            </a:r>
            <a:br>
              <a:rPr lang="en-US" altLang="zh-CN"/>
            </a:br>
            <a:r>
              <a:rPr lang="en-US" altLang="zh-CN">
                <a:hlinkClick r:id="rId3"/>
              </a:rPr>
              <a:t>https://gist.github.com/CraftingGamerTom/d334740303b647339b00875d27d38d34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7391BF-D780-42C0-BDA3-9F7E930CFE88}"/>
              </a:ext>
            </a:extLst>
          </p:cNvPr>
          <p:cNvSpPr txBox="1"/>
          <p:nvPr/>
        </p:nvSpPr>
        <p:spPr>
          <a:xfrm>
            <a:off x="2549325" y="287683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游戏网址： </a:t>
            </a:r>
            <a:r>
              <a:rPr lang="zh-CN" altLang="en-US">
                <a:hlinkClick r:id="rId4"/>
              </a:rPr>
              <a:t>https://learngitbranching.js.org/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C5C0B0-F0C3-4FD2-A523-1924EEDD5D39}"/>
              </a:ext>
            </a:extLst>
          </p:cNvPr>
          <p:cNvSpPr txBox="1"/>
          <p:nvPr/>
        </p:nvSpPr>
        <p:spPr>
          <a:xfrm>
            <a:off x="2549325" y="41216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Git </a:t>
            </a:r>
            <a:r>
              <a:rPr lang="zh-CN" altLang="en-US"/>
              <a:t>常用命令：</a:t>
            </a:r>
            <a:r>
              <a:rPr lang="zh-CN" altLang="en-US">
                <a:hlinkClick r:id="rId5"/>
              </a:rPr>
              <a:t>https://juejin.im/post/6869519303864123399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2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 revert</a:t>
            </a:r>
            <a:endParaRPr lang="zh-CN" altLang="en-US" sz="9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9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Git revert ---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理论介绍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C75AE0-C1EE-4EF4-8423-163E074CCF6F}"/>
              </a:ext>
            </a:extLst>
          </p:cNvPr>
          <p:cNvGrpSpPr/>
          <p:nvPr/>
        </p:nvGrpSpPr>
        <p:grpSpPr>
          <a:xfrm>
            <a:off x="0" y="1666907"/>
            <a:ext cx="6179599" cy="3746816"/>
            <a:chOff x="879569" y="1812736"/>
            <a:chExt cx="7553325" cy="4371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D9697BE-030F-4C43-8430-D445A7BFA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569" y="1812736"/>
              <a:ext cx="2505075" cy="4324350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81409A6-153F-4AEA-86E6-A1CFA4E36362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384644" y="3974911"/>
              <a:ext cx="234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CFDABD-F2EA-4FFF-9782-9854A99450CB}"/>
                </a:ext>
              </a:extLst>
            </p:cNvPr>
            <p:cNvSpPr txBox="1"/>
            <p:nvPr/>
          </p:nvSpPr>
          <p:spPr>
            <a:xfrm>
              <a:off x="3684555" y="3605579"/>
              <a:ext cx="2136084" cy="43095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Git revert HEAD</a:t>
              </a:r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57C91B0-1095-4BB9-8AB7-8FC370C9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719" y="1812736"/>
              <a:ext cx="2543175" cy="4371975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3375E1D-B809-4EE6-8E4E-AF5F82B4A3CF}"/>
              </a:ext>
            </a:extLst>
          </p:cNvPr>
          <p:cNvSpPr txBox="1"/>
          <p:nvPr/>
        </p:nvSpPr>
        <p:spPr>
          <a:xfrm>
            <a:off x="6371033" y="1140235"/>
            <a:ext cx="553549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? Weired.</a:t>
            </a:r>
          </a:p>
          <a:p>
            <a:endParaRPr lang="en-US" altLang="zh-CN"/>
          </a:p>
          <a:p>
            <a:r>
              <a:rPr lang="en-US" altLang="zh-CN" sz="2400" b="1"/>
              <a:t>Why?</a:t>
            </a:r>
            <a:br>
              <a:rPr lang="en-US" altLang="zh-CN" sz="2400" b="1"/>
            </a:br>
            <a:endParaRPr lang="en-US" altLang="zh-CN" sz="2400" b="1"/>
          </a:p>
          <a:p>
            <a:r>
              <a:rPr lang="en-US" altLang="zh-CN" sz="2400" b="1"/>
              <a:t>This new commit `C2`</a:t>
            </a:r>
          </a:p>
          <a:p>
            <a:r>
              <a:rPr lang="en-US" altLang="zh-CN" sz="2400" b="1"/>
              <a:t>introduces changes – it</a:t>
            </a:r>
          </a:p>
          <a:p>
            <a:r>
              <a:rPr lang="en-US" altLang="zh-CN" sz="2400" b="1"/>
              <a:t>just happens to introduce changes</a:t>
            </a:r>
          </a:p>
          <a:p>
            <a:r>
              <a:rPr lang="en-US" altLang="zh-CN" sz="2400" b="1"/>
              <a:t>that exactly reverses the commit of C2</a:t>
            </a:r>
          </a:p>
          <a:p>
            <a:endParaRPr lang="en-US" altLang="zh-CN" sz="2400" b="1"/>
          </a:p>
          <a:p>
            <a:r>
              <a:rPr lang="en-US" altLang="zh-CN" sz="2400" b="0" i="0">
                <a:effectLst/>
                <a:latin typeface="Menlo"/>
              </a:rPr>
              <a:t>With reverting, you can push out </a:t>
            </a:r>
          </a:p>
          <a:p>
            <a:r>
              <a:rPr lang="en-US" altLang="zh-CN" sz="2400" b="0" i="0">
                <a:effectLst/>
                <a:latin typeface="Menlo"/>
              </a:rPr>
              <a:t>your changes to share with others.</a:t>
            </a:r>
            <a:br>
              <a:rPr lang="en-US" altLang="zh-CN" sz="2400" b="1"/>
            </a:br>
            <a:r>
              <a:rPr lang="en-US" altLang="zh-CN" sz="2400" b="1"/>
              <a:t>	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94302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Git revert ---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关卡说明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BEB84-37AE-47F6-80C9-638506DA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232"/>
            <a:ext cx="5959356" cy="2682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5702C8-DB15-4894-9C3D-33201B2E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81" y="927232"/>
            <a:ext cx="3069837" cy="50693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3EBB6A-E0F7-4BB9-8171-2CCE4205F834}"/>
              </a:ext>
            </a:extLst>
          </p:cNvPr>
          <p:cNvSpPr txBox="1"/>
          <p:nvPr/>
        </p:nvSpPr>
        <p:spPr>
          <a:xfrm>
            <a:off x="806824" y="4414362"/>
            <a:ext cx="302679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git reset HEAD^</a:t>
            </a:r>
            <a:br>
              <a:rPr lang="en-US" altLang="zh-CN" sz="2400" b="1"/>
            </a:br>
            <a:r>
              <a:rPr lang="en-US" altLang="zh-CN" sz="2400" b="1"/>
              <a:t>git checkout pushed</a:t>
            </a:r>
          </a:p>
          <a:p>
            <a:r>
              <a:rPr lang="en-US" altLang="zh-CN" sz="2400" b="1"/>
              <a:t>git revert HEAD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45345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Moving Work Around</a:t>
            </a:r>
          </a:p>
        </p:txBody>
      </p:sp>
    </p:spTree>
    <p:extLst>
      <p:ext uri="{BB962C8B-B14F-4D97-AF65-F5344CB8AC3E}">
        <p14:creationId xmlns:p14="http://schemas.microsoft.com/office/powerpoint/2010/main" val="225304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  <a:t>Moving Work Around</a:t>
            </a:r>
            <a:b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</a:br>
            <a: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  <a:t>Moving Work Around</a:t>
            </a:r>
            <a:b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</a:br>
            <a:r>
              <a:rPr lang="en-US" altLang="zh-CN" b="1" i="0">
                <a:effectLst/>
                <a:latin typeface="Menlo"/>
              </a:rPr>
              <a:t>Moving Work Around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8D5DA-E7BA-4AA4-B505-04B4C35F7893}"/>
              </a:ext>
            </a:extLst>
          </p:cNvPr>
          <p:cNvSpPr txBox="1"/>
          <p:nvPr/>
        </p:nvSpPr>
        <p:spPr>
          <a:xfrm>
            <a:off x="279647" y="1408876"/>
            <a:ext cx="625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Menlo"/>
              </a:rPr>
              <a:t>"I want this work here and that work there"</a:t>
            </a:r>
            <a:endParaRPr lang="zh-CN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67F69AA-1351-4745-9F39-5B74DA40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87581"/>
              </p:ext>
            </p:extLst>
          </p:nvPr>
        </p:nvGraphicFramePr>
        <p:xfrm>
          <a:off x="190869" y="1933161"/>
          <a:ext cx="11891640" cy="449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771">
                  <a:extLst>
                    <a:ext uri="{9D8B030D-6E8A-4147-A177-3AD203B41FA5}">
                      <a16:colId xmlns:a16="http://schemas.microsoft.com/office/drawing/2014/main" val="416038298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1446955274"/>
                    </a:ext>
                  </a:extLst>
                </a:gridCol>
                <a:gridCol w="5244829">
                  <a:extLst>
                    <a:ext uri="{9D8B030D-6E8A-4147-A177-3AD203B41FA5}">
                      <a16:colId xmlns:a16="http://schemas.microsoft.com/office/drawing/2014/main" val="1543184668"/>
                    </a:ext>
                  </a:extLst>
                </a:gridCol>
              </a:tblGrid>
              <a:tr h="1069586">
                <a:tc>
                  <a:txBody>
                    <a:bodyPr/>
                    <a:lstStyle/>
                    <a:p>
                      <a:r>
                        <a:rPr lang="zh-CN" altLang="en-US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7048"/>
                  </a:ext>
                </a:extLst>
              </a:tr>
              <a:tr h="3428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cherry-pick &lt;Commit1&gt; &lt;Commit2&gt; &lt;...&gt;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a series of commits below your current location (</a:t>
                      </a:r>
                      <a:r>
                        <a:rPr lang="en-US" altLang="zh-CN"/>
                        <a:t>HEAD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80837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5655F0-258E-4FCB-965F-ADE3F0BC5C4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8534091" y="4467692"/>
            <a:ext cx="2059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8056AB-C5C6-41C1-8E84-353F6D46BE12}"/>
              </a:ext>
            </a:extLst>
          </p:cNvPr>
          <p:cNvGrpSpPr/>
          <p:nvPr/>
        </p:nvGrpSpPr>
        <p:grpSpPr>
          <a:xfrm>
            <a:off x="7109447" y="3567692"/>
            <a:ext cx="4964184" cy="1800000"/>
            <a:chOff x="7118325" y="2586778"/>
            <a:chExt cx="4964184" cy="180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DDC717-4761-4E2B-8DBF-826CEE5EF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8325" y="2586778"/>
              <a:ext cx="1424644" cy="180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FFAC39F-6B1E-48DF-8A40-1A9C08C8F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1990" y="2586778"/>
              <a:ext cx="1480519" cy="18000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DB57069-18E7-4AFE-9120-B2B1B1554593}"/>
                </a:ext>
              </a:extLst>
            </p:cNvPr>
            <p:cNvSpPr txBox="1"/>
            <p:nvPr/>
          </p:nvSpPr>
          <p:spPr>
            <a:xfrm>
              <a:off x="8603430" y="3179001"/>
              <a:ext cx="1938098" cy="30777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kern="12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rPr>
                <a:t>git cherry-pick C2 C4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2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Git Interactive Rebase</a:t>
            </a:r>
          </a:p>
        </p:txBody>
      </p:sp>
    </p:spTree>
    <p:extLst>
      <p:ext uri="{BB962C8B-B14F-4D97-AF65-F5344CB8AC3E}">
        <p14:creationId xmlns:p14="http://schemas.microsoft.com/office/powerpoint/2010/main" val="287259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  <a:t>Moving Work Around</a:t>
            </a:r>
            <a:b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</a:br>
            <a: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  <a:t>Moving Work Around</a:t>
            </a:r>
            <a:br>
              <a:rPr lang="en-US" altLang="zh-CN" b="1" i="0">
                <a:solidFill>
                  <a:srgbClr val="EEEEEE"/>
                </a:solidFill>
                <a:effectLst/>
                <a:latin typeface="Menlo"/>
              </a:rPr>
            </a:br>
            <a:r>
              <a:rPr lang="en-US" altLang="zh-CN" b="1" i="0">
                <a:effectLst/>
                <a:latin typeface="Menlo"/>
              </a:rPr>
              <a:t>Git Interactive Rebase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8D5DA-E7BA-4AA4-B505-04B4C35F7893}"/>
              </a:ext>
            </a:extLst>
          </p:cNvPr>
          <p:cNvSpPr txBox="1"/>
          <p:nvPr/>
        </p:nvSpPr>
        <p:spPr>
          <a:xfrm>
            <a:off x="190869" y="1107031"/>
            <a:ext cx="6258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Menlo"/>
              </a:rPr>
              <a:t>“it's the best way to review a series of commits you're about to rebase.”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5655F0-258E-4FCB-965F-ADE3F0BC5C41}"/>
              </a:ext>
            </a:extLst>
          </p:cNvPr>
          <p:cNvCxnSpPr>
            <a:cxnSpLocks/>
          </p:cNvCxnSpPr>
          <p:nvPr/>
        </p:nvCxnSpPr>
        <p:spPr>
          <a:xfrm>
            <a:off x="477794" y="2895487"/>
            <a:ext cx="3451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3BB0A17-38A9-4062-A009-A0A13E79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25" y="426720"/>
            <a:ext cx="5656993" cy="1426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6A85AC-82D0-4D7C-BAB9-32453AAA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31" y="1876311"/>
            <a:ext cx="2171700" cy="417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5F3F51-7A01-4B6D-B01C-51E913DF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47" y="2179580"/>
            <a:ext cx="3627418" cy="35654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DB57069-18E7-4AFE-9120-B2B1B1554593}"/>
              </a:ext>
            </a:extLst>
          </p:cNvPr>
          <p:cNvSpPr txBox="1"/>
          <p:nvPr/>
        </p:nvSpPr>
        <p:spPr>
          <a:xfrm>
            <a:off x="1826785" y="2186803"/>
            <a:ext cx="324866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i="0" kern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git </a:t>
            </a:r>
            <a:r>
              <a:rPr lang="en-US" altLang="zh-CN" sz="2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rebase –i HEAD~4</a:t>
            </a:r>
            <a:endParaRPr lang="en-US" altLang="zh-CN" sz="2400" b="1" i="0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048B76-6DC8-4FBF-B5A1-F99D96F0E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56" y="2709943"/>
            <a:ext cx="4090091" cy="24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4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Locally stacked commits</a:t>
            </a:r>
          </a:p>
        </p:txBody>
      </p:sp>
    </p:spTree>
    <p:extLst>
      <p:ext uri="{BB962C8B-B14F-4D97-AF65-F5344CB8AC3E}">
        <p14:creationId xmlns:p14="http://schemas.microsoft.com/office/powerpoint/2010/main" val="239659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4.1 Grabbing just 1 Commit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8D5DA-E7BA-4AA4-B505-04B4C35F7893}"/>
              </a:ext>
            </a:extLst>
          </p:cNvPr>
          <p:cNvSpPr txBox="1"/>
          <p:nvPr/>
        </p:nvSpPr>
        <p:spPr>
          <a:xfrm>
            <a:off x="190868" y="1107031"/>
            <a:ext cx="11066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Menlo"/>
              </a:rPr>
              <a:t>“</a:t>
            </a:r>
            <a:r>
              <a:rPr lang="en-US" altLang="zh-CN" b="0" i="0">
                <a:effectLst/>
                <a:latin typeface="Menlo"/>
              </a:rPr>
              <a:t>In order to aid in my detective work, I put in a few debug commands and a few print statements.</a:t>
            </a:r>
            <a:r>
              <a:rPr lang="en-US" altLang="zh-CN">
                <a:latin typeface="Menlo"/>
              </a:rPr>
              <a:t>”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9CF7D6-5E9F-4563-A860-DE4A6B168985}"/>
              </a:ext>
            </a:extLst>
          </p:cNvPr>
          <p:cNvSpPr txBox="1"/>
          <p:nvPr/>
        </p:nvSpPr>
        <p:spPr>
          <a:xfrm>
            <a:off x="284997" y="2451737"/>
            <a:ext cx="110664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We will re-order the commits so the one we want to change is on top with `git rebase -i`</a:t>
            </a:r>
            <a:br>
              <a:rPr lang="en-US" altLang="zh-CN" sz="2400">
                <a:latin typeface="Menlo"/>
              </a:rPr>
            </a:br>
            <a:endParaRPr lang="en-US" altLang="zh-CN" sz="2400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We will `git commit --amend` to </a:t>
            </a:r>
            <a:r>
              <a:rPr lang="en-US" altLang="zh-CN" sz="2400" b="1">
                <a:latin typeface="Menlo"/>
              </a:rPr>
              <a:t>make the slight modification.</a:t>
            </a:r>
            <a:br>
              <a:rPr lang="en-US" altLang="zh-CN" sz="2400" b="1">
                <a:latin typeface="Menlo"/>
              </a:rPr>
            </a:br>
            <a:endParaRPr lang="en-US" altLang="zh-CN" sz="2400" b="1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Then we will re-order the commits back to how they were previously with `git rebase -i` .</a:t>
            </a:r>
          </a:p>
          <a:p>
            <a:pPr marL="342900" indent="-342900">
              <a:buAutoNum type="arabicPeriod"/>
            </a:pPr>
            <a:endParaRPr lang="en-US" altLang="zh-CN" sz="2400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Finally, we will move master to this updated part of the tree to finish the level(via the method of your choosing).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733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4.2 Juggling Commits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9CF7D6-5E9F-4563-A860-DE4A6B168985}"/>
              </a:ext>
            </a:extLst>
          </p:cNvPr>
          <p:cNvSpPr txBox="1"/>
          <p:nvPr/>
        </p:nvSpPr>
        <p:spPr>
          <a:xfrm>
            <a:off x="172703" y="1312748"/>
            <a:ext cx="110664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We will re-order the commits so the one we want to change is on top with `git rebase -i`</a:t>
            </a:r>
            <a:br>
              <a:rPr lang="en-US" altLang="zh-CN" sz="2400">
                <a:latin typeface="Menlo"/>
              </a:rPr>
            </a:br>
            <a:endParaRPr lang="en-US" altLang="zh-CN" sz="2400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We will `git commit --amend` to </a:t>
            </a:r>
            <a:r>
              <a:rPr lang="en-US" altLang="zh-CN" sz="2400" b="1">
                <a:latin typeface="Menlo"/>
              </a:rPr>
              <a:t>make the slight modification.</a:t>
            </a:r>
            <a:br>
              <a:rPr lang="en-US" altLang="zh-CN" sz="2400" b="1">
                <a:latin typeface="Menlo"/>
              </a:rPr>
            </a:br>
            <a:endParaRPr lang="en-US" altLang="zh-CN" sz="2400" b="1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Then we will re-order the commits back to how they were previously with `git rebase -i` .</a:t>
            </a:r>
          </a:p>
          <a:p>
            <a:pPr marL="342900" indent="-342900">
              <a:buAutoNum type="arabicPeriod"/>
            </a:pPr>
            <a:endParaRPr lang="en-US" altLang="zh-CN" sz="2400">
              <a:latin typeface="Menlo"/>
            </a:endParaRPr>
          </a:p>
          <a:p>
            <a:pPr marL="342900" indent="-342900">
              <a:buAutoNum type="arabicPeriod"/>
            </a:pPr>
            <a:r>
              <a:rPr lang="en-US" altLang="zh-CN" sz="2400">
                <a:latin typeface="Menlo"/>
              </a:rPr>
              <a:t>Finally, we will move master to this updated part of the tree to finish the level(via the method of your choosing).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041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E9846007-8FBF-4A65-B46A-1E20D527F287}"/>
              </a:ext>
            </a:extLst>
          </p:cNvPr>
          <p:cNvSpPr txBox="1"/>
          <p:nvPr/>
        </p:nvSpPr>
        <p:spPr>
          <a:xfrm>
            <a:off x="8127872" y="2135693"/>
            <a:ext cx="1888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u="sng"/>
              <a:t>Git</a:t>
            </a:r>
            <a:r>
              <a:rPr lang="zh-CN" altLang="en-US" sz="4000" b="1" u="sng"/>
              <a:t>实战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F02511-A75F-4F1A-9B5A-4C5E07BB2880}"/>
              </a:ext>
            </a:extLst>
          </p:cNvPr>
          <p:cNvSpPr txBox="1"/>
          <p:nvPr/>
        </p:nvSpPr>
        <p:spPr>
          <a:xfrm>
            <a:off x="401443" y="42374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E5FEB-F7A5-4CD2-925D-40A1D07887A0}"/>
              </a:ext>
            </a:extLst>
          </p:cNvPr>
          <p:cNvSpPr txBox="1"/>
          <p:nvPr/>
        </p:nvSpPr>
        <p:spPr>
          <a:xfrm>
            <a:off x="3350687" y="931578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 u="sng"/>
            </a:lvl1pPr>
          </a:lstStyle>
          <a:p>
            <a:r>
              <a:rPr lang="en-US" altLang="zh-CN">
                <a:hlinkClick r:id="rId3" action="ppaction://hlinksldjump"/>
              </a:rPr>
              <a:t>git Branch</a:t>
            </a:r>
            <a:endParaRPr lang="en-US" altLang="zh-CN"/>
          </a:p>
        </p:txBody>
      </p:sp>
      <p:sp>
        <p:nvSpPr>
          <p:cNvPr id="9" name="文本框 8">
            <a:hlinkClick r:id="rId4" action="ppaction://hlinksldjump"/>
            <a:extLst>
              <a:ext uri="{FF2B5EF4-FFF2-40B4-BE49-F238E27FC236}">
                <a16:creationId xmlns:a16="http://schemas.microsoft.com/office/drawing/2014/main" id="{65DA9652-771C-487F-9398-B24C4891693B}"/>
              </a:ext>
            </a:extLst>
          </p:cNvPr>
          <p:cNvSpPr txBox="1"/>
          <p:nvPr/>
        </p:nvSpPr>
        <p:spPr>
          <a:xfrm>
            <a:off x="3350687" y="2157761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 u="sng"/>
            </a:lvl1pPr>
          </a:lstStyle>
          <a:p>
            <a:r>
              <a:rPr lang="en-US" altLang="zh-CN"/>
              <a:t>git Remotes</a:t>
            </a:r>
          </a:p>
        </p:txBody>
      </p:sp>
    </p:spTree>
    <p:extLst>
      <p:ext uri="{BB962C8B-B14F-4D97-AF65-F5344CB8AC3E}">
        <p14:creationId xmlns:p14="http://schemas.microsoft.com/office/powerpoint/2010/main" val="396265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4.2 Juggling Commits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9CF7D6-5E9F-4563-A860-DE4A6B168985}"/>
              </a:ext>
            </a:extLst>
          </p:cNvPr>
          <p:cNvSpPr txBox="1"/>
          <p:nvPr/>
        </p:nvSpPr>
        <p:spPr>
          <a:xfrm>
            <a:off x="172703" y="1312748"/>
            <a:ext cx="11066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latin typeface="Menlo"/>
              </a:rPr>
              <a:t>答案： </a:t>
            </a:r>
            <a:br>
              <a:rPr lang="en-US" altLang="zh-CN" sz="2400">
                <a:latin typeface="Menlo"/>
              </a:rPr>
            </a:br>
            <a:br>
              <a:rPr lang="en-US" altLang="zh-CN" sz="2400">
                <a:latin typeface="Menlo"/>
              </a:rPr>
            </a:br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14BCEE-3D8C-4199-B0A5-2E59B8DF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2724"/>
            <a:ext cx="9872533" cy="28940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1D4CFC-9318-4CEC-998F-0CA78731274F}"/>
              </a:ext>
            </a:extLst>
          </p:cNvPr>
          <p:cNvSpPr txBox="1"/>
          <p:nvPr/>
        </p:nvSpPr>
        <p:spPr>
          <a:xfrm>
            <a:off x="172703" y="5304265"/>
            <a:ext cx="62564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git  commit --amend </a:t>
            </a:r>
            <a:r>
              <a:rPr lang="zh-CN" altLang="en-US"/>
              <a:t>相当于上次提交错误的信息被覆盖了，</a:t>
            </a:r>
            <a:r>
              <a:rPr lang="en-US" altLang="zh-CN"/>
              <a:t>gitk</a:t>
            </a:r>
            <a:r>
              <a:rPr lang="zh-CN" altLang="en-US"/>
              <a:t>图形化界面上看不到上次提交的信息，</a:t>
            </a:r>
            <a:r>
              <a:rPr lang="en-US" altLang="zh-CN"/>
              <a:t>git log</a:t>
            </a:r>
            <a:r>
              <a:rPr lang="zh-CN" altLang="en-US"/>
              <a:t>上也看不到之前的信息，而</a:t>
            </a:r>
            <a:r>
              <a:rPr lang="en-US" altLang="zh-CN"/>
              <a:t>add </a:t>
            </a:r>
            <a:r>
              <a:rPr lang="zh-CN" altLang="en-US"/>
              <a:t>后再</a:t>
            </a:r>
            <a:r>
              <a:rPr lang="en-US" altLang="zh-CN"/>
              <a:t>commit </a:t>
            </a:r>
            <a:r>
              <a:rPr lang="zh-CN" altLang="en-US"/>
              <a:t>相当于重新加了一个信息。</a:t>
            </a:r>
          </a:p>
          <a:p>
            <a:r>
              <a:rPr lang="en-US" altLang="zh-CN">
                <a:hlinkClick r:id="rId3"/>
              </a:rPr>
              <a:t>https://www.jianshu.com/p/a8a2ac58f37d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9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4.3 Juggling Commits #2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1D4CFC-9318-4CEC-998F-0CA78731274F}"/>
              </a:ext>
            </a:extLst>
          </p:cNvPr>
          <p:cNvSpPr txBox="1"/>
          <p:nvPr/>
        </p:nvSpPr>
        <p:spPr>
          <a:xfrm>
            <a:off x="5935580" y="987390"/>
            <a:ext cx="62564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Rebase –i</a:t>
            </a:r>
            <a:r>
              <a:rPr lang="zh-CN" altLang="en-US"/>
              <a:t>存在的问题： </a:t>
            </a:r>
            <a:r>
              <a:rPr lang="en-US" altLang="zh-CN"/>
              <a:t>there is a lot of reordering going on, which can introduce rebase conflicts.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因此： </a:t>
            </a:r>
            <a:r>
              <a:rPr lang="en-US" altLang="zh-CN"/>
              <a:t>let’s look at another method with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cherry-pick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067992-62D7-42D0-AFC8-056E1AEAD62E}"/>
              </a:ext>
            </a:extLst>
          </p:cNvPr>
          <p:cNvGrpSpPr/>
          <p:nvPr/>
        </p:nvGrpSpPr>
        <p:grpSpPr>
          <a:xfrm>
            <a:off x="192506" y="1917968"/>
            <a:ext cx="11066411" cy="3342906"/>
            <a:chOff x="0" y="1826095"/>
            <a:chExt cx="11066411" cy="334290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29CF7D6-5E9F-4563-A860-DE4A6B168985}"/>
                </a:ext>
              </a:extLst>
            </p:cNvPr>
            <p:cNvSpPr txBox="1"/>
            <p:nvPr/>
          </p:nvSpPr>
          <p:spPr>
            <a:xfrm>
              <a:off x="0" y="1826095"/>
              <a:ext cx="110664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u="sng">
                  <a:latin typeface="Menlo"/>
                </a:rPr>
                <a:t>答案： </a:t>
              </a:r>
              <a:br>
                <a:rPr lang="en-US" altLang="zh-CN" sz="2400" u="sng">
                  <a:latin typeface="Menlo"/>
                </a:rPr>
              </a:br>
              <a:br>
                <a:rPr lang="en-US" altLang="zh-CN" sz="2400" u="sng">
                  <a:latin typeface="Menlo"/>
                </a:rPr>
              </a:br>
              <a:endParaRPr lang="zh-CN" altLang="en-US" sz="2400" u="sng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B3D3BE-0C7D-482E-AF67-E532D432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83802"/>
              <a:ext cx="4913852" cy="258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8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4.4 git tags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1D4CFC-9318-4CEC-998F-0CA78731274F}"/>
              </a:ext>
            </a:extLst>
          </p:cNvPr>
          <p:cNvSpPr txBox="1"/>
          <p:nvPr/>
        </p:nvSpPr>
        <p:spPr>
          <a:xfrm>
            <a:off x="5823285" y="1170552"/>
            <a:ext cx="625642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很容易修改，经常是暂时的，而且好像一直在变化。那么，有没有一种永久的记录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的方法呢？对于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 releases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以及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merges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，是不是有比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更加永久的方法来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住这些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F06BB5-2477-48EB-B73D-3415727F46F7}"/>
              </a:ext>
            </a:extLst>
          </p:cNvPr>
          <p:cNvGrpSpPr/>
          <p:nvPr/>
        </p:nvGrpSpPr>
        <p:grpSpPr>
          <a:xfrm>
            <a:off x="200026" y="1723723"/>
            <a:ext cx="4095214" cy="2960572"/>
            <a:chOff x="328362" y="2060607"/>
            <a:chExt cx="4095214" cy="29605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0961F1-B11D-4A75-9430-F5666233C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362" y="2858753"/>
              <a:ext cx="4095214" cy="216242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C469DE-29BC-4DF5-B9D0-55528FFE0ACF}"/>
                </a:ext>
              </a:extLst>
            </p:cNvPr>
            <p:cNvSpPr txBox="1"/>
            <p:nvPr/>
          </p:nvSpPr>
          <p:spPr>
            <a:xfrm>
              <a:off x="466472" y="2060607"/>
              <a:ext cx="20233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/>
                <a:t>Answer:</a:t>
              </a:r>
              <a:endParaRPr lang="zh-CN" altLang="en-US" sz="4000" b="1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8DE13E3-BB06-4D36-AFF4-F739EF388511}"/>
              </a:ext>
            </a:extLst>
          </p:cNvPr>
          <p:cNvGrpSpPr/>
          <p:nvPr/>
        </p:nvGrpSpPr>
        <p:grpSpPr>
          <a:xfrm>
            <a:off x="6625389" y="1746738"/>
            <a:ext cx="2855495" cy="3446344"/>
            <a:chOff x="7138736" y="1746738"/>
            <a:chExt cx="2342148" cy="2771731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BDC01F2-4239-41AD-A7A4-018DC308A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8736" y="1746738"/>
              <a:ext cx="2342148" cy="2771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5271A9-6BEA-40C4-98DD-2FDFF7851B3F}"/>
                </a:ext>
              </a:extLst>
            </p:cNvPr>
            <p:cNvSpPr txBox="1"/>
            <p:nvPr/>
          </p:nvSpPr>
          <p:spPr>
            <a:xfrm>
              <a:off x="8309810" y="32600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有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C1F43B4E-AAFE-400B-BBB1-DB98AF74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47" y="5193082"/>
            <a:ext cx="8696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4.5 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Git Describe</a:t>
            </a:r>
            <a:endParaRPr lang="en-US" altLang="zh-CN" b="1" i="0">
              <a:effectLst/>
              <a:latin typeface="Menlo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AB11FC-92D7-4039-9C60-BF243C3ADA64}"/>
              </a:ext>
            </a:extLst>
          </p:cNvPr>
          <p:cNvGrpSpPr/>
          <p:nvPr/>
        </p:nvGrpSpPr>
        <p:grpSpPr>
          <a:xfrm>
            <a:off x="338136" y="3007091"/>
            <a:ext cx="2651711" cy="1556658"/>
            <a:chOff x="338136" y="1723723"/>
            <a:chExt cx="2651711" cy="155665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FC469DE-29BC-4DF5-B9D0-55528FFE0ACF}"/>
                </a:ext>
              </a:extLst>
            </p:cNvPr>
            <p:cNvSpPr txBox="1"/>
            <p:nvPr/>
          </p:nvSpPr>
          <p:spPr>
            <a:xfrm>
              <a:off x="338136" y="1723723"/>
              <a:ext cx="20233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/>
                <a:t>Answer:</a:t>
              </a:r>
              <a:endParaRPr lang="zh-CN" altLang="en-US" sz="4000" b="1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2619AF9-9916-4398-93AB-9F47993E8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136" y="2475724"/>
              <a:ext cx="2651711" cy="804657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890B3D2-4E1A-4FF0-AF24-63B8DC57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68" y="1000125"/>
            <a:ext cx="8686800" cy="2428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E423F2-199C-4543-AD7A-CA973F3A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516" y="3670234"/>
            <a:ext cx="3067755" cy="8046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834FA2-C89D-4EB4-B4F2-C9384A91E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768" y="4686547"/>
            <a:ext cx="8648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 i="0">
                <a:effectLst/>
                <a:latin typeface="Menlo"/>
              </a:rPr>
              <a:t>4.5 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Git Describe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AE929F-AF85-43C7-A412-7FD9FE89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445895"/>
            <a:ext cx="8734425" cy="4972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DD95D1-D2A1-4EF1-8118-DA25B1BF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0" y="1091313"/>
            <a:ext cx="2677094" cy="3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1905506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842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5.1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Rebasing over 9000 times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1F8BF-770E-4F3D-BBB3-A1DD8358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" y="1215390"/>
            <a:ext cx="5369500" cy="22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5.2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en-US" altLang="zh-CN" b="1" i="0">
                <a:solidFill>
                  <a:srgbClr val="24292E"/>
                </a:solidFill>
                <a:effectLst/>
                <a:latin typeface="-apple-system"/>
              </a:rPr>
              <a:t>Specifying Parents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86A512-CACC-4A9D-99A3-A25DA3BF0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097"/>
            <a:ext cx="7173508" cy="41119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085AF-947B-4357-BFED-7B543AD1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60" y="1178217"/>
            <a:ext cx="5654992" cy="981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1CB7F-DDDE-4602-8B16-BD795634E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0" y="2750014"/>
            <a:ext cx="4825561" cy="256588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B95249B-1BEA-47DE-9AEB-E52EE11FA87B}"/>
              </a:ext>
            </a:extLst>
          </p:cNvPr>
          <p:cNvGrpSpPr/>
          <p:nvPr/>
        </p:nvGrpSpPr>
        <p:grpSpPr>
          <a:xfrm>
            <a:off x="1157704" y="6087726"/>
            <a:ext cx="4018181" cy="647700"/>
            <a:chOff x="563344" y="6087726"/>
            <a:chExt cx="4018181" cy="6477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D6D9C72-845F-4240-BD0F-80104366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9675" y="6087726"/>
              <a:ext cx="3371850" cy="6477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BC2174-BD18-4D38-8983-BB8EB90537BA}"/>
                </a:ext>
              </a:extLst>
            </p:cNvPr>
            <p:cNvSpPr txBox="1"/>
            <p:nvPr/>
          </p:nvSpPr>
          <p:spPr>
            <a:xfrm>
              <a:off x="563344" y="62689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答案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833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5.3</a:t>
            </a:r>
            <a:r>
              <a:rPr lang="en-US" altLang="zh-CN" b="1" i="0">
                <a:effectLst/>
                <a:latin typeface="Menlo"/>
              </a:rPr>
              <a:t> Branch Spaghetti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95249B-1BEA-47DE-9AEB-E52EE11FA87B}"/>
              </a:ext>
            </a:extLst>
          </p:cNvPr>
          <p:cNvGrpSpPr/>
          <p:nvPr/>
        </p:nvGrpSpPr>
        <p:grpSpPr>
          <a:xfrm>
            <a:off x="1157704" y="6087726"/>
            <a:ext cx="4018181" cy="647700"/>
            <a:chOff x="563344" y="6087726"/>
            <a:chExt cx="4018181" cy="6477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D6D9C72-845F-4240-BD0F-80104366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675" y="6087726"/>
              <a:ext cx="3371850" cy="6477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BC2174-BD18-4D38-8983-BB8EB90537BA}"/>
                </a:ext>
              </a:extLst>
            </p:cNvPr>
            <p:cNvSpPr txBox="1"/>
            <p:nvPr/>
          </p:nvSpPr>
          <p:spPr>
            <a:xfrm>
              <a:off x="563344" y="626890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答案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B94F939-A634-4CFF-A2B5-659426B1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62" y="1717970"/>
            <a:ext cx="4713138" cy="21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6 Git Remotes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7C8BC4-D109-455C-9F7B-C632F4DD37B5}"/>
              </a:ext>
            </a:extLst>
          </p:cNvPr>
          <p:cNvSpPr txBox="1"/>
          <p:nvPr/>
        </p:nvSpPr>
        <p:spPr>
          <a:xfrm>
            <a:off x="0" y="1569660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Remote </a:t>
            </a:r>
            <a:r>
              <a:rPr lang="zh-CN" altLang="en-US"/>
              <a:t>只是你本地</a:t>
            </a:r>
            <a:r>
              <a:rPr lang="en-US" altLang="zh-CN"/>
              <a:t>git</a:t>
            </a:r>
            <a:r>
              <a:rPr lang="zh-CN" altLang="en-US"/>
              <a:t>库在另外一台电脑上的副本而已。</a:t>
            </a:r>
          </a:p>
        </p:txBody>
      </p:sp>
      <p:sp>
        <p:nvSpPr>
          <p:cNvPr id="5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DA97AF0F-3A2A-481D-8812-AF4E157BC83E}"/>
              </a:ext>
            </a:extLst>
          </p:cNvPr>
          <p:cNvSpPr txBox="1"/>
          <p:nvPr/>
        </p:nvSpPr>
        <p:spPr>
          <a:xfrm>
            <a:off x="867427" y="2207805"/>
            <a:ext cx="6118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>
                <a:effectLst/>
                <a:latin typeface="Menlo"/>
                <a:hlinkClick r:id="rId3" action="ppaction://hlinksldjump"/>
              </a:rPr>
              <a:t>6.1 git clone</a:t>
            </a:r>
            <a:endParaRPr lang="zh-CN" altLang="en-US" sz="4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3FB737-B31D-4136-9FAC-B9B544C01225}"/>
              </a:ext>
            </a:extLst>
          </p:cNvPr>
          <p:cNvSpPr txBox="1"/>
          <p:nvPr/>
        </p:nvSpPr>
        <p:spPr>
          <a:xfrm>
            <a:off x="867427" y="3111314"/>
            <a:ext cx="6118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i="0">
                <a:effectLst/>
                <a:latin typeface="Menlo"/>
              </a:defRPr>
            </a:lvl1pPr>
          </a:lstStyle>
          <a:p>
            <a:r>
              <a:rPr lang="en-US" altLang="zh-CN">
                <a:hlinkClick r:id="rId4" action="ppaction://hlinksldjump"/>
              </a:rPr>
              <a:t>6.2 git branches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AAE5F5-07B9-440E-8BEB-AB71D78A09F3}"/>
              </a:ext>
            </a:extLst>
          </p:cNvPr>
          <p:cNvSpPr txBox="1"/>
          <p:nvPr/>
        </p:nvSpPr>
        <p:spPr>
          <a:xfrm>
            <a:off x="867427" y="4014823"/>
            <a:ext cx="6118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i="0">
                <a:effectLst/>
                <a:latin typeface="Menlo"/>
              </a:defRPr>
            </a:lvl1pPr>
          </a:lstStyle>
          <a:p>
            <a:r>
              <a:rPr lang="en-US" altLang="zh-CN">
                <a:hlinkClick r:id="rId5" action="ppaction://hlinksldjump"/>
              </a:rPr>
              <a:t>6.3 git fetch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3867C3-156E-49D2-ADEC-71FA7DE8A883}"/>
              </a:ext>
            </a:extLst>
          </p:cNvPr>
          <p:cNvSpPr txBox="1"/>
          <p:nvPr/>
        </p:nvSpPr>
        <p:spPr>
          <a:xfrm>
            <a:off x="869371" y="5033720"/>
            <a:ext cx="61170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>
                <a:latin typeface="Menl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6.4 git pull</a:t>
            </a:r>
            <a:endParaRPr lang="zh-CN" altLang="en-US" sz="4400" b="1">
              <a:latin typeface="Menlo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3B0A47-7909-4350-A4C0-B55F453B1AB1}"/>
              </a:ext>
            </a:extLst>
          </p:cNvPr>
          <p:cNvSpPr txBox="1"/>
          <p:nvPr/>
        </p:nvSpPr>
        <p:spPr>
          <a:xfrm>
            <a:off x="5207553" y="2207466"/>
            <a:ext cx="61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i="0">
                <a:effectLst/>
                <a:latin typeface="Menlo"/>
              </a:defRPr>
            </a:lvl1pPr>
          </a:lstStyle>
          <a:p>
            <a:r>
              <a:rPr lang="en-US" altLang="zh-CN">
                <a:hlinkClick r:id="rId7" action="ppaction://hlinksldjump"/>
              </a:rPr>
              <a:t>6.5 git fakeTeamwork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96B093-BAFC-442C-9A9A-C0311BA31471}"/>
              </a:ext>
            </a:extLst>
          </p:cNvPr>
          <p:cNvSpPr txBox="1"/>
          <p:nvPr/>
        </p:nvSpPr>
        <p:spPr>
          <a:xfrm>
            <a:off x="5207553" y="3139320"/>
            <a:ext cx="61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i="0">
                <a:effectLst/>
                <a:latin typeface="Menlo"/>
              </a:defRPr>
            </a:lvl1pPr>
          </a:lstStyle>
          <a:p>
            <a:r>
              <a:rPr lang="en-US" altLang="zh-CN">
                <a:hlinkClick r:id="rId8" action="ppaction://hlinksldjump"/>
              </a:rPr>
              <a:t>6.6 git push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F4916-D153-4977-9DD6-9F78A25B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操作流程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D7B0FD-0B25-4C18-8D13-06F8B49E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870" y="1690688"/>
            <a:ext cx="8496300" cy="3028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0608A3-7CBE-4FFC-9487-9FD44F519B35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https://juejin.im/post/6869519303864123399</a:t>
            </a:r>
          </a:p>
        </p:txBody>
      </p:sp>
    </p:spTree>
    <p:extLst>
      <p:ext uri="{BB962C8B-B14F-4D97-AF65-F5344CB8AC3E}">
        <p14:creationId xmlns:p14="http://schemas.microsoft.com/office/powerpoint/2010/main" val="3757150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6.1</a:t>
            </a:r>
            <a:r>
              <a:rPr lang="en-US" altLang="zh-CN" b="1" i="0">
                <a:effectLst/>
                <a:latin typeface="Menlo"/>
              </a:rPr>
              <a:t> git clone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2A7BB0-4D13-4978-AB77-2826AD1A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321453"/>
            <a:ext cx="2460364" cy="32183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693381-0A07-469A-99B6-2E926841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79" y="1582842"/>
            <a:ext cx="4181475" cy="26955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CC820E-EE28-4331-B586-9E3724E5E150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321424" y="2930630"/>
            <a:ext cx="3346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83280EC-D238-448A-B1EF-120C14C158F1}"/>
              </a:ext>
            </a:extLst>
          </p:cNvPr>
          <p:cNvSpPr txBox="1"/>
          <p:nvPr/>
        </p:nvSpPr>
        <p:spPr>
          <a:xfrm>
            <a:off x="4387773" y="256129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Git clone</a:t>
            </a:r>
            <a:endParaRPr lang="zh-CN" altLang="en-US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A00483-7649-4B7A-BD39-5469E6A41330}"/>
              </a:ext>
            </a:extLst>
          </p:cNvPr>
          <p:cNvSpPr txBox="1"/>
          <p:nvPr/>
        </p:nvSpPr>
        <p:spPr>
          <a:xfrm>
            <a:off x="7970331" y="43551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远程仓库用虚线</a:t>
            </a:r>
          </a:p>
        </p:txBody>
      </p:sp>
    </p:spTree>
    <p:extLst>
      <p:ext uri="{BB962C8B-B14F-4D97-AF65-F5344CB8AC3E}">
        <p14:creationId xmlns:p14="http://schemas.microsoft.com/office/powerpoint/2010/main" val="44975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89292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6.2</a:t>
            </a:r>
            <a:r>
              <a:rPr lang="en-US" altLang="zh-CN" b="1" i="0">
                <a:effectLst/>
                <a:latin typeface="Menlo"/>
              </a:rPr>
              <a:t> git </a:t>
            </a:r>
            <a:r>
              <a:rPr lang="en-US" altLang="zh-CN" b="1">
                <a:latin typeface="Menlo"/>
              </a:rPr>
              <a:t>branches</a:t>
            </a:r>
            <a:endParaRPr lang="en-US" altLang="zh-CN" b="1" i="0">
              <a:effectLst/>
              <a:latin typeface="Menlo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B9E76B-CEE7-4FB6-8CBE-D309C3970520}"/>
              </a:ext>
            </a:extLst>
          </p:cNvPr>
          <p:cNvGrpSpPr/>
          <p:nvPr/>
        </p:nvGrpSpPr>
        <p:grpSpPr>
          <a:xfrm>
            <a:off x="188347" y="900928"/>
            <a:ext cx="11410301" cy="2275291"/>
            <a:chOff x="1588450" y="4708311"/>
            <a:chExt cx="11410301" cy="22752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088A0AA-B335-4921-B34E-06D2CA17B64F}"/>
                </a:ext>
              </a:extLst>
            </p:cNvPr>
            <p:cNvSpPr txBox="1"/>
            <p:nvPr/>
          </p:nvSpPr>
          <p:spPr>
            <a:xfrm>
              <a:off x="4539965" y="5138176"/>
              <a:ext cx="3371581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b="1"/>
                <a:t>git checkout o/master;</a:t>
              </a:r>
            </a:p>
            <a:p>
              <a:r>
                <a:rPr lang="en-US" altLang="zh-CN" b="1"/>
                <a:t>git commit</a:t>
              </a:r>
              <a:endParaRPr lang="zh-CN" altLang="en-US" b="1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2DD333F-C7AE-4356-9AF9-81B150DA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8450" y="4708311"/>
              <a:ext cx="2951515" cy="227529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A2D0EC-1A55-4E61-A97E-CB2CD7F2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4828" y="4711014"/>
              <a:ext cx="1887394" cy="214545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23F3FBF-E155-4CF8-9B54-4055D6C52FD3}"/>
                </a:ext>
              </a:extLst>
            </p:cNvPr>
            <p:cNvSpPr txBox="1"/>
            <p:nvPr/>
          </p:nvSpPr>
          <p:spPr>
            <a:xfrm>
              <a:off x="8649483" y="5839369"/>
              <a:ext cx="4349268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/>
                <a:t>进入了</a:t>
              </a:r>
              <a:r>
                <a:rPr lang="en-US" altLang="zh-CN" b="1"/>
                <a:t>HEAD</a:t>
              </a:r>
              <a:r>
                <a:rPr lang="zh-CN" altLang="en-US" b="1"/>
                <a:t>模式，而没有更新 </a:t>
              </a:r>
              <a:r>
                <a:rPr lang="en-US" altLang="zh-CN" b="1"/>
                <a:t>o/master</a:t>
              </a:r>
            </a:p>
            <a:p>
              <a:r>
                <a:rPr lang="en-US" altLang="zh-CN" b="1"/>
                <a:t>o/master</a:t>
              </a:r>
              <a:r>
                <a:rPr lang="zh-CN" altLang="en-US" b="1"/>
                <a:t>只有再</a:t>
              </a:r>
              <a:r>
                <a:rPr lang="en-US" altLang="zh-CN" b="1"/>
                <a:t>remote</a:t>
              </a:r>
              <a:r>
                <a:rPr lang="zh-CN" altLang="en-US" b="1"/>
                <a:t>更新的时候才会</a:t>
              </a:r>
              <a:br>
                <a:rPr lang="en-US" altLang="zh-CN" b="1"/>
              </a:br>
              <a:r>
                <a:rPr lang="zh-CN" altLang="en-US" b="1"/>
                <a:t>更新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C533C33-8717-4FD0-9F92-D220132DED4B}"/>
              </a:ext>
            </a:extLst>
          </p:cNvPr>
          <p:cNvSpPr txBox="1"/>
          <p:nvPr/>
        </p:nvSpPr>
        <p:spPr>
          <a:xfrm>
            <a:off x="1129383" y="3387572"/>
            <a:ext cx="895005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>
                <a:ln>
                  <a:solidFill>
                    <a:schemeClr val="accent2"/>
                  </a:solidFill>
                </a:ln>
              </a:rPr>
              <a:t>Git clone</a:t>
            </a:r>
            <a:r>
              <a:rPr lang="zh-CN" altLang="en-US" sz="1400" b="1">
                <a:ln>
                  <a:solidFill>
                    <a:schemeClr val="accent2"/>
                  </a:solidFill>
                </a:ln>
              </a:rPr>
              <a:t>后发生了什么？</a:t>
            </a:r>
            <a:br>
              <a:rPr lang="en-US" altLang="zh-CN" sz="1400" b="1"/>
            </a:br>
            <a:r>
              <a:rPr lang="zh-CN" altLang="en-US" sz="1400" b="1"/>
              <a:t>本地仓库出现了一个新的</a:t>
            </a:r>
            <a:r>
              <a:rPr lang="en-US" altLang="zh-CN" sz="1400" b="1"/>
              <a:t>branch</a:t>
            </a:r>
            <a:r>
              <a:rPr lang="zh-CN" altLang="en-US" sz="1400" b="1"/>
              <a:t>，名为 </a:t>
            </a:r>
            <a:r>
              <a:rPr lang="en-US" altLang="zh-CN" sz="1400" b="1">
                <a:solidFill>
                  <a:srgbClr val="FF0000"/>
                </a:solidFill>
              </a:rPr>
              <a:t>o/master</a:t>
            </a:r>
            <a:r>
              <a:rPr lang="en-US" altLang="zh-CN" sz="1400" b="1"/>
              <a:t>.</a:t>
            </a:r>
            <a:r>
              <a:rPr lang="zh-CN" altLang="en-US" sz="1400" b="1"/>
              <a:t> 这种</a:t>
            </a:r>
            <a:r>
              <a:rPr lang="en-US" altLang="zh-CN" sz="1400" b="1"/>
              <a:t>branch</a:t>
            </a:r>
            <a:r>
              <a:rPr lang="zh-CN" altLang="en-US" sz="1400" b="1"/>
              <a:t>是</a:t>
            </a:r>
            <a:r>
              <a:rPr lang="en-US" altLang="zh-CN" sz="1400" b="1"/>
              <a:t>remote branch</a:t>
            </a:r>
            <a:r>
              <a:rPr lang="zh-CN" altLang="en-US" sz="1400" b="1"/>
              <a:t>，有特殊的作用以及特殊的属性。</a:t>
            </a:r>
            <a:endParaRPr lang="en-US" altLang="zh-CN" sz="1400" b="1"/>
          </a:p>
          <a:p>
            <a:r>
              <a:rPr lang="zh-CN" altLang="en-US" sz="1400" b="1"/>
              <a:t>远程</a:t>
            </a:r>
            <a:r>
              <a:rPr lang="en-US" altLang="zh-CN" sz="1400" b="1"/>
              <a:t>branch</a:t>
            </a:r>
            <a:r>
              <a:rPr lang="zh-CN" altLang="en-US" sz="1400" b="1"/>
              <a:t>反应了远程仓库的状态，帮助你更好的理解本地工作以及公共工作的区别，这是在你将自己的工作</a:t>
            </a:r>
            <a:endParaRPr lang="en-US" altLang="zh-CN" sz="1400" b="1"/>
          </a:p>
          <a:p>
            <a:r>
              <a:rPr lang="zh-CN" altLang="en-US" sz="1400" b="1"/>
              <a:t>分享之前的至关重要的一步。</a:t>
            </a:r>
            <a:endParaRPr lang="en-US" altLang="zh-CN" sz="1400" b="1"/>
          </a:p>
          <a:p>
            <a:endParaRPr lang="en-US" altLang="zh-CN" sz="1400" b="1"/>
          </a:p>
          <a:p>
            <a:pPr marL="285750" indent="-285750">
              <a:buFontTx/>
              <a:buChar char="-"/>
            </a:pPr>
            <a:r>
              <a:rPr lang="zh-CN" altLang="en-US" sz="1400" b="1"/>
              <a:t>远程</a:t>
            </a:r>
            <a:r>
              <a:rPr lang="en-US" altLang="zh-CN" sz="1400" b="1"/>
              <a:t>branch</a:t>
            </a:r>
            <a:r>
              <a:rPr lang="zh-CN" altLang="en-US" sz="1400" b="1"/>
              <a:t>特殊属性</a:t>
            </a:r>
            <a:endParaRPr lang="en-US" altLang="zh-CN" sz="1400" b="1"/>
          </a:p>
          <a:p>
            <a:pPr marL="742950" lvl="1" indent="-285750">
              <a:buFontTx/>
              <a:buChar char="-"/>
            </a:pPr>
            <a:r>
              <a:rPr lang="zh-CN" altLang="en-US" sz="1400" b="1"/>
              <a:t>当你</a:t>
            </a:r>
            <a:r>
              <a:rPr lang="en-US" altLang="zh-CN" sz="1400" b="1"/>
              <a:t>checkout</a:t>
            </a:r>
            <a:r>
              <a:rPr lang="zh-CN" altLang="en-US" sz="1400" b="1"/>
              <a:t>时，自动进入</a:t>
            </a:r>
            <a:r>
              <a:rPr lang="en-US" altLang="zh-CN" sz="1400" b="1">
                <a:solidFill>
                  <a:srgbClr val="FF0000"/>
                </a:solidFill>
              </a:rPr>
              <a:t>detached HEAD </a:t>
            </a:r>
            <a:r>
              <a:rPr lang="zh-CN" altLang="en-US" sz="1400" b="1"/>
              <a:t>模式。原因是你不能直接作用在</a:t>
            </a:r>
            <a:r>
              <a:rPr lang="en-US" altLang="zh-CN" sz="1400" b="1"/>
              <a:t>branches</a:t>
            </a:r>
            <a:r>
              <a:rPr lang="zh-CN" altLang="en-US" sz="1400" b="1"/>
              <a:t>。你需要先</a:t>
            </a:r>
            <a:r>
              <a:rPr lang="en-US" altLang="zh-CN" sz="1400" b="1"/>
              <a:t>work </a:t>
            </a:r>
            <a:br>
              <a:rPr lang="en-US" altLang="zh-CN" sz="1400" b="1"/>
            </a:br>
            <a:r>
              <a:rPr lang="en-US" altLang="zh-CN" sz="1400" b="1"/>
              <a:t>elsewhere</a:t>
            </a:r>
            <a:r>
              <a:rPr lang="zh-CN" altLang="en-US" sz="1400" b="1"/>
              <a:t>， 然后再</a:t>
            </a:r>
            <a:r>
              <a:rPr lang="en-US" altLang="zh-CN" sz="1400" b="1"/>
              <a:t>share</a:t>
            </a:r>
            <a:r>
              <a:rPr lang="zh-CN" altLang="en-US" sz="1400" b="1"/>
              <a:t>。</a:t>
            </a:r>
            <a:endParaRPr lang="en-US" altLang="zh-CN" sz="1400" b="1"/>
          </a:p>
          <a:p>
            <a:pPr marL="742950" lvl="1" indent="-285750">
              <a:buFontTx/>
              <a:buChar char="-"/>
            </a:pPr>
            <a:r>
              <a:rPr lang="en-US" altLang="zh-CN" sz="1400" b="1"/>
              <a:t>o/</a:t>
            </a:r>
            <a:r>
              <a:rPr lang="zh-CN" altLang="en-US" sz="1400" b="1"/>
              <a:t>是什么？</a:t>
            </a:r>
            <a:endParaRPr lang="en-US" altLang="zh-CN" sz="1400" b="1"/>
          </a:p>
          <a:p>
            <a:pPr marL="1200150" lvl="2" indent="-285750">
              <a:buFontTx/>
              <a:buChar char="-"/>
            </a:pPr>
            <a:r>
              <a:rPr lang="en-US" altLang="zh-CN" sz="1400" b="1"/>
              <a:t>Remote branches</a:t>
            </a:r>
            <a:r>
              <a:rPr lang="zh-CN" altLang="en-US" sz="1400" b="1"/>
              <a:t>往往有自己的命名习惯 </a:t>
            </a:r>
            <a:r>
              <a:rPr lang="en-US" altLang="zh-CN" sz="1400" b="1"/>
              <a:t>--- </a:t>
            </a:r>
            <a:r>
              <a:rPr lang="en-US" altLang="zh-CN" sz="1400" b="1">
                <a:solidFill>
                  <a:srgbClr val="0070C0"/>
                </a:solidFill>
              </a:rPr>
              <a:t>&lt;remote name&gt;/&lt;branch name&gt;</a:t>
            </a:r>
            <a:r>
              <a:rPr lang="zh-CN" altLang="en-US" sz="1400" b="1"/>
              <a:t>，因此 对于</a:t>
            </a:r>
            <a:r>
              <a:rPr lang="en-US" altLang="zh-CN" sz="1400" b="1"/>
              <a:t>o/master</a:t>
            </a:r>
            <a:br>
              <a:rPr lang="en-US" altLang="zh-CN" sz="1400" b="1"/>
            </a:br>
            <a:r>
              <a:rPr lang="zh-CN" altLang="en-US" sz="1400" b="1"/>
              <a:t>来说，其实</a:t>
            </a:r>
            <a:r>
              <a:rPr lang="en-US" altLang="zh-CN" sz="1400" b="1"/>
              <a:t>remote name</a:t>
            </a:r>
            <a:r>
              <a:rPr lang="zh-CN" altLang="en-US" sz="1400" b="1"/>
              <a:t>是</a:t>
            </a:r>
            <a:r>
              <a:rPr lang="en-US" altLang="zh-CN" sz="1400" b="1"/>
              <a:t>o</a:t>
            </a:r>
            <a:r>
              <a:rPr lang="zh-CN" altLang="en-US" sz="1400" b="1"/>
              <a:t>，而</a:t>
            </a:r>
            <a:r>
              <a:rPr lang="en-US" altLang="zh-CN" sz="1400" b="1"/>
              <a:t>branch name</a:t>
            </a:r>
            <a:r>
              <a:rPr lang="zh-CN" altLang="en-US" sz="1400" b="1"/>
              <a:t>是</a:t>
            </a:r>
            <a:r>
              <a:rPr lang="en-US" altLang="zh-CN" sz="1400" b="1"/>
              <a:t>master</a:t>
            </a:r>
            <a:r>
              <a:rPr lang="zh-CN" altLang="en-US" sz="1400" b="1"/>
              <a:t>。通常</a:t>
            </a:r>
            <a:r>
              <a:rPr lang="en-US" altLang="zh-CN" sz="1400" b="1"/>
              <a:t>developers</a:t>
            </a:r>
            <a:r>
              <a:rPr lang="zh-CN" altLang="en-US" sz="1400" b="1"/>
              <a:t>会将</a:t>
            </a:r>
            <a:r>
              <a:rPr lang="en-US" altLang="zh-CN" sz="1400" b="1"/>
              <a:t>main remote </a:t>
            </a:r>
            <a:r>
              <a:rPr lang="zh-CN" altLang="en-US" sz="1400" b="1"/>
              <a:t>命名为</a:t>
            </a:r>
            <a:br>
              <a:rPr lang="en-US" altLang="zh-CN" sz="1400" b="1"/>
            </a:br>
            <a:r>
              <a:rPr lang="en-US" altLang="zh-CN" sz="1400" b="1"/>
              <a:t>`origin`.</a:t>
            </a:r>
            <a:br>
              <a:rPr lang="en-US" altLang="zh-CN" sz="1400" b="1"/>
            </a:br>
            <a:endParaRPr lang="en-US" altLang="zh-CN" sz="1400" b="1"/>
          </a:p>
        </p:txBody>
      </p:sp>
    </p:spTree>
    <p:extLst>
      <p:ext uri="{BB962C8B-B14F-4D97-AF65-F5344CB8AC3E}">
        <p14:creationId xmlns:p14="http://schemas.microsoft.com/office/powerpoint/2010/main" val="415728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6.3</a:t>
            </a:r>
            <a:r>
              <a:rPr lang="en-US" altLang="zh-CN" b="1" i="0">
                <a:effectLst/>
                <a:latin typeface="Menlo"/>
              </a:rPr>
              <a:t> git fetch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3280EC-D238-448A-B1EF-120C14C158F1}"/>
              </a:ext>
            </a:extLst>
          </p:cNvPr>
          <p:cNvSpPr txBox="1"/>
          <p:nvPr/>
        </p:nvSpPr>
        <p:spPr>
          <a:xfrm>
            <a:off x="494567" y="927232"/>
            <a:ext cx="111059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/>
              <a:t>git remote</a:t>
            </a:r>
            <a:r>
              <a:rPr lang="zh-CN" altLang="en-US" b="1"/>
              <a:t>实质上可以总结为和其他仓库之间来回传输数据。只要我们能够来回</a:t>
            </a:r>
            <a:r>
              <a:rPr lang="en-US" altLang="zh-CN" b="1"/>
              <a:t>commit</a:t>
            </a:r>
            <a:r>
              <a:rPr lang="zh-CN" altLang="en-US" b="1"/>
              <a:t>，我们就可以共享</a:t>
            </a:r>
            <a:endParaRPr lang="en-US" altLang="zh-CN" b="1"/>
          </a:p>
          <a:p>
            <a:r>
              <a:rPr lang="en-US" altLang="zh-CN" b="1"/>
              <a:t>Any type of updata that is tracked by git. </a:t>
            </a:r>
            <a:r>
              <a:rPr lang="zh-CN" altLang="en-US" b="1"/>
              <a:t>本节中将介绍如何  </a:t>
            </a:r>
            <a:r>
              <a:rPr lang="en-US" altLang="zh-CN" b="1"/>
              <a:t>fetch data from a remote repository, </a:t>
            </a:r>
            <a:r>
              <a:rPr lang="zh-CN" altLang="en-US" b="1"/>
              <a:t>使用的</a:t>
            </a:r>
            <a:endParaRPr lang="en-US" altLang="zh-CN" b="1"/>
          </a:p>
          <a:p>
            <a:r>
              <a:rPr lang="zh-CN" altLang="en-US" b="1"/>
              <a:t>命令是</a:t>
            </a:r>
            <a:r>
              <a:rPr lang="en-US" altLang="zh-CN" b="1"/>
              <a:t>git fetch.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05C258-C0C8-4CEE-8346-952B42C636E2}"/>
              </a:ext>
            </a:extLst>
          </p:cNvPr>
          <p:cNvGrpSpPr/>
          <p:nvPr/>
        </p:nvGrpSpPr>
        <p:grpSpPr>
          <a:xfrm>
            <a:off x="270459" y="2173457"/>
            <a:ext cx="4937570" cy="4382350"/>
            <a:chOff x="151977" y="2015130"/>
            <a:chExt cx="4937570" cy="43823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57F679A-4F86-4E03-AA5C-A612C7F9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568" y="2015130"/>
              <a:ext cx="3128480" cy="3782456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D8355D-2956-4FEC-BF62-BC886B274853}"/>
                </a:ext>
              </a:extLst>
            </p:cNvPr>
            <p:cNvSpPr txBox="1"/>
            <p:nvPr/>
          </p:nvSpPr>
          <p:spPr>
            <a:xfrm>
              <a:off x="151977" y="5751149"/>
              <a:ext cx="4937570" cy="64633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/>
                <a:t>Remote</a:t>
              </a:r>
              <a:r>
                <a:rPr lang="zh-CN" altLang="en-US"/>
                <a:t>仓库中有两个</a:t>
              </a:r>
              <a:r>
                <a:rPr lang="en-US" altLang="zh-CN"/>
                <a:t>commit</a:t>
              </a:r>
              <a:r>
                <a:rPr lang="zh-CN" altLang="en-US"/>
                <a:t>是本地仓库没有的</a:t>
              </a:r>
              <a:endParaRPr lang="en-US" altLang="zh-CN"/>
            </a:p>
            <a:p>
              <a:endParaRPr lang="zh-CN" altLang="en-US"/>
            </a:p>
          </p:txBody>
        </p:sp>
      </p:grpSp>
      <p:sp>
        <p:nvSpPr>
          <p:cNvPr id="8" name="箭头: 右 7">
            <a:extLst>
              <a:ext uri="{FF2B5EF4-FFF2-40B4-BE49-F238E27FC236}">
                <a16:creationId xmlns:a16="http://schemas.microsoft.com/office/drawing/2014/main" id="{85C22F40-C6EE-4F3C-9C91-5EFE91B3B0D3}"/>
              </a:ext>
            </a:extLst>
          </p:cNvPr>
          <p:cNvSpPr/>
          <p:nvPr/>
        </p:nvSpPr>
        <p:spPr>
          <a:xfrm>
            <a:off x="4629330" y="3429000"/>
            <a:ext cx="2836397" cy="107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git fetch</a:t>
            </a:r>
            <a:endParaRPr lang="zh-CN" altLang="en-US" sz="2400" b="1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4FFF90-AF4E-47B4-A3DF-BC2311D2EBE9}"/>
              </a:ext>
            </a:extLst>
          </p:cNvPr>
          <p:cNvGrpSpPr/>
          <p:nvPr/>
        </p:nvGrpSpPr>
        <p:grpSpPr>
          <a:xfrm>
            <a:off x="7099129" y="2200918"/>
            <a:ext cx="4541628" cy="4077890"/>
            <a:chOff x="7099129" y="2200918"/>
            <a:chExt cx="4541628" cy="407789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15428E-1924-489F-A7D5-F69B5F42F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7232" y="2200918"/>
              <a:ext cx="3225423" cy="372753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C5E5B9D-B8A6-4BF2-9377-ECCB5E4673DE}"/>
                </a:ext>
              </a:extLst>
            </p:cNvPr>
            <p:cNvSpPr txBox="1"/>
            <p:nvPr/>
          </p:nvSpPr>
          <p:spPr>
            <a:xfrm>
              <a:off x="7099129" y="5909476"/>
              <a:ext cx="454162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/>
                <a:t>o/master</a:t>
              </a:r>
              <a:r>
                <a:rPr lang="zh-CN" altLang="en-US"/>
                <a:t>更新了，反映了远程仓库的情况。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83804EC-BBC2-437B-A3F2-70E436726D1B}"/>
              </a:ext>
            </a:extLst>
          </p:cNvPr>
          <p:cNvSpPr txBox="1"/>
          <p:nvPr/>
        </p:nvSpPr>
        <p:spPr>
          <a:xfrm>
            <a:off x="5208029" y="3338249"/>
            <a:ext cx="625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需要互联网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96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6.3</a:t>
            </a:r>
            <a:r>
              <a:rPr lang="en-US" altLang="zh-CN" b="1" i="0">
                <a:effectLst/>
                <a:latin typeface="Menlo"/>
              </a:rPr>
              <a:t> git fetch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3280EC-D238-448A-B1EF-120C14C158F1}"/>
              </a:ext>
            </a:extLst>
          </p:cNvPr>
          <p:cNvSpPr txBox="1"/>
          <p:nvPr/>
        </p:nvSpPr>
        <p:spPr>
          <a:xfrm>
            <a:off x="494567" y="927232"/>
            <a:ext cx="1092959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/>
              <a:t>Git fetch</a:t>
            </a:r>
            <a:r>
              <a:rPr lang="zh-CN" altLang="en-US" b="1"/>
              <a:t>做了什么？</a:t>
            </a:r>
            <a:endParaRPr lang="en-US" altLang="zh-CN" b="1"/>
          </a:p>
          <a:p>
            <a:r>
              <a:rPr lang="en-US" altLang="zh-CN" b="1"/>
              <a:t>	</a:t>
            </a:r>
            <a:r>
              <a:rPr lang="zh-CN" altLang="en-US" b="1"/>
              <a:t>两个步骤：</a:t>
            </a:r>
            <a:endParaRPr lang="en-US" altLang="zh-CN" b="1"/>
          </a:p>
          <a:p>
            <a:r>
              <a:rPr lang="en-US" altLang="zh-CN" b="1"/>
              <a:t>	- 1. </a:t>
            </a:r>
            <a:r>
              <a:rPr lang="zh-CN" altLang="en-US" b="1"/>
              <a:t>下载</a:t>
            </a:r>
            <a:r>
              <a:rPr lang="en-US" altLang="zh-CN" b="1"/>
              <a:t>remote </a:t>
            </a:r>
            <a:r>
              <a:rPr lang="zh-CN" altLang="en-US" b="1"/>
              <a:t>有的</a:t>
            </a:r>
            <a:r>
              <a:rPr lang="en-US" altLang="zh-CN" b="1"/>
              <a:t>commit</a:t>
            </a:r>
            <a:r>
              <a:rPr lang="zh-CN" altLang="en-US" b="1"/>
              <a:t>，而本地没有的</a:t>
            </a:r>
            <a:endParaRPr lang="en-US" altLang="zh-CN" b="1"/>
          </a:p>
          <a:p>
            <a:r>
              <a:rPr lang="en-US" altLang="zh-CN" b="1"/>
              <a:t>	- 2. </a:t>
            </a:r>
            <a:r>
              <a:rPr lang="zh-CN" altLang="en-US" b="1"/>
              <a:t>更新本地</a:t>
            </a:r>
            <a:endParaRPr lang="en-US" altLang="zh-CN" b="1"/>
          </a:p>
          <a:p>
            <a:r>
              <a:rPr lang="en-US" altLang="zh-CN" b="1"/>
              <a:t>git fetch is the way you talk to these remotes.</a:t>
            </a:r>
          </a:p>
          <a:p>
            <a:r>
              <a:rPr lang="en-US" altLang="zh-CN" b="1"/>
              <a:t>git fetch usually talks to the remote repository through the Internet(via a protocol like http:// or git://)</a:t>
            </a:r>
          </a:p>
          <a:p>
            <a:endParaRPr lang="en-US" altLang="zh-CN" b="1"/>
          </a:p>
          <a:p>
            <a:r>
              <a:rPr lang="en-US" altLang="zh-CN" b="1"/>
              <a:t>Git fetch</a:t>
            </a:r>
            <a:r>
              <a:rPr lang="zh-CN" altLang="en-US" b="1"/>
              <a:t>没做什么？</a:t>
            </a:r>
            <a:endParaRPr lang="en-US" altLang="zh-CN" b="1"/>
          </a:p>
          <a:p>
            <a:r>
              <a:rPr lang="en-US" altLang="zh-CN" b="1"/>
              <a:t>	- 1. </a:t>
            </a:r>
            <a:r>
              <a:rPr lang="zh-CN" altLang="en-US" b="1"/>
              <a:t>没有更改你的本地</a:t>
            </a:r>
            <a:r>
              <a:rPr lang="en-US" altLang="zh-CN" b="1"/>
              <a:t>state</a:t>
            </a:r>
            <a:r>
              <a:rPr lang="zh-CN" altLang="en-US" b="1"/>
              <a:t>（注意）。</a:t>
            </a:r>
            <a:endParaRPr lang="en-US" altLang="zh-CN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E18890-80E0-4D5F-9725-76802A6B49C8}"/>
              </a:ext>
            </a:extLst>
          </p:cNvPr>
          <p:cNvSpPr txBox="1"/>
          <p:nvPr/>
        </p:nvSpPr>
        <p:spPr>
          <a:xfrm>
            <a:off x="1700409" y="4304687"/>
            <a:ext cx="6256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只是单纯的下载操作！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5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6.4</a:t>
            </a:r>
            <a:r>
              <a:rPr lang="en-US" altLang="zh-CN" b="1" i="0">
                <a:effectLst/>
                <a:latin typeface="Menlo"/>
              </a:rPr>
              <a:t> git </a:t>
            </a:r>
            <a:r>
              <a:rPr lang="en-US" altLang="zh-CN" b="1">
                <a:latin typeface="Menlo"/>
              </a:rPr>
              <a:t>pull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3280EC-D238-448A-B1EF-120C14C158F1}"/>
              </a:ext>
            </a:extLst>
          </p:cNvPr>
          <p:cNvSpPr txBox="1"/>
          <p:nvPr/>
        </p:nvSpPr>
        <p:spPr>
          <a:xfrm>
            <a:off x="494567" y="927232"/>
            <a:ext cx="7805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/>
              <a:t>Git fetch</a:t>
            </a:r>
            <a:r>
              <a:rPr lang="zh-CN" altLang="en-US" b="1"/>
              <a:t>可以获取远程的数据，那么如何将远程的变化更新到实际工作中呢</a:t>
            </a:r>
            <a:r>
              <a:rPr lang="en-US" altLang="zh-CN" b="1"/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5267D8-69EA-4B5F-8003-93D17EFCB388}"/>
              </a:ext>
            </a:extLst>
          </p:cNvPr>
          <p:cNvSpPr/>
          <p:nvPr/>
        </p:nvSpPr>
        <p:spPr>
          <a:xfrm>
            <a:off x="189186" y="2149428"/>
            <a:ext cx="2138274" cy="29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像合并本地分支那样，合并远程分支。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hlinkClick r:id="rId2" action="ppaction://hlinksldjump"/>
              </a:rPr>
              <a:t>git cherry-pick o/master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hlinkClick r:id="rId3" action="ppaction://hlinksldjump"/>
              </a:rPr>
              <a:t>git</a:t>
            </a:r>
            <a:r>
              <a:rPr lang="zh-CN" altLang="en-US">
                <a:hlinkClick r:id="rId3" action="ppaction://hlinksldjump"/>
              </a:rPr>
              <a:t> </a:t>
            </a:r>
            <a:r>
              <a:rPr lang="en-US" altLang="zh-CN">
                <a:hlinkClick r:id="rId3" action="ppaction://hlinksldjump"/>
              </a:rPr>
              <a:t>rebase</a:t>
            </a:r>
            <a:r>
              <a:rPr lang="zh-CN" altLang="en-US">
                <a:hlinkClick r:id="rId3" action="ppaction://hlinksldjump"/>
              </a:rPr>
              <a:t> </a:t>
            </a:r>
            <a:r>
              <a:rPr lang="en-US" altLang="zh-CN">
                <a:hlinkClick r:id="rId3" action="ppaction://hlinksldjump"/>
              </a:rPr>
              <a:t>o/master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hlinkClick r:id="rId4" action="ppaction://hlinksldjump"/>
              </a:rPr>
              <a:t>git merge o/master</a:t>
            </a: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FD2736A-FED8-421D-8DD0-70D2B770DAD7}"/>
              </a:ext>
            </a:extLst>
          </p:cNvPr>
          <p:cNvGrpSpPr/>
          <p:nvPr/>
        </p:nvGrpSpPr>
        <p:grpSpPr>
          <a:xfrm>
            <a:off x="2963917" y="2101222"/>
            <a:ext cx="8481848" cy="3400034"/>
            <a:chOff x="624872" y="1228889"/>
            <a:chExt cx="11143101" cy="45243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BD471C-96B3-43E8-86EE-448F86833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872" y="1514639"/>
              <a:ext cx="3343275" cy="4238625"/>
            </a:xfrm>
            <a:prstGeom prst="rect">
              <a:avLst/>
            </a:prstGeom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DC6E8A4D-F96E-4170-9CF0-6674C9FB30C0}"/>
                </a:ext>
              </a:extLst>
            </p:cNvPr>
            <p:cNvSpPr/>
            <p:nvPr/>
          </p:nvSpPr>
          <p:spPr>
            <a:xfrm>
              <a:off x="4006627" y="2031781"/>
              <a:ext cx="3628450" cy="2918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git fetch;</a:t>
              </a:r>
            </a:p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git merge o/master;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6E6CB8D-F6DE-4EE9-AF9D-46FB9423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448" y="1228889"/>
              <a:ext cx="4200525" cy="452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89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6.4</a:t>
            </a:r>
            <a:r>
              <a:rPr lang="en-US" altLang="zh-CN" b="1" i="0">
                <a:effectLst/>
                <a:latin typeface="Menlo"/>
              </a:rPr>
              <a:t> git </a:t>
            </a:r>
            <a:r>
              <a:rPr lang="en-US" altLang="zh-CN" b="1">
                <a:latin typeface="Menlo"/>
              </a:rPr>
              <a:t>pull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3280EC-D238-448A-B1EF-120C14C158F1}"/>
              </a:ext>
            </a:extLst>
          </p:cNvPr>
          <p:cNvSpPr txBox="1"/>
          <p:nvPr/>
        </p:nvSpPr>
        <p:spPr>
          <a:xfrm>
            <a:off x="494567" y="927232"/>
            <a:ext cx="7805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/>
              <a:t>Git fetch</a:t>
            </a:r>
            <a:r>
              <a:rPr lang="zh-CN" altLang="en-US" b="1"/>
              <a:t>可以获取远程的数据，那么如何将远程的变化更新到实际工作中呢</a:t>
            </a:r>
            <a:r>
              <a:rPr lang="en-US" altLang="zh-CN" b="1"/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5267D8-69EA-4B5F-8003-93D17EFCB388}"/>
              </a:ext>
            </a:extLst>
          </p:cNvPr>
          <p:cNvSpPr/>
          <p:nvPr/>
        </p:nvSpPr>
        <p:spPr>
          <a:xfrm>
            <a:off x="189186" y="2149428"/>
            <a:ext cx="2138274" cy="2926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直接</a:t>
            </a:r>
            <a:r>
              <a:rPr lang="en-US" altLang="zh-CN"/>
              <a:t>git pull </a:t>
            </a:r>
          </a:p>
          <a:p>
            <a:pPr algn="ctr"/>
            <a:r>
              <a:rPr lang="en-US" altLang="zh-CN"/>
              <a:t>======</a:t>
            </a:r>
          </a:p>
          <a:p>
            <a:pPr algn="ctr"/>
            <a:r>
              <a:rPr lang="en-US" altLang="zh-CN"/>
              <a:t>git fetch  + git merge</a:t>
            </a:r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FD2736A-FED8-421D-8DD0-70D2B770DAD7}"/>
              </a:ext>
            </a:extLst>
          </p:cNvPr>
          <p:cNvGrpSpPr/>
          <p:nvPr/>
        </p:nvGrpSpPr>
        <p:grpSpPr>
          <a:xfrm>
            <a:off x="2963917" y="2101222"/>
            <a:ext cx="8481848" cy="3400034"/>
            <a:chOff x="624872" y="1228889"/>
            <a:chExt cx="11143101" cy="452437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BD471C-96B3-43E8-86EE-448F86833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872" y="1514639"/>
              <a:ext cx="3343275" cy="4238625"/>
            </a:xfrm>
            <a:prstGeom prst="rect">
              <a:avLst/>
            </a:prstGeom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DC6E8A4D-F96E-4170-9CF0-6674C9FB30C0}"/>
                </a:ext>
              </a:extLst>
            </p:cNvPr>
            <p:cNvSpPr/>
            <p:nvPr/>
          </p:nvSpPr>
          <p:spPr>
            <a:xfrm>
              <a:off x="3938998" y="2791646"/>
              <a:ext cx="3628450" cy="13558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</a:rPr>
                <a:t>git pull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6E6CB8D-F6DE-4EE9-AF9D-46FB9423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448" y="1228889"/>
              <a:ext cx="4200525" cy="452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880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6.5</a:t>
            </a:r>
            <a:r>
              <a:rPr lang="en-US" altLang="zh-CN" b="1" i="0">
                <a:effectLst/>
                <a:latin typeface="Menlo"/>
              </a:rPr>
              <a:t> git fakeTeamwork</a:t>
            </a:r>
          </a:p>
        </p:txBody>
      </p:sp>
      <p:pic>
        <p:nvPicPr>
          <p:cNvPr id="5" name="图片 4">
            <a:hlinkClick r:id="rId2"/>
            <a:extLst>
              <a:ext uri="{FF2B5EF4-FFF2-40B4-BE49-F238E27FC236}">
                <a16:creationId xmlns:a16="http://schemas.microsoft.com/office/drawing/2014/main" id="{6F5A8028-62C2-49FA-A354-13ABA4B7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1" y="1163552"/>
            <a:ext cx="6148581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5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6.6</a:t>
            </a:r>
            <a:r>
              <a:rPr lang="en-US" altLang="zh-CN" b="1" i="0">
                <a:effectLst/>
                <a:latin typeface="Menlo"/>
              </a:rPr>
              <a:t> git push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891F5E-9A4D-4670-8B8C-7F04A81080D3}"/>
              </a:ext>
            </a:extLst>
          </p:cNvPr>
          <p:cNvSpPr txBox="1"/>
          <p:nvPr/>
        </p:nvSpPr>
        <p:spPr>
          <a:xfrm>
            <a:off x="654269" y="1360354"/>
            <a:ext cx="62589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/>
              <a:t>与</a:t>
            </a:r>
            <a:r>
              <a:rPr lang="en-US" altLang="zh-CN"/>
              <a:t>git pull</a:t>
            </a:r>
            <a:r>
              <a:rPr lang="zh-CN" altLang="en-US"/>
              <a:t>相反</a:t>
            </a:r>
            <a:endParaRPr lang="en-US" altLang="zh-CN"/>
          </a:p>
          <a:p>
            <a:pPr marL="285750" indent="-285750">
              <a:buFontTx/>
              <a:buChar char="-"/>
            </a:pPr>
            <a:r>
              <a:rPr lang="en-US" altLang="zh-CN"/>
              <a:t>Git push</a:t>
            </a:r>
            <a:r>
              <a:rPr lang="zh-CN" altLang="en-US"/>
              <a:t>不带任何参数时，与</a:t>
            </a:r>
            <a:r>
              <a:rPr lang="en-US" altLang="zh-CN"/>
              <a:t>git</a:t>
            </a:r>
            <a:r>
              <a:rPr lang="zh-CN" altLang="en-US"/>
              <a:t>的一个名为 </a:t>
            </a:r>
            <a:r>
              <a:rPr lang="en-US" altLang="zh-CN"/>
              <a:t>push.default</a:t>
            </a:r>
            <a:r>
              <a:rPr lang="zh-CN" altLang="en-US"/>
              <a:t>的配置有关，其默认值取决于使用的</a:t>
            </a:r>
            <a:r>
              <a:rPr lang="en-US" altLang="zh-CN"/>
              <a:t>git</a:t>
            </a:r>
            <a:r>
              <a:rPr lang="zh-CN" altLang="en-US"/>
              <a:t>版本。在项目推送前，最好检查一下该配置。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9631A-95FC-46DD-84C9-32A1EAD7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16" y="2979683"/>
            <a:ext cx="2800776" cy="3469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D71EC-1D5D-41D1-BFF8-0E8884149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84" y="2761922"/>
            <a:ext cx="3352800" cy="39052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D16E5AA-71F6-4300-B671-3E87FD952351}"/>
              </a:ext>
            </a:extLst>
          </p:cNvPr>
          <p:cNvSpPr/>
          <p:nvPr/>
        </p:nvSpPr>
        <p:spPr>
          <a:xfrm>
            <a:off x="4067503" y="4020319"/>
            <a:ext cx="3492981" cy="147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push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2E1070-E340-463A-B313-59B4B8332C15}"/>
              </a:ext>
            </a:extLst>
          </p:cNvPr>
          <p:cNvSpPr/>
          <p:nvPr/>
        </p:nvSpPr>
        <p:spPr>
          <a:xfrm>
            <a:off x="7560484" y="1360354"/>
            <a:ext cx="4342482" cy="825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所有分支同步了！</a:t>
            </a:r>
          </a:p>
        </p:txBody>
      </p:sp>
    </p:spTree>
    <p:extLst>
      <p:ext uri="{BB962C8B-B14F-4D97-AF65-F5344CB8AC3E}">
        <p14:creationId xmlns:p14="http://schemas.microsoft.com/office/powerpoint/2010/main" val="2012367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D31F9D-F013-471C-AE4E-67F824112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9" y="1378661"/>
            <a:ext cx="8658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8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C907BC82-3210-4565-AEE8-00C7C010AC45}"/>
              </a:ext>
            </a:extLst>
          </p:cNvPr>
          <p:cNvSpPr/>
          <p:nvPr/>
        </p:nvSpPr>
        <p:spPr>
          <a:xfrm>
            <a:off x="631767" y="1054038"/>
            <a:ext cx="5037513" cy="9310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使自己的工作基于最新的远程分支！</a:t>
            </a:r>
            <a:endParaRPr lang="en-US" altLang="zh-CN"/>
          </a:p>
          <a:p>
            <a:pPr algn="ctr"/>
            <a:r>
              <a:rPr lang="en-US" altLang="zh-CN"/>
              <a:t>How</a:t>
            </a:r>
            <a:r>
              <a:rPr lang="zh-CN" altLang="en-US"/>
              <a:t>？</a:t>
            </a:r>
            <a:r>
              <a:rPr lang="en-US" altLang="zh-CN" sz="2400" b="1">
                <a:solidFill>
                  <a:srgbClr val="FF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rebase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4DA9A-9EC1-4433-AD09-5C517EB0D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" y="2388177"/>
            <a:ext cx="3533775" cy="40767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BA04A2F-8FE0-4A82-8939-61BC77B6CFAB}"/>
              </a:ext>
            </a:extLst>
          </p:cNvPr>
          <p:cNvSpPr/>
          <p:nvPr/>
        </p:nvSpPr>
        <p:spPr>
          <a:xfrm>
            <a:off x="4235332" y="3081982"/>
            <a:ext cx="3860918" cy="2521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Git fetch;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Git rebase o/master;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Git push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DDAF-8D20-41BD-9F96-FB26ECFC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0" y="2024150"/>
            <a:ext cx="4095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0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 </a:t>
            </a:r>
            <a:r>
              <a:rPr lang="en-US" altLang="zh-CN" sz="9600" b="1">
                <a:solidFill>
                  <a:srgbClr val="333333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merge</a:t>
            </a:r>
            <a:endParaRPr lang="en-US" altLang="zh-CN" sz="9600" b="1" i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19357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C907BC82-3210-4565-AEE8-00C7C010AC45}"/>
              </a:ext>
            </a:extLst>
          </p:cNvPr>
          <p:cNvSpPr/>
          <p:nvPr/>
        </p:nvSpPr>
        <p:spPr>
          <a:xfrm>
            <a:off x="426815" y="1101335"/>
            <a:ext cx="9521226" cy="168916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bg1"/>
                </a:solidFill>
              </a:rPr>
              <a:t>还可以用</a:t>
            </a:r>
            <a:r>
              <a:rPr lang="en-US" altLang="zh-CN">
                <a:solidFill>
                  <a:schemeClr val="bg1"/>
                </a:solidFill>
              </a:rPr>
              <a:t>merge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r>
              <a:rPr lang="en-US" altLang="zh-CN">
                <a:solidFill>
                  <a:schemeClr val="bg1"/>
                </a:solidFill>
              </a:rPr>
              <a:t>git merge</a:t>
            </a:r>
            <a:r>
              <a:rPr lang="zh-CN" altLang="en-US">
                <a:solidFill>
                  <a:schemeClr val="bg1"/>
                </a:solidFill>
              </a:rPr>
              <a:t>不会移动工作，会创建新的合并提交。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会告诉</a:t>
            </a:r>
            <a:r>
              <a:rPr lang="en-US" altLang="zh-CN">
                <a:solidFill>
                  <a:schemeClr val="bg1"/>
                </a:solidFill>
              </a:rPr>
              <a:t>git</a:t>
            </a:r>
            <a:r>
              <a:rPr lang="zh-CN" altLang="en-US">
                <a:solidFill>
                  <a:schemeClr val="bg1"/>
                </a:solidFill>
              </a:rPr>
              <a:t>你已经合并了远程仓库的所有变更。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远程分支是本地分支的祖先。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你的提交已经包含了远程分支的所有变化。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4A6525-BD0E-44C9-B891-93595DF0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7" y="3121573"/>
            <a:ext cx="3150576" cy="3519260"/>
          </a:xfrm>
          <a:prstGeom prst="rect">
            <a:avLst/>
          </a:prstGeom>
        </p:spPr>
      </p:pic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032DBA14-1F26-41D4-AED1-2ABECD39E5F5}"/>
              </a:ext>
            </a:extLst>
          </p:cNvPr>
          <p:cNvSpPr/>
          <p:nvPr/>
        </p:nvSpPr>
        <p:spPr>
          <a:xfrm>
            <a:off x="3724603" y="3391838"/>
            <a:ext cx="4510255" cy="2971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fetch;</a:t>
            </a:r>
          </a:p>
          <a:p>
            <a:pPr algn="ctr"/>
            <a:r>
              <a:rPr lang="en-US" altLang="zh-CN"/>
              <a:t>git merge o/master;</a:t>
            </a:r>
          </a:p>
          <a:p>
            <a:pPr algn="ctr"/>
            <a:r>
              <a:rPr lang="en-US" altLang="zh-CN"/>
              <a:t>git push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F91B34-C210-4D9A-8ED3-AAE24267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858" y="3089824"/>
            <a:ext cx="3150576" cy="35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8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E0965-4B77-4F6C-8E8E-8C0882FAFBBD}"/>
              </a:ext>
            </a:extLst>
          </p:cNvPr>
          <p:cNvSpPr/>
          <p:nvPr/>
        </p:nvSpPr>
        <p:spPr>
          <a:xfrm>
            <a:off x="488732" y="1268507"/>
            <a:ext cx="5118537" cy="96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pull </a:t>
            </a:r>
            <a:r>
              <a:rPr lang="zh-CN" altLang="en-US"/>
              <a:t>是</a:t>
            </a:r>
            <a:r>
              <a:rPr lang="en-US" altLang="zh-CN"/>
              <a:t>fetch</a:t>
            </a:r>
            <a:r>
              <a:rPr lang="zh-CN" altLang="en-US"/>
              <a:t>和</a:t>
            </a:r>
            <a:r>
              <a:rPr lang="en-US" altLang="zh-CN"/>
              <a:t>merge</a:t>
            </a:r>
            <a:r>
              <a:rPr lang="zh-CN" altLang="en-US"/>
              <a:t>的简写；</a:t>
            </a:r>
            <a:endParaRPr lang="en-US" altLang="zh-CN"/>
          </a:p>
          <a:p>
            <a:pPr algn="ctr"/>
            <a:r>
              <a:rPr lang="en-US" altLang="zh-CN"/>
              <a:t>Git pull –rebase </a:t>
            </a:r>
            <a:r>
              <a:rPr lang="zh-CN" altLang="en-US"/>
              <a:t>是</a:t>
            </a:r>
            <a:r>
              <a:rPr lang="en-US" altLang="zh-CN"/>
              <a:t>fetch</a:t>
            </a:r>
            <a:r>
              <a:rPr lang="zh-CN" altLang="en-US"/>
              <a:t>和</a:t>
            </a:r>
            <a:r>
              <a:rPr lang="en-US" altLang="zh-CN"/>
              <a:t>rebase</a:t>
            </a:r>
            <a:r>
              <a:rPr lang="zh-CN" altLang="en-US"/>
              <a:t>的简写；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374CEE-2429-4526-8665-449DDDC6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" y="2392026"/>
            <a:ext cx="3495675" cy="43434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68A0FAA-5BDB-457F-99C9-9D273789E385}"/>
              </a:ext>
            </a:extLst>
          </p:cNvPr>
          <p:cNvSpPr/>
          <p:nvPr/>
        </p:nvSpPr>
        <p:spPr>
          <a:xfrm>
            <a:off x="3707525" y="3051245"/>
            <a:ext cx="4761187" cy="2538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pull –rebase;</a:t>
            </a:r>
          </a:p>
          <a:p>
            <a:pPr algn="ctr"/>
            <a:r>
              <a:rPr lang="en-US" altLang="zh-CN"/>
              <a:t>Git push;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0C5668-C618-432C-AA2E-4042F29F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595" y="1967897"/>
            <a:ext cx="4114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95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E0965-4B77-4F6C-8E8E-8C0882FAFBBD}"/>
              </a:ext>
            </a:extLst>
          </p:cNvPr>
          <p:cNvSpPr/>
          <p:nvPr/>
        </p:nvSpPr>
        <p:spPr>
          <a:xfrm>
            <a:off x="488732" y="1268507"/>
            <a:ext cx="5118537" cy="96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git pull;</a:t>
            </a:r>
          </a:p>
          <a:p>
            <a:pPr algn="ctr"/>
            <a:r>
              <a:rPr lang="en-US" altLang="zh-CN" sz="2800" b="1"/>
              <a:t>git push;</a:t>
            </a:r>
            <a:endParaRPr lang="zh-CN" altLang="en-US" sz="2800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15A1A-5ED6-4370-899D-3FF78EE4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" y="2230204"/>
            <a:ext cx="3419475" cy="437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F4FE02-CDB3-4BCF-941E-4054EF31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93" y="2239626"/>
            <a:ext cx="3724275" cy="449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7B3B0E-6116-4A38-8C56-C237EC83F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207" y="4014086"/>
            <a:ext cx="3979263" cy="7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45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E0965-4B77-4F6C-8E8E-8C0882FAFBBD}"/>
              </a:ext>
            </a:extLst>
          </p:cNvPr>
          <p:cNvSpPr/>
          <p:nvPr/>
        </p:nvSpPr>
        <p:spPr>
          <a:xfrm>
            <a:off x="488732" y="1268507"/>
            <a:ext cx="5118537" cy="96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git pull;</a:t>
            </a:r>
          </a:p>
          <a:p>
            <a:pPr algn="ctr"/>
            <a:r>
              <a:rPr lang="en-US" altLang="zh-CN" sz="2800" b="1"/>
              <a:t>git push;</a:t>
            </a:r>
            <a:endParaRPr lang="zh-CN" altLang="en-US" sz="2800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15A1A-5ED6-4370-899D-3FF78EE4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2" y="2230204"/>
            <a:ext cx="3419475" cy="437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F4FE02-CDB3-4BCF-941E-4054EF310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93" y="2239626"/>
            <a:ext cx="3724275" cy="449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7B3B0E-6116-4A38-8C56-C237EC83F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207" y="4014086"/>
            <a:ext cx="3979263" cy="7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6.7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zh-CN" altLang="en-US" b="1" i="0">
                <a:effectLst/>
                <a:latin typeface="Menlo"/>
              </a:rPr>
              <a:t>偏离的工作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589140-F35E-4B3B-BE3B-AAC3640C8714}"/>
              </a:ext>
            </a:extLst>
          </p:cNvPr>
          <p:cNvSpPr/>
          <p:nvPr/>
        </p:nvSpPr>
        <p:spPr>
          <a:xfrm>
            <a:off x="779489" y="1439056"/>
            <a:ext cx="173885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答案：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6FA285-95A1-4A45-8185-E6C1417F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47" y="2738437"/>
            <a:ext cx="5513211" cy="31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50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6.8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en-US" altLang="zh-CN" b="1">
                <a:latin typeface="Menlo"/>
              </a:rPr>
              <a:t>Remote Rejected</a:t>
            </a:r>
            <a:endParaRPr lang="en-US" altLang="zh-CN" b="1" i="0">
              <a:effectLst/>
              <a:latin typeface="Menlo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0D4057-C128-42B4-B21B-F8824B4D62E0}"/>
              </a:ext>
            </a:extLst>
          </p:cNvPr>
          <p:cNvGrpSpPr/>
          <p:nvPr/>
        </p:nvGrpSpPr>
        <p:grpSpPr>
          <a:xfrm>
            <a:off x="644279" y="1321818"/>
            <a:ext cx="11092721" cy="2107181"/>
            <a:chOff x="644279" y="1321818"/>
            <a:chExt cx="11092721" cy="21071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8589140-F35E-4B3B-BE3B-AAC3640C8714}"/>
                </a:ext>
              </a:extLst>
            </p:cNvPr>
            <p:cNvSpPr/>
            <p:nvPr/>
          </p:nvSpPr>
          <p:spPr>
            <a:xfrm>
              <a:off x="644279" y="1321818"/>
              <a:ext cx="11092721" cy="2107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/>
                <a:t>如果在一个大的合作团队，</a:t>
              </a:r>
              <a:r>
                <a:rPr lang="en-US" altLang="zh-CN" sz="2800"/>
                <a:t>master</a:t>
              </a:r>
              <a:r>
                <a:rPr lang="zh-CN" altLang="en-US" sz="2800"/>
                <a:t>被锁定，需要一些</a:t>
              </a:r>
              <a:r>
                <a:rPr lang="en-US" altLang="zh-CN" sz="2800"/>
                <a:t>pull request</a:t>
              </a:r>
              <a:r>
                <a:rPr lang="zh-CN" altLang="en-US" sz="2800"/>
                <a:t>的流程合并修改，如果直接</a:t>
              </a:r>
              <a:r>
                <a:rPr lang="en-US" altLang="zh-CN" sz="2800"/>
                <a:t>commit</a:t>
              </a:r>
              <a:r>
                <a:rPr lang="zh-CN" altLang="en-US" sz="2800"/>
                <a:t>到本地</a:t>
              </a:r>
              <a:r>
                <a:rPr lang="en-US" altLang="zh-CN" sz="2800"/>
                <a:t>master</a:t>
              </a:r>
              <a:r>
                <a:rPr lang="zh-CN" altLang="en-US" sz="2800"/>
                <a:t>，然后试图</a:t>
              </a:r>
              <a:r>
                <a:rPr lang="en-US" altLang="zh-CN" sz="2800"/>
                <a:t>push</a:t>
              </a:r>
              <a:r>
                <a:rPr lang="zh-CN" altLang="en-US" sz="2800"/>
                <a:t>修改，将会收到一下的消息。</a:t>
              </a:r>
              <a:endParaRPr lang="en-US" altLang="zh-CN" sz="2800"/>
            </a:p>
            <a:p>
              <a:pPr algn="ctr"/>
              <a:endParaRPr lang="zh-CN" altLang="en-US" sz="280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57FCD56-E810-4F83-AEA1-CBBE2281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79" y="2865151"/>
              <a:ext cx="11092721" cy="563848"/>
            </a:xfrm>
            <a:prstGeom prst="rect">
              <a:avLst/>
            </a:prstGeom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FB29690-B7F7-4C2D-8261-350265D036E1}"/>
              </a:ext>
            </a:extLst>
          </p:cNvPr>
          <p:cNvSpPr/>
          <p:nvPr/>
        </p:nvSpPr>
        <p:spPr>
          <a:xfrm>
            <a:off x="344476" y="4020455"/>
            <a:ext cx="6805832" cy="190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为什么会被拒绝？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远程服务器拒绝直接</a:t>
            </a:r>
            <a:r>
              <a:rPr lang="en-US" altLang="zh-CN"/>
              <a:t>push</a:t>
            </a:r>
            <a:r>
              <a:rPr lang="zh-CN" altLang="en-US"/>
              <a:t>提交到</a:t>
            </a:r>
            <a:r>
              <a:rPr lang="en-US" altLang="zh-CN"/>
              <a:t>master</a:t>
            </a:r>
            <a:r>
              <a:rPr lang="zh-CN" altLang="en-US"/>
              <a:t>，策略配置要求</a:t>
            </a:r>
            <a:r>
              <a:rPr lang="en-US" altLang="zh-CN"/>
              <a:t>pull requests</a:t>
            </a:r>
            <a:r>
              <a:rPr lang="zh-CN" altLang="en-US"/>
              <a:t>来提交更新。应该按照流程，新建分支，推送该分支并申请</a:t>
            </a:r>
            <a:r>
              <a:rPr lang="en-US" altLang="zh-CN"/>
              <a:t>pull request</a:t>
            </a:r>
            <a:r>
              <a:rPr lang="zh-CN" altLang="en-US"/>
              <a:t>，如果忘记了，而且直接提交给了</a:t>
            </a:r>
            <a:r>
              <a:rPr lang="en-US" altLang="zh-CN"/>
              <a:t>master</a:t>
            </a:r>
            <a:r>
              <a:rPr lang="zh-CN" altLang="en-US"/>
              <a:t>，就会卡住并且无法推送更新。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6578CD-A87F-4E5E-8EAA-B14980397815}"/>
              </a:ext>
            </a:extLst>
          </p:cNvPr>
          <p:cNvSpPr/>
          <p:nvPr/>
        </p:nvSpPr>
        <p:spPr>
          <a:xfrm>
            <a:off x="7417336" y="3534288"/>
            <a:ext cx="4319664" cy="287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怎么办？</a:t>
            </a:r>
            <a:endParaRPr lang="en-US" altLang="zh-CN"/>
          </a:p>
          <a:p>
            <a:pPr algn="ctr"/>
            <a:r>
              <a:rPr lang="zh-CN" altLang="en-US"/>
              <a:t>新建一个</a:t>
            </a:r>
            <a:r>
              <a:rPr lang="zh-CN" altLang="en-US" b="1"/>
              <a:t>分支</a:t>
            </a:r>
            <a:r>
              <a:rPr lang="en-US" altLang="zh-CN" b="1"/>
              <a:t>feature</a:t>
            </a:r>
            <a:r>
              <a:rPr lang="zh-CN" altLang="en-US"/>
              <a:t>，推送到远程服务器，</a:t>
            </a:r>
            <a:endParaRPr lang="en-US" altLang="zh-CN"/>
          </a:p>
          <a:p>
            <a:pPr algn="ctr"/>
            <a:r>
              <a:rPr lang="zh-CN" altLang="en-US"/>
              <a:t>然后</a:t>
            </a:r>
            <a:r>
              <a:rPr lang="en-US" altLang="zh-CN" b="1"/>
              <a:t>reset</a:t>
            </a:r>
            <a:r>
              <a:rPr lang="zh-CN" altLang="en-US" b="1"/>
              <a:t>你的</a:t>
            </a:r>
            <a:r>
              <a:rPr lang="en-US" altLang="zh-CN" b="1"/>
              <a:t>master</a:t>
            </a:r>
            <a:r>
              <a:rPr lang="zh-CN" altLang="en-US" b="1"/>
              <a:t>分支和远程服务器保持一致</a:t>
            </a:r>
            <a:r>
              <a:rPr lang="zh-CN" altLang="en-US"/>
              <a:t>，否则下次</a:t>
            </a:r>
            <a:r>
              <a:rPr lang="en-US" altLang="zh-CN"/>
              <a:t>pull</a:t>
            </a:r>
            <a:r>
              <a:rPr lang="zh-CN" altLang="en-US"/>
              <a:t>（他人提交和你的有冲突的时候），会有问题的。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07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6.8</a:t>
            </a:r>
            <a:r>
              <a:rPr lang="en-US" altLang="zh-CN" b="1" i="0">
                <a:effectLst/>
                <a:latin typeface="Menlo"/>
              </a:rPr>
              <a:t> </a:t>
            </a:r>
            <a:r>
              <a:rPr lang="en-US" altLang="zh-CN" b="1">
                <a:latin typeface="Menlo"/>
              </a:rPr>
              <a:t>Remote Rejected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F1BDE3-C1D5-4BB1-A0D4-3D461412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6" y="1187814"/>
            <a:ext cx="7385942" cy="1150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105D40-B35F-4A02-A646-04C5BCE4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06" y="2185909"/>
            <a:ext cx="5176596" cy="29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95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1905506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 Git</a:t>
            </a:r>
            <a:r>
              <a:rPr lang="zh-CN" altLang="en-US" sz="9600" b="1" i="0">
                <a:effectLst/>
                <a:latin typeface="Menlo"/>
              </a:rPr>
              <a:t>远程高级操作</a:t>
            </a:r>
            <a:endParaRPr lang="en-US" altLang="zh-CN" sz="9600" b="1" i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60451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7.1 </a:t>
            </a:r>
            <a:r>
              <a:rPr lang="zh-CN" altLang="en-US" b="1">
                <a:latin typeface="Menlo"/>
              </a:rPr>
              <a:t>合并特性特支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349353-AACE-40B7-92BA-3D9D800D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9" y="1302270"/>
            <a:ext cx="10080577" cy="8046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3869A2-3FD1-4554-ACA8-6E2BF27D1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" y="2267106"/>
            <a:ext cx="3543300" cy="4362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459806-963D-40AF-A785-CD912656D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30" y="2267106"/>
            <a:ext cx="5809624" cy="8046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B7CD5E-E266-499B-B60F-006CAC308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714" y="3071763"/>
            <a:ext cx="3310248" cy="3529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DD2318-3A08-40FA-ADFE-678BE7D52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4138" y="3429000"/>
            <a:ext cx="3283618" cy="6119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7FA266-4E83-44AB-A19E-B381AC783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4138" y="4544397"/>
            <a:ext cx="2981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0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7.1 </a:t>
            </a:r>
            <a:r>
              <a:rPr lang="zh-CN" altLang="en-US" b="1">
                <a:latin typeface="Menlo"/>
              </a:rPr>
              <a:t>合并特性特支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44B9F3-38DF-4E9B-92FB-A0CE673B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71" y="1110287"/>
            <a:ext cx="4191000" cy="5476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715606-3FD2-4C26-ACDC-297F7818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06" y="2296149"/>
            <a:ext cx="2828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Git </a:t>
            </a:r>
            <a:r>
              <a:rPr lang="en-US" altLang="zh-CN" b="1">
                <a:solidFill>
                  <a:srgbClr val="02215E"/>
                </a:solidFill>
                <a:latin typeface="Arial" panose="020B0604020202020204" pitchFamily="34" charset="0"/>
              </a:rPr>
              <a:t>merge</a:t>
            </a:r>
            <a:r>
              <a:rPr lang="en-US" altLang="zh-CN"/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71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7.2 rebase</a:t>
            </a:r>
            <a:r>
              <a:rPr lang="zh-CN" altLang="en-US" b="1">
                <a:latin typeface="Menlo"/>
              </a:rPr>
              <a:t>和</a:t>
            </a:r>
            <a:r>
              <a:rPr lang="en-US" altLang="zh-CN" b="1">
                <a:latin typeface="Menlo"/>
              </a:rPr>
              <a:t>merge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D052A-1DE1-4B65-91B9-AA07C82F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5" y="1103027"/>
            <a:ext cx="8648700" cy="3962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D93815-9F4B-4D1D-925C-1EB18A1CE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031" y="4055359"/>
            <a:ext cx="4248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FAD9BA3E-E11F-4FCE-B145-6D2694A12EE2}"/>
              </a:ext>
            </a:extLst>
          </p:cNvPr>
          <p:cNvSpPr/>
          <p:nvPr/>
        </p:nvSpPr>
        <p:spPr>
          <a:xfrm>
            <a:off x="314792" y="1064302"/>
            <a:ext cx="6775555" cy="247337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Master </a:t>
            </a:r>
            <a:r>
              <a:rPr lang="zh-CN" altLang="en-US"/>
              <a:t>与</a:t>
            </a:r>
            <a:r>
              <a:rPr lang="en-US" altLang="zh-CN"/>
              <a:t>o/master</a:t>
            </a:r>
          </a:p>
          <a:p>
            <a:pPr marL="342900" indent="-342900" algn="ctr">
              <a:buAutoNum type="arabicPeriod"/>
            </a:pPr>
            <a:r>
              <a:rPr lang="en-US" altLang="zh-CN"/>
              <a:t>Pull</a:t>
            </a:r>
            <a:r>
              <a:rPr lang="zh-CN" altLang="en-US"/>
              <a:t>操作时，提交记录先被下载到 </a:t>
            </a:r>
            <a:r>
              <a:rPr lang="en-US" altLang="zh-CN"/>
              <a:t>o/master</a:t>
            </a:r>
            <a:r>
              <a:rPr lang="zh-CN" altLang="en-US"/>
              <a:t>上，然后再合并到本地的</a:t>
            </a:r>
            <a:r>
              <a:rPr lang="en-US" altLang="zh-CN"/>
              <a:t>master</a:t>
            </a:r>
            <a:r>
              <a:rPr lang="zh-CN" altLang="en-US"/>
              <a:t>分支。</a:t>
            </a:r>
            <a:endParaRPr lang="en-US" altLang="zh-CN"/>
          </a:p>
          <a:p>
            <a:pPr marL="342900" indent="-342900" algn="ctr">
              <a:buAutoNum type="arabicPeriod"/>
            </a:pPr>
            <a:r>
              <a:rPr lang="en-US" altLang="zh-CN"/>
              <a:t>Push</a:t>
            </a:r>
            <a:r>
              <a:rPr lang="zh-CN" altLang="en-US"/>
              <a:t>操作时，工作从</a:t>
            </a:r>
            <a:r>
              <a:rPr lang="en-US" altLang="zh-CN"/>
              <a:t>master</a:t>
            </a:r>
            <a:r>
              <a:rPr lang="zh-CN" altLang="en-US"/>
              <a:t>推到远程的</a:t>
            </a:r>
            <a:r>
              <a:rPr lang="en-US" altLang="zh-CN"/>
              <a:t>master</a:t>
            </a:r>
            <a:r>
              <a:rPr lang="zh-CN" altLang="en-US"/>
              <a:t>分支，同时更新远程分支</a:t>
            </a:r>
            <a:r>
              <a:rPr lang="en-US" altLang="zh-CN"/>
              <a:t>o/master.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645CA2-F628-4015-ADF1-307416FE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6" y="927232"/>
            <a:ext cx="86677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4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8A9C46-08DC-4E07-8AA8-9C58DC58A825}"/>
              </a:ext>
            </a:extLst>
          </p:cNvPr>
          <p:cNvSpPr/>
          <p:nvPr/>
        </p:nvSpPr>
        <p:spPr>
          <a:xfrm>
            <a:off x="2608286" y="1910223"/>
            <a:ext cx="6415790" cy="194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让任意分支跟踪 </a:t>
            </a:r>
            <a:r>
              <a:rPr lang="en-US" altLang="zh-CN"/>
              <a:t>o/master</a:t>
            </a:r>
            <a:r>
              <a:rPr lang="zh-CN" altLang="en-US"/>
              <a:t>。</a:t>
            </a:r>
            <a:endParaRPr lang="en-US" altLang="zh-CN"/>
          </a:p>
          <a:p>
            <a:pPr algn="ctr"/>
            <a:r>
              <a:rPr lang="zh-CN" altLang="en-US"/>
              <a:t>该分支会像</a:t>
            </a:r>
            <a:r>
              <a:rPr lang="en-US" altLang="zh-CN"/>
              <a:t>master</a:t>
            </a:r>
            <a:r>
              <a:rPr lang="zh-CN" altLang="en-US"/>
              <a:t>分支一样得到隐含的</a:t>
            </a:r>
            <a:r>
              <a:rPr lang="en-US" altLang="zh-CN"/>
              <a:t>push</a:t>
            </a:r>
            <a:r>
              <a:rPr lang="zh-CN" altLang="en-US"/>
              <a:t>目的地以及</a:t>
            </a:r>
            <a:r>
              <a:rPr lang="en-US" altLang="zh-CN"/>
              <a:t>merge</a:t>
            </a:r>
            <a:r>
              <a:rPr lang="zh-CN" altLang="en-US"/>
              <a:t>的目标。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可以在分支</a:t>
            </a:r>
            <a:r>
              <a:rPr lang="en-US" altLang="zh-CN" b="0" i="0">
                <a:solidFill>
                  <a:srgbClr val="EEEEEE"/>
                </a:solidFill>
                <a:effectLst/>
                <a:latin typeface="Courier New" panose="02070309020205020404" pitchFamily="49" charset="0"/>
              </a:rPr>
              <a:t>totallyNotMaster</a:t>
            </a:r>
            <a:r>
              <a:rPr lang="zh-CN" altLang="en-US">
                <a:solidFill>
                  <a:srgbClr val="EEEEEE"/>
                </a:solidFill>
                <a:latin typeface="Courier New" panose="02070309020205020404" pitchFamily="49" charset="0"/>
              </a:rPr>
              <a:t>上执行 </a:t>
            </a:r>
            <a:r>
              <a:rPr lang="en-US" altLang="zh-CN">
                <a:solidFill>
                  <a:srgbClr val="EEEEEE"/>
                </a:solidFill>
                <a:latin typeface="Courier New" panose="02070309020205020404" pitchFamily="49" charset="0"/>
              </a:rPr>
              <a:t>git push</a:t>
            </a:r>
            <a:r>
              <a:rPr lang="zh-CN" altLang="en-US">
                <a:solidFill>
                  <a:srgbClr val="EEEEEE"/>
                </a:solidFill>
                <a:latin typeface="Courier New" panose="02070309020205020404" pitchFamily="49" charset="0"/>
              </a:rPr>
              <a:t>， 将工作推送到远程仓库的</a:t>
            </a:r>
            <a:r>
              <a:rPr lang="en-US" altLang="zh-CN">
                <a:solidFill>
                  <a:srgbClr val="EEEEEE"/>
                </a:solidFill>
                <a:latin typeface="Courier New" panose="02070309020205020404" pitchFamily="49" charset="0"/>
              </a:rPr>
              <a:t>master</a:t>
            </a:r>
            <a:r>
              <a:rPr lang="zh-CN" altLang="en-US">
                <a:solidFill>
                  <a:srgbClr val="EEEEEE"/>
                </a:solidFill>
                <a:latin typeface="Courier New" panose="02070309020205020404" pitchFamily="49" charset="0"/>
              </a:rPr>
              <a:t>分支上。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0150ED-4A14-4B68-A583-292EEAC1B956}"/>
              </a:ext>
            </a:extLst>
          </p:cNvPr>
          <p:cNvSpPr/>
          <p:nvPr/>
        </p:nvSpPr>
        <p:spPr>
          <a:xfrm>
            <a:off x="2608286" y="3882039"/>
            <a:ext cx="6415790" cy="176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两种属性：</a:t>
            </a:r>
            <a:endParaRPr lang="en-US" altLang="zh-CN"/>
          </a:p>
          <a:p>
            <a:pPr marL="342900" indent="-342900" algn="ctr">
              <a:buAutoNum type="arabicPeriod"/>
            </a:pPr>
            <a:r>
              <a:rPr lang="zh-CN" altLang="en-US"/>
              <a:t>通过远程分支检出一个新的分支，执行： </a:t>
            </a:r>
            <a:r>
              <a:rPr lang="en-US" altLang="zh-CN"/>
              <a:t>git checkout –b totallyNotMaster o/master</a:t>
            </a:r>
          </a:p>
          <a:p>
            <a:pPr algn="ctr"/>
            <a:r>
              <a:rPr lang="zh-CN" altLang="en-US"/>
              <a:t>意思是创建一个名为 </a:t>
            </a:r>
            <a:r>
              <a:rPr lang="en-US" altLang="zh-CN"/>
              <a:t>totallyNotMaster</a:t>
            </a:r>
            <a:r>
              <a:rPr lang="zh-CN" altLang="en-US"/>
              <a:t>的分支，跟踪远程分支 </a:t>
            </a:r>
            <a:r>
              <a:rPr lang="en-US" altLang="zh-CN"/>
              <a:t>o/master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3694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70598E-C083-4148-B291-452F2B36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5" y="1227163"/>
            <a:ext cx="4003467" cy="4853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4A3187-C5EB-4F6A-A744-17C9DA20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15" y="1227163"/>
            <a:ext cx="6279120" cy="1096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65C2ED-ACE8-4F68-92FC-2806EAA50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170" y="2528966"/>
            <a:ext cx="3619500" cy="40100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04BB530-F07B-496C-A700-FE041FD1245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4826832" y="3653846"/>
            <a:ext cx="2538338" cy="88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26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F6F78-4D29-4854-96AB-E630C912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5" y="1533439"/>
            <a:ext cx="3813358" cy="4450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9BCB25-35C4-4786-B71C-C3AE75AD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459" y="2302501"/>
            <a:ext cx="4430983" cy="804658"/>
          </a:xfrm>
          <a:prstGeom prst="rect">
            <a:avLst/>
          </a:prstGeom>
        </p:spPr>
      </p:pic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C66CB844-248B-45EE-95CF-07B185762F81}"/>
              </a:ext>
            </a:extLst>
          </p:cNvPr>
          <p:cNvSpPr/>
          <p:nvPr/>
        </p:nvSpPr>
        <p:spPr>
          <a:xfrm>
            <a:off x="4422096" y="3410262"/>
            <a:ext cx="3684303" cy="12220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检出名为</a:t>
            </a:r>
            <a:r>
              <a:rPr lang="en-US" altLang="zh-CN"/>
              <a:t>foo</a:t>
            </a:r>
            <a:r>
              <a:rPr lang="zh-CN" altLang="en-US"/>
              <a:t>的新分支，跟踪远程仓库中的</a:t>
            </a:r>
            <a:r>
              <a:rPr lang="en-US" altLang="zh-CN"/>
              <a:t>master</a:t>
            </a:r>
            <a:r>
              <a:rPr lang="zh-CN" altLang="en-US"/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5D32D41-9D7B-42FB-B384-05B56941A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399" y="1533439"/>
            <a:ext cx="3705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9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E65BC7-ECAE-43BF-9227-C7F7C45C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7" y="1719653"/>
            <a:ext cx="4973067" cy="37193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A13C80-9D43-4570-AFD2-32EBF99D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542" y="2950679"/>
            <a:ext cx="3857625" cy="628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00469-4461-4F7B-A4A1-BEEFE2601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098" y="1425094"/>
            <a:ext cx="3857625" cy="46228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AA08AD-AB1C-4A55-8109-0E6497AAB6D1}"/>
              </a:ext>
            </a:extLst>
          </p:cNvPr>
          <p:cNvSpPr txBox="1"/>
          <p:nvPr/>
        </p:nvSpPr>
        <p:spPr>
          <a:xfrm>
            <a:off x="1772764" y="1031055"/>
            <a:ext cx="24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</a:t>
            </a:r>
            <a:r>
              <a:rPr lang="en-US" altLang="zh-CN" sz="3200" b="1"/>
              <a:t>1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354084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AA08AD-AB1C-4A55-8109-0E6497AAB6D1}"/>
              </a:ext>
            </a:extLst>
          </p:cNvPr>
          <p:cNvSpPr txBox="1"/>
          <p:nvPr/>
        </p:nvSpPr>
        <p:spPr>
          <a:xfrm>
            <a:off x="641413" y="1690620"/>
            <a:ext cx="24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方法</a:t>
            </a:r>
            <a:r>
              <a:rPr lang="en-US" altLang="zh-CN" sz="3200" b="1"/>
              <a:t>2</a:t>
            </a:r>
            <a:endParaRPr lang="zh-CN" altLang="en-US" sz="3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A4B746-6F57-4A53-9AFA-BB5E312BC32C}"/>
              </a:ext>
            </a:extLst>
          </p:cNvPr>
          <p:cNvSpPr txBox="1"/>
          <p:nvPr/>
        </p:nvSpPr>
        <p:spPr>
          <a:xfrm>
            <a:off x="509666" y="113877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Gerrit</a:t>
            </a:r>
            <a:r>
              <a:rPr lang="zh-CN" altLang="en-US"/>
              <a:t>代码评审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1021ED-D0C2-43A5-94B1-5EF402D2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98" y="1138776"/>
            <a:ext cx="8321789" cy="2506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1AA8F6-FFAD-4E57-B131-3973E6554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3" y="3667192"/>
            <a:ext cx="3657600" cy="3000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EACE2F-E3C5-407E-8C00-C8B11711C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39" y="4370254"/>
            <a:ext cx="3829050" cy="666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7447AF-D88A-46FB-985C-A1ABECB5F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806" y="3189158"/>
            <a:ext cx="3207709" cy="40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1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7.3 </a:t>
            </a:r>
            <a:r>
              <a:rPr lang="zh-CN" altLang="en-US" b="1">
                <a:latin typeface="Menlo"/>
              </a:rPr>
              <a:t>远程跟踪分支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866C7-3AA9-47C8-AED0-B1484789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6" y="1374645"/>
            <a:ext cx="5076365" cy="26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3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7.4 Git push</a:t>
            </a:r>
            <a:r>
              <a:rPr lang="zh-CN" altLang="en-US" b="1">
                <a:latin typeface="Menlo"/>
              </a:rPr>
              <a:t>的参数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872BDA-2CC7-44C2-BF0E-9184264C331C}"/>
              </a:ext>
            </a:extLst>
          </p:cNvPr>
          <p:cNvSpPr/>
          <p:nvPr/>
        </p:nvSpPr>
        <p:spPr>
          <a:xfrm>
            <a:off x="404735" y="927232"/>
            <a:ext cx="9743606" cy="122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指定远程仓库以及要</a:t>
            </a:r>
            <a:r>
              <a:rPr lang="en-US" altLang="zh-CN" sz="4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en-US" sz="44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的目的地。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4E8A21-8DA6-4AD6-B004-A4EE21010E31}"/>
              </a:ext>
            </a:extLst>
          </p:cNvPr>
          <p:cNvSpPr/>
          <p:nvPr/>
        </p:nvSpPr>
        <p:spPr>
          <a:xfrm>
            <a:off x="404735" y="2156425"/>
            <a:ext cx="797226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>
                <a:latin typeface="Times New Roman" panose="02020603050405020304" pitchFamily="18" charset="0"/>
                <a:cs typeface="Times New Roman" panose="02020603050405020304" pitchFamily="18" charset="0"/>
              </a:rPr>
              <a:t>git push &lt;remote&gt; &lt;place&gt;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A34758-3586-429C-BEB5-6184F4506D47}"/>
              </a:ext>
            </a:extLst>
          </p:cNvPr>
          <p:cNvSpPr/>
          <p:nvPr/>
        </p:nvSpPr>
        <p:spPr>
          <a:xfrm>
            <a:off x="584616" y="3702570"/>
            <a:ext cx="5511384" cy="1693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举个例子 </a:t>
            </a:r>
            <a:r>
              <a:rPr lang="en-US" altLang="zh-CN"/>
              <a:t>git push origin master, </a:t>
            </a:r>
            <a:r>
              <a:rPr lang="zh-CN" altLang="en-US"/>
              <a:t>意思是切到本地的</a:t>
            </a:r>
            <a:r>
              <a:rPr lang="en-US" altLang="zh-CN"/>
              <a:t>master</a:t>
            </a:r>
            <a:r>
              <a:rPr lang="zh-CN" altLang="en-US"/>
              <a:t>分支，获取所有提交，再到远程仓库</a:t>
            </a:r>
            <a:r>
              <a:rPr lang="en-US" altLang="zh-CN"/>
              <a:t>origin</a:t>
            </a:r>
            <a:r>
              <a:rPr lang="zh-CN" altLang="en-US"/>
              <a:t>中找到</a:t>
            </a:r>
            <a:r>
              <a:rPr lang="en-US" altLang="zh-CN"/>
              <a:t>master</a:t>
            </a:r>
            <a:r>
              <a:rPr lang="zh-CN" altLang="en-US"/>
              <a:t>分支，将远程仓库中没有的提交记录添加上去。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430195-D26E-490A-A98B-102750B8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09" y="3603469"/>
            <a:ext cx="2172595" cy="24354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D2143D-3A77-40E9-AA9F-65D932FF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017" y="3690729"/>
            <a:ext cx="2524983" cy="2626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EFFE5D-7326-498B-AAFA-E22A5F7DE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602" y="5148787"/>
            <a:ext cx="2994920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7.4 Git push</a:t>
            </a:r>
            <a:r>
              <a:rPr lang="zh-CN" altLang="en-US" b="1">
                <a:latin typeface="Menlo"/>
              </a:rPr>
              <a:t>的参数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430195-D26E-490A-A98B-102750B8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01" y="2289145"/>
            <a:ext cx="3481158" cy="3902264"/>
          </a:xfrm>
          <a:prstGeom prst="rect">
            <a:avLst/>
          </a:prstGeom>
        </p:spPr>
      </p:pic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C725D3C1-0E24-43AF-A3A4-58678345BF90}"/>
              </a:ext>
            </a:extLst>
          </p:cNvPr>
          <p:cNvSpPr/>
          <p:nvPr/>
        </p:nvSpPr>
        <p:spPr>
          <a:xfrm>
            <a:off x="1000901" y="1169233"/>
            <a:ext cx="5309958" cy="8046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如果没有指定参数会发生什么？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64C229-786E-4775-9376-64DD2881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12" y="4541209"/>
            <a:ext cx="3609975" cy="6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F08770-128F-4809-8B31-FD34D1A48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987" y="1973891"/>
            <a:ext cx="4057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 </a:t>
            </a:r>
            <a:r>
              <a:rPr lang="en-US" altLang="zh-CN" sz="9600" b="1" i="0">
                <a:solidFill>
                  <a:srgbClr val="333333"/>
                </a:solidFill>
                <a:effectLst/>
                <a:latin typeface="-apple-system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5264101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7.4 Git push</a:t>
            </a:r>
            <a:r>
              <a:rPr lang="zh-CN" altLang="en-US" b="1">
                <a:latin typeface="Menlo"/>
              </a:rPr>
              <a:t>的参数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B7A04-6C58-4FEC-849D-4F877B483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5" y="1905311"/>
            <a:ext cx="6877663" cy="29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56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7.5 &lt;place&gt;</a:t>
            </a:r>
            <a:r>
              <a:rPr lang="zh-CN" altLang="en-US" b="1">
                <a:latin typeface="Menlo"/>
              </a:rPr>
              <a:t>参数详解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CA2DC-2857-4886-AB19-C70C26B2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475"/>
            <a:ext cx="733425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283B6D-5B56-40FA-8171-87DBBD84D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91457"/>
            <a:ext cx="3676650" cy="3643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2094C0-1508-4468-97EA-2F6874D34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5297805"/>
            <a:ext cx="3371850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E5BC5A-864D-45D9-9C25-BD5ECC1E7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2485371"/>
            <a:ext cx="41243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02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7.5 &lt;place&gt;</a:t>
            </a:r>
            <a:r>
              <a:rPr lang="zh-CN" altLang="en-US" b="1">
                <a:latin typeface="Menlo"/>
              </a:rPr>
              <a:t>参数详解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2A3630E6-E3CF-431C-88A8-307F86739DC3}"/>
              </a:ext>
            </a:extLst>
          </p:cNvPr>
          <p:cNvSpPr/>
          <p:nvPr/>
        </p:nvSpPr>
        <p:spPr>
          <a:xfrm>
            <a:off x="614855" y="1387366"/>
            <a:ext cx="5754414" cy="12454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如果推送的目的分支不存在，则会在远程仓库中根据你提供的名称帮你创造这个分支。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2B3AF4-C3A6-4B45-97BB-C1DB47C7C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" y="2812417"/>
            <a:ext cx="3088563" cy="4045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87FF06-5AFB-4346-B1C4-5E64D9B4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325" y="2650843"/>
            <a:ext cx="3533775" cy="4076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96100B-37F2-4929-B865-495C4FC9E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459" y="4835208"/>
            <a:ext cx="3790950" cy="371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707197-82FB-4D8E-888B-A8BD30EC7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269" y="1129983"/>
            <a:ext cx="49434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7.6 git fetch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2A3630E6-E3CF-431C-88A8-307F86739DC3}"/>
              </a:ext>
            </a:extLst>
          </p:cNvPr>
          <p:cNvSpPr/>
          <p:nvPr/>
        </p:nvSpPr>
        <p:spPr>
          <a:xfrm>
            <a:off x="510028" y="1194859"/>
            <a:ext cx="4110098" cy="8046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fetch</a:t>
            </a:r>
            <a:r>
              <a:rPr lang="zh-CN" altLang="en-US"/>
              <a:t>和</a:t>
            </a:r>
            <a:r>
              <a:rPr lang="en-US" altLang="zh-CN"/>
              <a:t>git push</a:t>
            </a:r>
            <a:r>
              <a:rPr lang="zh-CN" altLang="en-US"/>
              <a:t>极其相似。</a:t>
            </a:r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AAD6B0-176E-4996-B881-64B92EBF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43168"/>
              </p:ext>
            </p:extLst>
          </p:nvPr>
        </p:nvGraphicFramePr>
        <p:xfrm>
          <a:off x="1237915" y="2267144"/>
          <a:ext cx="9590506" cy="435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253">
                  <a:extLst>
                    <a:ext uri="{9D8B030D-6E8A-4147-A177-3AD203B41FA5}">
                      <a16:colId xmlns:a16="http://schemas.microsoft.com/office/drawing/2014/main" val="3619969346"/>
                    </a:ext>
                  </a:extLst>
                </a:gridCol>
                <a:gridCol w="4795253">
                  <a:extLst>
                    <a:ext uri="{9D8B030D-6E8A-4147-A177-3AD203B41FA5}">
                      <a16:colId xmlns:a16="http://schemas.microsoft.com/office/drawing/2014/main" val="3771912431"/>
                    </a:ext>
                  </a:extLst>
                </a:gridCol>
              </a:tblGrid>
              <a:tr h="1745312">
                <a:tc>
                  <a:txBody>
                    <a:bodyPr/>
                    <a:lstStyle/>
                    <a:p>
                      <a:r>
                        <a:rPr lang="en-US" altLang="zh-CN"/>
                        <a:t>Git fetch origin foo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到远程仓库的</a:t>
                      </a:r>
                      <a:r>
                        <a:rPr lang="en-US" altLang="zh-CN"/>
                        <a:t>foo</a:t>
                      </a:r>
                      <a:r>
                        <a:rPr lang="zh-CN" altLang="en-US"/>
                        <a:t>分支上（只下载远程仓库中</a:t>
                      </a:r>
                      <a:r>
                        <a:rPr lang="en-US" altLang="zh-CN"/>
                        <a:t>foo</a:t>
                      </a:r>
                      <a:r>
                        <a:rPr lang="zh-CN" altLang="en-US"/>
                        <a:t>分支上的最新提交记录），获取所有本地不存在的提交，放到本地的</a:t>
                      </a:r>
                      <a:r>
                        <a:rPr lang="en-US" altLang="zh-CN"/>
                        <a:t>o/foo</a:t>
                      </a:r>
                      <a:r>
                        <a:rPr lang="zh-CN" altLang="en-US"/>
                        <a:t>上。</a:t>
                      </a:r>
                      <a:endParaRPr lang="en-US" altLang="zh-CN"/>
                    </a:p>
                    <a:p>
                      <a:endParaRPr lang="en-US" altLang="zh-CN"/>
                    </a:p>
                    <a:p>
                      <a:r>
                        <a:rPr lang="zh-CN" altLang="en-US"/>
                        <a:t>为什么是放在</a:t>
                      </a:r>
                      <a:r>
                        <a:rPr lang="en-US" altLang="zh-CN"/>
                        <a:t>o/foo</a:t>
                      </a:r>
                      <a:r>
                        <a:rPr lang="zh-CN" altLang="en-US"/>
                        <a:t>上而不是 </a:t>
                      </a:r>
                      <a:r>
                        <a:rPr lang="en-US" altLang="zh-CN"/>
                        <a:t>foo</a:t>
                      </a:r>
                      <a:r>
                        <a:rPr lang="zh-CN" altLang="en-US"/>
                        <a:t>上？因为可能在</a:t>
                      </a:r>
                      <a:r>
                        <a:rPr lang="en-US" altLang="zh-CN"/>
                        <a:t>foo</a:t>
                      </a:r>
                      <a:r>
                        <a:rPr lang="zh-CN" altLang="en-US"/>
                        <a:t>分支上的工作还没做完，也不想弄乱。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74662"/>
                  </a:ext>
                </a:extLst>
              </a:tr>
              <a:tr h="2609061">
                <a:tc>
                  <a:txBody>
                    <a:bodyPr/>
                    <a:lstStyle/>
                    <a:p>
                      <a:r>
                        <a:rPr lang="zh-CN" altLang="en-US"/>
                        <a:t>指定 </a:t>
                      </a:r>
                      <a:r>
                        <a:rPr lang="en-US" altLang="zh-CN"/>
                        <a:t>&lt;source&gt;:&lt;destination&gt;</a:t>
                      </a:r>
                      <a:r>
                        <a:rPr lang="zh-CN" altLang="en-US"/>
                        <a:t>，不能在当前检出的分支上这么做，在其他分支上可以。</a:t>
                      </a:r>
                      <a:endParaRPr lang="en-US" altLang="zh-CN"/>
                    </a:p>
                    <a:p>
                      <a:r>
                        <a:rPr lang="zh-CN" altLang="en-US"/>
                        <a:t>这里的</a:t>
                      </a:r>
                      <a:r>
                        <a:rPr lang="en-US" altLang="zh-CN"/>
                        <a:t>source</a:t>
                      </a:r>
                      <a:r>
                        <a:rPr lang="zh-CN" altLang="en-US"/>
                        <a:t>是远程仓库中的位置，</a:t>
                      </a:r>
                      <a:r>
                        <a:rPr lang="en-US" altLang="zh-CN"/>
                        <a:t>destination</a:t>
                      </a:r>
                      <a:r>
                        <a:rPr lang="zh-CN" altLang="en-US"/>
                        <a:t>是放置提交的本地仓库的位置。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开发人员很少这么做。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087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F5AD300-3B18-4433-BD12-FECE00E1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68" y="4444330"/>
            <a:ext cx="1241041" cy="1402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06F495-9753-484F-A600-B124C511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34" y="5905023"/>
            <a:ext cx="3143250" cy="41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68EF5B-1218-4419-88DA-DAE9537C6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479" y="4355561"/>
            <a:ext cx="1316488" cy="15494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2B35C5-38C9-4E4B-9AD1-BA256704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116" y="5073317"/>
            <a:ext cx="1832456" cy="6978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99B753-D33E-4A3F-BB4F-171E95DC6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954" y="375002"/>
            <a:ext cx="4591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7.7 </a:t>
            </a:r>
            <a:r>
              <a:rPr lang="zh-CN" altLang="en-US" b="1">
                <a:latin typeface="Menlo"/>
              </a:rPr>
              <a:t>古怪的</a:t>
            </a:r>
            <a:r>
              <a:rPr lang="en-US" altLang="zh-CN" b="1">
                <a:latin typeface="Menlo"/>
              </a:rPr>
              <a:t>source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2A3630E6-E3CF-431C-88A8-307F86739DC3}"/>
              </a:ext>
            </a:extLst>
          </p:cNvPr>
          <p:cNvSpPr/>
          <p:nvPr/>
        </p:nvSpPr>
        <p:spPr>
          <a:xfrm>
            <a:off x="510028" y="1194859"/>
            <a:ext cx="4110098" cy="8046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fetch</a:t>
            </a:r>
            <a:r>
              <a:rPr lang="zh-CN" altLang="en-US"/>
              <a:t>和</a:t>
            </a:r>
            <a:r>
              <a:rPr lang="en-US" altLang="zh-CN"/>
              <a:t>git push</a:t>
            </a:r>
            <a:r>
              <a:rPr lang="zh-CN" altLang="en-US"/>
              <a:t>极其相似。</a:t>
            </a:r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1AAD6B0-176E-4996-B881-64B92EBFF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03099"/>
              </p:ext>
            </p:extLst>
          </p:nvPr>
        </p:nvGraphicFramePr>
        <p:xfrm>
          <a:off x="332516" y="2163585"/>
          <a:ext cx="11476625" cy="309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06">
                  <a:extLst>
                    <a:ext uri="{9D8B030D-6E8A-4147-A177-3AD203B41FA5}">
                      <a16:colId xmlns:a16="http://schemas.microsoft.com/office/drawing/2014/main" val="3619969346"/>
                    </a:ext>
                  </a:extLst>
                </a:gridCol>
                <a:gridCol w="3109917">
                  <a:extLst>
                    <a:ext uri="{9D8B030D-6E8A-4147-A177-3AD203B41FA5}">
                      <a16:colId xmlns:a16="http://schemas.microsoft.com/office/drawing/2014/main" val="3771912431"/>
                    </a:ext>
                  </a:extLst>
                </a:gridCol>
                <a:gridCol w="2631688">
                  <a:extLst>
                    <a:ext uri="{9D8B030D-6E8A-4147-A177-3AD203B41FA5}">
                      <a16:colId xmlns:a16="http://schemas.microsoft.com/office/drawing/2014/main" val="88269820"/>
                    </a:ext>
                  </a:extLst>
                </a:gridCol>
                <a:gridCol w="3334214">
                  <a:extLst>
                    <a:ext uri="{9D8B030D-6E8A-4147-A177-3AD203B41FA5}">
                      <a16:colId xmlns:a16="http://schemas.microsoft.com/office/drawing/2014/main" val="2963584002"/>
                    </a:ext>
                  </a:extLst>
                </a:gridCol>
              </a:tblGrid>
              <a:tr h="808948">
                <a:tc>
                  <a:txBody>
                    <a:bodyPr/>
                    <a:lstStyle/>
                    <a:p>
                      <a:r>
                        <a:rPr lang="en-US" altLang="zh-CN"/>
                        <a:t>what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How</a:t>
                      </a:r>
                    </a:p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why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180193"/>
                  </a:ext>
                </a:extLst>
              </a:tr>
              <a:tr h="2290844">
                <a:tc>
                  <a:txBody>
                    <a:bodyPr/>
                    <a:lstStyle/>
                    <a:p>
                      <a:r>
                        <a:rPr lang="zh-CN" altLang="en-US"/>
                        <a:t>可以在</a:t>
                      </a:r>
                      <a:r>
                        <a:rPr lang="en-US" altLang="zh-CN"/>
                        <a:t>git push</a:t>
                      </a:r>
                      <a:r>
                        <a:rPr lang="zh-CN" altLang="en-US"/>
                        <a:t>或者</a:t>
                      </a:r>
                      <a:r>
                        <a:rPr lang="en-US" altLang="zh-CN"/>
                        <a:t>git fetch</a:t>
                      </a:r>
                      <a:r>
                        <a:rPr lang="zh-CN" altLang="en-US"/>
                        <a:t>时不指定任何</a:t>
                      </a:r>
                      <a:r>
                        <a:rPr lang="en-US" altLang="zh-CN"/>
                        <a:t>source</a:t>
                      </a:r>
                      <a:r>
                        <a:rPr lang="zh-CN" altLang="en-US"/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方式为仅保留冒号以及</a:t>
                      </a:r>
                      <a:r>
                        <a:rPr lang="en-US" altLang="zh-CN"/>
                        <a:t>destination</a:t>
                      </a:r>
                      <a:r>
                        <a:rPr lang="zh-CN" altLang="en-US"/>
                        <a:t>部分，</a:t>
                      </a:r>
                      <a:r>
                        <a:rPr lang="en-US" altLang="zh-CN"/>
                        <a:t>source</a:t>
                      </a:r>
                      <a:r>
                        <a:rPr lang="zh-CN" altLang="en-US"/>
                        <a:t>部分留空。</a:t>
                      </a:r>
                      <a:endParaRPr lang="en-US" altLang="zh-CN"/>
                    </a:p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通过给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传空值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，成功删除了远程仓库中的 </a:t>
                      </a:r>
                      <a:r>
                        <a:rPr lang="en-US" altLang="zh-CN"/>
                        <a:t>foo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分支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fetch 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 到本地，会在本地创建一个新分支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97466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8742DB2-74E6-44BF-995F-4A0C5D89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85" y="4110998"/>
            <a:ext cx="2914858" cy="103659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2CDF5B-1747-489D-957E-E6DBD6FF90BB}"/>
              </a:ext>
            </a:extLst>
          </p:cNvPr>
          <p:cNvGrpSpPr/>
          <p:nvPr/>
        </p:nvGrpSpPr>
        <p:grpSpPr>
          <a:xfrm>
            <a:off x="5517846" y="4252524"/>
            <a:ext cx="3852769" cy="1773940"/>
            <a:chOff x="7536342" y="3859867"/>
            <a:chExt cx="5115806" cy="209155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C92E38D-F3AB-401D-83C4-54CDB3879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6342" y="4152354"/>
              <a:ext cx="2568401" cy="179906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1D7F1C4-830F-4BB8-9742-49F434C73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9099" y="3859867"/>
              <a:ext cx="2905125" cy="36195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4CBC2A5-731D-4932-BFF2-5AE8EE08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5026" y="4299162"/>
              <a:ext cx="2437122" cy="1505448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AB647A6-1B6D-49FE-B508-8C00C4F1191E}"/>
              </a:ext>
            </a:extLst>
          </p:cNvPr>
          <p:cNvGrpSpPr/>
          <p:nvPr/>
        </p:nvGrpSpPr>
        <p:grpSpPr>
          <a:xfrm>
            <a:off x="9713944" y="3953753"/>
            <a:ext cx="2318406" cy="1948196"/>
            <a:chOff x="8910872" y="2676914"/>
            <a:chExt cx="3922758" cy="332465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E827C17-6631-4EE5-8B5F-5FC9DC39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10872" y="2676914"/>
              <a:ext cx="2272420" cy="142368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D7D747-07B2-43F6-85DA-A8C1F4693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88558" y="4015492"/>
              <a:ext cx="2667000" cy="3905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28150D4-0A00-418D-8FE7-BE40B443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39143" y="4327107"/>
              <a:ext cx="2494487" cy="1674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8049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7.8 git pull </a:t>
            </a:r>
            <a:r>
              <a:rPr lang="zh-CN" altLang="en-US" b="1">
                <a:latin typeface="Menlo"/>
              </a:rPr>
              <a:t>参数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2A3630E6-E3CF-431C-88A8-307F86739DC3}"/>
              </a:ext>
            </a:extLst>
          </p:cNvPr>
          <p:cNvSpPr/>
          <p:nvPr/>
        </p:nvSpPr>
        <p:spPr>
          <a:xfrm>
            <a:off x="510028" y="1194859"/>
            <a:ext cx="4110098" cy="8046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Git pull </a:t>
            </a:r>
            <a:r>
              <a:rPr lang="zh-CN" altLang="en-US"/>
              <a:t>时</a:t>
            </a:r>
            <a:r>
              <a:rPr lang="en-US" altLang="zh-CN"/>
              <a:t>fetch</a:t>
            </a:r>
            <a:r>
              <a:rPr lang="zh-CN" altLang="en-US"/>
              <a:t>和</a:t>
            </a:r>
            <a:r>
              <a:rPr lang="en-US" altLang="zh-CN"/>
              <a:t>merge</a:t>
            </a:r>
            <a:r>
              <a:rPr lang="zh-CN" altLang="en-US"/>
              <a:t>的缩写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F8EE2C-EA1F-45FA-8F04-84DB17F3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8" y="2267145"/>
            <a:ext cx="4063266" cy="13423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8A0FFC-99E6-498C-9E72-1B402425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23" y="2267144"/>
            <a:ext cx="4653407" cy="1342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1DC600-99CB-4231-8511-2D45DB34F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39" y="3872908"/>
            <a:ext cx="2759243" cy="28959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9893B8-AD34-4A94-A271-F9EBEA769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282" y="5135122"/>
            <a:ext cx="2752725" cy="371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A16C9A-9E0F-4602-9B68-43FEC11A4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4638" y="3741871"/>
            <a:ext cx="3235464" cy="30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4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b="1">
                <a:latin typeface="Menlo"/>
              </a:rPr>
              <a:t>7.8 git pull </a:t>
            </a:r>
            <a:r>
              <a:rPr lang="zh-CN" altLang="en-US" b="1">
                <a:latin typeface="Menlo"/>
              </a:rPr>
              <a:t>参数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2A3630E6-E3CF-431C-88A8-307F86739DC3}"/>
              </a:ext>
            </a:extLst>
          </p:cNvPr>
          <p:cNvSpPr/>
          <p:nvPr/>
        </p:nvSpPr>
        <p:spPr>
          <a:xfrm>
            <a:off x="510028" y="1194859"/>
            <a:ext cx="4110098" cy="80465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指定</a:t>
            </a:r>
            <a:r>
              <a:rPr lang="en-US" altLang="zh-CN"/>
              <a:t>source:destination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DCF16-7D5A-4CC7-A6BE-CFFF457B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6" y="2472991"/>
            <a:ext cx="4210050" cy="3981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1087CF-CFAB-427B-9217-A4F07F449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641" y="3545277"/>
            <a:ext cx="3209925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78DE41-3973-4FEF-BB87-ECD7B2F58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506" y="1999518"/>
            <a:ext cx="4781550" cy="4286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85030E-AD90-4DEB-8B91-305AF6A08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506" y="418368"/>
            <a:ext cx="4133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8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1905506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0">
                <a:effectLst/>
                <a:latin typeface="Menlo"/>
              </a:rPr>
              <a:t> </a:t>
            </a:r>
            <a:r>
              <a:rPr lang="en-US" altLang="zh-CN" sz="9600" b="1" i="0">
                <a:effectLst/>
                <a:latin typeface="Menlo"/>
                <a:hlinkClick r:id="rId3" action="ppaction://hlinksldjump"/>
              </a:rPr>
              <a:t>Git</a:t>
            </a:r>
            <a:r>
              <a:rPr lang="en-US" altLang="zh-CN" sz="9600" b="1" i="0">
                <a:effectLst/>
                <a:latin typeface="Menlo"/>
              </a:rPr>
              <a:t> </a:t>
            </a:r>
            <a:r>
              <a:rPr lang="zh-CN" altLang="en-US" sz="9600" b="1">
                <a:latin typeface="Menlo"/>
              </a:rPr>
              <a:t>实战</a:t>
            </a:r>
            <a:endParaRPr lang="en-US" altLang="zh-CN" sz="9600" b="1" i="0">
              <a:effectLst/>
              <a:latin typeface="Menlo"/>
            </a:endParaRPr>
          </a:p>
        </p:txBody>
      </p:sp>
      <p:sp>
        <p:nvSpPr>
          <p:cNvPr id="5" name="文本框 4">
            <a:hlinkClick r:id="rId4"/>
            <a:extLst>
              <a:ext uri="{FF2B5EF4-FFF2-40B4-BE49-F238E27FC236}">
                <a16:creationId xmlns:a16="http://schemas.microsoft.com/office/drawing/2014/main" id="{2E54389F-3DA7-4539-B199-EA1368ADCE12}"/>
              </a:ext>
            </a:extLst>
          </p:cNvPr>
          <p:cNvSpPr txBox="1"/>
          <p:nvPr/>
        </p:nvSpPr>
        <p:spPr>
          <a:xfrm>
            <a:off x="763361" y="4109748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https://cloud.tencent.com/developer/article/1458720</a:t>
            </a:r>
          </a:p>
        </p:txBody>
      </p:sp>
    </p:spTree>
    <p:extLst>
      <p:ext uri="{BB962C8B-B14F-4D97-AF65-F5344CB8AC3E}">
        <p14:creationId xmlns:p14="http://schemas.microsoft.com/office/powerpoint/2010/main" val="16401023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3E00-C6A3-410A-BB94-2A82BE3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208D2-280B-470A-911E-4AF2B054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Git clone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130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b="1" i="0">
                <a:effectLst/>
                <a:latin typeface="Menlo"/>
              </a:rPr>
              <a:t>工作区、暂存区、版本库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3E4D83-3365-4B43-A964-1425DC05E7E0}"/>
              </a:ext>
            </a:extLst>
          </p:cNvPr>
          <p:cNvSpPr/>
          <p:nvPr/>
        </p:nvSpPr>
        <p:spPr>
          <a:xfrm>
            <a:off x="390144" y="1188734"/>
            <a:ext cx="4718304" cy="141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1. </a:t>
            </a:r>
            <a:r>
              <a:rPr lang="zh-CN" altLang="en-US"/>
              <a:t>工作区中有个目录叫做</a:t>
            </a:r>
            <a:r>
              <a:rPr lang="en-US" altLang="zh-CN"/>
              <a:t>.git</a:t>
            </a:r>
            <a:r>
              <a:rPr lang="zh-CN" altLang="en-US"/>
              <a:t>，该目录下有个</a:t>
            </a:r>
            <a:r>
              <a:rPr lang="en-US" altLang="zh-CN"/>
              <a:t>index</a:t>
            </a:r>
            <a:r>
              <a:rPr lang="zh-CN" altLang="en-US"/>
              <a:t>文件，即</a:t>
            </a:r>
            <a:r>
              <a:rPr lang="en-US" altLang="zh-CN" b="1"/>
              <a:t>.git/index</a:t>
            </a:r>
            <a:r>
              <a:rPr lang="zh-CN" altLang="en-US" b="1"/>
              <a:t>，称为暂存区。</a:t>
            </a:r>
            <a:endParaRPr lang="en-US" altLang="zh-CN" b="1"/>
          </a:p>
          <a:p>
            <a:pPr algn="ctr"/>
            <a:endParaRPr lang="en-US" altLang="zh-CN" b="1"/>
          </a:p>
          <a:p>
            <a:r>
              <a:rPr lang="en-US" altLang="zh-CN"/>
              <a:t>2. </a:t>
            </a:r>
            <a:r>
              <a:rPr lang="en-US" altLang="zh-CN" b="1"/>
              <a:t>.git</a:t>
            </a:r>
            <a:r>
              <a:rPr lang="zh-CN" altLang="en-US" b="1"/>
              <a:t>称为版本库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C536D8-2266-480E-86DD-B0D0AF9E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61" y="2605414"/>
            <a:ext cx="77819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Git </a:t>
            </a:r>
            <a:r>
              <a:rPr lang="en-US" altLang="zh-CN" b="1" i="0">
                <a:solidFill>
                  <a:srgbClr val="02215E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US" altLang="zh-CN"/>
              <a:t> ---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理论介绍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20A704-1A97-4C38-9E69-3039C20F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29" y="1269424"/>
            <a:ext cx="8715375" cy="4581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761DCA9-508E-470E-BF12-9EAAABF74361}"/>
              </a:ext>
            </a:extLst>
          </p:cNvPr>
          <p:cNvSpPr txBox="1"/>
          <p:nvPr/>
        </p:nvSpPr>
        <p:spPr>
          <a:xfrm>
            <a:off x="-287129" y="6193141"/>
            <a:ext cx="6258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02215E"/>
                </a:solidFill>
                <a:effectLst/>
                <a:latin typeface="Arial" panose="020B0604020202020204" pitchFamily="34" charset="0"/>
              </a:rPr>
              <a:t>git checkout -b [yourbranchname]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6839DE-DD3A-4D7E-965D-72C48F10D6F6}"/>
              </a:ext>
            </a:extLst>
          </p:cNvPr>
          <p:cNvSpPr txBox="1"/>
          <p:nvPr/>
        </p:nvSpPr>
        <p:spPr>
          <a:xfrm>
            <a:off x="8428246" y="2338615"/>
            <a:ext cx="3763754" cy="95410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Menlo"/>
              </a:rPr>
              <a:t>强制移动</a:t>
            </a:r>
            <a:br>
              <a:rPr lang="en-US" altLang="zh-CN" sz="2800" b="1" i="0">
                <a:solidFill>
                  <a:srgbClr val="FF502C"/>
                </a:solidFill>
                <a:effectLst/>
                <a:latin typeface="Menlo"/>
              </a:rPr>
            </a:br>
            <a:r>
              <a:rPr lang="en-US" altLang="zh-CN" sz="2800" b="1" i="0">
                <a:solidFill>
                  <a:srgbClr val="FF502C"/>
                </a:solidFill>
                <a:effectLst/>
                <a:latin typeface="Menlo"/>
              </a:rPr>
              <a:t>git branch -f master C6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9553306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b="1">
                <a:latin typeface="Menlo"/>
              </a:rPr>
              <a:t>添加至暂存区 </a:t>
            </a:r>
            <a:r>
              <a:rPr lang="en-US" altLang="zh-CN" b="1">
                <a:latin typeface="Menlo"/>
              </a:rPr>
              <a:t>+ </a:t>
            </a:r>
            <a:r>
              <a:rPr lang="zh-CN" altLang="en-US" b="1">
                <a:latin typeface="Menlo"/>
              </a:rPr>
              <a:t>提交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A1DB2B9E-1DC5-494D-960C-7B9E652CC513}"/>
              </a:ext>
            </a:extLst>
          </p:cNvPr>
          <p:cNvSpPr/>
          <p:nvPr/>
        </p:nvSpPr>
        <p:spPr>
          <a:xfrm>
            <a:off x="341587" y="1269125"/>
            <a:ext cx="7415047" cy="1001109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git add </a:t>
            </a:r>
            <a:r>
              <a:rPr lang="zh-CN" altLang="en-US">
                <a:solidFill>
                  <a:srgbClr val="FF0000"/>
                </a:solidFill>
              </a:rPr>
              <a:t>文件夹</a:t>
            </a:r>
            <a:r>
              <a:rPr lang="en-US" altLang="zh-CN">
                <a:solidFill>
                  <a:srgbClr val="FF0000"/>
                </a:solidFill>
              </a:rPr>
              <a:t>/            </a:t>
            </a:r>
            <a:r>
              <a:rPr lang="zh-CN" altLang="en-US"/>
              <a:t>添加整个文件夹及内容</a:t>
            </a:r>
            <a:endParaRPr lang="en-US" altLang="zh-CN"/>
          </a:p>
          <a:p>
            <a:pPr algn="ctr"/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git add *.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文件类型       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添加目录中所有此文件类型的文件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2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b="1">
                <a:latin typeface="Menlo"/>
              </a:rPr>
              <a:t>全局设置</a:t>
            </a:r>
            <a:endParaRPr lang="en-US" altLang="zh-CN" b="1" i="0">
              <a:effectLst/>
              <a:latin typeface="Menl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5E179-D2FB-42CD-8218-12D59122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82" y="1201374"/>
            <a:ext cx="6893144" cy="13110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24B7185-EF2E-4951-8744-87A4EEE85E9C}"/>
              </a:ext>
            </a:extLst>
          </p:cNvPr>
          <p:cNvSpPr/>
          <p:nvPr/>
        </p:nvSpPr>
        <p:spPr>
          <a:xfrm>
            <a:off x="646339" y="2890157"/>
            <a:ext cx="5596618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填写一个用户名和邮箱作为标识；</a:t>
            </a:r>
            <a:endParaRPr lang="en-US" altLang="zh-CN"/>
          </a:p>
          <a:p>
            <a:pPr algn="ctr"/>
            <a:r>
              <a:rPr lang="en-US" altLang="zh-CN"/>
              <a:t>--global</a:t>
            </a:r>
            <a:r>
              <a:rPr lang="zh-CN" altLang="en-US"/>
              <a:t>： 这台机器上所有的</a:t>
            </a:r>
            <a:r>
              <a:rPr lang="en-US" altLang="zh-CN"/>
              <a:t>Git</a:t>
            </a:r>
            <a:r>
              <a:rPr lang="zh-CN" altLang="en-US"/>
              <a:t>仓库都会使用该配置。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481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b="1" i="0">
                <a:effectLst/>
                <a:latin typeface="Menlo"/>
              </a:rPr>
              <a:t>版本回退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B7185-EF2E-4951-8744-87A4EEE85E9C}"/>
              </a:ext>
            </a:extLst>
          </p:cNvPr>
          <p:cNvSpPr/>
          <p:nvPr/>
        </p:nvSpPr>
        <p:spPr>
          <a:xfrm>
            <a:off x="923925" y="1600199"/>
            <a:ext cx="5596618" cy="80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git log –pretty=oneline</a:t>
            </a:r>
            <a:br>
              <a:rPr lang="en-US" altLang="zh-CN" sz="2400"/>
            </a:br>
            <a:r>
              <a:rPr lang="zh-CN" altLang="en-US" sz="2400"/>
              <a:t>查看版本</a:t>
            </a:r>
            <a:endParaRPr lang="en-US" altLang="zh-CN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DFE826-0DBB-49A9-9305-0922EFD8C034}"/>
              </a:ext>
            </a:extLst>
          </p:cNvPr>
          <p:cNvSpPr/>
          <p:nvPr/>
        </p:nvSpPr>
        <p:spPr>
          <a:xfrm>
            <a:off x="923925" y="3026671"/>
            <a:ext cx="5596618" cy="80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git reset –hard HEAD^</a:t>
            </a:r>
            <a:br>
              <a:rPr lang="en-US" altLang="zh-CN" sz="2400" b="1">
                <a:solidFill>
                  <a:srgbClr val="FF0000"/>
                </a:solidFill>
              </a:rPr>
            </a:br>
            <a:r>
              <a:rPr lang="zh-CN" altLang="en-US" sz="2400"/>
              <a:t>回退到上一版本</a:t>
            </a:r>
            <a:endParaRPr lang="en-US" altLang="zh-CN" sz="2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8AAAEC-45D5-484B-BA8F-F5D51A89B4F9}"/>
              </a:ext>
            </a:extLst>
          </p:cNvPr>
          <p:cNvSpPr/>
          <p:nvPr/>
        </p:nvSpPr>
        <p:spPr>
          <a:xfrm>
            <a:off x="923925" y="4453143"/>
            <a:ext cx="5596618" cy="80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git reflog</a:t>
            </a:r>
            <a:br>
              <a:rPr lang="en-US" altLang="zh-CN" sz="2400"/>
            </a:br>
            <a:r>
              <a:rPr lang="zh-CN" altLang="en-US" sz="2400"/>
              <a:t>查找版本号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218574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zh-CN" altLang="en-US" b="1">
                <a:latin typeface="Menlo"/>
              </a:rPr>
              <a:t>撤销修改和删除文件操作</a:t>
            </a:r>
            <a:endParaRPr lang="en-US" altLang="zh-CN" b="1" i="0">
              <a:effectLst/>
              <a:latin typeface="Menlo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50AD84E-6BA6-43D4-A2F5-669BA8E4838C}"/>
              </a:ext>
            </a:extLst>
          </p:cNvPr>
          <p:cNvSpPr/>
          <p:nvPr/>
        </p:nvSpPr>
        <p:spPr>
          <a:xfrm>
            <a:off x="865415" y="1779815"/>
            <a:ext cx="2841172" cy="80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zh-CN" altLang="en-US" sz="2800"/>
              <a:t>撤销修改</a:t>
            </a:r>
            <a:endParaRPr lang="en-US" altLang="zh-CN" sz="280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E8B1CE2-E6D4-42AF-853C-B23113D20CA0}"/>
              </a:ext>
            </a:extLst>
          </p:cNvPr>
          <p:cNvSpPr/>
          <p:nvPr/>
        </p:nvSpPr>
        <p:spPr>
          <a:xfrm>
            <a:off x="3706587" y="1077685"/>
            <a:ext cx="457199" cy="2171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07DE4B-D8AE-4182-910C-8F7D369C3031}"/>
              </a:ext>
            </a:extLst>
          </p:cNvPr>
          <p:cNvSpPr/>
          <p:nvPr/>
        </p:nvSpPr>
        <p:spPr>
          <a:xfrm>
            <a:off x="4163786" y="1077685"/>
            <a:ext cx="2841172" cy="55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en-US" altLang="zh-CN" sz="2000"/>
              <a:t>git</a:t>
            </a:r>
            <a:r>
              <a:rPr lang="zh-CN" altLang="en-US" sz="2000"/>
              <a:t> </a:t>
            </a:r>
            <a:r>
              <a:rPr lang="en-US" altLang="zh-CN" sz="2000"/>
              <a:t>status </a:t>
            </a:r>
            <a:r>
              <a:rPr lang="zh-CN" altLang="en-US" sz="2000"/>
              <a:t>查看状态</a:t>
            </a:r>
            <a:endParaRPr lang="en-US" altLang="zh-CN" sz="20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AB81E0-5976-48CE-8D13-D9829788EEC8}"/>
              </a:ext>
            </a:extLst>
          </p:cNvPr>
          <p:cNvSpPr/>
          <p:nvPr/>
        </p:nvSpPr>
        <p:spPr>
          <a:xfrm>
            <a:off x="4163786" y="1904557"/>
            <a:ext cx="5943600" cy="119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 startAt="2"/>
            </a:pPr>
            <a:r>
              <a:rPr lang="en-US" altLang="zh-CN" sz="2400" b="1">
                <a:solidFill>
                  <a:srgbClr val="FF0000"/>
                </a:solidFill>
              </a:rPr>
              <a:t>git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checkout – </a:t>
            </a:r>
            <a:r>
              <a:rPr lang="en-US" altLang="zh-CN" sz="2000"/>
              <a:t>readme.txt</a:t>
            </a:r>
            <a:br>
              <a:rPr lang="en-US" altLang="zh-CN" sz="2000"/>
            </a:br>
            <a:endParaRPr lang="en-US" altLang="zh-CN" sz="2000"/>
          </a:p>
          <a:p>
            <a:pPr algn="ctr"/>
            <a:r>
              <a:rPr lang="zh-CN" altLang="en-US" sz="2000"/>
              <a:t>将</a:t>
            </a:r>
            <a:r>
              <a:rPr lang="en-US" altLang="zh-CN" sz="2000"/>
              <a:t>readme.txt</a:t>
            </a:r>
            <a:r>
              <a:rPr lang="zh-CN" altLang="en-US" sz="2000"/>
              <a:t>文件在</a:t>
            </a:r>
            <a:r>
              <a:rPr lang="zh-CN" altLang="en-US" sz="2000" b="1">
                <a:solidFill>
                  <a:srgbClr val="FF0000"/>
                </a:solidFill>
              </a:rPr>
              <a:t>工作区</a:t>
            </a:r>
            <a:r>
              <a:rPr lang="zh-CN" altLang="en-US" sz="2000"/>
              <a:t>所做的修改撤销</a:t>
            </a:r>
            <a:endParaRPr lang="en-US" altLang="zh-CN" sz="20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BF39F3E-C2B8-4639-9277-B65533DA89ED}"/>
              </a:ext>
            </a:extLst>
          </p:cNvPr>
          <p:cNvSpPr/>
          <p:nvPr/>
        </p:nvSpPr>
        <p:spPr>
          <a:xfrm>
            <a:off x="220776" y="3516697"/>
            <a:ext cx="1730829" cy="925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修改后没有放到暂存区，撤销修改后回到和版本库一样的状态</a:t>
            </a:r>
            <a:endParaRPr lang="en-US" altLang="zh-CN" sz="105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C6E75E-2E31-4E01-A919-D663A135C5D0}"/>
              </a:ext>
            </a:extLst>
          </p:cNvPr>
          <p:cNvSpPr/>
          <p:nvPr/>
        </p:nvSpPr>
        <p:spPr>
          <a:xfrm>
            <a:off x="90148" y="5239915"/>
            <a:ext cx="3722914" cy="119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已经放入了暂存区，做了修改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FF00"/>
                </a:solidFill>
              </a:rPr>
              <a:t>撤销修改后回到添加暂存区后的状态。</a:t>
            </a:r>
            <a:endParaRPr lang="en-US" altLang="zh-CN" sz="2000">
              <a:solidFill>
                <a:srgbClr val="FFFF00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A132AD-F57C-4C9A-9EEC-FC93F4B6CE14}"/>
              </a:ext>
            </a:extLst>
          </p:cNvPr>
          <p:cNvGrpSpPr/>
          <p:nvPr/>
        </p:nvGrpSpPr>
        <p:grpSpPr>
          <a:xfrm>
            <a:off x="1951605" y="2998742"/>
            <a:ext cx="5183981" cy="981603"/>
            <a:chOff x="3069772" y="3175686"/>
            <a:chExt cx="3935186" cy="1124171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9471ECA-6B94-409E-8469-FC957D98610B}"/>
                </a:ext>
              </a:extLst>
            </p:cNvPr>
            <p:cNvCxnSpPr/>
            <p:nvPr/>
          </p:nvCxnSpPr>
          <p:spPr>
            <a:xfrm flipH="1">
              <a:off x="3069772" y="3175686"/>
              <a:ext cx="3935186" cy="112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5A07BD4-CB3E-44A9-82A3-9F013D1985EB}"/>
                </a:ext>
              </a:extLst>
            </p:cNvPr>
            <p:cNvSpPr txBox="1"/>
            <p:nvPr/>
          </p:nvSpPr>
          <p:spPr>
            <a:xfrm>
              <a:off x="3996420" y="3516697"/>
              <a:ext cx="11144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情况</a:t>
              </a:r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F09122-BC9A-4DF7-81F5-79D50818E57E}"/>
              </a:ext>
            </a:extLst>
          </p:cNvPr>
          <p:cNvGrpSpPr/>
          <p:nvPr/>
        </p:nvGrpSpPr>
        <p:grpSpPr>
          <a:xfrm>
            <a:off x="1951605" y="3102428"/>
            <a:ext cx="5157276" cy="2137487"/>
            <a:chOff x="-1406637" y="2869270"/>
            <a:chExt cx="5183981" cy="2137487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5BEF7A7-2F25-42E3-8621-A2FE5679E0A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-1406637" y="2869270"/>
              <a:ext cx="5183981" cy="2137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FD470B1-AC24-4727-8CB0-5321CCE1F8AC}"/>
                </a:ext>
              </a:extLst>
            </p:cNvPr>
            <p:cNvSpPr txBox="1"/>
            <p:nvPr/>
          </p:nvSpPr>
          <p:spPr>
            <a:xfrm>
              <a:off x="464459" y="4197447"/>
              <a:ext cx="11144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/>
                <a:t>情况</a:t>
              </a:r>
              <a:r>
                <a:rPr lang="en-US" altLang="zh-CN" b="1"/>
                <a:t>2</a:t>
              </a:r>
              <a:endParaRPr lang="zh-CN" altLang="en-US" b="1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E3B825C1-DC41-44B3-96D0-39CB55AB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04" y="3755573"/>
            <a:ext cx="4421364" cy="3116699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31A4CBC-4EB1-4AEF-BDC0-FC902CF6DB35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3813062" y="5313923"/>
            <a:ext cx="2597742" cy="5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EBF599-3D67-4BE2-8582-C7CF0ED252B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 </a:t>
            </a:r>
            <a:r>
              <a:rPr lang="en-US" altLang="zh-CN" sz="9600" b="1" i="0">
                <a:effectLst/>
                <a:latin typeface="Menlo"/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2103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091F-6D95-47E9-B1AE-D99BACEC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574"/>
            <a:ext cx="12192000" cy="80465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1.4 Git </a:t>
            </a:r>
            <a:r>
              <a:rPr lang="en-US" altLang="zh-CN" b="1" i="0">
                <a:solidFill>
                  <a:srgbClr val="02215E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en-US" altLang="zh-CN"/>
              <a:t> ---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理论介绍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BB12D0-5F8E-4FBA-9333-8323CE5317AA}"/>
              </a:ext>
            </a:extLst>
          </p:cNvPr>
          <p:cNvSpPr txBox="1"/>
          <p:nvPr/>
        </p:nvSpPr>
        <p:spPr>
          <a:xfrm>
            <a:off x="186690" y="1398955"/>
            <a:ext cx="6256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Menlo"/>
              </a:rPr>
              <a:t>Rebasing essentially takes a set of commits, "copies" them, and plops them down somewhere else.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FEF5B-475B-4F15-AACA-014F35B8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" y="2246947"/>
            <a:ext cx="5052245" cy="33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6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Microsoft Office PowerPoint</Application>
  <PresentationFormat>宽屏</PresentationFormat>
  <Paragraphs>338</Paragraphs>
  <Slides>73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-apple-system</vt:lpstr>
      <vt:lpstr>Menlo</vt:lpstr>
      <vt:lpstr>等线</vt:lpstr>
      <vt:lpstr>等线 Light</vt:lpstr>
      <vt:lpstr>微软雅黑</vt:lpstr>
      <vt:lpstr>Arial</vt:lpstr>
      <vt:lpstr>Courier New</vt:lpstr>
      <vt:lpstr>Times New Roman</vt:lpstr>
      <vt:lpstr>Office 主题​​</vt:lpstr>
      <vt:lpstr>PowerPoint 演示文稿</vt:lpstr>
      <vt:lpstr>PowerPoint 演示文稿</vt:lpstr>
      <vt:lpstr>Git 操作流程</vt:lpstr>
      <vt:lpstr>PowerPoint 演示文稿</vt:lpstr>
      <vt:lpstr>Git merge </vt:lpstr>
      <vt:lpstr>PowerPoint 演示文稿</vt:lpstr>
      <vt:lpstr>Git branch --- 理论介绍</vt:lpstr>
      <vt:lpstr>PowerPoint 演示文稿</vt:lpstr>
      <vt:lpstr>1.4 Git rebase --- 理论介绍</vt:lpstr>
      <vt:lpstr>PowerPoint 演示文稿</vt:lpstr>
      <vt:lpstr>Git revert --- 理论介绍</vt:lpstr>
      <vt:lpstr>Git revert --- 关卡说明</vt:lpstr>
      <vt:lpstr>PowerPoint 演示文稿</vt:lpstr>
      <vt:lpstr>Moving Work Around Moving Work Around Moving Work Around</vt:lpstr>
      <vt:lpstr>PowerPoint 演示文稿</vt:lpstr>
      <vt:lpstr>Moving Work Around Moving Work Around Git Interactive Rebase</vt:lpstr>
      <vt:lpstr>PowerPoint 演示文稿</vt:lpstr>
      <vt:lpstr>4.1 Grabbing just 1 Commit</vt:lpstr>
      <vt:lpstr>4.2 Juggling Commits</vt:lpstr>
      <vt:lpstr>4.2 Juggling Commits</vt:lpstr>
      <vt:lpstr>4.3 Juggling Commits #2</vt:lpstr>
      <vt:lpstr>4.4 git tags</vt:lpstr>
      <vt:lpstr>4.5 Git Describe</vt:lpstr>
      <vt:lpstr>4.5 Git Describe</vt:lpstr>
      <vt:lpstr>PowerPoint 演示文稿</vt:lpstr>
      <vt:lpstr>5.1 Rebasing over 9000 times</vt:lpstr>
      <vt:lpstr>5.2 Specifying Parents</vt:lpstr>
      <vt:lpstr>5.3 Branch Spaghetti</vt:lpstr>
      <vt:lpstr>PowerPoint 演示文稿</vt:lpstr>
      <vt:lpstr>6.1 git clone</vt:lpstr>
      <vt:lpstr>6.2 git branches</vt:lpstr>
      <vt:lpstr>6.3 git fetch</vt:lpstr>
      <vt:lpstr>6.3 git fetch</vt:lpstr>
      <vt:lpstr>6.4 git pull</vt:lpstr>
      <vt:lpstr>6.4 git pull</vt:lpstr>
      <vt:lpstr>6.5 git fakeTeamwork</vt:lpstr>
      <vt:lpstr>6.6 git push</vt:lpstr>
      <vt:lpstr>6.7 偏离的工作</vt:lpstr>
      <vt:lpstr>6.7 偏离的工作</vt:lpstr>
      <vt:lpstr>6.7 偏离的工作</vt:lpstr>
      <vt:lpstr>6.7 偏离的工作</vt:lpstr>
      <vt:lpstr>6.7 偏离的工作</vt:lpstr>
      <vt:lpstr>6.7 偏离的工作</vt:lpstr>
      <vt:lpstr>6.7 偏离的工作</vt:lpstr>
      <vt:lpstr>6.8 Remote Rejected</vt:lpstr>
      <vt:lpstr>6.8 Remote Rejected</vt:lpstr>
      <vt:lpstr>PowerPoint 演示文稿</vt:lpstr>
      <vt:lpstr>7.1 合并特性特支</vt:lpstr>
      <vt:lpstr>7.1 合并特性特支</vt:lpstr>
      <vt:lpstr>7.2 rebase和merge</vt:lpstr>
      <vt:lpstr>7.3 远程跟踪分支</vt:lpstr>
      <vt:lpstr>7.3 远程跟踪分支</vt:lpstr>
      <vt:lpstr>7.3 远程跟踪分支</vt:lpstr>
      <vt:lpstr>7.3 远程跟踪分支</vt:lpstr>
      <vt:lpstr>7.3 远程跟踪分支</vt:lpstr>
      <vt:lpstr>7.3 远程跟踪分支</vt:lpstr>
      <vt:lpstr>7.3 远程跟踪分支</vt:lpstr>
      <vt:lpstr>7.4 Git push的参数</vt:lpstr>
      <vt:lpstr>7.4 Git push的参数</vt:lpstr>
      <vt:lpstr>7.4 Git push的参数</vt:lpstr>
      <vt:lpstr>7.5 &lt;place&gt;参数详解</vt:lpstr>
      <vt:lpstr>7.5 &lt;place&gt;参数详解</vt:lpstr>
      <vt:lpstr>7.6 git fetch</vt:lpstr>
      <vt:lpstr>7.7 古怪的source</vt:lpstr>
      <vt:lpstr>7.8 git pull 参数</vt:lpstr>
      <vt:lpstr>7.8 git pull 参数</vt:lpstr>
      <vt:lpstr>PowerPoint 演示文稿</vt:lpstr>
      <vt:lpstr>PowerPoint 演示文稿</vt:lpstr>
      <vt:lpstr>工作区、暂存区、版本库</vt:lpstr>
      <vt:lpstr>添加至暂存区 + 提交</vt:lpstr>
      <vt:lpstr>全局设置</vt:lpstr>
      <vt:lpstr>版本回退</vt:lpstr>
      <vt:lpstr>撤销修改和删除文件操作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revert</dc:title>
  <dc:creator>乐佳 叶</dc:creator>
  <cp:lastModifiedBy>乐佳 叶</cp:lastModifiedBy>
  <cp:revision>128</cp:revision>
  <dcterms:created xsi:type="dcterms:W3CDTF">2020-09-12T12:00:04Z</dcterms:created>
  <dcterms:modified xsi:type="dcterms:W3CDTF">2020-09-25T06:44:42Z</dcterms:modified>
</cp:coreProperties>
</file>