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70AC7C7-A00E-4A81-957A-39D140015D19}">
  <a:tblStyle styleId="{C70AC7C7-A00E-4A81-957A-39D140015D1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C1C9FA9-50E7-4C5D-97D9-36FE77FA9C0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d0c741410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d0c741410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d0c741410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d0c741410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d0c741410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d0c741410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d0c741410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d0c741410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d0c741410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d0c741410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d1346c3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d1346c3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d0c741410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d0c741410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d1346c3e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d1346c3e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d1346c3e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d1346c3e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d1346c3e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d1346c3e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d0c7414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d0c7414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d1346c3e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d1346c3e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d1346c3e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d1346c3e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d0c741410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d0c741410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d1346c3e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d1346c3e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d0c741410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d0c741410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d0c741410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d0c741410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d1346c3e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d1346c3e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d1346c3e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d1346c3e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d1346c3e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d1346c3e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d1346c3e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d1346c3e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d0c74141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d0c74141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d1346c3e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d1346c3e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d1346c3e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d1346c3e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d0c741410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d0c741410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d1346c3e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d1346c3e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d1346c3e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d1346c3e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d1346c3e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d1346c3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d19a2ed6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d19a2ed6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d19a2ed6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d19a2ed6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d0c741410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d0c741410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d19a2ed6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d19a2ed6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d0c74141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d0c74141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d0c741410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d0c741410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d19a2ed6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d19a2ed6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d19a2ed6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d19a2ed6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d0c741410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d0c741410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d19a2ed6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d19a2ed6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d0c741410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d0c741410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d0c741410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d0c741410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d19a2ed6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d19a2ed6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d0c741410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d0c741410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d265e48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d265e48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d0c741410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d0c741410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d0c741410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d0c741410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d265e48c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d265e48c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d0c741410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d0c741410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d0c741410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d0c741410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a300ea2e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a300ea2e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a300ea2e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a300ea2e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a300ea2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a300ea2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45236b0e8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45236b0e8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45236b0e8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45236b0e8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a300ea2e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a300ea2e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d0c741410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d0c74141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d265e48c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d265e48c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d265e48c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3d265e48c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d265e48c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d265e48c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d268bb3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3d268bb3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d268bb3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d268bb3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d0c741410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d0c741410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d0c741410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d0c741410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d0c741410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d0c741410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hu.wikipedia.org/wiki/100Base-T4" TargetMode="External"/><Relationship Id="rId4" Type="http://schemas.openxmlformats.org/officeDocument/2006/relationships/hyperlink" Target="https://hu.wikipedia.org/wiki/100Base-T4" TargetMode="External"/><Relationship Id="rId5" Type="http://schemas.openxmlformats.org/officeDocument/2006/relationships/hyperlink" Target="https://hu.wikipedia.org/wiki/100Base-TX" TargetMode="External"/><Relationship Id="rId6" Type="http://schemas.openxmlformats.org/officeDocument/2006/relationships/hyperlink" Target="https://hu.wikipedia.org/wiki/100Base-TX" TargetMode="External"/><Relationship Id="rId7" Type="http://schemas.openxmlformats.org/officeDocument/2006/relationships/hyperlink" Target="https://hu.wikipedia.org/wiki/100Base-FX" TargetMode="External"/><Relationship Id="rId8" Type="http://schemas.openxmlformats.org/officeDocument/2006/relationships/hyperlink" Target="https://hu.wikipedia.org/wiki/100Base-FX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Relationship Id="rId4" Type="http://schemas.openxmlformats.org/officeDocument/2006/relationships/image" Target="../media/image1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gif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3.gif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0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4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Hálózati ismeretek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Flow Academy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Hálózati modellek</a:t>
            </a:r>
            <a:r>
              <a:rPr lang="en-GB">
                <a:solidFill>
                  <a:srgbClr val="FF0000"/>
                </a:solidFill>
              </a:rPr>
              <a:t>*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Server - Client</a:t>
            </a:r>
            <a:endParaRPr/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Nem egyenrangú hálózat.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 szerverek szolgáltatásokat nyújtanak a munkaállomások (kliensek) részére.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 szerverre ún. Szerver operációs rendszert kell telepíteni. Pl.: Windows Server, Linux, Nowell Netware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Pl. egy böngészőt tekinthetünk kliens programnak, amely szolgáltatásokat kér egy másik számítógépen futó webszervertől.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Az interneten kliens-szerver kapcsolatról beszélünk.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Host-Terminal</a:t>
            </a:r>
            <a:endParaRPr/>
          </a:p>
        </p:txBody>
      </p:sp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Elosztott hálózat.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Nem egyenrangú hálózat.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 programok egy központi számítógépen (host) futnak, a többi számítógép (terminálok) csupán beviszi és megjeleníti az adatokat.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Ehhez nagy teljesítményű központi számítógépre (mainframe) van szükség.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Pl. Érintőképernyős Internet terminál.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Peer to Peer</a:t>
            </a:r>
            <a:endParaRPr/>
          </a:p>
        </p:txBody>
      </p:sp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Egyenrangú gépek hálózata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Egyenrangú hálózat.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 hálózatot egyforma gépek alkotják.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Mindenki szerver és munkaállomás egyszerre, az egyes perifériák minden felhasználó számára hozzáférhetőek, az adatok több helyen tárolhatóak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Ilyen hálózatot alakíthatunk ki például a Windows operációs rendszerrel telepített számítógépekből.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Az OSI model</a:t>
            </a:r>
            <a:endParaRPr/>
          </a:p>
        </p:txBody>
      </p:sp>
      <p:sp>
        <p:nvSpPr>
          <p:cNvPr id="210" name="Google Shape;210;p26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Open Systems Interconnection Reference Model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TCP/IP protokollcsalád</a:t>
            </a:r>
            <a:endParaRPr/>
          </a:p>
        </p:txBody>
      </p:sp>
      <p:sp>
        <p:nvSpPr>
          <p:cNvPr id="216" name="Google Shape;216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Elődje az NCP (Network Control Protocol)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1974-79 között készült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 v4 1983-ra teljesen leváltotta az NCP-t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Fizikai réteg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486375" y="420000"/>
            <a:ext cx="8033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Institute of Electrical and Electronic Engineers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Elektromos és Elektronikai Mérnökök Intézete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1963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New York -i székhely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160 országban jelen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420.000 tag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ők adják ki a VAS referenciáit</a:t>
            </a:r>
            <a:r>
              <a:rPr lang="en-GB">
                <a:solidFill>
                  <a:srgbClr val="FF0000"/>
                </a:solidFill>
              </a:rPr>
              <a:t>*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28" name="Google Shape;2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675" y="1990725"/>
            <a:ext cx="3734799" cy="13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Hálózati kártya</a:t>
            </a:r>
            <a:endParaRPr/>
          </a:p>
        </p:txBody>
      </p:sp>
      <p:sp>
        <p:nvSpPr>
          <p:cNvPr id="234" name="Google Shape;234;p30"/>
          <p:cNvSpPr txBox="1"/>
          <p:nvPr>
            <p:ph idx="1" type="body"/>
          </p:nvPr>
        </p:nvSpPr>
        <p:spPr>
          <a:xfrm>
            <a:off x="819150" y="1990725"/>
            <a:ext cx="2366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RJ45</a:t>
            </a:r>
            <a:r>
              <a:rPr lang="en-GB">
                <a:solidFill>
                  <a:srgbClr val="FF0000"/>
                </a:solidFill>
              </a:rPr>
              <a:t>*</a:t>
            </a:r>
            <a:endParaRPr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indikátor led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nagy gyártók: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3com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Cisco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Broadcom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Realtek</a:t>
            </a:r>
            <a:endParaRPr/>
          </a:p>
        </p:txBody>
      </p:sp>
      <p:pic>
        <p:nvPicPr>
          <p:cNvPr id="235" name="Google Shape;2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08125"/>
            <a:ext cx="4096725" cy="303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klasszikus Ethernet (802.3)</a:t>
            </a:r>
            <a:endParaRPr/>
          </a:p>
        </p:txBody>
      </p:sp>
      <p:graphicFrame>
        <p:nvGraphicFramePr>
          <p:cNvPr id="241" name="Google Shape;241;p31"/>
          <p:cNvGraphicFramePr/>
          <p:nvPr/>
        </p:nvGraphicFramePr>
        <p:xfrm>
          <a:off x="1258900" y="16723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8F9FA"/>
                </a:solidFill>
                <a:tableStyleId>{C70AC7C7-A00E-4A81-957A-39D140015D19}</a:tableStyleId>
              </a:tblPr>
              <a:tblGrid>
                <a:gridCol w="904875"/>
                <a:gridCol w="1095375"/>
                <a:gridCol w="1476375"/>
                <a:gridCol w="1543050"/>
                <a:gridCol w="1962150"/>
              </a:tblGrid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-GB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Megnevezés</a:t>
                      </a:r>
                      <a:endParaRPr b="1"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-GB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Kábel</a:t>
                      </a:r>
                      <a:endParaRPr b="1"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-GB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Max. szegmenshossz</a:t>
                      </a:r>
                      <a:endParaRPr b="1"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-GB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Csomópont/szegmens</a:t>
                      </a:r>
                      <a:endParaRPr b="1"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-GB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Megjegyzés</a:t>
                      </a:r>
                      <a:endParaRPr b="1"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10Base5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vastag koaxiális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500 m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100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Eredeti kábel, mára idejétmúlta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10Base2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vékony koaxiális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185 m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30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Nincs szükség elosztóra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10Base-T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sodrott érpár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100 m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1024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A legolcsóbb rendszer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10Base-F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optikai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2000 m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1024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Épületek között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ARPANET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Jelentés: Advanced Research Projects Agency Network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Résztvevők: USA egyetemek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Mainframe világ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Átviteli közeg: telefonhálózat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Indulás: 1969 szeptember 2.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Megszűnés: 1989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Jogutód: NFSNET (Halt and Catch Fire III. évad)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Gyors Ethernet (802.3u)</a:t>
            </a:r>
            <a:endParaRPr/>
          </a:p>
        </p:txBody>
      </p:sp>
      <p:graphicFrame>
        <p:nvGraphicFramePr>
          <p:cNvPr id="247" name="Google Shape;247;p32"/>
          <p:cNvGraphicFramePr/>
          <p:nvPr/>
        </p:nvGraphicFramePr>
        <p:xfrm>
          <a:off x="1465625" y="19763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8F9FA"/>
                </a:solidFill>
                <a:tableStyleId>{C70AC7C7-A00E-4A81-957A-39D140015D19}</a:tableStyleId>
              </a:tblPr>
              <a:tblGrid>
                <a:gridCol w="904875"/>
                <a:gridCol w="1038225"/>
                <a:gridCol w="1476375"/>
                <a:gridCol w="2095500"/>
              </a:tblGrid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-GB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Megnevezés</a:t>
                      </a:r>
                      <a:endParaRPr b="1"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-GB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Kábel</a:t>
                      </a:r>
                      <a:endParaRPr b="1"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-GB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Max. szegmenshossz</a:t>
                      </a:r>
                      <a:endParaRPr b="1"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-GB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Megjegyzés</a:t>
                      </a:r>
                      <a:endParaRPr b="1"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1050" u="sng">
                          <a:solidFill>
                            <a:srgbClr val="0B0080"/>
                          </a:solidFill>
                          <a:highlight>
                            <a:srgbClr val="F8F9FA"/>
                          </a:highlight>
                          <a:hlinkClick r:id="rId3"/>
                        </a:rPr>
                        <a:t>100Base-T4</a:t>
                      </a:r>
                      <a:endParaRPr sz="1050" u="sng">
                        <a:solidFill>
                          <a:srgbClr val="0B0080"/>
                        </a:solidFill>
                        <a:highlight>
                          <a:srgbClr val="F8F9FA"/>
                        </a:highlight>
                        <a:hlinkClick r:id="rId4"/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sodrott érpár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100 m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3-as kategóriájú UTP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1050" u="sng">
                          <a:solidFill>
                            <a:srgbClr val="0B0080"/>
                          </a:solidFill>
                          <a:highlight>
                            <a:srgbClr val="F8F9FA"/>
                          </a:highlight>
                          <a:hlinkClick r:id="rId5"/>
                        </a:rPr>
                        <a:t>100Base-TX</a:t>
                      </a:r>
                      <a:endParaRPr sz="1050" u="sng">
                        <a:solidFill>
                          <a:srgbClr val="0B0080"/>
                        </a:solidFill>
                        <a:highlight>
                          <a:srgbClr val="F8F9FA"/>
                        </a:highlight>
                        <a:hlinkClick r:id="rId6"/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sodrott érpár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100 m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Duplex 100Mb/s (5.kat. UTP)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1050" u="sng">
                          <a:solidFill>
                            <a:srgbClr val="0B0080"/>
                          </a:solidFill>
                          <a:highlight>
                            <a:srgbClr val="F8F9FA"/>
                          </a:highlight>
                          <a:hlinkClick r:id="rId7"/>
                        </a:rPr>
                        <a:t>100Base-FX</a:t>
                      </a:r>
                      <a:endParaRPr sz="1050" u="sng">
                        <a:solidFill>
                          <a:srgbClr val="0B0080"/>
                        </a:solidFill>
                        <a:highlight>
                          <a:srgbClr val="F8F9FA"/>
                        </a:highlight>
                        <a:hlinkClick r:id="rId8"/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fényvezető szál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2000 m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Nagy távolságra, duplex 100Mb/s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Gigabit Ethernet (802.3z)</a:t>
            </a:r>
            <a:endParaRPr/>
          </a:p>
        </p:txBody>
      </p:sp>
      <p:graphicFrame>
        <p:nvGraphicFramePr>
          <p:cNvPr id="253" name="Google Shape;253;p33"/>
          <p:cNvGraphicFramePr/>
          <p:nvPr/>
        </p:nvGraphicFramePr>
        <p:xfrm>
          <a:off x="1085850" y="17210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8F9FA"/>
                </a:solidFill>
                <a:tableStyleId>{C70AC7C7-A00E-4A81-957A-39D140015D19}</a:tableStyleId>
              </a:tblPr>
              <a:tblGrid>
                <a:gridCol w="952500"/>
                <a:gridCol w="1038225"/>
                <a:gridCol w="1476375"/>
                <a:gridCol w="3771900"/>
              </a:tblGrid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-GB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Megnevezés</a:t>
                      </a:r>
                      <a:endParaRPr b="1"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-GB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Kábel</a:t>
                      </a:r>
                      <a:endParaRPr b="1"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-GB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Max. szegmenshossz</a:t>
                      </a:r>
                      <a:endParaRPr b="1"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b="1" lang="en-GB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Megjegyzés</a:t>
                      </a:r>
                      <a:endParaRPr b="1"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CF0"/>
                    </a:solidFill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1000Base-SX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fényvezető szál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550 m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Többmódusú fényvezető szál (50 vagy 62,5 mikron)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1000Base-LX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fényvezető szál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5000 m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Egy- vagy többmódusú fényvezető szál (50 vagy 62,5 mikron)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1000Base-CX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2 pár STP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25 m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Árnyékolt, sodrott érpár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1000Base-T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4 pár UTP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-GB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100 m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Szabványos 5-ös kategóriájú UTP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T="26675" marB="26675" marR="53350" marL="53350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Árnyékolatlan csavart érpár</a:t>
            </a:r>
            <a:endParaRPr/>
          </a:p>
        </p:txBody>
      </p:sp>
      <p:sp>
        <p:nvSpPr>
          <p:cNvPr id="259" name="Google Shape;259;p34"/>
          <p:cNvSpPr txBox="1"/>
          <p:nvPr>
            <p:ph idx="1" type="body"/>
          </p:nvPr>
        </p:nvSpPr>
        <p:spPr>
          <a:xfrm>
            <a:off x="819150" y="1990725"/>
            <a:ext cx="2391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Unshielded twisted pair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CAT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Lengő és fali kábel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Cross-link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8 pin</a:t>
            </a:r>
            <a:r>
              <a:rPr lang="en-GB">
                <a:solidFill>
                  <a:srgbClr val="FF0000"/>
                </a:solidFill>
              </a:rPr>
              <a:t>*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60" name="Google Shape;2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550" y="1952600"/>
            <a:ext cx="43815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9203" y="207424"/>
            <a:ext cx="1618297" cy="15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Wireless (802.11)</a:t>
            </a:r>
            <a:endParaRPr/>
          </a:p>
        </p:txBody>
      </p:sp>
      <p:sp>
        <p:nvSpPr>
          <p:cNvPr id="267" name="Google Shape;267;p35"/>
          <p:cNvSpPr txBox="1"/>
          <p:nvPr>
            <p:ph idx="1" type="body"/>
          </p:nvPr>
        </p:nvSpPr>
        <p:spPr>
          <a:xfrm>
            <a:off x="952900" y="20029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802.11b </a:t>
            </a:r>
            <a:r>
              <a:rPr lang="en-GB"/>
              <a:t>(</a:t>
            </a:r>
            <a:r>
              <a:rPr lang="en-GB"/>
              <a:t>11 Mbit/s)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802.11g (</a:t>
            </a:r>
            <a:r>
              <a:rPr lang="en-GB"/>
              <a:t>54 Mbit/s)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802.11n (</a:t>
            </a:r>
            <a:r>
              <a:rPr lang="en-GB"/>
              <a:t>150 Mbit/s)</a:t>
            </a:r>
            <a:endParaRPr/>
          </a:p>
        </p:txBody>
      </p:sp>
      <p:pic>
        <p:nvPicPr>
          <p:cNvPr id="268" name="Google Shape;26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302" y="1325375"/>
            <a:ext cx="3427175" cy="30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 address</a:t>
            </a:r>
            <a:r>
              <a:rPr lang="en-GB">
                <a:solidFill>
                  <a:srgbClr val="FF0000"/>
                </a:solidFill>
              </a:rPr>
              <a:t>*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74" name="Google Shape;274;p3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egyedi (uuid)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 hálózati interfészbe égetett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12 darab hexadecimális számjegy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Font typeface="Arial"/>
              <a:buChar char="-"/>
            </a:pPr>
            <a:r>
              <a:rPr lang="en-GB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az első 6 számjegy a gyártót azonosítja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1463" y="2281275"/>
            <a:ext cx="414337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Hálózati eszközök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Ethernet Hub</a:t>
            </a:r>
            <a:endParaRPr/>
          </a:p>
        </p:txBody>
      </p:sp>
      <p:sp>
        <p:nvSpPr>
          <p:cNvPr id="291" name="Google Shape;291;p39"/>
          <p:cNvSpPr txBox="1"/>
          <p:nvPr>
            <p:ph idx="1" type="body"/>
          </p:nvPr>
        </p:nvSpPr>
        <p:spPr>
          <a:xfrm>
            <a:off x="819150" y="1990725"/>
            <a:ext cx="3996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aktív: repeater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8, 16, 24 port</a:t>
            </a:r>
            <a:endParaRPr/>
          </a:p>
        </p:txBody>
      </p:sp>
      <p:pic>
        <p:nvPicPr>
          <p:cNvPr id="292" name="Google Shape;29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9300" y="1937324"/>
            <a:ext cx="3782077" cy="16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Switch</a:t>
            </a:r>
            <a:endParaRPr/>
          </a:p>
        </p:txBody>
      </p:sp>
      <p:sp>
        <p:nvSpPr>
          <p:cNvPr id="298" name="Google Shape;298;p40"/>
          <p:cNvSpPr txBox="1"/>
          <p:nvPr>
            <p:ph idx="1" type="body"/>
          </p:nvPr>
        </p:nvSpPr>
        <p:spPr>
          <a:xfrm>
            <a:off x="819150" y="1990725"/>
            <a:ext cx="2865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MAC cím vizsgálat</a:t>
            </a:r>
            <a:r>
              <a:rPr lang="en-GB">
                <a:solidFill>
                  <a:srgbClr val="FF0000"/>
                </a:solidFill>
              </a:rPr>
              <a:t>*</a:t>
            </a:r>
            <a:endParaRPr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Többportos hálózati híd</a:t>
            </a:r>
            <a:endParaRPr/>
          </a:p>
        </p:txBody>
      </p:sp>
      <p:pic>
        <p:nvPicPr>
          <p:cNvPr id="299" name="Google Shape;29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3525" y="1344625"/>
            <a:ext cx="4051333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Router</a:t>
            </a:r>
            <a:r>
              <a:rPr lang="en-GB">
                <a:solidFill>
                  <a:srgbClr val="FF0000"/>
                </a:solidFill>
              </a:rPr>
              <a:t>*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05" name="Google Shape;305;p41"/>
          <p:cNvSpPr txBox="1"/>
          <p:nvPr>
            <p:ph idx="1" type="body"/>
          </p:nvPr>
        </p:nvSpPr>
        <p:spPr>
          <a:xfrm>
            <a:off x="819150" y="1990725"/>
            <a:ext cx="2330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Gateway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DHCP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DNS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WAN port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LAN portok</a:t>
            </a:r>
            <a:endParaRPr/>
          </a:p>
        </p:txBody>
      </p:sp>
      <p:pic>
        <p:nvPicPr>
          <p:cNvPr id="306" name="Google Shape;30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450" y="1400225"/>
            <a:ext cx="3675605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Ethernet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Kidolgozta: Dell, Intel, Xerox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Időpont: 1976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Elődök: ALOHANET, 1971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-"/>
            </a:pPr>
            <a:r>
              <a:rPr lang="en-GB"/>
              <a:t>Átviteli közeg: koax, csavart érpár, optikai kábel</a:t>
            </a:r>
            <a:r>
              <a:rPr lang="en-GB">
                <a:solidFill>
                  <a:srgbClr val="FF0000"/>
                </a:solidFill>
              </a:rPr>
              <a:t>*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Modem</a:t>
            </a:r>
            <a:endParaRPr/>
          </a:p>
        </p:txBody>
      </p:sp>
      <p:sp>
        <p:nvSpPr>
          <p:cNvPr id="312" name="Google Shape;312;p4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MOdulator - DEModulator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Ethernet - MÁS - Ethernet</a:t>
            </a:r>
            <a:r>
              <a:rPr lang="en-GB">
                <a:solidFill>
                  <a:srgbClr val="FF0000"/>
                </a:solidFill>
              </a:rPr>
              <a:t>*</a:t>
            </a:r>
            <a:endParaRPr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Más: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Rádiójel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Telefonvonal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Kábel TV</a:t>
            </a:r>
            <a:endParaRPr/>
          </a:p>
        </p:txBody>
      </p:sp>
      <p:pic>
        <p:nvPicPr>
          <p:cNvPr id="313" name="Google Shape;31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5325" y="1185920"/>
            <a:ext cx="4165824" cy="277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Wireless Access Point</a:t>
            </a:r>
            <a:endParaRPr/>
          </a:p>
        </p:txBody>
      </p:sp>
      <p:sp>
        <p:nvSpPr>
          <p:cNvPr id="319" name="Google Shape;319;p43"/>
          <p:cNvSpPr txBox="1"/>
          <p:nvPr>
            <p:ph idx="1" type="body"/>
          </p:nvPr>
        </p:nvSpPr>
        <p:spPr>
          <a:xfrm>
            <a:off x="819150" y="1990725"/>
            <a:ext cx="2208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Nem router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Inkább switch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Firmware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Repeater mód</a:t>
            </a:r>
            <a:endParaRPr/>
          </a:p>
        </p:txBody>
      </p:sp>
      <p:pic>
        <p:nvPicPr>
          <p:cNvPr id="320" name="Google Shape;32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8500" y="1283825"/>
            <a:ext cx="3026346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Adatkapcsolati réteg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Adatkeret</a:t>
            </a:r>
            <a:endParaRPr/>
          </a:p>
        </p:txBody>
      </p:sp>
      <p:sp>
        <p:nvSpPr>
          <p:cNvPr id="331" name="Google Shape;331;p45"/>
          <p:cNvSpPr txBox="1"/>
          <p:nvPr>
            <p:ph idx="1" type="body"/>
          </p:nvPr>
        </p:nvSpPr>
        <p:spPr>
          <a:xfrm>
            <a:off x="819150" y="1990725"/>
            <a:ext cx="1710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header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trail</a:t>
            </a:r>
            <a:endParaRPr/>
          </a:p>
        </p:txBody>
      </p:sp>
      <p:pic>
        <p:nvPicPr>
          <p:cNvPr id="332" name="Google Shape;33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6800" y="1235175"/>
            <a:ext cx="4729570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6"/>
          <p:cNvSpPr txBox="1"/>
          <p:nvPr>
            <p:ph type="title"/>
          </p:nvPr>
        </p:nvSpPr>
        <p:spPr>
          <a:xfrm>
            <a:off x="223325" y="140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Ethernet és WIFI</a:t>
            </a:r>
            <a:endParaRPr/>
          </a:p>
        </p:txBody>
      </p:sp>
      <p:pic>
        <p:nvPicPr>
          <p:cNvPr id="338" name="Google Shape;33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775" y="771450"/>
            <a:ext cx="6930949" cy="401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Hálózati réteg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8"/>
          <p:cNvSpPr txBox="1"/>
          <p:nvPr>
            <p:ph type="title"/>
          </p:nvPr>
        </p:nvSpPr>
        <p:spPr>
          <a:xfrm>
            <a:off x="819150" y="784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RFC - Request for Comments</a:t>
            </a:r>
            <a:endParaRPr/>
          </a:p>
        </p:txBody>
      </p:sp>
      <p:sp>
        <p:nvSpPr>
          <p:cNvPr id="349" name="Google Shape;349;p4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Internet protokollok referencia anyaga</a:t>
            </a:r>
            <a:r>
              <a:rPr lang="en-GB">
                <a:solidFill>
                  <a:srgbClr val="FF0000"/>
                </a:solidFill>
              </a:rPr>
              <a:t>*</a:t>
            </a:r>
            <a:endParaRPr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 név eredete a múlt ködébe vész: az 1970-es évek végén, amikor az RFC-k elindultak, még tényleg csak feljegyzések szerepét töltötték be. Azóta a szabványosító szervezet (az IETF) jóval szigorúbban veszi az RFC-k kiadását.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Internet Engineering Task Force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Az IETF feladata az Internet-en használatos szabványok használatának szabályozása, az RFC-ken keresztül, illetve az Internet legfelső szintű felügyelete. </a:t>
            </a:r>
            <a:r>
              <a:rPr lang="en-GB">
                <a:solidFill>
                  <a:srgbClr val="FF0000"/>
                </a:solidFill>
              </a:rPr>
              <a:t>*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350" name="Google Shape;35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4400" y="3417513"/>
            <a:ext cx="266700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hálózati réteg feladatai</a:t>
            </a:r>
            <a:endParaRPr/>
          </a:p>
        </p:txBody>
      </p:sp>
      <p:sp>
        <p:nvSpPr>
          <p:cNvPr id="356" name="Google Shape;356;p4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címzés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útvonal meghatározás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protokolljai: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IP (Internet Protocol) (RFC 791, RFC 4291)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ICMP (Internet Control Message Protocol) (RFC 792)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ARP (Address Resolution Protocol) (IP -&gt; MAC) (RFC 826)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RARP (Reverse Address Resolution Protocol)  (MAC -&gt; IP) (RFC 903)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IPv4 address (RFC 791)</a:t>
            </a:r>
            <a:r>
              <a:rPr lang="en-GB">
                <a:solidFill>
                  <a:srgbClr val="FF0000"/>
                </a:solidFill>
              </a:rPr>
              <a:t>*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62" name="Google Shape;362;p5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32 biten tárolt egész számok 4db 8 bites részre osztva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Szeparátor katakter a “.”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Példa: 194.38.115.73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IPv4 magánhálózatok</a:t>
            </a:r>
            <a:r>
              <a:rPr lang="en-GB">
                <a:solidFill>
                  <a:srgbClr val="FF0000"/>
                </a:solidFill>
              </a:rPr>
              <a:t>*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68" name="Google Shape;368;p5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Belső címtartományok: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en-GB" sz="2400"/>
              <a:t>192.168.0.0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 sz="2400"/>
              <a:t>10.0.0.0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 sz="2400"/>
              <a:t>172.16.0.0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OSI model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Open Systems Interconnection Reference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Referenciamodell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Rétegek: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Physical layer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Data-Link layer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Network layer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Transport layer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Session layer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Presentation layer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0125" y="1962175"/>
            <a:ext cx="4333949" cy="2476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2"/>
          <p:cNvSpPr txBox="1"/>
          <p:nvPr>
            <p:ph type="title"/>
          </p:nvPr>
        </p:nvSpPr>
        <p:spPr>
          <a:xfrm>
            <a:off x="819150" y="833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IPv4 Netmask</a:t>
            </a:r>
            <a:r>
              <a:rPr lang="en-GB">
                <a:solidFill>
                  <a:srgbClr val="FF0000"/>
                </a:solidFill>
              </a:rPr>
              <a:t>*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74" name="Google Shape;374;p5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az alhálózat és a host elválasztására szolgál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ahol a bit értéke 1, az az alhálazott jelöli, ahol 0 az a host-ot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Példa: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IP: 192.168.5.123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Netmask: 255.255.255.0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Egyszerűsített forma: </a:t>
            </a:r>
            <a:r>
              <a:rPr b="1" lang="en-GB"/>
              <a:t>192.168.5.123/24</a:t>
            </a:r>
            <a:r>
              <a:rPr lang="en-GB"/>
              <a:t> (32-8=24)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az IPv6-ban már nincs netmask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IPv6 address (RFC 4291)</a:t>
            </a:r>
            <a:r>
              <a:rPr lang="en-GB">
                <a:solidFill>
                  <a:srgbClr val="FF0000"/>
                </a:solidFill>
              </a:rPr>
              <a:t>*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80" name="Google Shape;380;p5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megnövelt, nagyobb címtartomány,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közvetlen végponti címezhetőség,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automatikus konfiguráció, vagyis a munkaállomások automatikus hálózati konfigurálását támogató rendszer végzi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hálózati mobilitás, egy hálózati csatolóhoz egy időben több címet rendelhetünk. Ez hasonló a mobilszolgáltatók roaming,[8] (barangolási) szolgáltatásához.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titkosítás, azonosítás: Az IPv6-címzés szerves része az IPsec biztonsági protokoll, ez hálózati szinten nyújt lehetőséget arra, hogy a kommunikációban részt vevő felhasználók hitelesen azonosítsák egymást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többszörös címezhetőség, szabványosított multicast[9]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 még mindig IPv6</a:t>
            </a:r>
            <a:r>
              <a:rPr lang="en-GB">
                <a:solidFill>
                  <a:srgbClr val="FF0000"/>
                </a:solidFill>
              </a:rPr>
              <a:t>*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86" name="Google Shape;386;p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128 bites azonosító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Két logikai rész: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64 bites hálózati azonosító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64 bites hoszt azonosító (autamatikusan generálhatjuk a MAC-ből)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8 csoportra tagolt 16 bites hexadecimális számként ábrázoljuk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Példa: </a:t>
            </a:r>
            <a:r>
              <a:rPr lang="en-GB"/>
              <a:t>fe80::ec88:7fa5:34f7:3346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Szállítási réteg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 port</a:t>
            </a:r>
            <a:r>
              <a:rPr lang="en-GB">
                <a:solidFill>
                  <a:srgbClr val="FF0000"/>
                </a:solidFill>
              </a:rPr>
              <a:t>*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97" name="Google Shape;397;p5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Egy szám, mely egy végponton egy folyamatot azonosít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Hálózati szolgáltatásként futó szoftverek külön portokon kommunikálnak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Ezen hálózati szolgáltatások protokolljait az alkalmazási rétegben találjuk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Példa: HTTP - 80, SSH - 22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UDP (RFC 768)</a:t>
            </a:r>
            <a:endParaRPr/>
          </a:p>
        </p:txBody>
      </p:sp>
      <p:pic>
        <p:nvPicPr>
          <p:cNvPr id="403" name="Google Shape;40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688" y="1136013"/>
            <a:ext cx="3343275" cy="3114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57"/>
          <p:cNvSpPr txBox="1"/>
          <p:nvPr/>
        </p:nvSpPr>
        <p:spPr>
          <a:xfrm>
            <a:off x="875475" y="1434850"/>
            <a:ext cx="27480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Datagram Protocol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TCP (RFC 793)</a:t>
            </a:r>
            <a:endParaRPr/>
          </a:p>
        </p:txBody>
      </p:sp>
      <p:sp>
        <p:nvSpPr>
          <p:cNvPr id="410" name="Google Shape;410;p58"/>
          <p:cNvSpPr txBox="1"/>
          <p:nvPr>
            <p:ph idx="1" type="body"/>
          </p:nvPr>
        </p:nvSpPr>
        <p:spPr>
          <a:xfrm>
            <a:off x="819150" y="1349500"/>
            <a:ext cx="22452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Transmission Control Protocol</a:t>
            </a:r>
            <a:endParaRPr/>
          </a:p>
        </p:txBody>
      </p:sp>
      <p:pic>
        <p:nvPicPr>
          <p:cNvPr id="411" name="Google Shape;41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025" y="1541775"/>
            <a:ext cx="3485818" cy="26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TCP vs UDP</a:t>
            </a:r>
            <a:r>
              <a:rPr lang="en-GB">
                <a:solidFill>
                  <a:srgbClr val="FF0000"/>
                </a:solidFill>
              </a:rPr>
              <a:t>*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417" name="Google Shape;41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647800"/>
            <a:ext cx="4933851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Viszony réteg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“viszony” réteg feladatai</a:t>
            </a:r>
            <a:endParaRPr/>
          </a:p>
        </p:txBody>
      </p:sp>
      <p:sp>
        <p:nvSpPr>
          <p:cNvPr id="428" name="Google Shape;428;p6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viszony réteg a végfelhasználói alkalmazások közötti dialógus menedzselésére alkalmas mechanizmust valósít meg. A megvalósított mechanizmus lehet duplex vagy félduplex, és megvalósítható ellenőrzési pontok kijelölési, késleltetések beállítási, befejezési, illetve újraindítási eljárások.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(A mai OSI modellben a Viszonylati réteg a Alkalmazási rétegbe lett integrálva.)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Hálózati topológiák</a:t>
            </a:r>
            <a:r>
              <a:rPr lang="en-GB">
                <a:solidFill>
                  <a:srgbClr val="FF0000"/>
                </a:solidFill>
              </a:rPr>
              <a:t>*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2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Megjelenítési réteg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megjelenítési réteg feladatai</a:t>
            </a:r>
            <a:endParaRPr/>
          </a:p>
        </p:txBody>
      </p:sp>
      <p:sp>
        <p:nvSpPr>
          <p:cNvPr id="439" name="Google Shape;439;p6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megjelenítési réteg biztosítja az alkalmazási réteg számára, hogy az adatok a végfelhasználó rendszerének megfelelő formában álljon rendelkezésre. MIME visszakódolás, adattömörítés, titkosítás, és egyszerűbb adatkezelések történnek ebben a rétegben. Példák: egy EBCDIC-kódolású szöveges fájl ASCII-kódú szövegfájllá konvertálása, vagy objektum és más adatstruktúra sorossá alakítása és XML formába alakítása vagy ebből a formából visszaalakítása valamilyen soros formába.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 mai OSI modellben az Adatmegjelenítési réteg az Alkalmazási rétegbe lett integrálva. (A mai OSI ezért valójában 5 rétegű mivel a régi 7 rétegű modell 5. rétege a 4. illetve a 6. rétege a 7. rétegbe integrálódott.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Alkalmazás réteg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</a:t>
            </a:r>
            <a:r>
              <a:rPr lang="en-GB">
                <a:solidFill>
                  <a:srgbClr val="FF0000"/>
                </a:solidFill>
              </a:rPr>
              <a:t>*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50" name="Google Shape;450;p6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Hyper Text Transport Protocol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Kliens programok: curl, wget, webböngészők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Szerver programok: IIS, Apache2, NGNX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Fontosabb HTTP fejléc adatok</a:t>
            </a:r>
            <a:r>
              <a:rPr lang="en-GB">
                <a:solidFill>
                  <a:srgbClr val="FF0000"/>
                </a:solidFill>
              </a:rPr>
              <a:t>*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66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Request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Request URL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Request Method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User Agent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Referer</a:t>
            </a:r>
            <a:endParaRPr/>
          </a:p>
        </p:txBody>
      </p:sp>
      <p:sp>
        <p:nvSpPr>
          <p:cNvPr id="457" name="Google Shape;457;p66"/>
          <p:cNvSpPr txBox="1"/>
          <p:nvPr>
            <p:ph idx="2" type="body"/>
          </p:nvPr>
        </p:nvSpPr>
        <p:spPr>
          <a:xfrm>
            <a:off x="46387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Response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Status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Server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Néhány státusz kód</a:t>
            </a:r>
            <a:r>
              <a:rPr lang="en-GB">
                <a:solidFill>
                  <a:srgbClr val="FF0000"/>
                </a:solidFill>
              </a:rPr>
              <a:t>*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63" name="Google Shape;463;p6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200 - OK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201 - Created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302 - Found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400 - Bad request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401 - Unauthorized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403 - Forbidden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404 - Not found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500 - Internal server error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502 - Bad gateway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504 - Gateway timeout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 metódusok</a:t>
            </a:r>
            <a:r>
              <a:rPr lang="en-GB">
                <a:solidFill>
                  <a:srgbClr val="FF0000"/>
                </a:solidFill>
              </a:rPr>
              <a:t>*</a:t>
            </a:r>
            <a:endParaRPr>
              <a:solidFill>
                <a:srgbClr val="FF0000"/>
              </a:solidFill>
            </a:endParaRPr>
          </a:p>
        </p:txBody>
      </p:sp>
      <p:graphicFrame>
        <p:nvGraphicFramePr>
          <p:cNvPr id="469" name="Google Shape;469;p68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{3C1C9FA9-50E7-4C5D-97D9-36FE77FA9C02}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CREATE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erőforrás létrehozása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erőforrás lekérése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UPDATE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erőforrás módosítása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DELETE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DELETE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erőforrás törlése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Query param</a:t>
            </a:r>
            <a:r>
              <a:rPr lang="en-GB">
                <a:solidFill>
                  <a:srgbClr val="FF0000"/>
                </a:solidFill>
              </a:rPr>
              <a:t>*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75" name="Google Shape;475;p69"/>
          <p:cNvSpPr txBox="1"/>
          <p:nvPr>
            <p:ph idx="1" type="body"/>
          </p:nvPr>
        </p:nvSpPr>
        <p:spPr>
          <a:xfrm>
            <a:off x="906325" y="1467650"/>
            <a:ext cx="7505700" cy="32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Egyszerű forma: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/resource</a:t>
            </a:r>
            <a:r>
              <a:rPr b="1" lang="en-GB" sz="1800"/>
              <a:t>?</a:t>
            </a:r>
            <a:r>
              <a:rPr lang="en-GB" sz="1800"/>
              <a:t>mode</a:t>
            </a:r>
            <a:r>
              <a:rPr b="1" lang="en-GB" sz="1800"/>
              <a:t>=</a:t>
            </a:r>
            <a:r>
              <a:rPr lang="en-GB" sz="1800"/>
              <a:t>value</a:t>
            </a:r>
            <a:r>
              <a:rPr b="1" lang="en-GB" sz="1800"/>
              <a:t>&amp;</a:t>
            </a:r>
            <a:r>
              <a:rPr lang="en-GB" sz="1800"/>
              <a:t>key</a:t>
            </a:r>
            <a:r>
              <a:rPr lang="en-GB" sz="1800"/>
              <a:t>2</a:t>
            </a:r>
            <a:r>
              <a:rPr b="1" lang="en-GB" sz="1800"/>
              <a:t>=</a:t>
            </a:r>
            <a:r>
              <a:rPr lang="en-GB" sz="1800"/>
              <a:t>value2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Tömb: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/resource</a:t>
            </a:r>
            <a:r>
              <a:rPr b="1" lang="en-GB" sz="1800"/>
              <a:t>?</a:t>
            </a:r>
            <a:r>
              <a:rPr lang="en-GB" sz="1800"/>
              <a:t>key</a:t>
            </a:r>
            <a:r>
              <a:rPr b="1" lang="en-GB" sz="1800"/>
              <a:t>[]=</a:t>
            </a:r>
            <a:r>
              <a:rPr lang="en-GB" sz="1800"/>
              <a:t>value</a:t>
            </a:r>
            <a:r>
              <a:rPr b="1" lang="en-GB" sz="1800"/>
              <a:t>&amp;</a:t>
            </a:r>
            <a:r>
              <a:rPr lang="en-GB" sz="1800"/>
              <a:t>key</a:t>
            </a:r>
            <a:r>
              <a:rPr b="1" lang="en-GB" sz="1800"/>
              <a:t>[]=</a:t>
            </a:r>
            <a:r>
              <a:rPr lang="en-GB" sz="1800"/>
              <a:t>value2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Kulcs-érték párok: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/resource</a:t>
            </a:r>
            <a:r>
              <a:rPr b="1" lang="en-GB" sz="1800"/>
              <a:t>?</a:t>
            </a:r>
            <a:r>
              <a:rPr lang="en-GB" sz="1800"/>
              <a:t>wrapper</a:t>
            </a:r>
            <a:r>
              <a:rPr b="1" lang="en-GB" sz="1800"/>
              <a:t>[</a:t>
            </a:r>
            <a:r>
              <a:rPr lang="en-GB" sz="1800"/>
              <a:t>key</a:t>
            </a:r>
            <a:r>
              <a:rPr b="1" lang="en-GB" sz="1800"/>
              <a:t>]=</a:t>
            </a:r>
            <a:r>
              <a:rPr lang="en-GB" sz="1800"/>
              <a:t>value</a:t>
            </a:r>
            <a:r>
              <a:rPr b="1" lang="en-GB" sz="1800"/>
              <a:t>&amp;</a:t>
            </a:r>
            <a:r>
              <a:rPr lang="en-GB" sz="1800"/>
              <a:t>wrapper</a:t>
            </a:r>
            <a:r>
              <a:rPr b="1" lang="en-GB" sz="1800"/>
              <a:t>[</a:t>
            </a:r>
            <a:r>
              <a:rPr lang="en-GB" sz="1800"/>
              <a:t>key2</a:t>
            </a:r>
            <a:r>
              <a:rPr b="1" lang="en-GB" sz="1800"/>
              <a:t>]=</a:t>
            </a:r>
            <a:r>
              <a:rPr lang="en-GB" sz="1800"/>
              <a:t>value2</a:t>
            </a:r>
            <a:endParaRPr sz="18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0"/>
          <p:cNvSpPr txBox="1"/>
          <p:nvPr>
            <p:ph type="title"/>
          </p:nvPr>
        </p:nvSpPr>
        <p:spPr>
          <a:xfrm>
            <a:off x="819150" y="31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REST</a:t>
            </a:r>
            <a:endParaRPr/>
          </a:p>
        </p:txBody>
      </p:sp>
      <p:graphicFrame>
        <p:nvGraphicFramePr>
          <p:cNvPr id="481" name="Google Shape;481;p70"/>
          <p:cNvGraphicFramePr/>
          <p:nvPr/>
        </p:nvGraphicFramePr>
        <p:xfrm>
          <a:off x="741475" y="112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{3C1C9FA9-50E7-4C5D-97D9-36FE77FA9C02}</a:tableStyleId>
              </a:tblPr>
              <a:tblGrid>
                <a:gridCol w="1548675"/>
                <a:gridCol w="1548675"/>
                <a:gridCol w="1548675"/>
                <a:gridCol w="1548675"/>
                <a:gridCol w="15486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CRUD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HTTP METHOD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HTTP PATH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ACTION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SQL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C</a:t>
                      </a:r>
                      <a:r>
                        <a:rPr lang="en-GB"/>
                        <a:t>reate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/resource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create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R</a:t>
                      </a:r>
                      <a:r>
                        <a:rPr lang="en-GB"/>
                        <a:t>ead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/resource/:id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show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SELECT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U</a:t>
                      </a:r>
                      <a:r>
                        <a:rPr lang="en-GB"/>
                        <a:t>pdate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/resource/:id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update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UPDATE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D</a:t>
                      </a:r>
                      <a:r>
                        <a:rPr lang="en-GB"/>
                        <a:t>elete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DELETE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/resource/:id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destroy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DESTROY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/resource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SELECT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/resource/new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new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/resource/:id/edit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edit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SELECT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HTTP Proxy</a:t>
            </a:r>
            <a:r>
              <a:rPr lang="en-GB">
                <a:solidFill>
                  <a:srgbClr val="FF0000"/>
                </a:solidFill>
              </a:rPr>
              <a:t>*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487" name="Google Shape;48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952600"/>
            <a:ext cx="665797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Sín topológia</a:t>
            </a:r>
            <a:endParaRPr/>
          </a:p>
        </p:txBody>
      </p:sp>
      <p:sp>
        <p:nvSpPr>
          <p:cNvPr id="159" name="Google Shape;159;p18"/>
          <p:cNvSpPr txBox="1"/>
          <p:nvPr>
            <p:ph idx="1" type="subTitle"/>
          </p:nvPr>
        </p:nvSpPr>
        <p:spPr>
          <a:xfrm>
            <a:off x="819150" y="1550700"/>
            <a:ext cx="58599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rendszer a karácsonyfaizzókhoz hasonlóan működik, kábelszakadáskor az egész hálózat működésképtelenné válik.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675" y="2517525"/>
            <a:ext cx="5754050" cy="17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URI formátum</a:t>
            </a:r>
            <a:r>
              <a:rPr lang="en-GB">
                <a:solidFill>
                  <a:srgbClr val="FF0000"/>
                </a:solidFill>
              </a:rPr>
              <a:t>*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93" name="Google Shape;493;p72"/>
          <p:cNvSpPr txBox="1"/>
          <p:nvPr>
            <p:ph idx="1" type="body"/>
          </p:nvPr>
        </p:nvSpPr>
        <p:spPr>
          <a:xfrm>
            <a:off x="819150" y="2418750"/>
            <a:ext cx="75057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/>
              <a:t>protocol://username:password@server:port/resource</a:t>
            </a:r>
            <a:endParaRPr sz="24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7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Fájlátvitel</a:t>
            </a:r>
            <a:endParaRPr/>
          </a:p>
        </p:txBody>
      </p:sp>
      <p:sp>
        <p:nvSpPr>
          <p:cNvPr id="499" name="Google Shape;499;p7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FTP: File Transfer Protocol (21)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SMB: Server Message Block (445)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AFS: Apple File Sharing (7000)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7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Távoli elérés</a:t>
            </a:r>
            <a:endParaRPr/>
          </a:p>
        </p:txBody>
      </p:sp>
      <p:sp>
        <p:nvSpPr>
          <p:cNvPr id="505" name="Google Shape;505;p7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Telnet (23) (</a:t>
            </a:r>
            <a:r>
              <a:rPr lang="en-GB" sz="1200">
                <a:solidFill>
                  <a:srgbClr val="222222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telnet towel.blinkenlights.nl)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SSH (22)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VNC (5500)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RDC (3389)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Levelezés</a:t>
            </a:r>
            <a:endParaRPr/>
          </a:p>
        </p:txBody>
      </p:sp>
      <p:graphicFrame>
        <p:nvGraphicFramePr>
          <p:cNvPr id="511" name="Google Shape;511;p75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{3C1C9FA9-50E7-4C5D-97D9-36FE77FA9C02}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Feladat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Protokoll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Példa az impelentációra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Levelek küldése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SMTP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Postfix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Levelek fogadása és lekérése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POP3 és IMAP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Courier, Dovecot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6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Köszönöm a figyelmet!</a:t>
            </a:r>
            <a:endParaRPr/>
          </a:p>
        </p:txBody>
      </p:sp>
      <p:sp>
        <p:nvSpPr>
          <p:cNvPr id="517" name="Google Shape;517;p76"/>
          <p:cNvSpPr txBox="1"/>
          <p:nvPr/>
        </p:nvSpPr>
        <p:spPr>
          <a:xfrm>
            <a:off x="2500000" y="3112850"/>
            <a:ext cx="41442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Tasnádi Zsolt, Flow Academy Kft. 2018 - 2019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Gyűrű topológia</a:t>
            </a:r>
            <a:endParaRPr/>
          </a:p>
        </p:txBody>
      </p:sp>
      <p:sp>
        <p:nvSpPr>
          <p:cNvPr id="166" name="Google Shape;166;p19"/>
          <p:cNvSpPr txBox="1"/>
          <p:nvPr>
            <p:ph idx="1" type="subTitle"/>
          </p:nvPr>
        </p:nvSpPr>
        <p:spPr>
          <a:xfrm>
            <a:off x="819150" y="1550700"/>
            <a:ext cx="58599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csomópontok zárt láncot alkotnak.Az adatok csak egy irányba mehetnek.</a:t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650" y="1958200"/>
            <a:ext cx="2765900" cy="2736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Csillag topológia</a:t>
            </a:r>
            <a:endParaRPr/>
          </a:p>
        </p:txBody>
      </p:sp>
      <p:sp>
        <p:nvSpPr>
          <p:cNvPr id="173" name="Google Shape;173;p20"/>
          <p:cNvSpPr txBox="1"/>
          <p:nvPr>
            <p:ph idx="1" type="subTitle"/>
          </p:nvPr>
        </p:nvSpPr>
        <p:spPr>
          <a:xfrm>
            <a:off x="819150" y="162365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Biztosabb, de drágább megoldás. Kábelszakadásnál csak 1 gép áll le.</a:t>
            </a:r>
            <a:endParaRPr/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1000" y="1944300"/>
            <a:ext cx="3302950" cy="257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 topológia</a:t>
            </a:r>
            <a:endParaRPr/>
          </a:p>
        </p:txBody>
      </p:sp>
      <p:sp>
        <p:nvSpPr>
          <p:cNvPr id="180" name="Google Shape;180;p21"/>
          <p:cNvSpPr txBox="1"/>
          <p:nvPr>
            <p:ph idx="1" type="subTitle"/>
          </p:nvPr>
        </p:nvSpPr>
        <p:spPr>
          <a:xfrm>
            <a:off x="819150" y="1550700"/>
            <a:ext cx="5859900" cy="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Minden számítógép csak egy útvonalon érhető el. A kábelszakadás egy egész alhálózatot tönkretehet.</a:t>
            </a: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2400" y="2121025"/>
            <a:ext cx="2863175" cy="259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