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96ee22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96ee22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eebba4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eebba4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96ee22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96ee22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9d974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9d974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9d974e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9d974e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eebba4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eebba4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d501a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d501a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d501ae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d501a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f0ae3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f0ae3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d501ae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d501ae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eedb2ae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eedb2ae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d501ae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d501ae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c9efb66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c9efb6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c9efb6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c9efb6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c9efb6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c9efb6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bf473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bf473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f3ab59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f3ab59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c9efb66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c9efb6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c9efb66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c9efb66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05c97c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05c97c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eebba4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eebba4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96ee22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96ee22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d9a24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d9a24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d9a246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d9a246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ed9a246e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ed9a246e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d9a246e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d9a246e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f0ae39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f0ae39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d5004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d5004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fd5004c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fd5004c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d5004c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d5004c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f0ae39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ef0ae39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0d60d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0d60d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eedb2a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eedb2a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0d60d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f0d60d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0d60d8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0d60d8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0d60d8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0d60d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0d60d8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0d60d8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0d60d8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0d60d8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ed9a246e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ed9a246e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fd5004c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fd5004c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de0cc4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de0cc4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f0ae391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f0ae391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d5004c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d5004c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c7264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c7264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fe49d7a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fe49d7a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e49d7a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e49d7a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eedb2ae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eedb2ae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f0ae391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ef0ae391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eedb2ae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eedb2ae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eebba4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eebba4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96ee2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96ee2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96ee22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96ee22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jsonplaceholder.typicode.com/tod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3325"/>
            <a:ext cx="8520600" cy="14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Angular</a:t>
            </a:r>
            <a:endParaRPr sz="6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8494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223325"/>
            <a:ext cx="85206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TypeScript kód (komponens) ← → HTML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Kétirányú kötés: [(ngModel)]=”ADATTAG”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Kétirányú </a:t>
            </a:r>
            <a:r>
              <a:rPr lang="en-GB"/>
              <a:t>kötés: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&lt;input [(ngModel)]=”KOMPONENSADATTAG”&gt;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!!! az app.module.ts-ben a FormsModule-t importálni kell ehhez 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2 : Bindings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Töröld ki az app.component.html tartalmát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AppComponent osztályba végy fel egy, új string adattagot: </a:t>
            </a:r>
            <a:r>
              <a:rPr i="1" lang="en-GB"/>
              <a:t>name</a:t>
            </a:r>
            <a:r>
              <a:rPr lang="en-GB"/>
              <a:t> névvel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app.component.html file-ba tégy ki egy textbox inputot, two-way bindinggal kötve az imént felvett </a:t>
            </a:r>
            <a:r>
              <a:rPr i="1" lang="en-GB"/>
              <a:t>name</a:t>
            </a:r>
            <a:r>
              <a:rPr lang="en-GB"/>
              <a:t> változóhoz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String interpolációval egy &lt;p&gt; elembe foglalva tedd ki a </a:t>
            </a:r>
            <a:r>
              <a:rPr i="1" lang="en-GB"/>
              <a:t>name </a:t>
            </a:r>
            <a:r>
              <a:rPr lang="en-GB"/>
              <a:t>változó értékét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AppComponent osztályba csinálj egy metódust </a:t>
            </a:r>
            <a:r>
              <a:rPr i="1" lang="en-GB"/>
              <a:t>greeter</a:t>
            </a:r>
            <a:r>
              <a:rPr lang="en-GB"/>
              <a:t> névvel, ami javascript alert-tel kiírja, hogy “Hello” + this.name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Tégy ki egy gombot a &lt;p&gt; alá, amit ha megnyomsz, a </a:t>
            </a:r>
            <a:r>
              <a:rPr i="1" lang="en-GB"/>
              <a:t>greeter</a:t>
            </a:r>
            <a:r>
              <a:rPr lang="en-GB"/>
              <a:t> metódus hívódik meg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Direktívák (directives)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Utasítások a HTML DOM-on belül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Pld: komponens név: Angular beparse-olja a HTML kódot, észreveszi a megadott komponens szelektort, és elvégzi a “helyzed ide a komponenst, aminek “ez” a szelektorja”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Komponens = HTML template-tel rendelkező direktíva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Struktúra direktívák (structural directives)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DOM struktrúráját változtatják meg: hozzáadnak, eltüntetnek elemet, stb.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*-al kezdődik a szelektorjuk, pld.: *ngIf, *ngFor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Csak egy darab tehető egy DOM elemre, tehát egyszerre *ngIf és *ngFor nem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244925"/>
            <a:ext cx="8520600" cy="4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*ngIf</a:t>
            </a:r>
            <a:endParaRPr b="1"/>
          </a:p>
          <a:p>
            <a:pPr indent="-342900" lvl="0" marL="457200" marR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&lt;p *ngIf="FELTÉTEL; else NGTEMPLATEREF"&gt;&lt;/p&gt;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&lt;p *ngIf="status === 'done'; else noItem"&gt;Kész!&lt;/p&gt;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&lt;ng-template #noItem&gt;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&lt;p&gt;Még nincs kész!&lt;/p&gt;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&lt;/ng-template&gt;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ngStyle</a:t>
            </a:r>
            <a:endParaRPr b="1"/>
          </a:p>
          <a:p>
            <a:pPr indent="-3429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[ngStyle]="{CSSPROPERTY: ÉRTÉK}"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érték lehet a komponens egy függvényhívása is, pld: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[ngStyle]="{backgroundColor: getColor()}"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252125"/>
            <a:ext cx="85206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ngClass</a:t>
            </a:r>
            <a:endParaRPr b="1"/>
          </a:p>
          <a:p>
            <a:pPr indent="-3429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Feltételtől függő, CSS class hozzáadása egy elemhez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[ngClass]="{ CSSCLASS1: BOOLEANÉRTÉK1, CSSCLASS2: BOOLEANÉRTÉK2}"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Pld: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[ngClass]="{‘boldtext’: age &lt; 10}"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3 - Direktívák I.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&lt;p&gt; elem csak akkor legyen látható, ha a </a:t>
            </a:r>
            <a:r>
              <a:rPr i="1" lang="en-GB"/>
              <a:t>name</a:t>
            </a:r>
            <a:r>
              <a:rPr lang="en-GB"/>
              <a:t> változóban van érték. Ha nincs, legyen kiírva az, hogy “Add meg a neved!”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a </a:t>
            </a:r>
            <a:r>
              <a:rPr i="1" lang="en-GB"/>
              <a:t>name</a:t>
            </a:r>
            <a:r>
              <a:rPr lang="en-GB"/>
              <a:t> változóban nincs érték, a gomb legyen letiltva!  [disabled]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a megadott név hossza &gt;3, akkor a &lt;p&gt; háttérszíne legyen világoskék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Listák megjelenítése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Tömb adatkötése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&lt;HTMLELEM *ngFor=”let VÁLTOZÓ of TÖMB”; let x = LOCALVARIABLE&gt;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HTML TARTALOM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&lt;/HTMLELEM&gt;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Lokális változók: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index, first, last, even, odd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338575"/>
            <a:ext cx="8520600" cy="4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&lt;div *ngFor=”let allat of animals; let i = index; let last = last”&gt;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{{ i }}.: {{ allat.name }}  &lt;span *ngIf=”last”&gt; :(( &lt;/span&gt;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&lt;/div&gt;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4 - ngFor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sinálj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egy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string tömböt a task-list.component.ts-ben, tasks névvel!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Inicializáld a tömböt néhány string elemmel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Jelenítsd meg ngFor-ral a tömb elemeit a </a:t>
            </a:r>
            <a:r>
              <a:rPr i="1" lang="en-GB"/>
              <a:t>task-list</a:t>
            </a:r>
            <a:r>
              <a:rPr lang="en-GB"/>
              <a:t> komponensben! (</a:t>
            </a:r>
            <a:r>
              <a:rPr lang="en-GB"/>
              <a:t>task-list.component.html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Minden második legyen félkövér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első háttérszíne rózsaszín legyen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Komponensek használata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300" y="1454075"/>
            <a:ext cx="6017549" cy="3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81800"/>
            <a:ext cx="85206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Single Page Application keretrendszer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Google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AngularJS → Angular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Angular 2: 2016.09.04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Angular 6: 2018.08.02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Keretrendszer, a kontrol megfordítása (IoC)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Sok beépített funkcionalitás, amit már nem szükséges lefejleszteni, de legnagyobb valószínűséggel szükség van rá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Saját kóddal könnyen bővíthető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Deklaratív kóddal építhető felhasználói felület, az üzleti logika elhatárolva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Upwork, Freelancer, Udemy, YouTube, Paypal, Nike, Google, Telegram, Weather, iStockphoto, AWS, Crunchbase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75" y="134350"/>
            <a:ext cx="5777401" cy="46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352975"/>
            <a:ext cx="85206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Izolált és újrahasznosítható objektumok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Egymásba ágyazhatóak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Minden komponensnek szerepelnie kell az </a:t>
            </a:r>
            <a:r>
              <a:rPr i="1" lang="en-GB"/>
              <a:t>AppModule</a:t>
            </a:r>
            <a:r>
              <a:rPr lang="en-GB"/>
              <a:t> class </a:t>
            </a:r>
            <a:r>
              <a:rPr i="1" lang="en-GB"/>
              <a:t>NgModule</a:t>
            </a:r>
            <a:r>
              <a:rPr lang="en-GB"/>
              <a:t> dekorátorának </a:t>
            </a:r>
            <a:r>
              <a:rPr i="1" lang="en-GB"/>
              <a:t>declarations</a:t>
            </a:r>
            <a:r>
              <a:rPr lang="en-GB"/>
              <a:t> mezőjében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i="1" lang="en-GB"/>
              <a:t>bootstrap</a:t>
            </a:r>
            <a:r>
              <a:rPr lang="en-GB"/>
              <a:t> mezőben adható meg az alkalmazás root komponense. Az ebből felépített komponenshierarchia definiálja az alkalmazásunkat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komponensek </a:t>
            </a:r>
            <a:r>
              <a:rPr i="1" lang="en-GB"/>
              <a:t>@Component</a:t>
            </a:r>
            <a:r>
              <a:rPr lang="en-GB"/>
              <a:t> típusdekorátorral konfigurálhatóak: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selector: megadja a komponenst meghívó HTML elem nevét. Ahol ezt a DOMban látja az Angular, a selectort tartalmazó HTML elemet kicseréli a komponens template-jére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templateUrl: a komponens template-jét tartalmazó filera mutató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styleUrls: (tömb) a komponens css definícióit tartalmazó feilra mutató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40525" y="561900"/>
            <a:ext cx="85206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Legegyszerűbb komponens EVÖR: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import { Component } from "@angular/core";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@Component({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 selector: "my-component",	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 template: "Hello Angular"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class MyComponent {</a:t>
            </a:r>
            <a:b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BD4147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GB" sz="1100">
                <a:solidFill>
                  <a:schemeClr val="dk1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egjelenítése:  </a:t>
            </a:r>
            <a:r>
              <a:rPr lang="en-GB" sz="1100">
                <a:solidFill>
                  <a:srgbClr val="BD4147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&lt;my-component&gt;&lt;/my-component&gt;   </a:t>
            </a:r>
            <a:r>
              <a:rPr lang="en-GB" sz="1100">
                <a:solidFill>
                  <a:schemeClr val="dk1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------&gt;    Hello Angular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453850"/>
            <a:ext cx="85206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komponensek egymással történő kommunikációja inputokon és outputokon keresztül történhet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Component.ts: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@Input(‘INPUTNÉV’)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VÁLTOZÓNÉV : string = ‘’;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Component.html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&lt;component [INPUTNÉV]=”ÉRTÉK”&gt;&lt;/component&gt;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INPUTNÉV megadása nem kötelező, ezesetben a VÁLTOZÓNÉV használható a HTML fileokban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Text</a:t>
            </a:r>
            <a:r>
              <a:rPr lang="en-GB"/>
              <a:t>Component.ts: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@Input()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title : string = ‘’;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text.component.html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&lt;text-component [title]=”About box”&gt;&lt;/text-component&gt;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4.5 - Komponens input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egy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/>
              <a:t>komponenst </a:t>
            </a:r>
            <a:r>
              <a:rPr i="1" lang="en-GB"/>
              <a:t>task</a:t>
            </a:r>
            <a:r>
              <a:rPr lang="en-GB"/>
              <a:t> névvel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</a:t>
            </a:r>
            <a:r>
              <a:rPr lang="en-GB"/>
              <a:t> ngFor-ral megjelenített listában ilyen komponensek példányai legyenek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komponenseknek legyen egy string fieldje: </a:t>
            </a:r>
            <a:r>
              <a:rPr i="1" lang="en-GB"/>
              <a:t>name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komponenseknek legyen egy bemenete is, aminek értéke az előbb említett fieldet állítja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 html template-je jelenítse meg a </a:t>
            </a:r>
            <a:r>
              <a:rPr i="1" lang="en-GB"/>
              <a:t>name</a:t>
            </a:r>
            <a:r>
              <a:rPr lang="en-GB"/>
              <a:t> field értékét string interpolációval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252125"/>
            <a:ext cx="85206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Komponens output = esemény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Ahogy egy komponens a szülő komponensétől kapja inputjait, úgy outputjait is csak a szülőnek küldi, aki ha feliratkozott erre, lekezeli az eseményt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00" y="1328975"/>
            <a:ext cx="5491600" cy="3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317125"/>
            <a:ext cx="85206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gyerek komponens kódjában:  (az EventEmitter az @angular/core-ból való!!!)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@Output() ESEMÉNY : EventEmitter&lt;ADATTÍPUS&gt; 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 new EventEmitter</a:t>
            </a:r>
            <a:r>
              <a:rPr lang="en-GB"/>
              <a:t>&lt;ADATTÍPUS&gt;</a:t>
            </a:r>
            <a:r>
              <a:rPr lang="en-GB"/>
              <a:t>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Esemény triggerelése: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this.ESEMÉNY.next(ADAT);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szülő komponens HTML kódjában: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&lt;gyerek (ESEMÉNY)=”ESEMÉNYKEZELŐ($event)”&gt;&lt;/gyerek&gt;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Az eseménykezelő (praktikusan a) szülő komponensben: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ESEMÉNYKEZELŐ(event: ADATTÍPUS) {}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301200"/>
            <a:ext cx="8520600" cy="4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taskList</a:t>
            </a:r>
            <a:r>
              <a:rPr lang="en-GB" sz="1400"/>
              <a:t>.component</a:t>
            </a:r>
            <a:r>
              <a:rPr lang="en-GB" sz="1400"/>
              <a:t>.html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&lt;app-task (taskClicked)=”handleTaskClicked($event)”&gt;&lt;/app-task&gt;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TaskList.component.ts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	handleTaskClicked(task: Task) { delete(task)  }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Task.component.html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&lt;div (click)=”onClick()”&gt;{{ task.name}}&lt;/div&gt;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Task.component.ts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@Output() taskClicked = new EventEmitter&lt;Task&gt;();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onClick() {</a:t>
            </a:r>
            <a:endParaRPr sz="1400"/>
          </a:p>
          <a:p>
            <a:pPr indent="-317500" lvl="1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this.taskClicked.next(this.task);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5 - Komponensek és kommunikációjuk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Csinalj egy statusz number valtozo adattagot a task komponensben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egy Task komponenst egérklikk ér, akkor a státusza növekedjen 10-el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eléri a 100-at, akkor küldjön értesítést erről a TaskListnek, aki egy alert-tel figyelmeztessen erre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Microsoft által fejlesztett objektumorientált nyelv, a javascript kiterjesztése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Statikusan típusos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Nyílt forráskódú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Jelkészlete, literálok teljesen ugyanaz, mint a javascriptben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Fordítás után: javascript bundle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Típusok: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any, string, number, boolean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5" y="-1094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Komponens életciklus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Amennyiben az alább felsorolt metódusok definiálva vannak egy komponensen, Angular meghívja őket a megfelelő időben, vagy eseménykor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ngOnChanges()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ngOnInit()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ngDoCheck()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ngAfterContentInit()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ngAfterContentChecked()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ngAfterViewInit()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ngAfterViewChecked()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n-GB" sz="1400">
                <a:solidFill>
                  <a:srgbClr val="666666"/>
                </a:solidFill>
                <a:highlight>
                  <a:srgbClr val="FFFFFF"/>
                </a:highlight>
              </a:rPr>
              <a:t>ngOnDestroy()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  <a:highlight>
                  <a:srgbClr val="FFFFFF"/>
                </a:highlight>
              </a:rPr>
              <a:t>https://angular.io/guide/lifecycle-hooks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367400"/>
            <a:ext cx="8520600" cy="4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legfontosabbak: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ngOnInit: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Összetett inicializálás, rögtön a konstruktor meghívása után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 propertyk beállítása utáni teendők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ngOnChanges: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Fontos lehet, ahol input kontrolt tartalmaz a komponens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 propertyk megváltozásakor hívódik meg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ngOnDestroy: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 megszűnése előtti teendők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Eseményleiratkozások, stb.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Service-ek</a:t>
            </a:r>
            <a:endParaRPr/>
          </a:p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 service gyakorlatilag egy osztály, jól behatárolt és elkülönített feladathalmazzal, ami jellemzően egy entitás, vagy egy művelettípus köré csoportosul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cél, a nem view-specifikus műveletek izolálása, pld.: backend serverrel való kommunikáció (betöltés, mentés, stb.)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CLI:   ng g s SERVICENÉV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service-eknek a UI komponensekbe való juttatása Dependency Injection-nel történik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Service-ek szintén kérhetnek más service-eket használatra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Dependency Injection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311700" y="87875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Egy objektum függőségeit kiszolgálja a framework, méghozzá úgy, hogy azokat “beinjektálja” a kliens objektumba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injektált objektum kicserélhető, ha implementálja az igényelt típust (interface-t)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Pld. a FeladatLista objektumnak szüksége van a FeladatService objektumra, ami a feladatok betöltését és elmentését végzi.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Angularban ez: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!!! A service-ünket fel kell venni az aktuális module providers tömbjébe, hogy injektálható legyen, valamint el kell az osztályt látni az @Injectable() dekorátorral</a:t>
            </a:r>
            <a:endParaRPr/>
          </a:p>
        </p:txBody>
      </p:sp>
      <p:pic>
        <p:nvPicPr>
          <p:cNvPr id="236" name="Google Shape;2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02" y="2955337"/>
            <a:ext cx="487254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7 - Service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 egy servicet LogService aminek egy metódusa van: log(message :string)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metódus a paramétert kiírja console.log-gal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injektáld be a task komponensekbe, és logolj egy üzenetet a komponensbe beállított task nevével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2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Observables</a:t>
            </a:r>
            <a:endParaRPr/>
          </a:p>
        </p:txBody>
      </p:sp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311700" y="1017725"/>
            <a:ext cx="85206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Üzenetek küldése/továbbítása az üzenetek forrásától és az arra feliratkozókhoz.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Események, aszinkron műveletek lekezelésére szolgálhat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Régebben callbackek, promise-ok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observable definiál egy függvényt ami az üzenetet küldi. Ez nem hívódik meg addig, amíg nincs rá feliratkozó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 kérés teljesülése, ismétlődő vagy UI események bekövetkezte, ezek mind megvalósíthatóak és generikus módon kezelhetőek az Observable APIn keresztül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Angular az RxJS libraryt használja, ami megvalósítja ezeket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Sorosíthatóak, műveletek végezhetőek rajtuk pld. map, filter, concat, forkjoin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operátorok használatához szükséges az rxjs/Rx library importálása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idx="1" type="body"/>
          </p:nvPr>
        </p:nvSpPr>
        <p:spPr>
          <a:xfrm>
            <a:off x="311700" y="136875"/>
            <a:ext cx="85206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Feliratkozás: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példában egy OBSERVABLE nevű observable-re iratkozunk fel, méghozzá úgy, hogy amikor üzenet érkezik tőle, akkor az üzenetben található objektumot (ADAT) paraméterül adjuk át egy, az osztályunkban található metódusnak (this.MŰVELET)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Leiratkozás: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subscribe metódus visszatérési értéke egy Subscription típusú objektum, aminek unsubscribe metódusa elvégzi a leiratkozást</a:t>
            </a:r>
            <a:endParaRPr/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38" y="1769125"/>
            <a:ext cx="27146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488" y="4063163"/>
            <a:ext cx="69437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hívások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311700" y="922075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HttpClient : &gt;Angular v4.3, aszinkron HTTP hívások megvalósítására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Metódusok minden REST hívásra: get, post, put, 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AppModule-ban az imports fieldbe fel kell venni a HttpClientModule-t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komponensbe, ahol használjuk és injektáljuk a httpClient, kell import: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import { HttpClient } from '@angular/common/http'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8</a:t>
            </a:r>
            <a:endParaRPr/>
          </a:p>
        </p:txBody>
      </p:sp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 egy service: TaskService, aminek egy metódusa van: getAll()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servicebe legyen beinjektalva a HttpClient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task-list komponensbe injektáljuk a taskService-t, és az ngOnInit-ben hívjuk meg az imént elkészített getAll-t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getAll függvény hívja meg HTTP GET metódussal a következő címet: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uFill>
                  <a:noFill/>
                </a:uFill>
                <a:hlinkClick r:id="rId3"/>
              </a:rPr>
              <a:t>https://jsonplaceholder.typicode.com/todos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taskService.getAll adja vissza a HttpClient.get által visszaadott Observable-t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a getAll által visszaadott Observable-t kezeljük le, értékét logoljuk ki a logService-szel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Referenciák  a template-ekben</a:t>
            </a:r>
            <a:endParaRPr/>
          </a:p>
        </p:txBody>
      </p:sp>
      <p:sp>
        <p:nvSpPr>
          <p:cNvPr id="273" name="Google Shape;2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&lt;HTMLELEM #REFERENCE 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&lt;input type=”text” id=”nameControl”</a:t>
            </a:r>
            <a:r>
              <a:rPr lang="en-GB"/>
              <a:t> #NAMECONTROL</a:t>
            </a:r>
            <a:r>
              <a:rPr lang="en-GB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&lt;button (click)=”handleClick(</a:t>
            </a:r>
            <a:r>
              <a:rPr lang="en-GB"/>
              <a:t>NAMECONTROL</a:t>
            </a:r>
            <a:r>
              <a:rPr lang="en-GB"/>
              <a:t>)”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handleClick függvényben elérhető a kontrol, amennyiben pld. input,m akkor az értéke a kódból: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handleClick(input) { console.log(input.value);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46950"/>
            <a:ext cx="8520600" cy="4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Gyakran használt nyelvi elemek: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Lambda függvények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export/import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class,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eklarációk és programkódokat összefoglaló singleton példányoknak felelnek meg. Bármit tárolhatunk bennük (függvények, osztályok, interfészek, változók stb.). A modulok (úgymint a névterek más nyelvekben) egymásba ágyazhatóak, de osztályokba, illetve interfészekbe nem helyezhetjük őket.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modulban tárolt objektumok (függvények, osztályok, stb.) alapértelmezetten rejtve vannak a külső használók elől, ezért ha kívülről is használni szeretnénk őket, akkor mindet export kulcsszóval kell megjelölni.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311700" y="280950"/>
            <a:ext cx="8520600" cy="428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Másik megoldás, pld. el akarjuk érni még esemény előtt. A komponensben: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@ViewChild(‘REFERENCIA’) VÁLTOZÓNÉV;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Elérése</a:t>
            </a:r>
            <a:r>
              <a:rPr lang="en-GB"/>
              <a:t>:  this.VÁLTOZÓNÉV             </a:t>
            </a:r>
            <a:r>
              <a:rPr lang="en-GB" u="sng"/>
              <a:t>Típusa</a:t>
            </a:r>
            <a:r>
              <a:rPr lang="en-GB"/>
              <a:t>:  ElementRef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Értékének elérése</a:t>
            </a:r>
            <a:r>
              <a:rPr lang="en-GB"/>
              <a:t>:  this.VÁLTOZÓNÉV.nativeElement.value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!! Bár működik, input kontrolok értékének változtatására nem ez a mód az ajánlott 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Egy komponens elérése (az első előfordulás)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@ViewChild(KOMPONENSTÍPUS) VÁLTOZÓNÉV;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Direktívák</a:t>
            </a:r>
            <a:endParaRPr/>
          </a:p>
        </p:txBody>
      </p:sp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311700" y="115247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Strukturális direktívák</a:t>
            </a:r>
            <a:r>
              <a:rPr lang="en-GB"/>
              <a:t>: megváltoztatják a DOMot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Attribútum direktívák</a:t>
            </a:r>
            <a:r>
              <a:rPr lang="en-GB"/>
              <a:t>: egy HTML elem működését befolyásolják, azt amire rá lettek téve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Rossz megközelítés:</a:t>
            </a:r>
            <a:endParaRPr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00" y="2884588"/>
            <a:ext cx="45720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idx="1" type="body"/>
          </p:nvPr>
        </p:nvSpPr>
        <p:spPr>
          <a:xfrm>
            <a:off x="311700" y="216125"/>
            <a:ext cx="8520600" cy="4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Jó megközelítés: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https://angular.io/api/core/Renderer2</a:t>
            </a:r>
            <a:endParaRPr/>
          </a:p>
        </p:txBody>
      </p:sp>
      <p:pic>
        <p:nvPicPr>
          <p:cNvPr id="291" name="Google Shape;2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0" y="940750"/>
            <a:ext cx="7543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Események a böngészőből</a:t>
            </a:r>
            <a:endParaRPr/>
          </a:p>
        </p:txBody>
      </p:sp>
      <p:sp>
        <p:nvSpPr>
          <p:cNvPr id="297" name="Google Shape;29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@HostListener (‘BÖNGÉSZŐESEMÉNY’)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METÓDUS(ESEMÉNYPARAMÉTER: Event)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Events: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https://developer.mozilla.org/en-US/docs/Web/Events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6 - Attribútum direktíva</a:t>
            </a:r>
            <a:endParaRPr/>
          </a:p>
        </p:txBody>
      </p:sp>
      <p:sp>
        <p:nvSpPr>
          <p:cNvPr id="303" name="Google Shape;30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csinálj egy direktívát, ami a rárakott HTML element háttérszínét beállítja kékre ha az egeret fölévisszük!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 lehúzzuk, akkor visszaállítja!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attribútumot tedd rá minden második feladatra a listában!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</a:t>
            </a:r>
            <a:endParaRPr/>
          </a:p>
        </p:txBody>
      </p:sp>
      <p:sp>
        <p:nvSpPr>
          <p:cNvPr id="309" name="Google Shape;309;p57"/>
          <p:cNvSpPr txBox="1"/>
          <p:nvPr>
            <p:ph idx="1" type="body"/>
          </p:nvPr>
        </p:nvSpPr>
        <p:spPr>
          <a:xfrm>
            <a:off x="311700" y="1152475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 : egy page van az alkalmazásban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alkalmazás gyerek URLjeit ez az egy page szolgalja 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Nincs oldal újratöltés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router értelmezi a megnyitott URLt és attól függően generálja le a tartalmat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Konfigurálás az app.module-ban: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Milyen path-hoz milyen komponens legyen betöltve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75" y="3178613"/>
            <a:ext cx="52006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613" y="3450788"/>
            <a:ext cx="31146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route alapján betöltött komponensek a html kódban következőképpen definiált  &lt;router-outlet&gt;&lt;/router-outlet&gt;  helyekre kerülnek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Navigáció linkekkel:  a HREF ROSSZ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routerLink direktívát az &lt;a&gt; elemekre téve oldalújratöltés nélkül történik a view újragenerálása :  &lt;a routerLink="PATH"&gt;&lt;/a&gt;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Route paraméterek megadása, ha pld ilyet akarunk:</a:t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http://localhost:4200/task/4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75" y="3888200"/>
            <a:ext cx="45624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idx="1" type="body"/>
          </p:nvPr>
        </p:nvSpPr>
        <p:spPr>
          <a:xfrm>
            <a:off x="311700" y="170150"/>
            <a:ext cx="87948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 paraméter kinyerése: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ActivatedRoute beinjektalasa, majd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Route navigáció kódból: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Router beinjektalasa: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Navigáció: </a:t>
            </a:r>
            <a:endParaRPr/>
          </a:p>
        </p:txBody>
      </p:sp>
      <p:pic>
        <p:nvPicPr>
          <p:cNvPr id="323" name="Google Shape;3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213" y="1255413"/>
            <a:ext cx="35337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13" y="3674350"/>
            <a:ext cx="65817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663" y="4299738"/>
            <a:ext cx="69627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9 - Routing</a:t>
            </a:r>
            <a:endParaRPr/>
          </a:p>
        </p:txBody>
      </p:sp>
      <p:sp>
        <p:nvSpPr>
          <p:cNvPr id="331" name="Google Shape;331;p60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csinálj egy LandingComponent nevű komponenst!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konfiguráld be a következő pathokat: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üres: LandingComponent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tasks: TaskListComponent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tasks/[taskID]: TaskEditComponent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az app.component-be egy router-outlet kerüljön, a task-list helyett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 komponensben lévő &lt;a&gt; tag egy routerLink-kel legyen feldíszítve, a link értéke úgy legyen megadva, hogy a TaskEditComponent jelenjen meg, megkapva a megklikkelt Task id-ját routeparaméterben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TaskEditComponent a TaskService-ből ngOnInit-ben kérje el a paraméterül megkapott IDval rendelkező Task-ot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TaskEditComponentre tégy ki egy gombot, ami kódból visszanavigál a TaskList-re</a:t>
            </a:r>
            <a:endParaRPr sz="1600"/>
          </a:p>
        </p:txBody>
      </p:sp>
      <p:sp>
        <p:nvSpPr>
          <p:cNvPr id="332" name="Google Shape;332;p60"/>
          <p:cNvSpPr txBox="1"/>
          <p:nvPr/>
        </p:nvSpPr>
        <p:spPr>
          <a:xfrm>
            <a:off x="4257425" y="2067475"/>
            <a:ext cx="86400" cy="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Forms</a:t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Régi metodika: a HTML form elküldi (POSTolja) adatait a szervernek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 metodika: Angularral kezeljük a formot, elküldjük a szervernek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app.module imports fieldjéhez a FormsModule-t hozzá kell adjuk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inputoknak célszerű megadni a nevét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Az ngModel segítségével a form minden mezőjét a komponensben egy model objektum egy-egy mezőjében érhetjük 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75" y="3120125"/>
            <a:ext cx="6488200" cy="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25" y="282075"/>
            <a:ext cx="57721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Validátorok</a:t>
            </a:r>
            <a:endParaRPr/>
          </a:p>
        </p:txBody>
      </p:sp>
      <p:sp>
        <p:nvSpPr>
          <p:cNvPr id="345" name="Google Shape;34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validátorok megakadályozzák, hogy érvénytelen értékek utazzanak feleslegesen a szerverig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Beépített validátorok: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required, minlength, maxlength, email, pattern, stb.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&lt;input type=”text” id=”name” required&gt;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https://angular.io/api?type=directive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/>
          <p:nvPr>
            <p:ph type="title"/>
          </p:nvPr>
        </p:nvSpPr>
        <p:spPr>
          <a:xfrm>
            <a:off x="311700" y="445025"/>
            <a:ext cx="2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státuszok</a:t>
            </a:r>
            <a:endParaRPr/>
          </a:p>
        </p:txBody>
      </p:sp>
      <p:sp>
        <p:nvSpPr>
          <p:cNvPr id="351" name="Google Shape;351;p63"/>
          <p:cNvSpPr txBox="1"/>
          <p:nvPr>
            <p:ph idx="1" type="body"/>
          </p:nvPr>
        </p:nvSpPr>
        <p:spPr>
          <a:xfrm>
            <a:off x="311700" y="1152475"/>
            <a:ext cx="34416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$untouched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$touched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$pristine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$dirty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$valid</a:t>
            </a:r>
            <a:endParaRPr/>
          </a:p>
        </p:txBody>
      </p:sp>
      <p:sp>
        <p:nvSpPr>
          <p:cNvPr id="352" name="Google Shape;352;p63"/>
          <p:cNvSpPr txBox="1"/>
          <p:nvPr>
            <p:ph idx="1" type="body"/>
          </p:nvPr>
        </p:nvSpPr>
        <p:spPr>
          <a:xfrm>
            <a:off x="4612375" y="1253325"/>
            <a:ext cx="22095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$pristine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$dirty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$submitted</a:t>
            </a:r>
            <a:endParaRPr/>
          </a:p>
        </p:txBody>
      </p:sp>
      <p:sp>
        <p:nvSpPr>
          <p:cNvPr id="353" name="Google Shape;353;p63"/>
          <p:cNvSpPr txBox="1"/>
          <p:nvPr>
            <p:ph type="title"/>
          </p:nvPr>
        </p:nvSpPr>
        <p:spPr>
          <a:xfrm>
            <a:off x="4572000" y="445025"/>
            <a:ext cx="344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</a:t>
            </a:r>
            <a:r>
              <a:rPr lang="en-GB"/>
              <a:t>státuszok: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252125" y="3333225"/>
            <a:ext cx="85293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 </a:t>
            </a:r>
            <a:r>
              <a:rPr lang="en-GB"/>
              <a:t>Angular CSS classokat illeszt a mezőkre, a státuszoknak megfelelően: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Ng-dirty, ng-touched, stb.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és form státusz elérése referencián keresztül</a:t>
            </a:r>
            <a:endParaRPr/>
          </a:p>
        </p:txBody>
      </p:sp>
      <p:sp>
        <p:nvSpPr>
          <p:cNvPr id="360" name="Google Shape;360;p64"/>
          <p:cNvSpPr txBox="1"/>
          <p:nvPr>
            <p:ph idx="1" type="body"/>
          </p:nvPr>
        </p:nvSpPr>
        <p:spPr>
          <a:xfrm>
            <a:off x="311700" y="1152475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Így már elérhetőek a form-, és inputstátuszok a kifejezésekben és/vagy a komponensben. Pld: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*ngIf="!name.valid &amp;&amp; !name.dirty"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Form submit lekezelése a form element </a:t>
            </a:r>
            <a:r>
              <a:rPr i="1" lang="en-GB"/>
              <a:t>ngSubmit</a:t>
            </a:r>
            <a:r>
              <a:rPr lang="en-GB"/>
              <a:t> eseményére való feliratkozással lehetséges!  (eseménykötéssel, legegyszerűbb esetben)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63" y="1322263"/>
            <a:ext cx="66008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10. - Forms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üzemeld be a formot a taskEdit komponensen, two-way bindinggal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name ne lehessen hosszabb, mint 10 karakter, de hosszabb legyen, mint 3 karakter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name legyen kötelező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jeleníts meg egy figyelmeztető szöveget a name alatt: “A name kötelező mező, hossza legyen  &gt;3 és &lt;10!” Ez jelenjen meg akkor, ha a user editálás után hibásan hagyja a mezőt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Submit gomb legyen megnyomhatatlan, ha a form hibás!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Kezeld le a form submitját, és a komponens modeljéül szolgáló Task objektummal hívd meg a taskService.save-et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TaskService save függvényében logold ki a </a:t>
            </a:r>
            <a:r>
              <a:rPr lang="en-GB" sz="1600"/>
              <a:t>paraméterül kapott</a:t>
            </a:r>
            <a:r>
              <a:rPr lang="en-GB" sz="1600"/>
              <a:t> task-ot, a saját LoggerService-szel, majd navigálj vissza a taskList-re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91425" y="528425"/>
            <a:ext cx="22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CLI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Parancssoros segédcsomag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install -g @angular/cli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new : új, működő, üres alkalmazás generálása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generate PROJEKTELEM ELEMNÉV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Pld: ng g class 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ng g service todos/todo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serve (-o)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build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e2e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https://github.com/angular/angular-cli/wiki/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" y="245075"/>
            <a:ext cx="843900" cy="9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00" y="2366963"/>
            <a:ext cx="29146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675" y="2776550"/>
            <a:ext cx="43910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Feladat 1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install -g @angular/cli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new angular-course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serve -o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Adatkötés - Databinding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28360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034100" y="2910325"/>
            <a:ext cx="1239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(ViewModel)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94500"/>
            <a:ext cx="8520600" cy="4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TypeScript kód (komponens) → HTML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String interpoláció: {{ ADATTAG }}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Property kötés: [</a:t>
            </a:r>
            <a:r>
              <a:rPr lang="en-GB" sz="2000"/>
              <a:t>property</a:t>
            </a:r>
            <a:r>
              <a:rPr lang="en-GB" sz="2000"/>
              <a:t>] = “ÉRTÉK”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&lt;htmlElement [property]=”komponensAdattag”&gt;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Pld.: &lt;td [width]=”widthOfCol”&gt;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HTML → TypeScript kód (komponens)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Eseménykötés: (ESEMÉNY)=”UTASÍTÁS”</a:t>
            </a:r>
            <a:endParaRPr sz="2000"/>
          </a:p>
          <a:p>
            <a:pPr indent="-355600" lvl="4" marL="22860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Pld. (click)=”onClick()”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