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hyperlink" Target="https://www.aidocmaker.com" TargetMode="Externa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hyperlink" Target="https://www.aidocmaker.com" TargetMode="Externa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hyperlink" Target="https://www.aidocmaker.com" TargetMode="Externa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hyperlink" Target="https://www.aidocmaker.com" TargetMode="Externa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5200"/>
            </a:pPr>
            <a:r>
              <a:rPr/>
              <a:t>NLP Preprocessing Techniques: An 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Stemming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Definition and Mechanism: </a:t>
            </a:r>
            <a:r>
              <a:rPr sz="1400"/>
              <a:t>Stemming heuristically reduces words to roots by chopping suffixes, simplifying word variants effectively.</a:t>
            </a:r>
          </a:p>
          <a:p>
            <a:r>
              <a:rPr sz="1400" b="1"/>
              <a:t>Porter Stemmer Algorithm: </a:t>
            </a:r>
            <a:r>
              <a:rPr sz="1400"/>
              <a:t>Porter Stemmer is widely used, iteratively applying suffix stripping rules to derive root stems quickly.</a:t>
            </a:r>
          </a:p>
          <a:p>
            <a:r>
              <a:rPr sz="1400" b="1"/>
              <a:t>Pros and Cons: </a:t>
            </a:r>
            <a:r>
              <a:rPr sz="1400"/>
              <a:t>Stemming offers simplicity and speed but may create non-words and ignores context, reducing linguistic accuracy.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220" y="1600200"/>
            <a:ext cx="2880359" cy="28803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89220" y="4480559"/>
            <a:ext cx="2880359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600"/>
            </a:pPr>
            <a:r>
              <a:rPr>
                <a:hlinkClick r:id="rId3"/>
              </a:rPr>
              <a:t>Generated on AIDOCMAKER.COM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Lemmatization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Definition and Context: </a:t>
            </a:r>
            <a:r>
              <a:rPr sz="1400"/>
              <a:t>Lemmatization reduces words to their dictionary lemma form considering linguistic context, unlike simple root extraction.</a:t>
            </a:r>
          </a:p>
          <a:p>
            <a:r>
              <a:rPr sz="1400" b="1"/>
              <a:t>Comparison with Stemming: </a:t>
            </a:r>
            <a:r>
              <a:rPr sz="1400"/>
              <a:t>Unlike stemming, lemmatization produces valid dictionary words ensuring semantic correctness and contextual relevance.</a:t>
            </a:r>
          </a:p>
          <a:p>
            <a:r>
              <a:rPr sz="1400" b="1"/>
              <a:t>Tools and Trade-offs: </a:t>
            </a:r>
            <a:r>
              <a:rPr sz="1400"/>
              <a:t>WordNetLemmatizer is a popular tool; offers accuracy but requires more computation compared to stemming heuristics.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Lowercasing and 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Standardization for Consistency: </a:t>
            </a:r>
            <a:r>
              <a:rPr sz="1400"/>
              <a:t>Lowercasing ensures uniform token representation, preventing mismatch due to case variations across text.</a:t>
            </a:r>
          </a:p>
          <a:p>
            <a:r>
              <a:rPr sz="1400" b="1"/>
              <a:t>Punctuation Handling and Contraction Expansion: </a:t>
            </a:r>
            <a:r>
              <a:rPr sz="1400"/>
              <a:t>Removing punctuation and expanding contractions like "don't" to "do not" reduces ambiguity and diversifies vocabulary.</a:t>
            </a:r>
          </a:p>
          <a:p>
            <a:r>
              <a:rPr sz="1400" b="1"/>
              <a:t>Vocabulary Size Reduction: </a:t>
            </a:r>
            <a:r>
              <a:rPr sz="1400"/>
              <a:t>Normalization clusters lexical variants, significantly reducing vocabulary dimensionality improving computational efficiency.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Removing Noise and Special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Defining Noise in Text: </a:t>
            </a:r>
            <a:r>
              <a:rPr sz="1400"/>
              <a:t>Noise includes irrelevant symbols, numbers, HTML tags, and excessive whitespace disrupting text clarity.</a:t>
            </a:r>
          </a:p>
          <a:p>
            <a:r>
              <a:rPr sz="1400" b="1"/>
              <a:t>Regex-based Pattern Removal: </a:t>
            </a:r>
            <a:r>
              <a:rPr sz="1400"/>
              <a:t>Regular expressions identify patterns to systematically remove unwanted characters from raw text data.</a:t>
            </a:r>
          </a:p>
          <a:p>
            <a:r>
              <a:rPr sz="1400" b="1"/>
              <a:t>HTML Stripping and Whitespace Cleanup: </a:t>
            </a:r>
            <a:r>
              <a:rPr sz="1400"/>
              <a:t>HTML parsers extract text, while filters remove non-alphanumeric characters and extra spaces for normalization.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220" y="1600200"/>
            <a:ext cx="2880359" cy="28803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89220" y="4480559"/>
            <a:ext cx="2880359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600"/>
            </a:pPr>
            <a:r>
              <a:rPr>
                <a:hlinkClick r:id="rId3"/>
              </a:rPr>
              <a:t>Generated on AIDOCMAKER.COM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POS Tagging and Named Entity Recognition (NER)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POS Tagging Fundamentals: </a:t>
            </a:r>
            <a:r>
              <a:rPr sz="1400"/>
              <a:t>POS tagging assigns grammatical categories like noun, verb, adjective, enabling syntactic parsing and disambiguation.</a:t>
            </a:r>
          </a:p>
          <a:p>
            <a:r>
              <a:rPr sz="1400" b="1"/>
              <a:t>Named Entity Recognition Purpose: </a:t>
            </a:r>
            <a:r>
              <a:rPr sz="1400"/>
              <a:t>NER locates and classifies entities such as persons, organizations, or locations to structure semantic information.</a:t>
            </a:r>
          </a:p>
          <a:p>
            <a:r>
              <a:rPr sz="1400" b="1"/>
              <a:t>Example Output Formats: </a:t>
            </a:r>
            <a:r>
              <a:rPr sz="1400"/>
              <a:t>Libraries like spaCy use JSON-like token arrays with attributes: text, POS tag, and entity label annotations.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Summary and Next Steps in NLP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Preprocessing Techniques Recap: </a:t>
            </a:r>
            <a:r>
              <a:rPr sz="1400"/>
              <a:t>Tokenization, stop word removal, stemming, lemmatization, normalization, noise removal, POS tagging, NER enhance data quality.</a:t>
            </a:r>
          </a:p>
          <a:p>
            <a:r>
              <a:rPr sz="1400" b="1"/>
              <a:t>Role in Machine Learning: </a:t>
            </a:r>
            <a:r>
              <a:rPr sz="1400"/>
              <a:t>These preprocessing steps prepare textual data, improving feature quality critical for effective NLP model training and accuracy.</a:t>
            </a:r>
          </a:p>
          <a:p>
            <a:r>
              <a:rPr sz="1400" b="1"/>
              <a:t>Future Learning Path: </a:t>
            </a:r>
            <a:r>
              <a:rPr sz="1400"/>
              <a:t>Explore feature extraction, embedding methods like word2vec, and practical training of machine learning models for NLP.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NLP Preprocessing Techniques: An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/>
              <a:t>Introduction to Natural Language Processing (NLP)</a:t>
            </a:r>
          </a:p>
          <a:p>
            <a:r>
              <a:rPr sz="1400"/>
              <a:t>The Role of NLP in AI</a:t>
            </a:r>
          </a:p>
          <a:p>
            <a:r>
              <a:rPr sz="1400"/>
              <a:t>Key Challenges in NLP</a:t>
            </a:r>
          </a:p>
          <a:p>
            <a:r>
              <a:rPr sz="1400"/>
              <a:t>Overview of the NLP Pipeline</a:t>
            </a:r>
          </a:p>
          <a:p>
            <a:r>
              <a:rPr sz="1400"/>
              <a:t>Tokenization</a:t>
            </a:r>
          </a:p>
          <a:p>
            <a:r>
              <a:rPr sz="1400"/>
              <a:t>Stop Word Removal</a:t>
            </a:r>
          </a:p>
          <a:p>
            <a:r>
              <a:rPr sz="1400"/>
              <a:t>Stemming</a:t>
            </a:r>
          </a:p>
          <a:p>
            <a:r>
              <a:rPr sz="1400"/>
              <a:t>Lemmatization</a:t>
            </a:r>
          </a:p>
          <a:p>
            <a:r>
              <a:rPr sz="1400"/>
              <a:t>Lowercasing and Normalization</a:t>
            </a:r>
          </a:p>
          <a:p>
            <a:r>
              <a:rPr sz="1400"/>
              <a:t>Removing Noise and Special Characters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NLP Preprocessing Techniques: An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/>
              <a:t>POS Tagging and Named Entity Recognition (NER)</a:t>
            </a:r>
          </a:p>
          <a:p>
            <a:r>
              <a:rPr sz="1400"/>
              <a:t>Summary and Next Steps in NLP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Introduction to Natural Language Processing (NLP)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Interdisciplinary Nature: </a:t>
            </a:r>
            <a:r>
              <a:rPr sz="1400"/>
              <a:t>NLP integrates computational linguistics and artificial intelligence for automated language comprehension and generation.</a:t>
            </a:r>
          </a:p>
          <a:p>
            <a:r>
              <a:rPr sz="1400" b="1"/>
              <a:t>Enabling Human-Machine Interaction: </a:t>
            </a:r>
            <a:r>
              <a:rPr sz="1400"/>
              <a:t>NLP underpins AI systems facilitating communication, understanding, and response to natural human language inputs.</a:t>
            </a:r>
          </a:p>
          <a:p>
            <a:r>
              <a:rPr sz="1400" b="1"/>
              <a:t>Key Applications: </a:t>
            </a:r>
            <a:r>
              <a:rPr sz="1400"/>
              <a:t>Applications include chatbots, machine translation, sentiment analysis, text summarization, and speech recognition technologies.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220" y="1600200"/>
            <a:ext cx="2880359" cy="28803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89220" y="4480559"/>
            <a:ext cx="2880359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600"/>
            </a:pPr>
            <a:r>
              <a:rPr>
                <a:hlinkClick r:id="rId3"/>
              </a:rPr>
              <a:t>Generated on AIDOCMAKER.COM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The Role of NLP in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NLP as AI Subfield: </a:t>
            </a:r>
            <a:r>
              <a:rPr sz="1400"/>
              <a:t>NLP merges AI and machine learning to process and analyze diverse language data effectively.</a:t>
            </a:r>
          </a:p>
          <a:p>
            <a:r>
              <a:rPr sz="1400" b="1"/>
              <a:t>Human-Machine Interaction: </a:t>
            </a:r>
            <a:r>
              <a:rPr sz="1400"/>
              <a:t>NLP enables seamless communication by interpreting natural language, facilitating user-friendly interfaces with machines.</a:t>
            </a:r>
          </a:p>
          <a:p>
            <a:r>
              <a:rPr sz="1400" b="1"/>
              <a:t>Real-World Applications: </a:t>
            </a:r>
            <a:r>
              <a:rPr sz="1400"/>
              <a:t>Systems like Google Search, voice assistants, and automated customer support utilize NLP for enhanced user experience.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Key Challenges in NLP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Lexical and Syntactic Ambiguity: </a:t>
            </a:r>
            <a:r>
              <a:rPr sz="1400"/>
              <a:t>Words with multiple meanings and complex sentence structures complicate accurate language interpretation.</a:t>
            </a:r>
          </a:p>
          <a:p>
            <a:r>
              <a:rPr sz="1400" b="1"/>
              <a:t>Multilingual and Dialect Variability: </a:t>
            </a:r>
            <a:r>
              <a:rPr sz="1400"/>
              <a:t>Diverse languages and dialects require adaptable models sensitive to linguistic and cultural nuances.</a:t>
            </a:r>
          </a:p>
          <a:p>
            <a:r>
              <a:rPr sz="1400" b="1"/>
              <a:t>Data Sparsity and Noisy Text: </a:t>
            </a:r>
            <a:r>
              <a:rPr sz="1400"/>
              <a:t>Large vocabularies and informal text forms create sparse, inconsistent datasets challenging model robustness.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Overview of the NLP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Text Collection: </a:t>
            </a:r>
            <a:r>
              <a:rPr sz="1400"/>
              <a:t>Raw textual data is gathered from varied sources like web pages, social media, and digital archives ensuring diversity.</a:t>
            </a:r>
          </a:p>
          <a:p>
            <a:r>
              <a:rPr sz="1400" b="1"/>
              <a:t>Preprocessing Importance: </a:t>
            </a:r>
            <a:r>
              <a:rPr sz="1400"/>
              <a:t>Crucial for cleaning, normalizing, and structuring text to enhance downstream machine learning model accuracy and robustness.</a:t>
            </a:r>
          </a:p>
          <a:p>
            <a:r>
              <a:rPr sz="1400" b="1"/>
              <a:t>Feature Extraction and Modeling: </a:t>
            </a:r>
            <a:r>
              <a:rPr sz="1400"/>
              <a:t>Features numerically represent text enabling model training for tasks such as classification, sentiment analysis, or translation.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220" y="1600200"/>
            <a:ext cx="2880359" cy="28803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89220" y="4480559"/>
            <a:ext cx="2880359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600"/>
            </a:pPr>
            <a:r>
              <a:rPr>
                <a:hlinkClick r:id="rId3"/>
              </a:rPr>
              <a:t>Generated on AIDOCMAKER.COM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Tokenization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Word-Level Tokenization: </a:t>
            </a:r>
            <a:r>
              <a:rPr sz="1400"/>
              <a:t>Splitting text by whitespace and punctuation to isolate individual words, e.g., 'Hello world!' → ['Hello','world'].</a:t>
            </a:r>
          </a:p>
          <a:p>
            <a:r>
              <a:rPr sz="1400" b="1"/>
              <a:t>Sentence-Level Tokenization: </a:t>
            </a:r>
            <a:r>
              <a:rPr sz="1400"/>
              <a:t>Dividing text into sentences based on punctuation and capitalization, e.g., 'Hello. World!' → ['Hello.','World!'].</a:t>
            </a:r>
          </a:p>
          <a:p>
            <a:r>
              <a:rPr sz="1400" b="1"/>
              <a:t>Subword-Level Tokenization: </a:t>
            </a:r>
            <a:r>
              <a:rPr sz="1400"/>
              <a:t>Breaking words into smaller meaningful units to handle morphology, e.g., 'unhappiness' → ['un','happi','ness'].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Stop Word Removal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Definition and Role: </a:t>
            </a:r>
            <a:r>
              <a:rPr sz="1400"/>
              <a:t>Stop words are frequent, semantically light words removed to reduce irrelevant data noise effectively.</a:t>
            </a:r>
          </a:p>
          <a:p>
            <a:r>
              <a:rPr sz="1400" b="1"/>
              <a:t>Processing Efficiency Benefits: </a:t>
            </a:r>
            <a:r>
              <a:rPr sz="1400"/>
              <a:t>Eliminating stop words decreases dataset size, accelerating downstream NLP tasks and improving model focus.</a:t>
            </a:r>
          </a:p>
          <a:p>
            <a:r>
              <a:rPr sz="1400" b="1"/>
              <a:t>Common English Examples: </a:t>
            </a:r>
            <a:r>
              <a:rPr sz="1400"/>
              <a:t>Typical English stop words include "and," "the," "is," "in," "at," "which," and "on."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