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66" r:id="rId4"/>
    <p:sldId id="267" r:id="rId5"/>
    <p:sldId id="257" r:id="rId6"/>
    <p:sldId id="258" r:id="rId7"/>
    <p:sldId id="259" r:id="rId8"/>
    <p:sldId id="262" r:id="rId9"/>
    <p:sldId id="261" r:id="rId10"/>
    <p:sldId id="260" r:id="rId11"/>
    <p:sldId id="268" r:id="rId12"/>
    <p:sldId id="269" r:id="rId13"/>
    <p:sldId id="270" r:id="rId14"/>
    <p:sldId id="272" r:id="rId15"/>
    <p:sldId id="263" r:id="rId16"/>
    <p:sldId id="271" r:id="rId17"/>
    <p:sldId id="277" r:id="rId18"/>
    <p:sldId id="278" r:id="rId19"/>
    <p:sldId id="279" r:id="rId20"/>
    <p:sldId id="280" r:id="rId21"/>
    <p:sldId id="281" r:id="rId22"/>
    <p:sldId id="264" r:id="rId23"/>
    <p:sldId id="265" r:id="rId24"/>
    <p:sldId id="273" r:id="rId25"/>
    <p:sldId id="274" r:id="rId26"/>
    <p:sldId id="275" r:id="rId27"/>
    <p:sldId id="276" r:id="rId28"/>
    <p:sldId id="282" r:id="rId29"/>
    <p:sldId id="283" r:id="rId30"/>
    <p:sldId id="290" r:id="rId31"/>
    <p:sldId id="291" r:id="rId32"/>
    <p:sldId id="292" r:id="rId33"/>
    <p:sldId id="293" r:id="rId34"/>
    <p:sldId id="294" r:id="rId35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24" end="34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7" autoAdjust="0"/>
  </p:normalViewPr>
  <p:slideViewPr>
    <p:cSldViewPr>
      <p:cViewPr varScale="1">
        <p:scale>
          <a:sx n="85" d="100"/>
          <a:sy n="85" d="100"/>
        </p:scale>
        <p:origin x="-129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38F82-13A7-471F-9FC1-8990956C6C1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30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FF89C-6C6D-4A26-BCD7-D59349B3F210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464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1571-0DDF-473E-BF58-E10499EC237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578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2E3B1-E40E-48C5-8468-1217FB2AAAA0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0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F9823-19D7-4B2A-9465-D6848A802145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50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643B-F738-43B3-8BF4-CCAB66E84DC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046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7E695-C814-42D2-B4BF-254D93F7357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33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A86C8-9DA0-4191-B49D-79CA87C0360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8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3941E-5C32-4C46-A956-C91B0C86455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69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5914E-98CE-4E61-86B2-1AD02BA39DA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83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103B7-6243-489B-8118-D555EB16B84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59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F1947D-C30B-4952-BB79-58E804A83BF6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Sémantika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Sémantická síť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3058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EuroWordNet</a:t>
            </a:r>
            <a:br>
              <a:rPr lang="cs-CZ" sz="2000" b="1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V roce 1997 prof.Vossen z Amsterdamu založil EuroWordnet 1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obsahující holandštinu, italštinu a španělštinu. K němu přibyl v roce 1998 EuroWordNet 2 s francouzštinou, němčinou, češtinou a estonštinou. </a:t>
            </a:r>
          </a:p>
          <a:p>
            <a:pPr>
              <a:spcBef>
                <a:spcPct val="50000"/>
              </a:spcBef>
            </a:pPr>
            <a:r>
              <a:rPr lang="cs-CZ" sz="2000">
                <a:latin typeface="Verdana" pitchFamily="34" charset="0"/>
              </a:rPr>
              <a:t>Proti původnímu WordNetu zavedeny změny: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vrcholové ontologie (63 nejdůležitějších jazykově nezávislých konceptů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množiny základních konceptů (1000 základních konceptů tvořících jádra sítí slov, jazykově závislé)</a:t>
            </a:r>
            <a:br>
              <a:rPr lang="cs-CZ" sz="2000">
                <a:latin typeface="Verdana" pitchFamily="34" charset="0"/>
              </a:rPr>
            </a:br>
            <a:r>
              <a:rPr lang="cs-CZ"/>
              <a:t>- </a:t>
            </a:r>
            <a:r>
              <a:rPr lang="cs-CZ" sz="2000">
                <a:latin typeface="Verdana" pitchFamily="34" charset="0"/>
              </a:rPr>
              <a:t>jazykově nezávislý soubor indexů (interlingual index - ILI)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vztahy ekvivalence (EQ-relations</a:t>
            </a:r>
            <a:r>
              <a:rPr lang="cs-CZ">
                <a:latin typeface="csss12" charset="0"/>
              </a:rPr>
              <a:t>)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838200"/>
          </a:xfrm>
        </p:spPr>
        <p:txBody>
          <a:bodyPr/>
          <a:lstStyle/>
          <a:p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Aplikace WordNetu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334000"/>
          </a:xfrm>
        </p:spPr>
        <p:txBody>
          <a:bodyPr/>
          <a:lstStyle/>
          <a:p>
            <a:r>
              <a:rPr lang="cs-CZ" sz="2400">
                <a:latin typeface="Verdana" pitchFamily="34" charset="0"/>
              </a:rPr>
              <a:t>Automatický překlad – může fungovat jako slovník</a:t>
            </a:r>
          </a:p>
          <a:p>
            <a:r>
              <a:rPr lang="cs-CZ" sz="2400">
                <a:latin typeface="Verdana" pitchFamily="34" charset="0"/>
              </a:rPr>
              <a:t>IE – extrakce informací</a:t>
            </a:r>
            <a:br>
              <a:rPr lang="cs-CZ" sz="2400">
                <a:latin typeface="Verdana" pitchFamily="34" charset="0"/>
              </a:rPr>
            </a:br>
            <a:r>
              <a:rPr lang="cs-CZ" sz="2400">
                <a:latin typeface="Verdana" pitchFamily="34" charset="0"/>
              </a:rPr>
              <a:t>jednak umožňuje pracovat se sémantickými vztahy (zejména synonymie), jednak může sloužit při vícejazyčném vyhledávání</a:t>
            </a:r>
          </a:p>
          <a:p>
            <a:r>
              <a:rPr lang="cs-CZ" sz="2400">
                <a:latin typeface="Verdana" pitchFamily="34" charset="0"/>
              </a:rPr>
              <a:t>Určování jednotlivých významů slov (Word Sense Disambiguation) – zdroj dat pro rozpoznávání jednotlivých významů</a:t>
            </a:r>
          </a:p>
          <a:p>
            <a:r>
              <a:rPr lang="cs-CZ" sz="2400">
                <a:latin typeface="Verdana" pitchFamily="34" charset="0"/>
              </a:rPr>
              <a:t>Reprezentace znalostí, odvozování využívající významů slov, vztah k sémantickému Webu </a:t>
            </a:r>
          </a:p>
          <a:p>
            <a:r>
              <a:rPr lang="cs-CZ" sz="2400">
                <a:latin typeface="Verdana" pitchFamily="34" charset="0"/>
              </a:rPr>
              <a:t>Vyhodnocování kvality překladu (zlepšení automatických metrik typu BLEU)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Reprezentace významu věty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23528" y="1524000"/>
            <a:ext cx="8640762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 dirty="0">
                <a:latin typeface="Verdana" pitchFamily="34" charset="0"/>
              </a:rPr>
              <a:t>Predikátová logika 1.řádu</a:t>
            </a:r>
            <a:br>
              <a:rPr lang="cs-CZ" sz="2000" b="1" dirty="0">
                <a:latin typeface="Verdana" pitchFamily="34" charset="0"/>
              </a:rPr>
            </a:br>
            <a:r>
              <a:rPr lang="cs-CZ" sz="2000" dirty="0">
                <a:latin typeface="Verdana" pitchFamily="34" charset="0"/>
              </a:rPr>
              <a:t>Konstruuje logické formule z jednotlivých výrazů věty na základě principu kompozicionality – jednotlivým složkám věty náleží odpovídající části sémantického zápisu</a:t>
            </a:r>
          </a:p>
          <a:p>
            <a:pPr>
              <a:spcBef>
                <a:spcPct val="50000"/>
              </a:spcBef>
            </a:pPr>
            <a:r>
              <a:rPr lang="cs-CZ" sz="2000" i="1" dirty="0">
                <a:latin typeface="Verdana" pitchFamily="34" charset="0"/>
              </a:rPr>
              <a:t>Alík skáče</a:t>
            </a:r>
            <a:r>
              <a:rPr lang="cs-CZ" sz="2000" dirty="0">
                <a:latin typeface="Verdana" pitchFamily="34" charset="0"/>
              </a:rPr>
              <a:t>		</a:t>
            </a:r>
            <a:r>
              <a:rPr lang="cs-CZ" sz="2000" dirty="0" err="1">
                <a:latin typeface="Verdana" pitchFamily="34" charset="0"/>
              </a:rPr>
              <a:t>jump</a:t>
            </a:r>
            <a:r>
              <a:rPr lang="cs-CZ" sz="2000" dirty="0">
                <a:latin typeface="Verdana" pitchFamily="34" charset="0"/>
              </a:rPr>
              <a:t>(Alík), </a:t>
            </a:r>
            <a:r>
              <a:rPr lang="cs-CZ" sz="2000" dirty="0">
                <a:latin typeface="Verdana" pitchFamily="34" charset="0"/>
                <a:sym typeface="Symbol" pitchFamily="18" charset="2"/>
              </a:rPr>
              <a:t>x x=Alík </a:t>
            </a:r>
            <a:r>
              <a:rPr lang="en-US" sz="2000" dirty="0">
                <a:latin typeface="Verdana" pitchFamily="34" charset="0"/>
                <a:sym typeface="Symbol" pitchFamily="18" charset="2"/>
              </a:rPr>
              <a:t>&amp; jump(Al</a:t>
            </a:r>
            <a:r>
              <a:rPr lang="cs-CZ" sz="2000" dirty="0">
                <a:latin typeface="Verdana" pitchFamily="34" charset="0"/>
                <a:sym typeface="Symbol" pitchFamily="18" charset="2"/>
              </a:rPr>
              <a:t>í</a:t>
            </a:r>
            <a:r>
              <a:rPr lang="en-US" sz="2000" dirty="0">
                <a:latin typeface="Verdana" pitchFamily="34" charset="0"/>
                <a:sym typeface="Symbol" pitchFamily="18" charset="2"/>
              </a:rPr>
              <a:t>k)</a:t>
            </a:r>
            <a:endParaRPr lang="cs-CZ" sz="2000" dirty="0">
              <a:latin typeface="Verdana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sz="2000" i="1" dirty="0">
                <a:latin typeface="Verdana" pitchFamily="34" charset="0"/>
                <a:sym typeface="Symbol" pitchFamily="18" charset="2"/>
              </a:rPr>
              <a:t>Všichni psi skáčou</a:t>
            </a:r>
            <a:r>
              <a:rPr lang="cs-CZ" sz="2000" dirty="0">
                <a:latin typeface="Verdana" pitchFamily="34" charset="0"/>
                <a:sym typeface="Symbol" pitchFamily="18" charset="2"/>
              </a:rPr>
              <a:t>	</a:t>
            </a:r>
            <a:r>
              <a:rPr lang="cs-CZ" dirty="0">
                <a:sym typeface="Symbol" pitchFamily="18" charset="2"/>
              </a:rPr>
              <a:t>x dog(x) </a:t>
            </a:r>
            <a:r>
              <a:rPr lang="cs-CZ" dirty="0">
                <a:cs typeface="Times New Roman" pitchFamily="18" charset="0"/>
                <a:sym typeface="Symbol" pitchFamily="18" charset="2"/>
              </a:rPr>
              <a:t>→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jump(x)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Ka</a:t>
            </a:r>
            <a:r>
              <a:rPr lang="cs-CZ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ž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d</a:t>
            </a:r>
            <a:r>
              <a:rPr lang="cs-CZ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ý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student </a:t>
            </a:r>
            <a:r>
              <a:rPr lang="en-US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podepsal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cs-CZ" dirty="0">
                <a:sym typeface="Symbol" pitchFamily="18" charset="2"/>
              </a:rPr>
              <a:t>x student(x) → y </a:t>
            </a:r>
            <a:r>
              <a:rPr lang="cs-CZ" dirty="0" err="1">
                <a:sym typeface="Symbol" pitchFamily="18" charset="2"/>
              </a:rPr>
              <a:t>petition</a:t>
            </a:r>
            <a:r>
              <a:rPr lang="cs-CZ" dirty="0">
                <a:sym typeface="Symbol" pitchFamily="18" charset="2"/>
              </a:rPr>
              <a:t>(y) </a:t>
            </a:r>
            <a:r>
              <a:rPr lang="en-US" dirty="0">
                <a:sym typeface="Symbol" pitchFamily="18" charset="2"/>
              </a:rPr>
              <a:t>&amp;</a:t>
            </a:r>
            <a:r>
              <a:rPr lang="cs-CZ" dirty="0">
                <a:sym typeface="Symbol" pitchFamily="18" charset="2"/>
              </a:rPr>
              <a:t> sign(</a:t>
            </a:r>
            <a:r>
              <a:rPr lang="cs-CZ" dirty="0" err="1">
                <a:sym typeface="Symbol" pitchFamily="18" charset="2"/>
              </a:rPr>
              <a:t>x,y</a:t>
            </a:r>
            <a:r>
              <a:rPr lang="cs-CZ" dirty="0">
                <a:sym typeface="Symbol" pitchFamily="18" charset="2"/>
              </a:rPr>
              <a:t>) </a:t>
            </a:r>
            <a:r>
              <a:rPr lang="en-US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petici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cs-CZ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Petici podepsal každý</a:t>
            </a:r>
            <a:r>
              <a:rPr lang="cs-CZ" dirty="0">
                <a:sym typeface="Symbol" pitchFamily="18" charset="2"/>
              </a:rPr>
              <a:t>    y </a:t>
            </a:r>
            <a:r>
              <a:rPr lang="cs-CZ" dirty="0" err="1">
                <a:sym typeface="Symbol" pitchFamily="18" charset="2"/>
              </a:rPr>
              <a:t>petition</a:t>
            </a:r>
            <a:r>
              <a:rPr lang="cs-CZ" dirty="0">
                <a:sym typeface="Symbol" pitchFamily="18" charset="2"/>
              </a:rPr>
              <a:t>(y) </a:t>
            </a:r>
            <a:r>
              <a:rPr lang="en-US" dirty="0">
                <a:sym typeface="Symbol" pitchFamily="18" charset="2"/>
              </a:rPr>
              <a:t>&amp;</a:t>
            </a:r>
            <a:r>
              <a:rPr lang="cs-CZ" dirty="0">
                <a:sym typeface="Symbol" pitchFamily="18" charset="2"/>
              </a:rPr>
              <a:t> x student(x) → sign(</a:t>
            </a:r>
            <a:r>
              <a:rPr lang="cs-CZ" dirty="0" err="1">
                <a:sym typeface="Symbol" pitchFamily="18" charset="2"/>
              </a:rPr>
              <a:t>x,y</a:t>
            </a:r>
            <a:r>
              <a:rPr lang="cs-CZ" dirty="0">
                <a:sym typeface="Symbol" pitchFamily="18" charset="2"/>
              </a:rPr>
              <a:t>) </a:t>
            </a:r>
            <a:r>
              <a:rPr lang="cs-CZ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student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Reprezentace významu věty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9686" y="1222231"/>
            <a:ext cx="8640762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 dirty="0">
                <a:latin typeface="Verdana" pitchFamily="34" charset="0"/>
              </a:rPr>
              <a:t>Hranice predikátové logiky 1.řádu</a:t>
            </a:r>
            <a:br>
              <a:rPr lang="cs-CZ" sz="2000" b="1" dirty="0">
                <a:latin typeface="Verdana" pitchFamily="34" charset="0"/>
              </a:rPr>
            </a:br>
            <a:r>
              <a:rPr lang="cs-CZ" sz="2000" dirty="0">
                <a:latin typeface="Verdana" pitchFamily="34" charset="0"/>
              </a:rPr>
              <a:t>Modalita, čas a postoj – nové operátory, které mají jako argumenty formule</a:t>
            </a:r>
            <a:br>
              <a:rPr lang="cs-CZ" sz="2000" dirty="0">
                <a:latin typeface="Verdana" pitchFamily="34" charset="0"/>
              </a:rPr>
            </a:br>
            <a:r>
              <a:rPr lang="cs-CZ" sz="2000" i="1" dirty="0" err="1">
                <a:latin typeface="Verdana" pitchFamily="34" charset="0"/>
              </a:rPr>
              <a:t>possible</a:t>
            </a:r>
            <a:r>
              <a:rPr lang="cs-CZ" sz="2000" i="1" dirty="0">
                <a:latin typeface="Verdana" pitchFamily="34" charset="0"/>
              </a:rPr>
              <a:t>(F), </a:t>
            </a:r>
            <a:r>
              <a:rPr lang="cs-CZ" sz="2000" i="1" dirty="0" err="1">
                <a:latin typeface="Verdana" pitchFamily="34" charset="0"/>
              </a:rPr>
              <a:t>necessary</a:t>
            </a:r>
            <a:r>
              <a:rPr lang="cs-CZ" sz="2000" i="1" dirty="0">
                <a:latin typeface="Verdana" pitchFamily="34" charset="0"/>
              </a:rPr>
              <a:t>(F)</a:t>
            </a:r>
            <a:br>
              <a:rPr lang="cs-CZ" sz="2000" i="1" dirty="0">
                <a:latin typeface="Verdana" pitchFamily="34" charset="0"/>
              </a:rPr>
            </a:br>
            <a:r>
              <a:rPr lang="cs-CZ" sz="2000" i="1" dirty="0" err="1">
                <a:latin typeface="Verdana" pitchFamily="34" charset="0"/>
              </a:rPr>
              <a:t>believe</a:t>
            </a:r>
            <a:r>
              <a:rPr lang="cs-CZ" sz="2000" i="1" dirty="0">
                <a:latin typeface="Verdana" pitchFamily="34" charset="0"/>
              </a:rPr>
              <a:t>(</a:t>
            </a:r>
            <a:r>
              <a:rPr lang="cs-CZ" sz="2000" i="1" dirty="0" err="1">
                <a:latin typeface="Verdana" pitchFamily="34" charset="0"/>
              </a:rPr>
              <a:t>x,F</a:t>
            </a:r>
            <a:r>
              <a:rPr lang="cs-CZ" sz="2000" i="1" dirty="0">
                <a:latin typeface="Verdana" pitchFamily="34" charset="0"/>
              </a:rPr>
              <a:t>)</a:t>
            </a:r>
            <a:br>
              <a:rPr lang="cs-CZ" sz="2000" i="1" dirty="0">
                <a:latin typeface="Verdana" pitchFamily="34" charset="0"/>
              </a:rPr>
            </a:br>
            <a:r>
              <a:rPr lang="cs-CZ" sz="2000" i="1" dirty="0" err="1">
                <a:latin typeface="Verdana" pitchFamily="34" charset="0"/>
              </a:rPr>
              <a:t>true_at_some_time_in</a:t>
            </a:r>
            <a:r>
              <a:rPr lang="cs-CZ" sz="2000" i="1" dirty="0">
                <a:latin typeface="Verdana" pitchFamily="34" charset="0"/>
              </a:rPr>
              <a:t> _</a:t>
            </a:r>
            <a:r>
              <a:rPr lang="cs-CZ" sz="2000" i="1" dirty="0" err="1">
                <a:latin typeface="Verdana" pitchFamily="34" charset="0"/>
              </a:rPr>
              <a:t>the_future</a:t>
            </a:r>
            <a:r>
              <a:rPr lang="cs-CZ" sz="2000" i="1" dirty="0">
                <a:latin typeface="Verdana" pitchFamily="34" charset="0"/>
              </a:rPr>
              <a:t>(F)</a:t>
            </a:r>
          </a:p>
          <a:p>
            <a:pPr>
              <a:spcBef>
                <a:spcPct val="50000"/>
              </a:spcBef>
            </a:pPr>
            <a:r>
              <a:rPr lang="cs-CZ" dirty="0">
                <a:sym typeface="Symbol" pitchFamily="18" charset="2"/>
              </a:rPr>
              <a:t>Presupozice</a:t>
            </a:r>
            <a:br>
              <a:rPr lang="cs-CZ" dirty="0">
                <a:sym typeface="Symbol" pitchFamily="18" charset="2"/>
              </a:rPr>
            </a:br>
            <a:r>
              <a:rPr lang="cs-CZ" dirty="0">
                <a:sym typeface="Symbol" pitchFamily="18" charset="2"/>
              </a:rPr>
              <a:t>Předpoklad, který musí být pravdivý, aby celá věta vůbec měla pravdivostní hodnotu</a:t>
            </a:r>
            <a:br>
              <a:rPr lang="cs-CZ" dirty="0">
                <a:sym typeface="Symbol" pitchFamily="18" charset="2"/>
              </a:rPr>
            </a:br>
            <a:r>
              <a:rPr lang="cs-CZ" i="1" dirty="0">
                <a:sym typeface="Symbol" pitchFamily="18" charset="2"/>
              </a:rPr>
              <a:t>Jupiterův měsíc má oranžové pruhy. </a:t>
            </a:r>
            <a:r>
              <a:rPr lang="en-US" i="1" dirty="0">
                <a:sym typeface="Symbol" pitchFamily="18" charset="2"/>
              </a:rPr>
              <a:t>– </a:t>
            </a:r>
            <a:r>
              <a:rPr lang="en-US" dirty="0">
                <a:sym typeface="Symbol" pitchFamily="18" charset="2"/>
              </a:rPr>
              <a:t>Jupiter </a:t>
            </a:r>
            <a:r>
              <a:rPr lang="en-US" dirty="0" err="1">
                <a:sym typeface="Symbol" pitchFamily="18" charset="2"/>
              </a:rPr>
              <a:t>mus</a:t>
            </a:r>
            <a:r>
              <a:rPr lang="cs-CZ" dirty="0">
                <a:sym typeface="Symbol" pitchFamily="18" charset="2"/>
              </a:rPr>
              <a:t>í</a:t>
            </a:r>
            <a:r>
              <a:rPr lang="en-US" dirty="0">
                <a:sym typeface="Symbol" pitchFamily="18" charset="2"/>
              </a:rPr>
              <a:t> m</a:t>
            </a:r>
            <a:r>
              <a:rPr lang="cs-CZ" dirty="0">
                <a:sym typeface="Symbol" pitchFamily="18" charset="2"/>
              </a:rPr>
              <a:t>í</a:t>
            </a:r>
            <a:r>
              <a:rPr lang="en-US" dirty="0">
                <a:sym typeface="Symbol" pitchFamily="18" charset="2"/>
              </a:rPr>
              <a:t>t </a:t>
            </a:r>
            <a:r>
              <a:rPr lang="en-US" dirty="0" err="1">
                <a:sym typeface="Symbol" pitchFamily="18" charset="2"/>
              </a:rPr>
              <a:t>pr</a:t>
            </a:r>
            <a:r>
              <a:rPr lang="cs-CZ" dirty="0">
                <a:sym typeface="Symbol" pitchFamily="18" charset="2"/>
              </a:rPr>
              <a:t>á</a:t>
            </a:r>
            <a:r>
              <a:rPr lang="en-US" dirty="0">
                <a:sym typeface="Symbol" pitchFamily="18" charset="2"/>
              </a:rPr>
              <a:t>v</a:t>
            </a:r>
            <a:r>
              <a:rPr lang="cs-CZ" dirty="0">
                <a:sym typeface="Symbol" pitchFamily="18" charset="2"/>
              </a:rPr>
              <a:t>ě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jeden</a:t>
            </a:r>
            <a:r>
              <a:rPr lang="cs-CZ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m</a:t>
            </a:r>
            <a:r>
              <a:rPr lang="cs-CZ" dirty="0">
                <a:sym typeface="Symbol" pitchFamily="18" charset="2"/>
              </a:rPr>
              <a:t>ě</a:t>
            </a:r>
            <a:r>
              <a:rPr lang="en-US" dirty="0">
                <a:sym typeface="Symbol" pitchFamily="18" charset="2"/>
              </a:rPr>
              <a:t>s</a:t>
            </a:r>
            <a:r>
              <a:rPr lang="cs-CZ" dirty="0">
                <a:sym typeface="Symbol" pitchFamily="18" charset="2"/>
              </a:rPr>
              <a:t>í</a:t>
            </a:r>
            <a:r>
              <a:rPr lang="en-US" dirty="0">
                <a:sym typeface="Symbol" pitchFamily="18" charset="2"/>
              </a:rPr>
              <a:t>c</a:t>
            </a:r>
            <a:r>
              <a:rPr lang="cs-CZ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cs-CZ" dirty="0">
                <a:sym typeface="Symbol" pitchFamily="18" charset="2"/>
              </a:rPr>
              <a:t>Neurčitost (</a:t>
            </a:r>
            <a:r>
              <a:rPr lang="cs-CZ" dirty="0" err="1">
                <a:sym typeface="Symbol" pitchFamily="18" charset="2"/>
              </a:rPr>
              <a:t>Fuzziness</a:t>
            </a:r>
            <a:r>
              <a:rPr lang="cs-CZ" dirty="0">
                <a:sym typeface="Symbol" pitchFamily="18" charset="2"/>
              </a:rPr>
              <a:t>)</a:t>
            </a:r>
            <a:br>
              <a:rPr lang="cs-CZ" dirty="0">
                <a:sym typeface="Symbol" pitchFamily="18" charset="2"/>
              </a:rPr>
            </a:br>
            <a:r>
              <a:rPr lang="cs-CZ" dirty="0">
                <a:sym typeface="Symbol" pitchFamily="18" charset="2"/>
              </a:rPr>
              <a:t>Nevystačíme s T/F hodnotami, potřebujeme jemnější dělení</a:t>
            </a:r>
            <a:br>
              <a:rPr lang="cs-CZ" dirty="0">
                <a:sym typeface="Symbol" pitchFamily="18" charset="2"/>
              </a:rPr>
            </a:br>
            <a:r>
              <a:rPr lang="cs-CZ" i="1" dirty="0">
                <a:sym typeface="Symbol" pitchFamily="18" charset="2"/>
              </a:rPr>
              <a:t>Pavel je mladý. Většina špičkových sportovců dopuje.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Extenze a intenze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39750" y="1340768"/>
            <a:ext cx="83058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dirty="0">
                <a:latin typeface="Verdana" pitchFamily="34" charset="0"/>
              </a:rPr>
              <a:t>Jakmile začneme predikátovou logiku rozšiřovat, musíme rozlišovat mezi funkcí a její hodnotou</a:t>
            </a:r>
          </a:p>
          <a:p>
            <a:pPr>
              <a:spcBef>
                <a:spcPct val="50000"/>
              </a:spcBef>
            </a:pPr>
            <a:r>
              <a:rPr lang="cs-CZ" sz="2000" i="1" dirty="0">
                <a:latin typeface="Verdana" pitchFamily="34" charset="0"/>
              </a:rPr>
              <a:t>Cena Big </a:t>
            </a:r>
            <a:r>
              <a:rPr lang="cs-CZ" sz="2000" i="1" dirty="0" err="1">
                <a:latin typeface="Verdana" pitchFamily="34" charset="0"/>
              </a:rPr>
              <a:t>Macu</a:t>
            </a:r>
            <a:r>
              <a:rPr lang="cs-CZ" sz="2000" i="1" dirty="0">
                <a:latin typeface="Verdana" pitchFamily="34" charset="0"/>
              </a:rPr>
              <a:t> je 20 Kč. </a:t>
            </a:r>
          </a:p>
          <a:p>
            <a:pPr>
              <a:spcBef>
                <a:spcPct val="50000"/>
              </a:spcBef>
            </a:pPr>
            <a:r>
              <a:rPr lang="cs-CZ" sz="2000" dirty="0">
                <a:latin typeface="Verdana" pitchFamily="34" charset="0"/>
              </a:rPr>
              <a:t>Nahraďme výraz „Cena Big </a:t>
            </a:r>
            <a:r>
              <a:rPr lang="cs-CZ" sz="2000" dirty="0" err="1">
                <a:latin typeface="Verdana" pitchFamily="34" charset="0"/>
              </a:rPr>
              <a:t>Macu</a:t>
            </a:r>
            <a:r>
              <a:rPr lang="cs-CZ" sz="2000" dirty="0">
                <a:latin typeface="Verdana" pitchFamily="34" charset="0"/>
              </a:rPr>
              <a:t>“ jeho hodnotou 90 Kč:</a:t>
            </a:r>
          </a:p>
          <a:p>
            <a:pPr>
              <a:spcBef>
                <a:spcPct val="50000"/>
              </a:spcBef>
            </a:pPr>
            <a:r>
              <a:rPr lang="cs-CZ" sz="2000" i="1" dirty="0">
                <a:latin typeface="Verdana" pitchFamily="34" charset="0"/>
              </a:rPr>
              <a:t>90 Kč je 20 Kč. </a:t>
            </a:r>
          </a:p>
          <a:p>
            <a:pPr>
              <a:spcBef>
                <a:spcPct val="50000"/>
              </a:spcBef>
            </a:pPr>
            <a:r>
              <a:rPr lang="cs-CZ" sz="2000" dirty="0">
                <a:latin typeface="Verdana" pitchFamily="34" charset="0"/>
              </a:rPr>
              <a:t>a dostaneme NEPRAVDU.</a:t>
            </a:r>
          </a:p>
          <a:p>
            <a:pPr>
              <a:spcBef>
                <a:spcPct val="50000"/>
              </a:spcBef>
            </a:pPr>
            <a:r>
              <a:rPr lang="cs-CZ" sz="2000" dirty="0">
                <a:latin typeface="Verdana" pitchFamily="34" charset="0"/>
              </a:rPr>
              <a:t>Pokud se však začneme pohybovat v oblasti postoje mluvčího:</a:t>
            </a:r>
          </a:p>
          <a:p>
            <a:pPr>
              <a:spcBef>
                <a:spcPct val="50000"/>
              </a:spcBef>
            </a:pPr>
            <a:r>
              <a:rPr lang="cs-CZ" sz="2000" i="1" dirty="0">
                <a:latin typeface="Verdana" pitchFamily="34" charset="0"/>
              </a:rPr>
              <a:t>Myslím, že cena Big </a:t>
            </a:r>
            <a:r>
              <a:rPr lang="cs-CZ" sz="2000" i="1" dirty="0" err="1">
                <a:latin typeface="Verdana" pitchFamily="34" charset="0"/>
              </a:rPr>
              <a:t>Macu</a:t>
            </a:r>
            <a:r>
              <a:rPr lang="cs-CZ" sz="2000" i="1" dirty="0">
                <a:latin typeface="Verdana" pitchFamily="34" charset="0"/>
              </a:rPr>
              <a:t> je 20 Kč. – </a:t>
            </a:r>
            <a:r>
              <a:rPr lang="cs-CZ" sz="2000" dirty="0">
                <a:latin typeface="Verdana" pitchFamily="34" charset="0"/>
              </a:rPr>
              <a:t>nemůžeme už nahrazení provést, není to ekvivalentní tvrzení </a:t>
            </a:r>
            <a:r>
              <a:rPr lang="cs-CZ" sz="2000" i="1" dirty="0">
                <a:latin typeface="Verdana" pitchFamily="34" charset="0"/>
              </a:rPr>
              <a:t>Myslím, že 90 Kč je 20 Kč.</a:t>
            </a:r>
          </a:p>
          <a:p>
            <a:pPr>
              <a:spcBef>
                <a:spcPct val="50000"/>
              </a:spcBef>
            </a:pPr>
            <a:r>
              <a:rPr lang="cs-CZ" sz="2000" b="1" dirty="0">
                <a:latin typeface="Verdana" pitchFamily="34" charset="0"/>
              </a:rPr>
              <a:t>Intenze výrazu </a:t>
            </a:r>
            <a:r>
              <a:rPr lang="cs-CZ" sz="2000" dirty="0">
                <a:latin typeface="Verdana" pitchFamily="34" charset="0"/>
              </a:rPr>
              <a:t>– samotný popis, charakteristika - intenzí pojmu čtverec je pravoúhlost a stejná délka stran  </a:t>
            </a:r>
          </a:p>
          <a:p>
            <a:pPr>
              <a:spcBef>
                <a:spcPct val="50000"/>
              </a:spcBef>
            </a:pPr>
            <a:r>
              <a:rPr lang="cs-CZ" sz="2000" b="1" dirty="0">
                <a:latin typeface="Verdana" pitchFamily="34" charset="0"/>
              </a:rPr>
              <a:t>Extenze výrazu </a:t>
            </a:r>
            <a:r>
              <a:rPr lang="cs-CZ" sz="2000" dirty="0">
                <a:latin typeface="Verdana" pitchFamily="34" charset="0"/>
              </a:rPr>
              <a:t>– souhrn věcí, které pod pojem spadají</a:t>
            </a:r>
            <a:r>
              <a:rPr lang="cs-CZ" sz="2000" b="1" dirty="0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Základní přístupy k sémantice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68313" y="3933825"/>
            <a:ext cx="8305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Kompozicionální sémantika</a:t>
            </a:r>
            <a:br>
              <a:rPr lang="cs-CZ" sz="2000" b="1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Vychází z principu kompozicionality, používá různé reprezentace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sémantické rysy a jejich skládání 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koncepty a převod (překlad) ze syntaktické reprezentace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logickou reprezentaci a zjišťování pravdivosti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9750" y="1628775"/>
            <a:ext cx="8305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Modelově-teoretická sémantika</a:t>
            </a:r>
            <a:br>
              <a:rPr lang="cs-CZ" sz="2000" b="1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Pracuje s pravdivostními podmínkami vztaženými k určitému modelu. Reprezentantem je </a:t>
            </a:r>
            <a:r>
              <a:rPr lang="cs-CZ" sz="2000" b="1">
                <a:latin typeface="Verdana" pitchFamily="34" charset="0"/>
              </a:rPr>
              <a:t>montagueovská gramatika</a:t>
            </a:r>
            <a:r>
              <a:rPr lang="cs-CZ" sz="2000">
                <a:latin typeface="Verdana" pitchFamily="34" charset="0"/>
              </a:rPr>
              <a:t>: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syntaktické kategorie odpovídají sémantickým typům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základní (lexikální) výrazy a jejich interpretace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syntaktická a sémantická pravidla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83058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cs-CZ" sz="1800" dirty="0">
                <a:latin typeface="Verdana" pitchFamily="34" charset="0"/>
              </a:rPr>
              <a:t>původně nazývaná </a:t>
            </a:r>
            <a:r>
              <a:rPr lang="cs-CZ" sz="1800" b="1" dirty="0">
                <a:latin typeface="Verdana" pitchFamily="34" charset="0"/>
              </a:rPr>
              <a:t>Universal </a:t>
            </a:r>
            <a:r>
              <a:rPr lang="cs-CZ" sz="1800" b="1" dirty="0" err="1">
                <a:latin typeface="Verdana" pitchFamily="34" charset="0"/>
              </a:rPr>
              <a:t>Grammar</a:t>
            </a:r>
            <a:r>
              <a:rPr lang="cs-CZ" sz="1800" dirty="0">
                <a:latin typeface="Verdana" pitchFamily="34" charset="0"/>
              </a:rPr>
              <a:t> </a:t>
            </a:r>
          </a:p>
          <a:p>
            <a:pPr>
              <a:spcBef>
                <a:spcPct val="30000"/>
              </a:spcBef>
              <a:buFontTx/>
              <a:buChar char="-"/>
            </a:pPr>
            <a:r>
              <a:rPr lang="cs-CZ" sz="1800" dirty="0">
                <a:latin typeface="Verdana" pitchFamily="34" charset="0"/>
              </a:rPr>
              <a:t> teorie sémantiky přirozeného jazyka vytvořená americkým logikem Richardem </a:t>
            </a:r>
            <a:r>
              <a:rPr lang="cs-CZ" sz="1800" dirty="0" err="1">
                <a:latin typeface="Verdana" pitchFamily="34" charset="0"/>
              </a:rPr>
              <a:t>Montague</a:t>
            </a:r>
            <a:r>
              <a:rPr lang="cs-CZ" sz="1800" dirty="0">
                <a:latin typeface="Verdana" pitchFamily="34" charset="0"/>
              </a:rPr>
              <a:t> (1930-1971) a srozumitelněji vyložená Barbarou H. </a:t>
            </a:r>
            <a:r>
              <a:rPr lang="cs-CZ" sz="1800" dirty="0" err="1">
                <a:latin typeface="Verdana" pitchFamily="34" charset="0"/>
              </a:rPr>
              <a:t>Partee</a:t>
            </a:r>
            <a:r>
              <a:rPr lang="cs-CZ" sz="1800" dirty="0">
                <a:latin typeface="Verdana" pitchFamily="34" charset="0"/>
              </a:rPr>
              <a:t>. </a:t>
            </a:r>
          </a:p>
          <a:p>
            <a:pPr>
              <a:spcBef>
                <a:spcPct val="30000"/>
              </a:spcBef>
              <a:buFontTx/>
              <a:buChar char="-"/>
            </a:pPr>
            <a:r>
              <a:rPr lang="cs-CZ" sz="1800" dirty="0">
                <a:latin typeface="Verdana" pitchFamily="34" charset="0"/>
              </a:rPr>
              <a:t> teorie je založena na formální logice, zvláště na lambda kalkulu a teorii množin, a používá pojmy intenzionální logiky a teorie typů. </a:t>
            </a:r>
          </a:p>
          <a:p>
            <a:pPr>
              <a:spcBef>
                <a:spcPct val="30000"/>
              </a:spcBef>
              <a:buFontTx/>
              <a:buChar char="-"/>
            </a:pPr>
            <a:r>
              <a:rPr lang="cs-CZ" sz="1800" dirty="0">
                <a:latin typeface="Verdana" pitchFamily="34" charset="0"/>
              </a:rPr>
              <a:t> </a:t>
            </a:r>
            <a:r>
              <a:rPr lang="cs-CZ" sz="1800" dirty="0" err="1">
                <a:latin typeface="Verdana" pitchFamily="34" charset="0"/>
              </a:rPr>
              <a:t>Montague</a:t>
            </a:r>
            <a:r>
              <a:rPr lang="cs-CZ" sz="1800" dirty="0">
                <a:latin typeface="Verdana" pitchFamily="34" charset="0"/>
              </a:rPr>
              <a:t> byl přesvědčen, že neexistuje žádný zvláštní rozdíl mezi sémantikou přirozených a formálních jazyků. Základní zásady jeho teorie vyšly v článku "</a:t>
            </a:r>
            <a:r>
              <a:rPr lang="cs-CZ" sz="1800" i="1" dirty="0" err="1">
                <a:latin typeface="Verdana" pitchFamily="34" charset="0"/>
              </a:rPr>
              <a:t>The</a:t>
            </a:r>
            <a:r>
              <a:rPr lang="cs-CZ" sz="1800" i="1" dirty="0">
                <a:latin typeface="Verdana" pitchFamily="34" charset="0"/>
              </a:rPr>
              <a:t> Proper </a:t>
            </a:r>
            <a:r>
              <a:rPr lang="cs-CZ" sz="1800" i="1" dirty="0" err="1">
                <a:latin typeface="Verdana" pitchFamily="34" charset="0"/>
              </a:rPr>
              <a:t>Treatment</a:t>
            </a:r>
            <a:r>
              <a:rPr lang="cs-CZ" sz="1800" i="1" dirty="0">
                <a:latin typeface="Verdana" pitchFamily="34" charset="0"/>
              </a:rPr>
              <a:t> </a:t>
            </a:r>
            <a:r>
              <a:rPr lang="cs-CZ" sz="1800" i="1" dirty="0" err="1">
                <a:latin typeface="Verdana" pitchFamily="34" charset="0"/>
              </a:rPr>
              <a:t>of</a:t>
            </a:r>
            <a:r>
              <a:rPr lang="cs-CZ" sz="1800" i="1" dirty="0">
                <a:latin typeface="Verdana" pitchFamily="34" charset="0"/>
              </a:rPr>
              <a:t> </a:t>
            </a:r>
            <a:r>
              <a:rPr lang="cs-CZ" sz="1800" i="1" dirty="0" err="1">
                <a:latin typeface="Verdana" pitchFamily="34" charset="0"/>
              </a:rPr>
              <a:t>Quantification</a:t>
            </a:r>
            <a:r>
              <a:rPr lang="cs-CZ" sz="1800" i="1" dirty="0">
                <a:latin typeface="Verdana" pitchFamily="34" charset="0"/>
              </a:rPr>
              <a:t> in </a:t>
            </a:r>
            <a:r>
              <a:rPr lang="cs-CZ" sz="1800" i="1" dirty="0" err="1">
                <a:latin typeface="Verdana" pitchFamily="34" charset="0"/>
              </a:rPr>
              <a:t>Ordinary</a:t>
            </a:r>
            <a:r>
              <a:rPr lang="cs-CZ" sz="1800" i="1" dirty="0">
                <a:latin typeface="Verdana" pitchFamily="34" charset="0"/>
              </a:rPr>
              <a:t> </a:t>
            </a:r>
            <a:r>
              <a:rPr lang="cs-CZ" sz="1800" i="1" dirty="0" err="1">
                <a:latin typeface="Verdana" pitchFamily="34" charset="0"/>
              </a:rPr>
              <a:t>English</a:t>
            </a:r>
            <a:r>
              <a:rPr lang="cs-CZ" sz="1800" dirty="0">
                <a:latin typeface="Verdana" pitchFamily="34" charset="0"/>
              </a:rPr>
              <a:t>“ (1973).</a:t>
            </a:r>
          </a:p>
          <a:p>
            <a:pPr>
              <a:spcBef>
                <a:spcPct val="30000"/>
              </a:spcBef>
            </a:pPr>
            <a:r>
              <a:rPr lang="cs-CZ" sz="1800" dirty="0">
                <a:latin typeface="Verdana" pitchFamily="34" charset="0"/>
              </a:rPr>
              <a:t>- byl to první pokus </a:t>
            </a:r>
            <a:r>
              <a:rPr lang="en-US" sz="1800" dirty="0" err="1">
                <a:latin typeface="Verdana" pitchFamily="34" charset="0"/>
              </a:rPr>
              <a:t>apli</a:t>
            </a:r>
            <a:r>
              <a:rPr lang="cs-CZ" sz="1800" dirty="0">
                <a:latin typeface="Verdana" pitchFamily="34" charset="0"/>
              </a:rPr>
              <a:t>kovat </a:t>
            </a:r>
            <a:r>
              <a:rPr lang="en-US" sz="1800" dirty="0">
                <a:latin typeface="Verdana" pitchFamily="34" charset="0"/>
              </a:rPr>
              <a:t>form</a:t>
            </a:r>
            <a:r>
              <a:rPr lang="cs-CZ" sz="1800" dirty="0">
                <a:latin typeface="Verdana" pitchFamily="34" charset="0"/>
              </a:rPr>
              <a:t>á</a:t>
            </a:r>
            <a:r>
              <a:rPr lang="en-US" sz="1800" dirty="0">
                <a:latin typeface="Verdana" pitchFamily="34" charset="0"/>
              </a:rPr>
              <a:t>l</a:t>
            </a:r>
            <a:r>
              <a:rPr lang="cs-CZ" sz="1800" dirty="0">
                <a:latin typeface="Verdana" pitchFamily="34" charset="0"/>
              </a:rPr>
              <a:t>ní</a:t>
            </a:r>
            <a:r>
              <a:rPr lang="en-US" sz="1800" dirty="0">
                <a:latin typeface="Verdana" pitchFamily="34" charset="0"/>
              </a:rPr>
              <a:t> s</a:t>
            </a:r>
            <a:r>
              <a:rPr lang="cs-CZ" sz="1800" dirty="0">
                <a:latin typeface="Verdana" pitchFamily="34" charset="0"/>
              </a:rPr>
              <a:t>é</a:t>
            </a:r>
            <a:r>
              <a:rPr lang="en-US" sz="1800" dirty="0" err="1">
                <a:latin typeface="Verdana" pitchFamily="34" charset="0"/>
              </a:rPr>
              <a:t>manti</a:t>
            </a:r>
            <a:r>
              <a:rPr lang="cs-CZ" sz="1800" dirty="0">
                <a:latin typeface="Verdana" pitchFamily="34" charset="0"/>
              </a:rPr>
              <a:t>ku na přirozený jazyk</a:t>
            </a:r>
            <a:r>
              <a:rPr lang="en-US" sz="1800" dirty="0">
                <a:latin typeface="Verdana" pitchFamily="34" charset="0"/>
              </a:rPr>
              <a:t>.  </a:t>
            </a:r>
            <a:r>
              <a:rPr lang="en-US" sz="1800" dirty="0" err="1">
                <a:latin typeface="Verdana" pitchFamily="34" charset="0"/>
              </a:rPr>
              <a:t>Logici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cs-CZ" sz="1800" dirty="0">
                <a:latin typeface="Verdana" pitchFamily="34" charset="0"/>
              </a:rPr>
              <a:t>před </a:t>
            </a:r>
            <a:r>
              <a:rPr lang="en-US" sz="1800" dirty="0">
                <a:latin typeface="Verdana" pitchFamily="34" charset="0"/>
              </a:rPr>
              <a:t>Montague</a:t>
            </a:r>
            <a:r>
              <a:rPr lang="cs-CZ" sz="1800" dirty="0">
                <a:latin typeface="Verdana" pitchFamily="34" charset="0"/>
              </a:rPr>
              <a:t>m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cs-CZ" sz="1800" dirty="0">
                <a:latin typeface="Verdana" pitchFamily="34" charset="0"/>
              </a:rPr>
              <a:t>považovali přirozený jazyk za příliš mnohoznačný a nestrukturovaný pro formální logickou analýzu, zatímco lingvisté měli pocit, že </a:t>
            </a:r>
            <a:r>
              <a:rPr lang="en-US" sz="1800" dirty="0">
                <a:latin typeface="Verdana" pitchFamily="34" charset="0"/>
              </a:rPr>
              <a:t>form</a:t>
            </a:r>
            <a:r>
              <a:rPr lang="cs-CZ" sz="1800" dirty="0">
                <a:latin typeface="Verdana" pitchFamily="34" charset="0"/>
              </a:rPr>
              <a:t>á</a:t>
            </a:r>
            <a:r>
              <a:rPr lang="en-US" sz="1800" dirty="0">
                <a:latin typeface="Verdana" pitchFamily="34" charset="0"/>
              </a:rPr>
              <a:t>l</a:t>
            </a:r>
            <a:r>
              <a:rPr lang="cs-CZ" sz="1800" dirty="0">
                <a:latin typeface="Verdana" pitchFamily="34" charset="0"/>
              </a:rPr>
              <a:t>ní jazyky nejsou schopny zachytit </a:t>
            </a:r>
            <a:r>
              <a:rPr lang="en-US" sz="1800" dirty="0" err="1">
                <a:latin typeface="Verdana" pitchFamily="34" charset="0"/>
              </a:rPr>
              <a:t>stru</a:t>
            </a:r>
            <a:r>
              <a:rPr lang="cs-CZ" sz="1800" dirty="0">
                <a:latin typeface="Verdana" pitchFamily="34" charset="0"/>
              </a:rPr>
              <a:t>k</a:t>
            </a:r>
            <a:r>
              <a:rPr lang="en-US" sz="1800" dirty="0">
                <a:latin typeface="Verdana" pitchFamily="34" charset="0"/>
              </a:rPr>
              <a:t>tur</a:t>
            </a:r>
            <a:r>
              <a:rPr lang="cs-CZ" sz="1800" dirty="0">
                <a:latin typeface="Verdana" pitchFamily="34" charset="0"/>
              </a:rPr>
              <a:t>y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cs-CZ" sz="1800" dirty="0">
                <a:latin typeface="Verdana" pitchFamily="34" charset="0"/>
              </a:rPr>
              <a:t>jazyků přirozených</a:t>
            </a:r>
            <a:r>
              <a:rPr lang="en-US" sz="1800" dirty="0">
                <a:latin typeface="Verdana" pitchFamily="34" charset="0"/>
              </a:rPr>
              <a:t>. </a:t>
            </a:r>
            <a:r>
              <a:rPr lang="cs-CZ" sz="1800" dirty="0">
                <a:latin typeface="Verdana" pitchFamily="34" charset="0"/>
              </a:rPr>
              <a:t>  </a:t>
            </a:r>
          </a:p>
          <a:p>
            <a:endParaRPr lang="cs-CZ" sz="1800" dirty="0">
              <a:latin typeface="Verdana" pitchFamily="34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Montagueovská gramatika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/>
                </a:solidFill>
                <a:latin typeface="Verdana" pitchFamily="34" charset="0"/>
              </a:rPr>
              <a:t>Synta</a:t>
            </a: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k</a:t>
            </a:r>
            <a:r>
              <a:rPr lang="en-US" sz="2800" dirty="0" smtClean="0">
                <a:solidFill>
                  <a:schemeClr val="accent2"/>
                </a:solidFill>
                <a:latin typeface="Verdana" pitchFamily="34" charset="0"/>
              </a:rPr>
              <a:t>tic</a:t>
            </a:r>
            <a:r>
              <a:rPr lang="cs-CZ" sz="2800" dirty="0" err="1" smtClean="0">
                <a:solidFill>
                  <a:schemeClr val="accent2"/>
                </a:solidFill>
                <a:latin typeface="Verdana" pitchFamily="34" charset="0"/>
              </a:rPr>
              <a:t>ké</a:t>
            </a:r>
            <a:r>
              <a:rPr lang="en-US" sz="2800" dirty="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k</a:t>
            </a:r>
            <a:r>
              <a:rPr lang="en-US" sz="2800" dirty="0" err="1" smtClean="0">
                <a:solidFill>
                  <a:schemeClr val="accent2"/>
                </a:solidFill>
                <a:latin typeface="Verdana" pitchFamily="34" charset="0"/>
              </a:rPr>
              <a:t>ategorie</a:t>
            </a: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 v </a:t>
            </a:r>
            <a:r>
              <a:rPr lang="cs-CZ" sz="2800" dirty="0">
                <a:solidFill>
                  <a:schemeClr val="accent2"/>
                </a:solidFill>
                <a:latin typeface="Verdana" pitchFamily="34" charset="0"/>
              </a:rPr>
              <a:t>MG</a:t>
            </a:r>
            <a:endParaRPr lang="en-US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57200" y="1331913"/>
          <a:ext cx="7732713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Dokument" r:id="rId3" imgW="5831537" imgH="3394699" progId="Word.Document.8">
                  <p:embed/>
                </p:oleObj>
              </mc:Choice>
              <mc:Fallback>
                <p:oleObj name="Dokument" r:id="rId3" imgW="5831537" imgH="339469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31913"/>
                        <a:ext cx="7732713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2800" dirty="0" err="1">
                <a:solidFill>
                  <a:schemeClr val="accent2"/>
                </a:solidFill>
                <a:latin typeface="Verdana" pitchFamily="34" charset="0"/>
              </a:rPr>
              <a:t>Defini</a:t>
            </a:r>
            <a:r>
              <a:rPr lang="cs-CZ" sz="2800" dirty="0" err="1">
                <a:solidFill>
                  <a:schemeClr val="accent2"/>
                </a:solidFill>
                <a:latin typeface="Verdana" pitchFamily="34" charset="0"/>
              </a:rPr>
              <a:t>ce</a:t>
            </a:r>
            <a:r>
              <a:rPr lang="cs-CZ" sz="2800" dirty="0">
                <a:solidFill>
                  <a:schemeClr val="accent2"/>
                </a:solidFill>
                <a:latin typeface="Verdana" pitchFamily="34" charset="0"/>
              </a:rPr>
              <a:t> kategorií</a:t>
            </a:r>
            <a:r>
              <a:rPr lang="en-US" sz="2800" dirty="0" smtClean="0">
                <a:solidFill>
                  <a:schemeClr val="accent2"/>
                </a:solidFill>
                <a:latin typeface="Verdana" pitchFamily="34" charset="0"/>
              </a:rPr>
              <a:t>/</a:t>
            </a:r>
            <a:r>
              <a:rPr lang="en-US" sz="2800" dirty="0" err="1" smtClean="0">
                <a:solidFill>
                  <a:schemeClr val="accent2"/>
                </a:solidFill>
                <a:latin typeface="Verdana" pitchFamily="34" charset="0"/>
              </a:rPr>
              <a:t>Gener</a:t>
            </a: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ování</a:t>
            </a:r>
            <a:endParaRPr lang="en-US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sz="2400" kern="1200" dirty="0">
                <a:latin typeface="Verdana" pitchFamily="34" charset="0"/>
              </a:rPr>
              <a:t>K</a:t>
            </a:r>
            <a:r>
              <a:rPr lang="en-US" sz="2400" kern="1200" dirty="0" err="1">
                <a:latin typeface="Verdana" pitchFamily="34" charset="0"/>
              </a:rPr>
              <a:t>ategorie</a:t>
            </a:r>
            <a:r>
              <a:rPr lang="en-US" sz="2400" kern="1200" dirty="0">
                <a:latin typeface="Verdana" pitchFamily="34" charset="0"/>
              </a:rPr>
              <a:t> </a:t>
            </a:r>
            <a:r>
              <a:rPr lang="cs-CZ" sz="2400" kern="1200" dirty="0">
                <a:latin typeface="Verdana" pitchFamily="34" charset="0"/>
              </a:rPr>
              <a:t>mají tvar</a:t>
            </a:r>
            <a:r>
              <a:rPr lang="en-US" sz="2400" kern="1200" dirty="0">
                <a:latin typeface="Verdana" pitchFamily="34" charset="0"/>
              </a:rPr>
              <a:t>: X/Y </a:t>
            </a:r>
          </a:p>
          <a:p>
            <a:pPr lvl="1">
              <a:lnSpc>
                <a:spcPct val="90000"/>
              </a:lnSpc>
            </a:pPr>
            <a:r>
              <a:rPr lang="en-US" sz="2400" kern="1200" dirty="0">
                <a:latin typeface="Verdana" pitchFamily="34" charset="0"/>
                <a:ea typeface="+mn-ea"/>
                <a:cs typeface="+mn-cs"/>
              </a:rPr>
              <a:t> s</a:t>
            </a:r>
            <a:r>
              <a:rPr lang="cs-CZ" sz="2400" kern="1200" dirty="0">
                <a:latin typeface="Verdana" pitchFamily="34" charset="0"/>
                <a:ea typeface="+mn-ea"/>
                <a:cs typeface="+mn-cs"/>
              </a:rPr>
              <a:t>é</a:t>
            </a:r>
            <a:r>
              <a:rPr lang="en-US" sz="2400" kern="1200" dirty="0" err="1">
                <a:latin typeface="Verdana" pitchFamily="34" charset="0"/>
                <a:ea typeface="+mn-ea"/>
                <a:cs typeface="+mn-cs"/>
              </a:rPr>
              <a:t>manti</a:t>
            </a:r>
            <a:r>
              <a:rPr lang="cs-CZ" sz="2400" kern="1200" dirty="0" err="1">
                <a:latin typeface="Verdana" pitchFamily="34" charset="0"/>
                <a:ea typeface="+mn-ea"/>
                <a:cs typeface="+mn-cs"/>
              </a:rPr>
              <a:t>ka</a:t>
            </a:r>
            <a:r>
              <a:rPr lang="en-US" sz="2400" kern="1200" dirty="0">
                <a:latin typeface="Verdana" pitchFamily="34" charset="0"/>
                <a:ea typeface="+mn-ea"/>
                <a:cs typeface="+mn-cs"/>
              </a:rPr>
              <a:t> Y </a:t>
            </a:r>
            <a:r>
              <a:rPr lang="cs-CZ" sz="2400" kern="1200" dirty="0">
                <a:latin typeface="Verdana" pitchFamily="34" charset="0"/>
                <a:ea typeface="+mn-ea"/>
                <a:cs typeface="+mn-cs"/>
              </a:rPr>
              <a:t>vyjádřená pravdivostní hodnotou</a:t>
            </a:r>
            <a:r>
              <a:rPr lang="en-US" sz="2400" kern="1200" dirty="0">
                <a:latin typeface="Verdana" pitchFamily="34" charset="0"/>
                <a:ea typeface="+mn-ea"/>
                <a:cs typeface="+mn-cs"/>
              </a:rPr>
              <a:t> X</a:t>
            </a:r>
          </a:p>
          <a:p>
            <a:pPr>
              <a:lnSpc>
                <a:spcPct val="90000"/>
              </a:lnSpc>
            </a:pPr>
            <a:r>
              <a:rPr lang="cs-CZ" sz="2400" kern="1200" dirty="0">
                <a:latin typeface="Verdana" pitchFamily="34" charset="0"/>
              </a:rPr>
              <a:t>Zkratky prvních </a:t>
            </a:r>
            <a:r>
              <a:rPr lang="en-US" sz="2400" kern="1200" dirty="0">
                <a:latin typeface="Verdana" pitchFamily="34" charset="0"/>
              </a:rPr>
              <a:t>5 </a:t>
            </a:r>
            <a:r>
              <a:rPr lang="cs-CZ" sz="2400" kern="1200" dirty="0">
                <a:latin typeface="Verdana" pitchFamily="34" charset="0"/>
              </a:rPr>
              <a:t>k</a:t>
            </a:r>
            <a:r>
              <a:rPr lang="en-US" sz="2400" kern="1200" dirty="0" err="1">
                <a:latin typeface="Verdana" pitchFamily="34" charset="0"/>
              </a:rPr>
              <a:t>ategori</a:t>
            </a:r>
            <a:r>
              <a:rPr lang="cs-CZ" sz="2400" kern="1200" dirty="0">
                <a:latin typeface="Verdana" pitchFamily="34" charset="0"/>
              </a:rPr>
              <a:t>í</a:t>
            </a:r>
            <a:endParaRPr lang="en-US" sz="2400" kern="1200" dirty="0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kern="1200" dirty="0">
                <a:latin typeface="Verdana" pitchFamily="34" charset="0"/>
                <a:ea typeface="+mn-ea"/>
                <a:cs typeface="+mn-cs"/>
              </a:rPr>
              <a:t>IV = t/e</a:t>
            </a:r>
          </a:p>
          <a:p>
            <a:pPr lvl="1">
              <a:lnSpc>
                <a:spcPct val="90000"/>
              </a:lnSpc>
            </a:pPr>
            <a:r>
              <a:rPr lang="en-US" sz="2400" kern="1200" dirty="0">
                <a:latin typeface="Verdana" pitchFamily="34" charset="0"/>
                <a:ea typeface="+mn-ea"/>
                <a:cs typeface="+mn-cs"/>
              </a:rPr>
              <a:t>T  = t/IV</a:t>
            </a:r>
          </a:p>
          <a:p>
            <a:pPr lvl="1">
              <a:lnSpc>
                <a:spcPct val="90000"/>
              </a:lnSpc>
            </a:pPr>
            <a:r>
              <a:rPr lang="en-US" sz="2400" kern="1200" dirty="0">
                <a:latin typeface="Verdana" pitchFamily="34" charset="0"/>
                <a:ea typeface="+mn-ea"/>
                <a:cs typeface="+mn-cs"/>
              </a:rPr>
              <a:t>TV = IV/T</a:t>
            </a:r>
          </a:p>
          <a:p>
            <a:pPr lvl="1">
              <a:lnSpc>
                <a:spcPct val="90000"/>
              </a:lnSpc>
            </a:pPr>
            <a:r>
              <a:rPr lang="en-US" sz="2400" kern="1200" dirty="0">
                <a:latin typeface="Verdana" pitchFamily="34" charset="0"/>
                <a:ea typeface="+mn-ea"/>
                <a:cs typeface="+mn-cs"/>
              </a:rPr>
              <a:t>IAV = IV/IV</a:t>
            </a:r>
          </a:p>
          <a:p>
            <a:pPr lvl="1">
              <a:lnSpc>
                <a:spcPct val="90000"/>
              </a:lnSpc>
            </a:pPr>
            <a:r>
              <a:rPr lang="en-US" sz="2400" kern="1200" dirty="0">
                <a:latin typeface="Verdana" pitchFamily="34" charset="0"/>
                <a:ea typeface="+mn-ea"/>
                <a:cs typeface="+mn-cs"/>
              </a:rPr>
              <a:t>CN = t//e</a:t>
            </a:r>
          </a:p>
          <a:p>
            <a:pPr>
              <a:lnSpc>
                <a:spcPct val="90000"/>
              </a:lnSpc>
            </a:pPr>
            <a:r>
              <a:rPr lang="cs-CZ" sz="2400" kern="1200" dirty="0">
                <a:latin typeface="Verdana" pitchFamily="34" charset="0"/>
              </a:rPr>
              <a:t>Nekonečný počet možných k</a:t>
            </a:r>
            <a:r>
              <a:rPr lang="en-US" sz="2400" kern="1200" dirty="0" err="1">
                <a:latin typeface="Verdana" pitchFamily="34" charset="0"/>
              </a:rPr>
              <a:t>ategori</a:t>
            </a:r>
            <a:r>
              <a:rPr lang="cs-CZ" sz="2400" kern="1200" dirty="0">
                <a:latin typeface="Verdana" pitchFamily="34" charset="0"/>
              </a:rPr>
              <a:t>í</a:t>
            </a:r>
            <a:endParaRPr lang="en-US" sz="2400" kern="1200" dirty="0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cs-CZ" sz="2400" kern="1200" dirty="0">
                <a:latin typeface="Verdana" pitchFamily="34" charset="0"/>
                <a:ea typeface="+mn-ea"/>
                <a:cs typeface="+mn-cs"/>
              </a:rPr>
              <a:t>Pro nové kategorie je možné použít libovolně velký počet lomítek</a:t>
            </a:r>
            <a:endParaRPr lang="en-US" sz="2400" kern="1200" dirty="0">
              <a:latin typeface="Verdana" pitchFamily="34" charset="0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Příklady výrazů</a:t>
            </a:r>
            <a:endParaRPr lang="en-US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04800" y="1846263"/>
          <a:ext cx="8839200" cy="33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Document" r:id="rId3" imgW="5623560" imgH="2157984" progId="Word.Document.8">
                  <p:embed/>
                </p:oleObj>
              </mc:Choice>
              <mc:Fallback>
                <p:oleObj name="Document" r:id="rId3" imgW="5623560" imgH="21579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46263"/>
                        <a:ext cx="8839200" cy="338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Syntaxe a sémantika</a:t>
            </a:r>
            <a:endParaRPr lang="cs-CZ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077200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>
                <a:latin typeface="Verdana" pitchFamily="34" charset="0"/>
              </a:rPr>
              <a:t>Popis syntaxe umožňuje rozlišit gramaticky správně a nesprávně utvořené věty. </a:t>
            </a:r>
          </a:p>
          <a:p>
            <a:pPr>
              <a:spcBef>
                <a:spcPct val="50000"/>
              </a:spcBef>
            </a:pPr>
            <a:r>
              <a:rPr lang="cs-CZ">
                <a:latin typeface="Verdana" pitchFamily="34" charset="0"/>
              </a:rPr>
              <a:t>Gramatická správnost matematických výrazů:</a:t>
            </a:r>
            <a:br>
              <a:rPr lang="cs-CZ">
                <a:latin typeface="Verdana" pitchFamily="34" charset="0"/>
              </a:rPr>
            </a:br>
            <a:r>
              <a:rPr lang="en-US" sz="2000">
                <a:latin typeface="Verdana" pitchFamily="34" charset="0"/>
              </a:rPr>
              <a:t>3+2; 3*2=6; 3/0 spr</a:t>
            </a:r>
            <a:r>
              <a:rPr lang="cs-CZ" sz="2000">
                <a:latin typeface="Verdana" pitchFamily="34" charset="0"/>
              </a:rPr>
              <a:t>á</a:t>
            </a:r>
            <a:r>
              <a:rPr lang="en-US" sz="2000">
                <a:latin typeface="Verdana" pitchFamily="34" charset="0"/>
              </a:rPr>
              <a:t>vn</a:t>
            </a:r>
            <a:r>
              <a:rPr lang="cs-CZ" sz="2000">
                <a:latin typeface="Verdana" pitchFamily="34" charset="0"/>
              </a:rPr>
              <a:t>é</a:t>
            </a:r>
            <a:r>
              <a:rPr lang="en-US" sz="2000">
                <a:latin typeface="Verdana" pitchFamily="34" charset="0"/>
              </a:rPr>
              <a:t/>
            </a:r>
            <a:br>
              <a:rPr lang="en-US" sz="2000">
                <a:latin typeface="Verdana" pitchFamily="34" charset="0"/>
              </a:rPr>
            </a:br>
            <a:r>
              <a:rPr lang="en-US" sz="2000">
                <a:latin typeface="Verdana" pitchFamily="34" charset="0"/>
              </a:rPr>
              <a:t>3+*2; =7/2</a:t>
            </a:r>
            <a:r>
              <a:rPr lang="cs-CZ" sz="2000">
                <a:latin typeface="Verdana" pitchFamily="34" charset="0"/>
              </a:rPr>
              <a:t> nesprávné</a:t>
            </a:r>
          </a:p>
          <a:p>
            <a:pPr>
              <a:spcBef>
                <a:spcPct val="50000"/>
              </a:spcBef>
            </a:pPr>
            <a:r>
              <a:rPr lang="cs-CZ">
                <a:latin typeface="Verdana" pitchFamily="34" charset="0"/>
              </a:rPr>
              <a:t>Správné (syntakticky) české věty:</a:t>
            </a:r>
            <a:br>
              <a:rPr lang="cs-CZ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Kulatý obdélník zeleně masíroval kouř vedle minuty.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Před čtvrtkem následuje pátek.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Pes Alík je veselý a smutný.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Premiér Klaus má dlouhé černé vlasy.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Jestli mi bude oběd chutnat, přidám 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cs-CZ" sz="3600" dirty="0">
                <a:solidFill>
                  <a:schemeClr val="accent2"/>
                </a:solidFill>
                <a:latin typeface="Verdana" pitchFamily="34" charset="0"/>
              </a:rPr>
              <a:t>Příklad</a:t>
            </a:r>
            <a:r>
              <a:rPr lang="en-US" sz="3600" dirty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cs-CZ" sz="3600" dirty="0">
                <a:solidFill>
                  <a:schemeClr val="accent2"/>
                </a:solidFill>
                <a:latin typeface="Verdana" pitchFamily="34" charset="0"/>
              </a:rPr>
              <a:t>pravidla </a:t>
            </a:r>
            <a:r>
              <a:rPr lang="en-US" sz="3600" dirty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sz="3600" baseline="-25000" dirty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en-US" sz="3600" dirty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cs-CZ" sz="3600" dirty="0">
                <a:solidFill>
                  <a:schemeClr val="accent2"/>
                </a:solidFill>
                <a:latin typeface="Verdana" pitchFamily="34" charset="0"/>
              </a:rPr>
              <a:t>pro</a:t>
            </a:r>
            <a:r>
              <a:rPr lang="en-US" sz="3600" dirty="0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US" sz="3600" baseline="-25000" dirty="0">
                <a:solidFill>
                  <a:schemeClr val="accent2"/>
                </a:solidFill>
                <a:latin typeface="Verdana" pitchFamily="34" charset="0"/>
              </a:rPr>
              <a:t>TV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F</a:t>
            </a:r>
            <a:r>
              <a:rPr lang="en-US" sz="2000" baseline="-25000" dirty="0"/>
              <a:t>3</a:t>
            </a:r>
            <a:r>
              <a:rPr lang="en-US" sz="2000" dirty="0"/>
              <a:t>(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dirty="0"/>
              <a:t>,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/>
              <a:t>) = 	</a:t>
            </a:r>
            <a:r>
              <a:rPr lang="en-US" sz="2000" u="sng" dirty="0"/>
              <a:t>If first word of </a:t>
            </a:r>
            <a:r>
              <a:rPr lang="en-US" sz="2000" u="sng" dirty="0">
                <a:sym typeface="Symbol" pitchFamily="18" charset="2"/>
              </a:rPr>
              <a:t></a:t>
            </a:r>
            <a:r>
              <a:rPr lang="en-US" sz="2000" u="sng" dirty="0"/>
              <a:t> is a TV: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	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/>
              <a:t>		if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/>
              <a:t> is not a variable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	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dirty="0"/>
              <a:t> </a:t>
            </a:r>
            <a:r>
              <a:rPr lang="en-US" sz="2000" dirty="0" err="1"/>
              <a:t>him</a:t>
            </a:r>
            <a:r>
              <a:rPr lang="en-US" sz="2000" baseline="-25000" dirty="0" err="1"/>
              <a:t>i</a:t>
            </a:r>
            <a:r>
              <a:rPr lang="en-US" sz="2000" dirty="0"/>
              <a:t> 		if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/>
              <a:t> is </a:t>
            </a:r>
            <a:r>
              <a:rPr lang="en-US" sz="2000" dirty="0" err="1"/>
              <a:t>he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	</a:t>
            </a:r>
            <a:r>
              <a:rPr lang="en-US" sz="2000" u="sng" dirty="0"/>
              <a:t>If </a:t>
            </a:r>
            <a:r>
              <a:rPr lang="en-US" sz="2000" u="sng" dirty="0">
                <a:sym typeface="Symbol" pitchFamily="18" charset="2"/>
              </a:rPr>
              <a:t></a:t>
            </a:r>
            <a:r>
              <a:rPr lang="en-US" sz="2000" u="sng" dirty="0"/>
              <a:t> is </a:t>
            </a:r>
            <a:r>
              <a:rPr lang="en-US" sz="2000" u="sng" dirty="0">
                <a:sym typeface="Symbol" pitchFamily="18" charset="2"/>
              </a:rPr>
              <a:t></a:t>
            </a:r>
            <a:r>
              <a:rPr lang="en-US" sz="2000" u="sng" baseline="-25000" dirty="0"/>
              <a:t>1 </a:t>
            </a:r>
            <a:r>
              <a:rPr lang="en-US" sz="2000" u="sng" dirty="0">
                <a:sym typeface="Symbol" pitchFamily="18" charset="2"/>
              </a:rPr>
              <a:t></a:t>
            </a:r>
            <a:r>
              <a:rPr lang="en-US" sz="2000" u="sng" baseline="-25000" dirty="0"/>
              <a:t>2</a:t>
            </a:r>
            <a:r>
              <a:rPr lang="en-US" sz="2000" u="sng" dirty="0"/>
              <a:t> where </a:t>
            </a:r>
            <a:r>
              <a:rPr lang="en-US" sz="2000" u="sng" dirty="0">
                <a:sym typeface="Symbol" pitchFamily="18" charset="2"/>
              </a:rPr>
              <a:t></a:t>
            </a:r>
            <a:r>
              <a:rPr lang="en-US" sz="2000" u="sng" baseline="-25000" dirty="0"/>
              <a:t>1</a:t>
            </a:r>
            <a:r>
              <a:rPr lang="en-US" sz="2000" u="sng" dirty="0"/>
              <a:t> is a TV/T: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	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baseline="-25000" dirty="0"/>
              <a:t>1</a:t>
            </a:r>
            <a:r>
              <a:rPr lang="en-US" sz="2000" dirty="0"/>
              <a:t> 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baseline="-25000" dirty="0"/>
              <a:t>2</a:t>
            </a:r>
            <a:r>
              <a:rPr lang="en-US" sz="2000" dirty="0"/>
              <a:t>	if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/>
              <a:t> is not a variable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	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dirty="0"/>
              <a:t> </a:t>
            </a:r>
            <a:r>
              <a:rPr lang="en-US" sz="2000" dirty="0" err="1"/>
              <a:t>him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baseline="-25000" dirty="0"/>
              <a:t>2</a:t>
            </a:r>
            <a:r>
              <a:rPr lang="en-US" sz="2000" dirty="0"/>
              <a:t>	if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dirty="0"/>
              <a:t> is </a:t>
            </a:r>
            <a:r>
              <a:rPr lang="en-US" sz="2000" dirty="0" err="1"/>
              <a:t>he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219200" y="4800600"/>
            <a:ext cx="7543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F</a:t>
            </a:r>
            <a:r>
              <a:rPr lang="en-US" baseline="-25000"/>
              <a:t>3</a:t>
            </a:r>
            <a:r>
              <a:rPr lang="en-US"/>
              <a:t>(shave, a fish) = shave a fish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F</a:t>
            </a:r>
            <a:r>
              <a:rPr lang="en-US" baseline="-25000"/>
              <a:t>3</a:t>
            </a:r>
            <a:r>
              <a:rPr lang="en-US"/>
              <a:t>(seek, he</a:t>
            </a:r>
            <a:r>
              <a:rPr lang="en-US" baseline="-25000"/>
              <a:t>1</a:t>
            </a:r>
            <a:r>
              <a:rPr lang="en-US"/>
              <a:t>) = seek him</a:t>
            </a:r>
            <a:r>
              <a:rPr lang="en-US" baseline="-25000"/>
              <a:t>1</a:t>
            </a: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F</a:t>
            </a:r>
            <a:r>
              <a:rPr lang="en-US" baseline="-25000"/>
              <a:t>3</a:t>
            </a:r>
            <a:r>
              <a:rPr lang="en-US"/>
              <a:t>(read a large book, Mary) = read Mary a large book</a:t>
            </a:r>
            <a:endParaRPr lang="en-US" sz="2000" baseline="-25000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914400" y="4495800"/>
            <a:ext cx="70104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  <a:latin typeface="Verdana" pitchFamily="34" charset="0"/>
              </a:rPr>
              <a:t>Synta</a:t>
            </a:r>
            <a:r>
              <a:rPr lang="cs-CZ" sz="3600" dirty="0" smtClean="0">
                <a:solidFill>
                  <a:schemeClr val="accent2"/>
                </a:solidFill>
                <a:latin typeface="Verdana" pitchFamily="34" charset="0"/>
              </a:rPr>
              <a:t>k</a:t>
            </a:r>
            <a:r>
              <a:rPr lang="en-US" sz="3600" dirty="0" smtClean="0">
                <a:solidFill>
                  <a:schemeClr val="accent2"/>
                </a:solidFill>
                <a:latin typeface="Verdana" pitchFamily="34" charset="0"/>
              </a:rPr>
              <a:t>tic</a:t>
            </a:r>
            <a:r>
              <a:rPr lang="cs-CZ" sz="3600" dirty="0" err="1" smtClean="0">
                <a:solidFill>
                  <a:schemeClr val="accent2"/>
                </a:solidFill>
                <a:latin typeface="Verdana" pitchFamily="34" charset="0"/>
              </a:rPr>
              <a:t>ká</a:t>
            </a:r>
            <a:r>
              <a:rPr lang="en-US" sz="3600" dirty="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cs-CZ" sz="3600" dirty="0" smtClean="0">
                <a:solidFill>
                  <a:schemeClr val="accent2"/>
                </a:solidFill>
                <a:latin typeface="Verdana" pitchFamily="34" charset="0"/>
              </a:rPr>
              <a:t>pravidla</a:t>
            </a:r>
            <a:endParaRPr lang="en-US" sz="3600" dirty="0">
              <a:solidFill>
                <a:schemeClr val="accent2"/>
              </a:solidFill>
              <a:latin typeface="Verdana" pitchFamily="34" charset="0"/>
            </a:endParaRP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/>
        </p:nvGraphicFramePr>
        <p:xfrm>
          <a:off x="1066800" y="5502275"/>
          <a:ext cx="7086600" cy="518160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If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X/Y   and  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 then   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981200" y="1828800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Mary loves him, I, F</a:t>
            </a:r>
            <a:r>
              <a:rPr lang="en-US" baseline="-25000">
                <a:latin typeface="Times" pitchFamily="18" charset="0"/>
              </a:rPr>
              <a:t>1</a:t>
            </a:r>
            <a:r>
              <a:rPr lang="en-US">
                <a:latin typeface="Times" pitchFamily="18" charset="0"/>
              </a:rPr>
              <a:t>(love him, Mary)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066800" y="3048000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love him, IV, F</a:t>
            </a:r>
            <a:r>
              <a:rPr lang="en-US" baseline="-25000">
                <a:latin typeface="Times" pitchFamily="18" charset="0"/>
              </a:rPr>
              <a:t>3</a:t>
            </a:r>
            <a:r>
              <a:rPr lang="en-US">
                <a:latin typeface="Times" pitchFamily="18" charset="0"/>
              </a:rPr>
              <a:t>(love, he)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257800" y="3048000"/>
            <a:ext cx="190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Mary, T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048000" y="4419600"/>
            <a:ext cx="190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he, T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1066800" y="4419600"/>
            <a:ext cx="190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love, TV</a:t>
            </a:r>
          </a:p>
        </p:txBody>
      </p:sp>
      <p:cxnSp>
        <p:nvCxnSpPr>
          <p:cNvPr id="27662" name="AutoShape 14"/>
          <p:cNvCxnSpPr>
            <a:cxnSpLocks noChangeShapeType="1"/>
            <a:stCxn id="27658" idx="2"/>
            <a:endCxn id="27661" idx="0"/>
          </p:cNvCxnSpPr>
          <p:nvPr/>
        </p:nvCxnSpPr>
        <p:spPr bwMode="auto">
          <a:xfrm flipH="1">
            <a:off x="2019300" y="3657600"/>
            <a:ext cx="990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AutoShape 15"/>
          <p:cNvCxnSpPr>
            <a:cxnSpLocks noChangeShapeType="1"/>
            <a:stCxn id="27658" idx="2"/>
            <a:endCxn id="27660" idx="0"/>
          </p:cNvCxnSpPr>
          <p:nvPr/>
        </p:nvCxnSpPr>
        <p:spPr bwMode="auto">
          <a:xfrm>
            <a:off x="3009900" y="3657600"/>
            <a:ext cx="990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6"/>
          <p:cNvCxnSpPr>
            <a:cxnSpLocks noChangeShapeType="1"/>
            <a:stCxn id="27657" idx="2"/>
            <a:endCxn id="27658" idx="0"/>
          </p:cNvCxnSpPr>
          <p:nvPr/>
        </p:nvCxnSpPr>
        <p:spPr bwMode="auto">
          <a:xfrm flipH="1">
            <a:off x="3009900" y="2438400"/>
            <a:ext cx="14859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7"/>
          <p:cNvCxnSpPr>
            <a:cxnSpLocks noChangeShapeType="1"/>
            <a:stCxn id="27657" idx="2"/>
            <a:endCxn id="27659" idx="0"/>
          </p:cNvCxnSpPr>
          <p:nvPr/>
        </p:nvCxnSpPr>
        <p:spPr bwMode="auto">
          <a:xfrm>
            <a:off x="4495800" y="2438400"/>
            <a:ext cx="17145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TIL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305800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b="1" dirty="0">
                <a:latin typeface="Verdana" pitchFamily="34" charset="0"/>
              </a:rPr>
              <a:t>Transparentní intenzionální logika (TIL) – </a:t>
            </a:r>
            <a:r>
              <a:rPr lang="cs-CZ" sz="1800" dirty="0">
                <a:latin typeface="Verdana" pitchFamily="34" charset="0"/>
              </a:rPr>
              <a:t>Pavel Tichý (1936-94)</a:t>
            </a:r>
            <a:r>
              <a:rPr lang="cs-CZ" sz="1800" b="1" dirty="0">
                <a:latin typeface="Verdana" pitchFamily="34" charset="0"/>
              </a:rPr>
              <a:t/>
            </a:r>
            <a:br>
              <a:rPr lang="cs-CZ" sz="1800" b="1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Reaguje na fakt, že predikátový kalkul 1.řádu, který stále mnoho teorií používá k popisu významu jazykových výrazů, nedostačuje.  Intenzionální logika je vhodnější. </a:t>
            </a:r>
          </a:p>
          <a:p>
            <a:pPr>
              <a:spcBef>
                <a:spcPct val="50000"/>
              </a:spcBef>
            </a:pPr>
            <a:r>
              <a:rPr lang="cs-CZ" sz="1800" b="1" dirty="0">
                <a:latin typeface="Verdana" pitchFamily="34" charset="0"/>
              </a:rPr>
              <a:t>TIL </a:t>
            </a:r>
            <a:r>
              <a:rPr lang="cs-CZ" sz="1800" dirty="0">
                <a:latin typeface="Verdana" pitchFamily="34" charset="0"/>
              </a:rPr>
              <a:t/>
            </a:r>
            <a:br>
              <a:rPr lang="cs-CZ" sz="1800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- je založen na modifikaci typovaného lambda kalkulu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- je transparentní systém, tj. pro TIL není formální aparát reprezentující způsoby, jakými jsou konstruovány objekty, předmětem studia, nýbrž pouze prostředkem ke studiu těchto konstrukcí.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- nepreferuje jistá vybraná slova jako tzv. logická slova (logické spojky, kvantifikátory apod.), jež by určovala charakter logiky.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- TIL aplikována na analýzu přirozeného jazyka se stává sémantikou založenou na pojmu </a:t>
            </a:r>
            <a:r>
              <a:rPr lang="cs-CZ" sz="1800" b="1" dirty="0">
                <a:latin typeface="Verdana" pitchFamily="34" charset="0"/>
              </a:rPr>
              <a:t>možných světů</a:t>
            </a:r>
            <a:br>
              <a:rPr lang="cs-CZ" sz="1800" b="1" dirty="0">
                <a:latin typeface="Verdana" pitchFamily="34" charset="0"/>
              </a:rPr>
            </a:br>
            <a:r>
              <a:rPr lang="cs-CZ" sz="1800" b="1" dirty="0">
                <a:latin typeface="Verdana" pitchFamily="34" charset="0"/>
              </a:rPr>
              <a:t>- </a:t>
            </a:r>
            <a:r>
              <a:rPr lang="cs-CZ" sz="1800" dirty="0">
                <a:latin typeface="Verdana" pitchFamily="34" charset="0"/>
              </a:rPr>
              <a:t>Univerzum je v TIL chápáno jako množina společná všem možným světům, kromě možných světů se </a:t>
            </a:r>
            <a:r>
              <a:rPr lang="cs-CZ" sz="1800" dirty="0" smtClean="0">
                <a:latin typeface="Verdana" pitchFamily="34" charset="0"/>
              </a:rPr>
              <a:t>uvažuje </a:t>
            </a:r>
            <a:r>
              <a:rPr lang="cs-CZ" sz="1800" dirty="0">
                <a:latin typeface="Verdana" pitchFamily="34" charset="0"/>
              </a:rPr>
              <a:t>o tzv. možných individuích.</a:t>
            </a:r>
            <a:endParaRPr lang="cs-CZ" sz="1800" b="1" dirty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295400" y="333375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Použití TILu – příklad (Pala)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981075"/>
            <a:ext cx="8305800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 dirty="0">
                <a:latin typeface="csti12" charset="0"/>
              </a:rPr>
              <a:t>Věta:</a:t>
            </a:r>
          </a:p>
          <a:p>
            <a:pPr>
              <a:spcBef>
                <a:spcPct val="50000"/>
              </a:spcBef>
            </a:pPr>
            <a:r>
              <a:rPr lang="cs-CZ" sz="2000" dirty="0">
                <a:latin typeface="csti12" charset="0"/>
              </a:rPr>
              <a:t>Studentka Alena si myslí, že ministr financí je hezčí než ministr zahraničí</a:t>
            </a:r>
            <a:r>
              <a:rPr lang="cs-CZ" sz="2000" dirty="0">
                <a:latin typeface="csss12" charset="0"/>
              </a:rPr>
              <a:t>.</a:t>
            </a:r>
            <a:endParaRPr lang="cs-CZ" sz="2000" dirty="0">
              <a:latin typeface="csti12" charset="0"/>
            </a:endParaRPr>
          </a:p>
          <a:p>
            <a:pPr>
              <a:spcBef>
                <a:spcPct val="50000"/>
              </a:spcBef>
            </a:pPr>
            <a:r>
              <a:rPr lang="cs-CZ" sz="2000" b="1" dirty="0">
                <a:latin typeface="Verdana" pitchFamily="34" charset="0"/>
              </a:rPr>
              <a:t>Jednotlivé atomy</a:t>
            </a:r>
            <a:r>
              <a:rPr lang="cs-CZ" sz="2000" b="1" dirty="0"/>
              <a:t> </a:t>
            </a:r>
            <a:r>
              <a:rPr lang="cs-CZ" sz="2000" dirty="0"/>
              <a:t>(</a:t>
            </a:r>
            <a:r>
              <a:rPr lang="cs-CZ" sz="1800" dirty="0">
                <a:latin typeface="Verdana" pitchFamily="34" charset="0"/>
              </a:rPr>
              <a:t>pro jednoduchost tvořené složenými výrazy</a:t>
            </a:r>
            <a:r>
              <a:rPr lang="cs-CZ" sz="2000" dirty="0"/>
              <a:t>)</a:t>
            </a:r>
            <a:r>
              <a:rPr lang="cs-CZ" sz="2000" b="1" dirty="0"/>
              <a:t/>
            </a:r>
            <a:br>
              <a:rPr lang="cs-CZ" sz="2000" b="1" dirty="0"/>
            </a:br>
            <a:r>
              <a:rPr lang="cs-CZ" sz="2000" dirty="0">
                <a:latin typeface="csti12" charset="0"/>
              </a:rPr>
              <a:t>studentka Alena</a:t>
            </a:r>
            <a:r>
              <a:rPr lang="cs-CZ" sz="2000" dirty="0">
                <a:latin typeface="csss12" charset="0"/>
              </a:rPr>
              <a:t>: </a:t>
            </a:r>
            <a:r>
              <a:rPr lang="cs-CZ" sz="2000" b="1" dirty="0">
                <a:latin typeface="csbx12" charset="0"/>
              </a:rPr>
              <a:t>A</a:t>
            </a:r>
            <a:r>
              <a:rPr lang="cs-CZ" sz="2000" dirty="0" smtClean="0">
                <a:latin typeface="csss12" charset="0"/>
              </a:rPr>
              <a:t>/</a:t>
            </a:r>
            <a:r>
              <a:rPr lang="cs-CZ" sz="2000" dirty="0" smtClean="0">
                <a:latin typeface="Verdana" pitchFamily="34" charset="0"/>
                <a:sym typeface="Symbol" pitchFamily="18" charset="2"/>
              </a:rPr>
              <a:t></a:t>
            </a:r>
            <a:r>
              <a:rPr lang="cs-CZ" sz="2000" dirty="0" smtClean="0">
                <a:latin typeface="CMMI12" charset="0"/>
              </a:rPr>
              <a:t> </a:t>
            </a:r>
            <a:r>
              <a:rPr lang="cs-CZ" sz="2000" dirty="0">
                <a:latin typeface="csss12" charset="0"/>
              </a:rPr>
              <a:t>– nálepka individua</a:t>
            </a:r>
            <a:br>
              <a:rPr lang="cs-CZ" sz="2000" dirty="0">
                <a:latin typeface="csss12" charset="0"/>
              </a:rPr>
            </a:br>
            <a:r>
              <a:rPr lang="cs-CZ" sz="2000" dirty="0">
                <a:latin typeface="csti12" charset="0"/>
              </a:rPr>
              <a:t>myslet si</a:t>
            </a:r>
            <a:r>
              <a:rPr lang="cs-CZ" sz="2000" dirty="0">
                <a:latin typeface="csss12" charset="0"/>
              </a:rPr>
              <a:t>: </a:t>
            </a:r>
            <a:r>
              <a:rPr lang="cs-CZ" sz="2000" b="1" dirty="0" smtClean="0">
                <a:latin typeface="csbx12" charset="0"/>
              </a:rPr>
              <a:t>M</a:t>
            </a:r>
            <a:r>
              <a:rPr lang="cs-CZ" sz="2000" dirty="0">
                <a:latin typeface="Symbol" pitchFamily="18" charset="2"/>
              </a:rPr>
              <a:t> /(</a:t>
            </a:r>
            <a:r>
              <a:rPr lang="cs-CZ" sz="2000" dirty="0">
                <a:latin typeface="Symbol" pitchFamily="18" charset="2"/>
                <a:sym typeface="Symbol" pitchFamily="18" charset="2"/>
              </a:rPr>
              <a:t></a:t>
            </a:r>
            <a:r>
              <a:rPr lang="cs-CZ" sz="2000" dirty="0">
                <a:sym typeface="Symbol" pitchFamily="18" charset="2"/>
              </a:rPr>
              <a:t></a:t>
            </a:r>
            <a:r>
              <a:rPr lang="cs-CZ" sz="2000" baseline="-25000" dirty="0">
                <a:latin typeface="Symbol" pitchFamily="18" charset="2"/>
                <a:sym typeface="Symbol" pitchFamily="18" charset="2"/>
              </a:rPr>
              <a:t></a:t>
            </a:r>
            <a:r>
              <a:rPr lang="cs-CZ" sz="2000" dirty="0">
                <a:latin typeface="Symbol" pitchFamily="18" charset="2"/>
              </a:rPr>
              <a:t>) </a:t>
            </a:r>
            <a:r>
              <a:rPr lang="cs-CZ" sz="2000" baseline="-25000" dirty="0">
                <a:sym typeface="Symbol" pitchFamily="18" charset="2"/>
              </a:rPr>
              <a:t></a:t>
            </a:r>
            <a:r>
              <a:rPr lang="cs-CZ" sz="2000" dirty="0" smtClean="0">
                <a:latin typeface="CMMI8" charset="0"/>
              </a:rPr>
              <a:t> </a:t>
            </a:r>
            <a:r>
              <a:rPr lang="cs-CZ" sz="2000" dirty="0">
                <a:latin typeface="csss12" charset="0"/>
              </a:rPr>
              <a:t>– vztah mezi individuem a propozicí</a:t>
            </a:r>
            <a:br>
              <a:rPr lang="cs-CZ" sz="2000" dirty="0">
                <a:latin typeface="csss12" charset="0"/>
              </a:rPr>
            </a:br>
            <a:r>
              <a:rPr lang="cs-CZ" sz="2000" dirty="0">
                <a:latin typeface="csti12" charset="0"/>
              </a:rPr>
              <a:t>ministr financí</a:t>
            </a:r>
            <a:r>
              <a:rPr lang="cs-CZ" sz="2000" dirty="0">
                <a:latin typeface="csss12" charset="0"/>
              </a:rPr>
              <a:t>: </a:t>
            </a:r>
            <a:r>
              <a:rPr lang="cs-CZ" sz="2000" b="1" dirty="0">
                <a:latin typeface="csbx12" charset="0"/>
              </a:rPr>
              <a:t>F</a:t>
            </a:r>
            <a:r>
              <a:rPr lang="cs-CZ" sz="2000" dirty="0" smtClean="0">
                <a:latin typeface="csss12" charset="0"/>
              </a:rPr>
              <a:t>/</a:t>
            </a:r>
            <a:r>
              <a:rPr lang="cs-CZ" sz="2000" dirty="0">
                <a:latin typeface="Symbol" pitchFamily="18" charset="2"/>
                <a:sym typeface="Symbol" pitchFamily="18" charset="2"/>
              </a:rPr>
              <a:t> </a:t>
            </a:r>
            <a:r>
              <a:rPr lang="cs-CZ" sz="2000" baseline="-25000" dirty="0">
                <a:latin typeface="Symbol" pitchFamily="18" charset="2"/>
                <a:sym typeface="Symbol" pitchFamily="18" charset="2"/>
              </a:rPr>
              <a:t></a:t>
            </a:r>
            <a:r>
              <a:rPr lang="cs-CZ" sz="2000" dirty="0" smtClean="0">
                <a:latin typeface="CMMI8" charset="0"/>
              </a:rPr>
              <a:t> </a:t>
            </a:r>
            <a:r>
              <a:rPr lang="cs-CZ" sz="2000" dirty="0">
                <a:latin typeface="csss12" charset="0"/>
              </a:rPr>
              <a:t>– individuální koncept</a:t>
            </a:r>
            <a:br>
              <a:rPr lang="cs-CZ" sz="2000" dirty="0">
                <a:latin typeface="csss12" charset="0"/>
              </a:rPr>
            </a:br>
            <a:r>
              <a:rPr lang="cs-CZ" sz="2000" dirty="0">
                <a:latin typeface="csti12" charset="0"/>
              </a:rPr>
              <a:t>hezčí než</a:t>
            </a:r>
            <a:r>
              <a:rPr lang="cs-CZ" sz="2000" dirty="0">
                <a:latin typeface="csss12" charset="0"/>
              </a:rPr>
              <a:t>: </a:t>
            </a:r>
            <a:r>
              <a:rPr lang="cs-CZ" b="1" dirty="0" err="1" smtClean="0"/>
              <a:t>Hn</a:t>
            </a:r>
            <a:r>
              <a:rPr lang="cs-CZ" sz="2000" dirty="0" smtClean="0">
                <a:latin typeface="csss12" charset="0"/>
              </a:rPr>
              <a:t>/</a:t>
            </a:r>
            <a:r>
              <a:rPr lang="cs-CZ" sz="2000" dirty="0" smtClean="0">
                <a:latin typeface="csr12" charset="0"/>
              </a:rPr>
              <a:t>(</a:t>
            </a:r>
            <a:r>
              <a:rPr lang="cs-CZ" sz="2000" dirty="0">
                <a:latin typeface="Symbol" pitchFamily="18" charset="2"/>
                <a:sym typeface="Symbol" pitchFamily="18" charset="2"/>
              </a:rPr>
              <a:t></a:t>
            </a:r>
            <a:r>
              <a:rPr lang="cs-CZ" sz="2000" baseline="-25000" dirty="0">
                <a:latin typeface="Symbol" pitchFamily="18" charset="2"/>
                <a:sym typeface="Symbol" pitchFamily="18" charset="2"/>
              </a:rPr>
              <a:t></a:t>
            </a:r>
            <a:r>
              <a:rPr lang="cs-CZ" sz="2000" dirty="0" smtClean="0">
                <a:latin typeface="Symbol" pitchFamily="18" charset="2"/>
              </a:rPr>
              <a:t>)</a:t>
            </a:r>
            <a:r>
              <a:rPr lang="cs-CZ" sz="2000" baseline="-25000" dirty="0" smtClean="0">
                <a:latin typeface="Symbol" pitchFamily="18" charset="2"/>
                <a:sym typeface="Symbol" pitchFamily="18" charset="2"/>
              </a:rPr>
              <a:t></a:t>
            </a:r>
            <a:r>
              <a:rPr lang="cs-CZ" sz="2000" dirty="0" smtClean="0">
                <a:latin typeface="CMMI8" charset="0"/>
              </a:rPr>
              <a:t> </a:t>
            </a:r>
            <a:r>
              <a:rPr lang="cs-CZ" sz="2000" dirty="0">
                <a:latin typeface="csss12" charset="0"/>
              </a:rPr>
              <a:t>– vztah mezi dvěma individui</a:t>
            </a:r>
            <a:br>
              <a:rPr lang="cs-CZ" sz="2000" dirty="0">
                <a:latin typeface="csss12" charset="0"/>
              </a:rPr>
            </a:br>
            <a:r>
              <a:rPr lang="cs-CZ" sz="2000" dirty="0">
                <a:latin typeface="csti12" charset="0"/>
              </a:rPr>
              <a:t>ministr zahraničí</a:t>
            </a:r>
            <a:r>
              <a:rPr lang="cs-CZ" sz="2000" dirty="0">
                <a:latin typeface="csss12" charset="0"/>
              </a:rPr>
              <a:t>: </a:t>
            </a:r>
            <a:r>
              <a:rPr lang="cs-CZ" sz="2000" b="1" dirty="0">
                <a:latin typeface="csbx12" charset="0"/>
              </a:rPr>
              <a:t>Z</a:t>
            </a:r>
            <a:r>
              <a:rPr lang="cs-CZ" sz="2000" dirty="0" smtClean="0">
                <a:latin typeface="csss12" charset="0"/>
              </a:rPr>
              <a:t>/</a:t>
            </a:r>
            <a:r>
              <a:rPr lang="cs-CZ" sz="2000" dirty="0" smtClean="0">
                <a:latin typeface="Symbol" pitchFamily="18" charset="2"/>
                <a:sym typeface="Symbol" pitchFamily="18" charset="2"/>
              </a:rPr>
              <a:t></a:t>
            </a:r>
            <a:r>
              <a:rPr lang="cs-CZ" sz="2000" baseline="-25000" dirty="0" smtClean="0">
                <a:latin typeface="Symbol" pitchFamily="18" charset="2"/>
                <a:sym typeface="Symbol" pitchFamily="18" charset="2"/>
              </a:rPr>
              <a:t></a:t>
            </a:r>
            <a:r>
              <a:rPr lang="cs-CZ" sz="2000" dirty="0" smtClean="0">
                <a:latin typeface="CMMI8" charset="0"/>
              </a:rPr>
              <a:t> </a:t>
            </a:r>
            <a:r>
              <a:rPr lang="cs-CZ" sz="2000" dirty="0">
                <a:latin typeface="csss12" charset="0"/>
              </a:rPr>
              <a:t>– individuální koncept.</a:t>
            </a:r>
            <a:endParaRPr lang="cs-CZ" sz="2000" dirty="0">
              <a:latin typeface="csti12" charset="0"/>
            </a:endParaRPr>
          </a:p>
          <a:p>
            <a:pPr>
              <a:spcBef>
                <a:spcPct val="50000"/>
              </a:spcBef>
            </a:pPr>
            <a:r>
              <a:rPr lang="cs-CZ" sz="2000" dirty="0">
                <a:latin typeface="CMMI12" charset="0"/>
                <a:sym typeface="Mathematica1" pitchFamily="2" charset="2"/>
              </a:rPr>
              <a:t>Propozice popisující vedlejší větu:</a:t>
            </a:r>
            <a:br>
              <a:rPr lang="cs-CZ" sz="2000" dirty="0">
                <a:latin typeface="CMMI12" charset="0"/>
                <a:sym typeface="Mathematica1" pitchFamily="2" charset="2"/>
              </a:rPr>
            </a:br>
            <a:r>
              <a:rPr lang="cs-CZ" sz="2000" dirty="0">
                <a:latin typeface="Symbol" pitchFamily="18" charset="2"/>
                <a:sym typeface="Symbol" pitchFamily="18" charset="2"/>
              </a:rPr>
              <a:t></a:t>
            </a:r>
            <a:r>
              <a:rPr lang="cs-CZ" sz="2000" i="1" dirty="0">
                <a:latin typeface="CMMI12" charset="0"/>
              </a:rPr>
              <a:t>w </a:t>
            </a:r>
            <a:r>
              <a:rPr lang="cs-CZ" sz="2000" dirty="0">
                <a:latin typeface="Symbol" pitchFamily="18" charset="2"/>
                <a:sym typeface="Symbol" pitchFamily="18" charset="2"/>
              </a:rPr>
              <a:t></a:t>
            </a:r>
            <a:r>
              <a:rPr lang="cs-CZ" sz="2000" i="1" dirty="0">
                <a:latin typeface="CMMI12" charset="0"/>
              </a:rPr>
              <a:t>t</a:t>
            </a:r>
            <a:r>
              <a:rPr lang="cs-CZ" sz="2000" dirty="0">
                <a:latin typeface="CMMI12" charset="0"/>
              </a:rPr>
              <a:t> </a:t>
            </a:r>
            <a:r>
              <a:rPr lang="cs-CZ" sz="2000" dirty="0">
                <a:latin typeface="csss12" charset="0"/>
              </a:rPr>
              <a:t>(</a:t>
            </a:r>
            <a:r>
              <a:rPr lang="cs-CZ" sz="2000" dirty="0" err="1">
                <a:latin typeface="csbx12" charset="0"/>
              </a:rPr>
              <a:t>Ht</a:t>
            </a:r>
            <a:r>
              <a:rPr lang="cs-CZ" sz="2000" i="1" baseline="-25000" dirty="0" err="1">
                <a:latin typeface="CMMI8" charset="0"/>
              </a:rPr>
              <a:t>wt</a:t>
            </a:r>
            <a:r>
              <a:rPr lang="cs-CZ" sz="2000" dirty="0">
                <a:latin typeface="CMMI8" charset="0"/>
              </a:rPr>
              <a:t> </a:t>
            </a:r>
            <a:r>
              <a:rPr lang="cs-CZ" sz="2000" dirty="0" err="1">
                <a:latin typeface="csbx12" charset="0"/>
              </a:rPr>
              <a:t>F</a:t>
            </a:r>
            <a:r>
              <a:rPr lang="cs-CZ" sz="2000" i="1" baseline="-25000" dirty="0" err="1">
                <a:latin typeface="CMMI8" charset="0"/>
              </a:rPr>
              <a:t>wt</a:t>
            </a:r>
            <a:r>
              <a:rPr lang="cs-CZ" sz="2000" dirty="0">
                <a:latin typeface="CMMI8" charset="0"/>
              </a:rPr>
              <a:t> </a:t>
            </a:r>
            <a:r>
              <a:rPr lang="cs-CZ" sz="2000" dirty="0" err="1">
                <a:latin typeface="csbx12" charset="0"/>
              </a:rPr>
              <a:t>M</a:t>
            </a:r>
            <a:r>
              <a:rPr lang="cs-CZ" sz="2000" i="1" baseline="-25000" dirty="0" err="1">
                <a:latin typeface="CMMI8" charset="0"/>
              </a:rPr>
              <a:t>wt</a:t>
            </a:r>
            <a:r>
              <a:rPr lang="cs-CZ" sz="2000" dirty="0" smtClean="0">
                <a:latin typeface="csss12" charset="0"/>
              </a:rPr>
              <a:t>)..</a:t>
            </a:r>
            <a:endParaRPr lang="cs-CZ" sz="2000" dirty="0">
              <a:latin typeface="csss12" charset="0"/>
            </a:endParaRPr>
          </a:p>
          <a:p>
            <a:pPr>
              <a:spcBef>
                <a:spcPct val="50000"/>
              </a:spcBef>
            </a:pPr>
            <a:r>
              <a:rPr lang="cs-CZ" sz="2000" dirty="0">
                <a:latin typeface="CMMI12" charset="0"/>
                <a:sym typeface="Mathematica1" pitchFamily="2" charset="2"/>
              </a:rPr>
              <a:t>Po přidání atomů M a </a:t>
            </a:r>
            <a:r>
              <a:rPr lang="cs-CZ" sz="2000" dirty="0" err="1">
                <a:latin typeface="CMMI12" charset="0"/>
                <a:sym typeface="Mathematica1" pitchFamily="2" charset="2"/>
              </a:rPr>
              <a:t>A</a:t>
            </a:r>
            <a:r>
              <a:rPr lang="cs-CZ" sz="2000" dirty="0">
                <a:latin typeface="CMMI12" charset="0"/>
                <a:sym typeface="Mathematica1" pitchFamily="2" charset="2"/>
              </a:rPr>
              <a:t/>
            </a:r>
            <a:br>
              <a:rPr lang="cs-CZ" sz="2000" dirty="0">
                <a:latin typeface="CMMI12" charset="0"/>
                <a:sym typeface="Mathematica1" pitchFamily="2" charset="2"/>
              </a:rPr>
            </a:br>
            <a:r>
              <a:rPr lang="cs-CZ" sz="2000" dirty="0">
                <a:latin typeface="Symbol" pitchFamily="18" charset="2"/>
                <a:sym typeface="Symbol" pitchFamily="18" charset="2"/>
              </a:rPr>
              <a:t> </a:t>
            </a:r>
            <a:r>
              <a:rPr lang="cs-CZ" sz="2000" i="1" dirty="0" smtClean="0">
                <a:latin typeface="CMMI12" charset="0"/>
              </a:rPr>
              <a:t>w</a:t>
            </a:r>
            <a:r>
              <a:rPr lang="cs-CZ" sz="2000" dirty="0" smtClean="0">
                <a:latin typeface="CMMI12" charset="0"/>
              </a:rPr>
              <a:t> </a:t>
            </a:r>
            <a:r>
              <a:rPr lang="cs-CZ" sz="2000" dirty="0" smtClean="0">
                <a:latin typeface="Symbol" pitchFamily="18" charset="2"/>
                <a:sym typeface="Symbol" pitchFamily="18" charset="2"/>
              </a:rPr>
              <a:t></a:t>
            </a:r>
            <a:r>
              <a:rPr lang="cs-CZ" sz="2000" i="1" dirty="0" smtClean="0">
                <a:latin typeface="CMMI12" charset="0"/>
              </a:rPr>
              <a:t>t</a:t>
            </a:r>
            <a:r>
              <a:rPr lang="cs-CZ" sz="2000" dirty="0" smtClean="0">
                <a:latin typeface="CMMI12" charset="0"/>
              </a:rPr>
              <a:t> </a:t>
            </a:r>
            <a:r>
              <a:rPr lang="cs-CZ" sz="2000" dirty="0">
                <a:latin typeface="csss12" charset="0"/>
              </a:rPr>
              <a:t>(</a:t>
            </a:r>
            <a:r>
              <a:rPr lang="cs-CZ" sz="2000" dirty="0" err="1">
                <a:latin typeface="csbx12" charset="0"/>
              </a:rPr>
              <a:t>M</a:t>
            </a:r>
            <a:r>
              <a:rPr lang="cs-CZ" sz="2000" baseline="-25000" dirty="0" err="1">
                <a:latin typeface="CMMI8" charset="0"/>
              </a:rPr>
              <a:t>wt</a:t>
            </a:r>
            <a:r>
              <a:rPr lang="cs-CZ" sz="2000" dirty="0">
                <a:latin typeface="CMMI8" charset="0"/>
              </a:rPr>
              <a:t> </a:t>
            </a:r>
            <a:r>
              <a:rPr lang="cs-CZ" sz="2000" dirty="0">
                <a:latin typeface="csss12" charset="0"/>
              </a:rPr>
              <a:t>(</a:t>
            </a:r>
            <a:r>
              <a:rPr lang="cs-CZ" sz="2000" dirty="0">
                <a:latin typeface="csbx12" charset="0"/>
              </a:rPr>
              <a:t>A </a:t>
            </a:r>
            <a:r>
              <a:rPr lang="cs-CZ" sz="2000" dirty="0" smtClean="0">
                <a:latin typeface="csss12" charset="0"/>
              </a:rPr>
              <a:t>(</a:t>
            </a:r>
            <a:r>
              <a:rPr lang="cs-CZ" sz="2000" dirty="0" smtClean="0">
                <a:latin typeface="Symbol" pitchFamily="18" charset="2"/>
                <a:sym typeface="Symbol" pitchFamily="18" charset="2"/>
              </a:rPr>
              <a:t></a:t>
            </a:r>
            <a:r>
              <a:rPr lang="cs-CZ" sz="2000" i="1" dirty="0" smtClean="0">
                <a:latin typeface="CMMI12" charset="0"/>
              </a:rPr>
              <a:t>w </a:t>
            </a:r>
            <a:r>
              <a:rPr lang="cs-CZ" sz="2000" dirty="0" smtClean="0">
                <a:latin typeface="Symbol" pitchFamily="18" charset="2"/>
                <a:sym typeface="Symbol" pitchFamily="18" charset="2"/>
              </a:rPr>
              <a:t></a:t>
            </a:r>
            <a:r>
              <a:rPr lang="cs-CZ" sz="2000" i="1" dirty="0" smtClean="0">
                <a:latin typeface="CMMI12" charset="0"/>
              </a:rPr>
              <a:t>t</a:t>
            </a:r>
            <a:r>
              <a:rPr lang="cs-CZ" sz="2000" dirty="0" smtClean="0">
                <a:latin typeface="CMMI12" charset="0"/>
              </a:rPr>
              <a:t> </a:t>
            </a:r>
            <a:r>
              <a:rPr lang="cs-CZ" sz="2000" dirty="0">
                <a:latin typeface="csss12" charset="0"/>
              </a:rPr>
              <a:t>(</a:t>
            </a:r>
            <a:r>
              <a:rPr lang="cs-CZ" sz="2000" dirty="0" err="1">
                <a:latin typeface="csbx12" charset="0"/>
              </a:rPr>
              <a:t>Hn</a:t>
            </a:r>
            <a:r>
              <a:rPr lang="cs-CZ" sz="2000" i="1" baseline="-25000" dirty="0" err="1">
                <a:latin typeface="CMMI8" charset="0"/>
              </a:rPr>
              <a:t>wt</a:t>
            </a:r>
            <a:r>
              <a:rPr lang="cs-CZ" sz="2000" dirty="0">
                <a:latin typeface="CMMI8" charset="0"/>
              </a:rPr>
              <a:t> </a:t>
            </a:r>
            <a:r>
              <a:rPr lang="cs-CZ" sz="2000" dirty="0" err="1">
                <a:latin typeface="csbx12" charset="0"/>
              </a:rPr>
              <a:t>F</a:t>
            </a:r>
            <a:r>
              <a:rPr lang="cs-CZ" sz="2000" i="1" baseline="-25000" dirty="0" err="1">
                <a:latin typeface="CMMI8" charset="0"/>
              </a:rPr>
              <a:t>wt</a:t>
            </a:r>
            <a:r>
              <a:rPr lang="cs-CZ" sz="2000" dirty="0">
                <a:latin typeface="CMMI8" charset="0"/>
              </a:rPr>
              <a:t> </a:t>
            </a:r>
            <a:r>
              <a:rPr lang="cs-CZ" sz="2000" dirty="0" err="1">
                <a:latin typeface="csbx12" charset="0"/>
              </a:rPr>
              <a:t>Z</a:t>
            </a:r>
            <a:r>
              <a:rPr lang="cs-CZ" sz="2000" i="1" baseline="-25000" dirty="0" err="1">
                <a:latin typeface="CMMI8" charset="0"/>
              </a:rPr>
              <a:t>wt</a:t>
            </a:r>
            <a:r>
              <a:rPr lang="cs-CZ" sz="2000" dirty="0">
                <a:latin typeface="csss12" charset="0"/>
              </a:rPr>
              <a:t>))))</a:t>
            </a:r>
          </a:p>
          <a:p>
            <a:pPr>
              <a:spcBef>
                <a:spcPct val="50000"/>
              </a:spcBef>
            </a:pPr>
            <a:r>
              <a:rPr lang="cs-CZ" sz="2000" dirty="0">
                <a:latin typeface="csss12" charset="0"/>
              </a:rPr>
              <a:t>Celý výraz konstruuje </a:t>
            </a:r>
            <a:r>
              <a:rPr lang="cs-CZ" sz="2000">
                <a:latin typeface="csss12" charset="0"/>
              </a:rPr>
              <a:t>objekt </a:t>
            </a:r>
            <a:r>
              <a:rPr lang="cs-CZ" sz="2000">
                <a:latin typeface="CMMI12" charset="0"/>
                <a:sym typeface="Symbol" pitchFamily="18" charset="2"/>
              </a:rPr>
              <a:t></a:t>
            </a:r>
            <a:r>
              <a:rPr lang="cs-CZ" sz="2000" baseline="-25000">
                <a:latin typeface="Symbol" pitchFamily="18" charset="2"/>
                <a:sym typeface="Symbol" pitchFamily="18" charset="2"/>
              </a:rPr>
              <a:t></a:t>
            </a:r>
            <a:r>
              <a:rPr lang="cs-CZ" sz="2000" smtClean="0">
                <a:latin typeface="csss12" charset="0"/>
              </a:rPr>
              <a:t> </a:t>
            </a:r>
            <a:r>
              <a:rPr lang="cs-CZ" sz="2000" dirty="0">
                <a:latin typeface="csss12" charset="0"/>
              </a:rPr>
              <a:t>- tedy propozici, což je funkce, která každému možnému světu </a:t>
            </a:r>
            <a:r>
              <a:rPr lang="cs-CZ" sz="2000" dirty="0">
                <a:latin typeface="csti12" charset="0"/>
              </a:rPr>
              <a:t>W </a:t>
            </a:r>
            <a:r>
              <a:rPr lang="cs-CZ" sz="2000" dirty="0">
                <a:latin typeface="csss12" charset="0"/>
              </a:rPr>
              <a:t>v okamžiku </a:t>
            </a:r>
            <a:r>
              <a:rPr lang="cs-CZ" sz="2000" dirty="0">
                <a:latin typeface="csti12" charset="0"/>
              </a:rPr>
              <a:t>S </a:t>
            </a:r>
            <a:r>
              <a:rPr lang="cs-CZ" sz="2000" dirty="0">
                <a:latin typeface="csss12" charset="0"/>
              </a:rPr>
              <a:t>přiřadí nejvýše jednu pravdivostní hodnotu.</a:t>
            </a:r>
            <a:endParaRPr lang="cs-CZ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95400" y="333375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Rozpoznávání vztahů v textu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66725" y="1057275"/>
            <a:ext cx="83058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b="1" dirty="0">
                <a:latin typeface="Verdana" pitchFamily="34" charset="0"/>
              </a:rPr>
              <a:t>Anafora </a:t>
            </a:r>
          </a:p>
          <a:p>
            <a:pPr>
              <a:spcBef>
                <a:spcPct val="50000"/>
              </a:spcBef>
            </a:pPr>
            <a:r>
              <a:rPr lang="cs-CZ" sz="1800" dirty="0">
                <a:latin typeface="Verdana" pitchFamily="34" charset="0"/>
              </a:rPr>
              <a:t>Výraz, jehož interpretace závisí na kontextu. Obecně rozlišujeme: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800" dirty="0">
                <a:latin typeface="Verdana" pitchFamily="34" charset="0"/>
              </a:rPr>
              <a:t> </a:t>
            </a:r>
            <a:r>
              <a:rPr lang="cs-CZ" sz="1800" dirty="0" err="1">
                <a:latin typeface="Verdana" pitchFamily="34" charset="0"/>
              </a:rPr>
              <a:t>Exofora</a:t>
            </a:r>
            <a:r>
              <a:rPr lang="cs-CZ" sz="1800" dirty="0">
                <a:latin typeface="Verdana" pitchFamily="34" charset="0"/>
              </a:rPr>
              <a:t> (odkazování mimo text)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	</a:t>
            </a:r>
            <a:r>
              <a:rPr lang="cs-CZ" sz="1800" i="1" dirty="0">
                <a:latin typeface="Verdana" pitchFamily="34" charset="0"/>
              </a:rPr>
              <a:t>Vidíš ho? Dejte mi, prosím, tyhle tři.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800" i="1" dirty="0">
                <a:latin typeface="Verdana" pitchFamily="34" charset="0"/>
              </a:rPr>
              <a:t> </a:t>
            </a:r>
            <a:r>
              <a:rPr lang="cs-CZ" sz="1800" dirty="0" err="1">
                <a:latin typeface="Verdana" pitchFamily="34" charset="0"/>
              </a:rPr>
              <a:t>Endofora</a:t>
            </a:r>
            <a:r>
              <a:rPr lang="cs-CZ" sz="1800" dirty="0">
                <a:latin typeface="Verdana" pitchFamily="34" charset="0"/>
              </a:rPr>
              <a:t> (odkazování v rámci textu)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cs-CZ" sz="1800" dirty="0">
                <a:latin typeface="Verdana" pitchFamily="34" charset="0"/>
              </a:rPr>
              <a:t> Anafora (zpětně)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i="1" dirty="0">
                <a:latin typeface="Verdana" pitchFamily="34" charset="0"/>
              </a:rPr>
              <a:t>Petr se seznámil se sympatickou dívkou. Pozval ji do kina.</a:t>
            </a:r>
            <a:br>
              <a:rPr lang="cs-CZ" sz="1800" i="1" dirty="0">
                <a:latin typeface="Verdana" pitchFamily="34" charset="0"/>
              </a:rPr>
            </a:br>
            <a:r>
              <a:rPr lang="cs-CZ" sz="1800" i="1">
                <a:latin typeface="Verdana" pitchFamily="34" charset="0"/>
              </a:rPr>
              <a:t>Petr </a:t>
            </a:r>
            <a:r>
              <a:rPr lang="cs-CZ" sz="1800" i="1" smtClean="0">
                <a:latin typeface="Verdana" pitchFamily="34" charset="0"/>
              </a:rPr>
              <a:t>vyzradil </a:t>
            </a:r>
            <a:r>
              <a:rPr lang="cs-CZ" sz="1800" i="1" dirty="0">
                <a:latin typeface="Verdana" pitchFamily="34" charset="0"/>
              </a:rPr>
              <a:t>tajemství. To neměl dělat.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cs-CZ" sz="1800" dirty="0">
                <a:latin typeface="Verdana" pitchFamily="34" charset="0"/>
              </a:rPr>
              <a:t> Katafora (dopředu)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i="1" dirty="0">
                <a:latin typeface="Verdana" pitchFamily="34" charset="0"/>
              </a:rPr>
              <a:t>Když se zlobí, není s Petrem žádná řeč.</a:t>
            </a:r>
            <a:br>
              <a:rPr lang="cs-CZ" sz="1800" i="1" dirty="0">
                <a:latin typeface="Verdana" pitchFamily="34" charset="0"/>
              </a:rPr>
            </a:br>
            <a:r>
              <a:rPr lang="cs-CZ" sz="1800" i="1" dirty="0">
                <a:latin typeface="Verdana" pitchFamily="34" charset="0"/>
              </a:rPr>
              <a:t>Věřte tomu nebo ne, máme schodkový rozpočet.</a:t>
            </a:r>
            <a:br>
              <a:rPr lang="cs-CZ" sz="1800" i="1" dirty="0">
                <a:latin typeface="Verdana" pitchFamily="34" charset="0"/>
              </a:rPr>
            </a:br>
            <a:r>
              <a:rPr lang="cs-CZ" sz="1800" i="1" dirty="0">
                <a:latin typeface="Verdana" pitchFamily="34" charset="0"/>
              </a:rPr>
              <a:t>Vyšel jsem z domu. Věděl jsem, že jsem sledován. Když jsem se zastavil, zastavil se i on. Když jsem se ohlédl, dělal, že lelkuje. Měl na sobě stejný šedý kabát jako vždycky. Už ho důvěrně znám, estébáka Jiřího.</a:t>
            </a:r>
          </a:p>
          <a:p>
            <a:pPr>
              <a:spcBef>
                <a:spcPct val="50000"/>
              </a:spcBef>
            </a:pPr>
            <a:r>
              <a:rPr lang="cs-CZ" sz="1800" dirty="0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295400" y="333375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Anafora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66725" y="1057275"/>
            <a:ext cx="8426450" cy="49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>
                <a:latin typeface="Verdana" pitchFamily="34" charset="0"/>
              </a:rPr>
              <a:t>Anaforický vztah </a:t>
            </a:r>
            <a:r>
              <a:rPr lang="cs-CZ" sz="1800" b="1">
                <a:latin typeface="Verdana" pitchFamily="34" charset="0"/>
              </a:rPr>
              <a:t>předchůdce – následník</a:t>
            </a:r>
            <a:endParaRPr lang="cs-CZ" sz="180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cs-CZ" sz="1800">
                <a:latin typeface="Verdana" pitchFamily="34" charset="0"/>
              </a:rPr>
              <a:t>Typy anaforických vztahů:</a:t>
            </a:r>
          </a:p>
          <a:p>
            <a:pPr>
              <a:spcBef>
                <a:spcPct val="50000"/>
              </a:spcBef>
            </a:pPr>
            <a:r>
              <a:rPr lang="cs-CZ" sz="1800">
                <a:latin typeface="Verdana" pitchFamily="34" charset="0"/>
              </a:rPr>
              <a:t>Zájmena a „nulové výrazy“ (nevyjádřený podmět nebo jiný větný člen)</a:t>
            </a:r>
            <a:br>
              <a:rPr lang="cs-CZ" sz="1800">
                <a:latin typeface="Verdana" pitchFamily="34" charset="0"/>
              </a:rPr>
            </a:br>
            <a:r>
              <a:rPr lang="cs-CZ" sz="1800">
                <a:latin typeface="Verdana" pitchFamily="34" charset="0"/>
              </a:rPr>
              <a:t>	</a:t>
            </a:r>
            <a:r>
              <a:rPr lang="cs-CZ" sz="1800" i="1">
                <a:latin typeface="Verdana" pitchFamily="34" charset="0"/>
              </a:rPr>
              <a:t>Petr si koupil vstupenku. Vsunul ji do kapsy. Byla děravá.</a:t>
            </a:r>
            <a:endParaRPr lang="cs-CZ" sz="180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cs-CZ" sz="1800">
                <a:latin typeface="Verdana" pitchFamily="34" charset="0"/>
              </a:rPr>
              <a:t>Určité jmenné skupiny (</a:t>
            </a:r>
            <a:r>
              <a:rPr lang="cs-CZ" sz="1800" i="1">
                <a:latin typeface="Verdana" pitchFamily="34" charset="0"/>
              </a:rPr>
              <a:t>Elektronický zesilovač Tesla</a:t>
            </a:r>
            <a:r>
              <a:rPr lang="cs-CZ" sz="1800">
                <a:latin typeface="Verdana" pitchFamily="34" charset="0"/>
              </a:rPr>
              <a:t> vs. </a:t>
            </a:r>
            <a:r>
              <a:rPr lang="cs-CZ" sz="1800" i="1">
                <a:latin typeface="Verdana" pitchFamily="34" charset="0"/>
              </a:rPr>
              <a:t>Toto zařízení</a:t>
            </a:r>
            <a:r>
              <a:rPr lang="cs-CZ" sz="1800">
                <a:latin typeface="Verdana" pitchFamily="34" charset="0"/>
              </a:rPr>
              <a:t>…) </a:t>
            </a:r>
          </a:p>
          <a:p>
            <a:pPr>
              <a:spcBef>
                <a:spcPct val="50000"/>
              </a:spcBef>
            </a:pPr>
            <a:r>
              <a:rPr lang="cs-CZ" sz="1800">
                <a:latin typeface="Verdana" pitchFamily="34" charset="0"/>
              </a:rPr>
              <a:t>Elipsa (vypuštěné části výrazů na základě paralelismu s předchůdcem)</a:t>
            </a:r>
            <a:br>
              <a:rPr lang="cs-CZ" sz="1800">
                <a:latin typeface="Verdana" pitchFamily="34" charset="0"/>
              </a:rPr>
            </a:br>
            <a:r>
              <a:rPr lang="cs-CZ" sz="1800">
                <a:latin typeface="Verdana" pitchFamily="34" charset="0"/>
              </a:rPr>
              <a:t>jmenná vs. slovesná</a:t>
            </a:r>
            <a:br>
              <a:rPr lang="cs-CZ" sz="1800">
                <a:latin typeface="Verdana" pitchFamily="34" charset="0"/>
              </a:rPr>
            </a:br>
            <a:r>
              <a:rPr lang="cs-CZ" sz="1800">
                <a:latin typeface="Verdana" pitchFamily="34" charset="0"/>
              </a:rPr>
              <a:t>	</a:t>
            </a:r>
            <a:r>
              <a:rPr lang="cs-CZ" sz="1800" i="1">
                <a:latin typeface="Verdana" pitchFamily="34" charset="0"/>
              </a:rPr>
              <a:t>Včera jsem šel pěšky. Kam? Domů.</a:t>
            </a:r>
          </a:p>
          <a:p>
            <a:pPr>
              <a:spcBef>
                <a:spcPct val="50000"/>
              </a:spcBef>
            </a:pPr>
            <a:r>
              <a:rPr lang="cs-CZ" sz="1800" i="1">
                <a:latin typeface="Verdana" pitchFamily="34" charset="0"/>
              </a:rPr>
              <a:t>	Petr přinesl dva stoly. Dřevěný a kovový.</a:t>
            </a:r>
          </a:p>
          <a:p>
            <a:pPr>
              <a:spcBef>
                <a:spcPct val="50000"/>
              </a:spcBef>
            </a:pPr>
            <a:r>
              <a:rPr lang="cs-CZ" sz="1800" i="1">
                <a:latin typeface="Verdana" pitchFamily="34" charset="0"/>
              </a:rPr>
              <a:t>	Petra půjde do kina. Jirka taky.</a:t>
            </a:r>
            <a:r>
              <a:rPr lang="cs-CZ" sz="1800">
                <a:latin typeface="Verdana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cs-CZ" sz="1800">
                <a:latin typeface="Verdana" pitchFamily="34" charset="0"/>
              </a:rPr>
              <a:t>Textové spojovací výrazy (výrazy vyjadřující mezivětné souvislosti v textu) – např. souřadicí a podřadicí spojky a výrazy jako </a:t>
            </a:r>
            <a:r>
              <a:rPr lang="cs-CZ" sz="1800" i="1">
                <a:latin typeface="Verdana" pitchFamily="34" charset="0"/>
              </a:rPr>
              <a:t> například, na jedné straně – na druhé straně, jednak –jednak, nejdříve – potom </a:t>
            </a:r>
            <a:r>
              <a:rPr lang="cs-CZ" sz="1800">
                <a:latin typeface="Verdana" pitchFamily="34" charset="0"/>
              </a:rPr>
              <a:t>apod.</a:t>
            </a:r>
            <a:r>
              <a:rPr lang="cs-CZ" sz="1800" i="1">
                <a:latin typeface="Verdana" pitchFamily="34" charset="0"/>
              </a:rPr>
              <a:t> </a:t>
            </a:r>
            <a:endParaRPr lang="cs-CZ" sz="1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295400" y="333375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Anafora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6725" y="1057275"/>
            <a:ext cx="8426450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>
                <a:latin typeface="Verdana" pitchFamily="34" charset="0"/>
              </a:rPr>
              <a:t>Důležitost pro aplikace</a:t>
            </a:r>
          </a:p>
          <a:p>
            <a:pPr>
              <a:spcBef>
                <a:spcPct val="50000"/>
              </a:spcBef>
            </a:pPr>
            <a:r>
              <a:rPr lang="cs-CZ" sz="1800">
                <a:latin typeface="Verdana" pitchFamily="34" charset="0"/>
              </a:rPr>
              <a:t>Získávání informací z textu</a:t>
            </a:r>
            <a:br>
              <a:rPr lang="cs-CZ" sz="1800">
                <a:latin typeface="Verdana" pitchFamily="34" charset="0"/>
              </a:rPr>
            </a:br>
            <a:r>
              <a:rPr lang="cs-CZ" sz="1800">
                <a:latin typeface="Verdana" pitchFamily="34" charset="0"/>
              </a:rPr>
              <a:t>	</a:t>
            </a:r>
            <a:r>
              <a:rPr lang="cs-CZ" sz="1800" i="1">
                <a:latin typeface="Verdana" pitchFamily="34" charset="0"/>
              </a:rPr>
              <a:t>Škoda představila nový model Octavie. Jde o pětidveřové</a:t>
            </a:r>
            <a:br>
              <a:rPr lang="cs-CZ" sz="1800" i="1">
                <a:latin typeface="Verdana" pitchFamily="34" charset="0"/>
              </a:rPr>
            </a:br>
            <a:r>
              <a:rPr lang="cs-CZ" sz="1800" i="1">
                <a:latin typeface="Verdana" pitchFamily="34" charset="0"/>
              </a:rPr>
              <a:t>	kombi, které má ….</a:t>
            </a:r>
          </a:p>
          <a:p>
            <a:pPr>
              <a:spcBef>
                <a:spcPct val="50000"/>
              </a:spcBef>
            </a:pPr>
            <a:r>
              <a:rPr lang="cs-CZ" sz="1800">
                <a:latin typeface="Verdana" pitchFamily="34" charset="0"/>
              </a:rPr>
              <a:t>Automatický překlad</a:t>
            </a:r>
            <a:br>
              <a:rPr lang="cs-CZ" sz="1800">
                <a:latin typeface="Verdana" pitchFamily="34" charset="0"/>
              </a:rPr>
            </a:br>
            <a:r>
              <a:rPr lang="cs-CZ" sz="1800">
                <a:latin typeface="Verdana" pitchFamily="34" charset="0"/>
              </a:rPr>
              <a:t>	</a:t>
            </a:r>
            <a:r>
              <a:rPr lang="cs-CZ" sz="1800" i="1">
                <a:latin typeface="Verdana" pitchFamily="34" charset="0"/>
              </a:rPr>
              <a:t>Otevřenou tabulku upravte podle potřeby. Uložte ji pomocí 	ikony v panelu nástrojů.</a:t>
            </a:r>
          </a:p>
          <a:p>
            <a:pPr>
              <a:spcBef>
                <a:spcPct val="50000"/>
              </a:spcBef>
            </a:pPr>
            <a:r>
              <a:rPr lang="cs-CZ" sz="1800">
                <a:latin typeface="Verdana" pitchFamily="34" charset="0"/>
              </a:rPr>
              <a:t>Dialogové systémy</a:t>
            </a:r>
            <a:br>
              <a:rPr lang="cs-CZ" sz="1800">
                <a:latin typeface="Verdana" pitchFamily="34" charset="0"/>
              </a:rPr>
            </a:br>
            <a:r>
              <a:rPr lang="cs-CZ" sz="1800">
                <a:latin typeface="Verdana" pitchFamily="34" charset="0"/>
              </a:rPr>
              <a:t>	Kdy jede nejbližší vlak do Ostravy? Má jídelní vůz?</a:t>
            </a:r>
          </a:p>
          <a:p>
            <a:pPr>
              <a:spcBef>
                <a:spcPct val="50000"/>
              </a:spcBef>
            </a:pPr>
            <a:r>
              <a:rPr lang="cs-CZ" sz="1800">
                <a:latin typeface="Verdana" pitchFamily="34" charset="0"/>
              </a:rPr>
              <a:t>	Uživatel: </a:t>
            </a:r>
            <a:r>
              <a:rPr lang="cs-CZ" sz="1800" i="1">
                <a:latin typeface="Verdana" pitchFamily="34" charset="0"/>
              </a:rPr>
              <a:t>Které vzorky obsahují magnézium?</a:t>
            </a:r>
            <a:r>
              <a:rPr lang="cs-CZ" sz="1800">
                <a:latin typeface="Verdana" pitchFamily="34" charset="0"/>
              </a:rPr>
              <a:t/>
            </a:r>
            <a:br>
              <a:rPr lang="cs-CZ" sz="1800">
                <a:latin typeface="Verdana" pitchFamily="34" charset="0"/>
              </a:rPr>
            </a:br>
            <a:r>
              <a:rPr lang="cs-CZ" sz="1800">
                <a:latin typeface="Verdana" pitchFamily="34" charset="0"/>
              </a:rPr>
              <a:t>	Systém: </a:t>
            </a:r>
            <a:r>
              <a:rPr lang="cs-CZ" sz="1800" i="1">
                <a:latin typeface="Verdana" pitchFamily="34" charset="0"/>
              </a:rPr>
              <a:t>ID123, ID147, ID159, ID369</a:t>
            </a:r>
            <a:r>
              <a:rPr lang="cs-CZ" sz="1800">
                <a:latin typeface="Verdana" pitchFamily="34" charset="0"/>
              </a:rPr>
              <a:t/>
            </a:r>
            <a:br>
              <a:rPr lang="cs-CZ" sz="1800">
                <a:latin typeface="Verdana" pitchFamily="34" charset="0"/>
              </a:rPr>
            </a:br>
            <a:r>
              <a:rPr lang="cs-CZ" sz="1800">
                <a:latin typeface="Verdana" pitchFamily="34" charset="0"/>
              </a:rPr>
              <a:t>	Uživatel: </a:t>
            </a:r>
            <a:r>
              <a:rPr lang="cs-CZ" sz="1800" i="1">
                <a:latin typeface="Verdana" pitchFamily="34" charset="0"/>
              </a:rPr>
              <a:t>Které obsahují (také) křemík?</a:t>
            </a:r>
            <a:r>
              <a:rPr lang="cs-CZ" sz="1800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95400" y="333375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Řešení anafory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66725" y="1057275"/>
            <a:ext cx="842645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dirty="0">
                <a:latin typeface="Verdana" pitchFamily="34" charset="0"/>
              </a:rPr>
              <a:t>Je nutné využít celou řadu informací: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800" dirty="0">
                <a:latin typeface="Verdana" pitchFamily="34" charset="0"/>
              </a:rPr>
              <a:t> morfologické značky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- např. u zájmen musí být shoda v rodě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800" dirty="0">
                <a:latin typeface="Verdana" pitchFamily="34" charset="0"/>
              </a:rPr>
              <a:t> syntaktická struktura věty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- pomůže určit vhodné kandidáty na předchůdce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- valenční informace umožní doplnit elipsu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800" dirty="0">
                <a:latin typeface="Verdana" pitchFamily="34" charset="0"/>
              </a:rPr>
              <a:t> statistické přístupy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- pravděpodobnost výběru některého z určených kandidátů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800" dirty="0">
                <a:latin typeface="Verdana" pitchFamily="34" charset="0"/>
              </a:rPr>
              <a:t> aktuální členění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- témata zmíněná v základu a v ohnisku věty jsou odkazována různými způsoby – využito v algoritmu Zásoby sdílených znalostí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800" dirty="0">
                <a:latin typeface="Verdana" pitchFamily="34" charset="0"/>
              </a:rPr>
              <a:t> rozsáhlé pomocné znalosti </a:t>
            </a:r>
            <a:br>
              <a:rPr lang="cs-CZ" sz="1800" dirty="0">
                <a:latin typeface="Verdana" pitchFamily="34" charset="0"/>
              </a:rPr>
            </a:br>
            <a:r>
              <a:rPr lang="cs-CZ" sz="1800" dirty="0">
                <a:latin typeface="Verdana" pitchFamily="34" charset="0"/>
              </a:rPr>
              <a:t>- ontologie, </a:t>
            </a:r>
            <a:r>
              <a:rPr lang="cs-CZ" sz="1800" dirty="0" smtClean="0">
                <a:latin typeface="Verdana" pitchFamily="34" charset="0"/>
              </a:rPr>
              <a:t>sémantické </a:t>
            </a:r>
            <a:r>
              <a:rPr lang="cs-CZ" sz="1800" dirty="0">
                <a:latin typeface="Verdana" pitchFamily="34" charset="0"/>
              </a:rPr>
              <a:t>sítě, tezaury apod. </a:t>
            </a:r>
          </a:p>
          <a:p>
            <a:pPr>
              <a:spcBef>
                <a:spcPct val="50000"/>
              </a:spcBef>
            </a:pPr>
            <a:endParaRPr lang="cs-CZ" sz="18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95400" y="333375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Zásoba sdílených znalostí</a:t>
            </a:r>
            <a:endParaRPr lang="cs-CZ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00113" y="1484313"/>
            <a:ext cx="727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80645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600" dirty="0" smtClean="0">
                <a:latin typeface="Verdana" pitchFamily="34" charset="0"/>
              </a:rPr>
              <a:t>Modeluje zásobu znalostí, o které mluvčí předpokládá, že ji sdílí s posluchačem. Tato zásoba se mění v souladu s tím, co je „v centru pozornosti “v daném časovém okamžiku.</a:t>
            </a:r>
            <a:endParaRPr lang="cs-CZ" sz="16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cs-CZ" sz="1600" dirty="0" smtClean="0">
                <a:latin typeface="Verdana" pitchFamily="34" charset="0"/>
              </a:rPr>
              <a:t>Každá věta má vliv na tuto „hierarchii sdílení,“ avšak ne každý zmíněný objekt má stejný účinek. </a:t>
            </a:r>
            <a:endParaRPr lang="cs-CZ" sz="1600" dirty="0">
              <a:latin typeface="Verdana" pitchFamily="34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87362" y="2996952"/>
            <a:ext cx="8353425" cy="3554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600" dirty="0" smtClean="0">
                <a:latin typeface="Verdana" pitchFamily="34" charset="0"/>
              </a:rPr>
              <a:t>Jednoduchá pravidla</a:t>
            </a:r>
            <a:r>
              <a:rPr lang="en-US" sz="1600" dirty="0" smtClean="0">
                <a:latin typeface="Verdana" pitchFamily="34" charset="0"/>
              </a:rPr>
              <a:t>:</a:t>
            </a:r>
            <a:endParaRPr lang="en-US" sz="16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err="1" smtClean="0">
                <a:latin typeface="Verdana" pitchFamily="34" charset="0"/>
              </a:rPr>
              <a:t>Obje</a:t>
            </a:r>
            <a:r>
              <a:rPr lang="cs-CZ" sz="1600" dirty="0" smtClean="0">
                <a:latin typeface="Verdana" pitchFamily="34" charset="0"/>
              </a:rPr>
              <a:t>k</a:t>
            </a:r>
            <a:r>
              <a:rPr lang="en-US" sz="1600" dirty="0" smtClean="0">
                <a:latin typeface="Verdana" pitchFamily="34" charset="0"/>
              </a:rPr>
              <a:t>t </a:t>
            </a:r>
            <a:r>
              <a:rPr lang="en-US" sz="1600" b="1" dirty="0" smtClean="0">
                <a:latin typeface="Verdana" pitchFamily="34" charset="0"/>
              </a:rPr>
              <a:t>a</a:t>
            </a:r>
            <a:r>
              <a:rPr lang="cs-CZ" sz="1600" dirty="0" smtClean="0">
                <a:latin typeface="Verdana" pitchFamily="34" charset="0"/>
              </a:rPr>
              <a:t>, jenž</a:t>
            </a:r>
            <a:r>
              <a:rPr lang="en-US" sz="1600" b="1" dirty="0" smtClean="0">
                <a:latin typeface="Verdana" pitchFamily="34" charset="0"/>
              </a:rPr>
              <a:t> </a:t>
            </a:r>
            <a:r>
              <a:rPr lang="cs-CZ" sz="1600" dirty="0" smtClean="0">
                <a:latin typeface="Verdana" pitchFamily="34" charset="0"/>
              </a:rPr>
              <a:t>má stupeň sdílení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lang="cs-CZ" sz="1600" dirty="0" smtClean="0">
                <a:latin typeface="Verdana" pitchFamily="34" charset="0"/>
              </a:rPr>
              <a:t>,</a:t>
            </a:r>
            <a:r>
              <a:rPr lang="en-US" sz="1600" b="1" dirty="0" smtClean="0">
                <a:latin typeface="Verdana" pitchFamily="34" charset="0"/>
              </a:rPr>
              <a:t> </a:t>
            </a:r>
            <a:r>
              <a:rPr lang="cs-CZ" sz="1600" dirty="0" smtClean="0">
                <a:latin typeface="Verdana" pitchFamily="34" charset="0"/>
              </a:rPr>
              <a:t>je označen jako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en-US" sz="1600" b="1" dirty="0">
                <a:latin typeface="Verdana" pitchFamily="34" charset="0"/>
              </a:rPr>
              <a:t>a</a:t>
            </a:r>
            <a:r>
              <a:rPr lang="en-US" sz="1600" b="1" baseline="30000" dirty="0">
                <a:latin typeface="Verdana" pitchFamily="34" charset="0"/>
              </a:rPr>
              <a:t>n</a:t>
            </a:r>
            <a:r>
              <a:rPr lang="en-US" sz="1600" dirty="0">
                <a:latin typeface="Verdana" pitchFamily="34" charset="0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cs-CZ" sz="1600" dirty="0" smtClean="0">
                <a:latin typeface="Verdana" pitchFamily="34" charset="0"/>
              </a:rPr>
              <a:t>Pokud k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en-US" sz="1600" b="1" dirty="0">
                <a:latin typeface="Verdana" pitchFamily="34" charset="0"/>
              </a:rPr>
              <a:t>a </a:t>
            </a:r>
            <a:r>
              <a:rPr lang="en-US" sz="1600" dirty="0" smtClean="0">
                <a:latin typeface="Verdana" pitchFamily="34" charset="0"/>
              </a:rPr>
              <a:t>refer</a:t>
            </a:r>
            <a:r>
              <a:rPr lang="cs-CZ" sz="1600" dirty="0" err="1" smtClean="0">
                <a:latin typeface="Verdana" pitchFamily="34" charset="0"/>
              </a:rPr>
              <a:t>ujeme</a:t>
            </a:r>
            <a:r>
              <a:rPr lang="cs-CZ" sz="1600" dirty="0" smtClean="0">
                <a:latin typeface="Verdana" pitchFamily="34" charset="0"/>
              </a:rPr>
              <a:t> slabou formou </a:t>
            </a:r>
            <a:r>
              <a:rPr lang="cs-CZ" sz="1600" dirty="0" err="1" smtClean="0">
                <a:latin typeface="Verdana" pitchFamily="34" charset="0"/>
              </a:rPr>
              <a:t>zájmene</a:t>
            </a:r>
            <a:r>
              <a:rPr lang="cs-CZ" sz="1600" dirty="0" smtClean="0">
                <a:latin typeface="Verdana" pitchFamily="34" charset="0"/>
              </a:rPr>
              <a:t> nebo pokud je vynecháno, zůstává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en-US" sz="1600" b="1" dirty="0">
                <a:latin typeface="Verdana" pitchFamily="34" charset="0"/>
              </a:rPr>
              <a:t>n </a:t>
            </a:r>
            <a:r>
              <a:rPr lang="en-US" sz="1600" dirty="0" err="1" smtClean="0">
                <a:latin typeface="Verdana" pitchFamily="34" charset="0"/>
              </a:rPr>
              <a:t>ste</a:t>
            </a:r>
            <a:r>
              <a:rPr lang="cs-CZ" sz="1600" dirty="0" err="1" smtClean="0">
                <a:latin typeface="Verdana" pitchFamily="34" charset="0"/>
              </a:rPr>
              <a:t>jné</a:t>
            </a:r>
            <a:endParaRPr lang="cs-CZ" sz="16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cs-CZ" sz="1600" dirty="0" smtClean="0">
                <a:latin typeface="Verdana" pitchFamily="34" charset="0"/>
              </a:rPr>
              <a:t>Pokud je jmenná skupina </a:t>
            </a:r>
            <a:r>
              <a:rPr lang="cs-CZ" sz="1600" b="1" dirty="0" smtClean="0">
                <a:latin typeface="Verdana" pitchFamily="34" charset="0"/>
              </a:rPr>
              <a:t>a </a:t>
            </a:r>
            <a:r>
              <a:rPr lang="cs-CZ" sz="1600" dirty="0">
                <a:latin typeface="Verdana" pitchFamily="34" charset="0"/>
              </a:rPr>
              <a:t>zmíněna </a:t>
            </a:r>
            <a:r>
              <a:rPr lang="cs-CZ" sz="1600" dirty="0" smtClean="0">
                <a:latin typeface="Verdana" pitchFamily="34" charset="0"/>
              </a:rPr>
              <a:t>v </a:t>
            </a:r>
            <a:r>
              <a:rPr lang="cs-CZ" sz="1600" b="1" dirty="0" smtClean="0">
                <a:latin typeface="Verdana" pitchFamily="34" charset="0"/>
              </a:rPr>
              <a:t>ohnisku</a:t>
            </a:r>
            <a:r>
              <a:rPr lang="cs-CZ" sz="1600" dirty="0" smtClean="0">
                <a:latin typeface="Verdana" pitchFamily="34" charset="0"/>
              </a:rPr>
              <a:t>,</a:t>
            </a:r>
            <a:r>
              <a:rPr lang="cs-CZ" sz="1600" b="1" dirty="0" smtClean="0">
                <a:latin typeface="Verdana" pitchFamily="34" charset="0"/>
              </a:rPr>
              <a:t> </a:t>
            </a:r>
            <a:r>
              <a:rPr lang="cs-CZ" sz="1600" dirty="0" smtClean="0">
                <a:latin typeface="Verdana" pitchFamily="34" charset="0"/>
              </a:rPr>
              <a:t>potom </a:t>
            </a:r>
            <a:r>
              <a:rPr lang="cs-CZ" sz="1800" dirty="0" err="1" smtClean="0">
                <a:latin typeface="Verdana" pitchFamily="34" charset="0"/>
              </a:rPr>
              <a:t>a</a:t>
            </a:r>
            <a:r>
              <a:rPr lang="cs-CZ" sz="1800" baseline="30000" dirty="0" err="1" smtClean="0">
                <a:latin typeface="Verdana" pitchFamily="34" charset="0"/>
              </a:rPr>
              <a:t>n</a:t>
            </a:r>
            <a:r>
              <a:rPr lang="cs-CZ" sz="1800" dirty="0" smtClean="0">
                <a:latin typeface="Verdana" pitchFamily="34" charset="0"/>
              </a:rPr>
              <a:t> </a:t>
            </a:r>
            <a:r>
              <a:rPr lang="cs-CZ" sz="1800" dirty="0">
                <a:latin typeface="Verdana" pitchFamily="34" charset="0"/>
              </a:rPr>
              <a:t>-</a:t>
            </a:r>
            <a:r>
              <a:rPr lang="en-US" sz="1800" dirty="0">
                <a:latin typeface="Verdana" pitchFamily="34" charset="0"/>
              </a:rPr>
              <a:t>&gt; a</a:t>
            </a:r>
            <a:r>
              <a:rPr lang="en-US" sz="1800" baseline="30000" dirty="0">
                <a:latin typeface="Verdana" pitchFamily="34" charset="0"/>
              </a:rPr>
              <a:t>0</a:t>
            </a:r>
            <a:r>
              <a:rPr lang="en-US" sz="1600" b="1" dirty="0">
                <a:latin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</a:rPr>
              <a:t> </a:t>
            </a:r>
            <a:r>
              <a:rPr lang="en-US" sz="1600" b="1" dirty="0">
                <a:latin typeface="Verdana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cs-CZ" sz="1600" dirty="0">
                <a:latin typeface="Verdana" pitchFamily="34" charset="0"/>
              </a:rPr>
              <a:t>Pokud je jmenná skupina </a:t>
            </a:r>
            <a:r>
              <a:rPr lang="cs-CZ" sz="1600" b="1" dirty="0">
                <a:latin typeface="Verdana" pitchFamily="34" charset="0"/>
              </a:rPr>
              <a:t>a </a:t>
            </a:r>
            <a:r>
              <a:rPr lang="cs-CZ" sz="1600" dirty="0">
                <a:latin typeface="Verdana" pitchFamily="34" charset="0"/>
              </a:rPr>
              <a:t>zmíněna v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cs-CZ" sz="1600" b="1" dirty="0" smtClean="0">
                <a:latin typeface="Verdana" pitchFamily="34" charset="0"/>
              </a:rPr>
              <a:t>jádru</a:t>
            </a:r>
            <a:r>
              <a:rPr lang="en-US" sz="1600" dirty="0" smtClean="0">
                <a:latin typeface="Verdana" pitchFamily="34" charset="0"/>
              </a:rPr>
              <a:t>,</a:t>
            </a:r>
            <a:r>
              <a:rPr lang="en-US" sz="1600" b="1" dirty="0" smtClean="0">
                <a:latin typeface="Verdana" pitchFamily="34" charset="0"/>
              </a:rPr>
              <a:t> </a:t>
            </a:r>
            <a:r>
              <a:rPr lang="cs-CZ" sz="1800" dirty="0" err="1">
                <a:latin typeface="Verdana" pitchFamily="34" charset="0"/>
              </a:rPr>
              <a:t>a</a:t>
            </a:r>
            <a:r>
              <a:rPr lang="cs-CZ" sz="1800" baseline="30000" dirty="0" err="1">
                <a:latin typeface="Verdana" pitchFamily="34" charset="0"/>
              </a:rPr>
              <a:t>n</a:t>
            </a:r>
            <a:r>
              <a:rPr lang="cs-CZ" sz="1800" dirty="0">
                <a:latin typeface="Verdana" pitchFamily="34" charset="0"/>
              </a:rPr>
              <a:t> -</a:t>
            </a:r>
            <a:r>
              <a:rPr lang="en-US" sz="1800" dirty="0">
                <a:latin typeface="Verdana" pitchFamily="34" charset="0"/>
              </a:rPr>
              <a:t>&gt; a</a:t>
            </a:r>
            <a:r>
              <a:rPr lang="en-US" sz="1800" baseline="30000" dirty="0">
                <a:latin typeface="Verdana" pitchFamily="34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cs-CZ" sz="1600" dirty="0" smtClean="0">
                <a:latin typeface="Verdana" pitchFamily="34" charset="0"/>
              </a:rPr>
              <a:t>Pokud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cs-CZ" sz="1800" dirty="0" err="1">
                <a:latin typeface="Verdana" pitchFamily="34" charset="0"/>
              </a:rPr>
              <a:t>a</a:t>
            </a:r>
            <a:r>
              <a:rPr lang="cs-CZ" sz="1800" baseline="30000" dirty="0" err="1">
                <a:latin typeface="Verdana" pitchFamily="34" charset="0"/>
              </a:rPr>
              <a:t>n</a:t>
            </a:r>
            <a:r>
              <a:rPr lang="cs-CZ" sz="1800" dirty="0">
                <a:latin typeface="Verdana" pitchFamily="34" charset="0"/>
              </a:rPr>
              <a:t> -</a:t>
            </a:r>
            <a:r>
              <a:rPr lang="en-US" sz="1800" dirty="0">
                <a:latin typeface="Verdana" pitchFamily="34" charset="0"/>
              </a:rPr>
              <a:t>&gt; a</a:t>
            </a:r>
            <a:r>
              <a:rPr lang="en-US" sz="1800" baseline="30000" dirty="0">
                <a:latin typeface="Verdana" pitchFamily="34" charset="0"/>
              </a:rPr>
              <a:t>m </a:t>
            </a:r>
            <a:r>
              <a:rPr lang="cs-CZ" sz="1600" dirty="0" smtClean="0">
                <a:latin typeface="Verdana" pitchFamily="34" charset="0"/>
              </a:rPr>
              <a:t>potom všechny objekty asociované s </a:t>
            </a:r>
            <a:r>
              <a:rPr lang="en-US" sz="1600" b="1" dirty="0" smtClean="0">
                <a:latin typeface="Verdana" pitchFamily="34" charset="0"/>
              </a:rPr>
              <a:t>a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cs-CZ" sz="1600" dirty="0" smtClean="0">
                <a:latin typeface="Verdana" pitchFamily="34" charset="0"/>
              </a:rPr>
              <a:t>obdrží hodnotu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</a:rPr>
              <a:t>a</a:t>
            </a:r>
            <a:r>
              <a:rPr lang="en-US" sz="1600" baseline="30000" dirty="0">
                <a:latin typeface="Verdana" pitchFamily="34" charset="0"/>
              </a:rPr>
              <a:t>m+2</a:t>
            </a:r>
          </a:p>
          <a:p>
            <a:pPr>
              <a:spcBef>
                <a:spcPct val="50000"/>
              </a:spcBef>
            </a:pPr>
            <a:r>
              <a:rPr lang="cs-CZ" sz="1600" dirty="0" smtClean="0">
                <a:latin typeface="Verdana" pitchFamily="34" charset="0"/>
              </a:rPr>
              <a:t>Výrazy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</a:rPr>
              <a:t>“As for a”, “Concerning a” </a:t>
            </a:r>
            <a:r>
              <a:rPr lang="cs-CZ" sz="1600" dirty="0" smtClean="0">
                <a:latin typeface="Verdana" pitchFamily="34" charset="0"/>
              </a:rPr>
              <a:t>a</a:t>
            </a:r>
            <a:r>
              <a:rPr lang="en-US" sz="1600" dirty="0" smtClean="0">
                <a:latin typeface="Verdana" pitchFamily="34" charset="0"/>
              </a:rPr>
              <a:t>t</a:t>
            </a:r>
            <a:r>
              <a:rPr lang="cs-CZ" sz="1600" dirty="0" smtClean="0">
                <a:latin typeface="Verdana" pitchFamily="34" charset="0"/>
              </a:rPr>
              <a:t>d</a:t>
            </a:r>
            <a:r>
              <a:rPr lang="en-US" sz="1600" dirty="0" smtClean="0">
                <a:latin typeface="Verdana" pitchFamily="34" charset="0"/>
              </a:rPr>
              <a:t>. </a:t>
            </a:r>
            <a:r>
              <a:rPr lang="cs-CZ" sz="1600" dirty="0" smtClean="0">
                <a:latin typeface="Verdana" pitchFamily="34" charset="0"/>
              </a:rPr>
              <a:t>zvýší </a:t>
            </a:r>
            <a:r>
              <a:rPr lang="en-US" sz="1600" dirty="0" smtClean="0">
                <a:latin typeface="Verdana" pitchFamily="34" charset="0"/>
              </a:rPr>
              <a:t>a</a:t>
            </a:r>
            <a:r>
              <a:rPr lang="cs-CZ" sz="1600" dirty="0" smtClean="0">
                <a:latin typeface="Verdana" pitchFamily="34" charset="0"/>
              </a:rPr>
              <a:t>k</a:t>
            </a:r>
            <a:r>
              <a:rPr lang="en-US" sz="1600" dirty="0" err="1" smtClean="0">
                <a:latin typeface="Verdana" pitchFamily="34" charset="0"/>
              </a:rPr>
              <a:t>tiva</a:t>
            </a:r>
            <a:r>
              <a:rPr lang="cs-CZ" sz="1600" dirty="0" smtClean="0">
                <a:latin typeface="Verdana" pitchFamily="34" charset="0"/>
              </a:rPr>
              <a:t>c</a:t>
            </a:r>
            <a:r>
              <a:rPr lang="en-US" sz="1600" dirty="0" err="1" smtClean="0">
                <a:latin typeface="Verdana" pitchFamily="34" charset="0"/>
              </a:rPr>
              <a:t>i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cs-CZ" sz="1600" dirty="0" smtClean="0">
                <a:latin typeface="Verdana" pitchFamily="34" charset="0"/>
              </a:rPr>
              <a:t>na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</a:rPr>
              <a:t>a</a:t>
            </a:r>
            <a:r>
              <a:rPr lang="en-US" sz="1600" baseline="30000" dirty="0">
                <a:latin typeface="Verdana" pitchFamily="34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cs-CZ" sz="1600" dirty="0" smtClean="0">
                <a:latin typeface="Verdana" pitchFamily="34" charset="0"/>
              </a:rPr>
              <a:t>Pokud není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en-US" sz="1600" b="1" dirty="0">
                <a:latin typeface="Verdana" pitchFamily="34" charset="0"/>
              </a:rPr>
              <a:t>a</a:t>
            </a:r>
            <a:r>
              <a:rPr lang="en-US" sz="1600" dirty="0">
                <a:latin typeface="Verdana" pitchFamily="34" charset="0"/>
              </a:rPr>
              <a:t> </a:t>
            </a:r>
            <a:r>
              <a:rPr lang="cs-CZ" sz="1600" dirty="0" smtClean="0">
                <a:latin typeface="Verdana" pitchFamily="34" charset="0"/>
              </a:rPr>
              <a:t>ani zmíněno, ani asociováno, potom se jeho stupeň aktivace zvýší o</a:t>
            </a:r>
            <a:r>
              <a:rPr lang="en-US" sz="1600" dirty="0" smtClean="0">
                <a:latin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</a:rPr>
              <a:t>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295400" y="333375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Zásoba sdílených znalostí</a:t>
            </a:r>
            <a:endParaRPr lang="cs-CZ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11188" y="1125538"/>
            <a:ext cx="7848600" cy="289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dirty="0" smtClean="0">
                <a:latin typeface="Verdana" pitchFamily="34" charset="0"/>
              </a:rPr>
              <a:t>Příklad</a:t>
            </a:r>
            <a:endParaRPr lang="en-US" sz="1800" dirty="0">
              <a:latin typeface="Verdana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1800" dirty="0">
                <a:latin typeface="Verdana" pitchFamily="34" charset="0"/>
              </a:rPr>
              <a:t>[1] The school garden was full of children.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Verdana" pitchFamily="34" charset="0"/>
              </a:rPr>
              <a:t>[2a] They talked noisily,</a:t>
            </a:r>
            <a:br>
              <a:rPr lang="en-US" sz="1800" dirty="0">
                <a:latin typeface="Verdana" pitchFamily="34" charset="0"/>
              </a:rPr>
            </a:br>
            <a:r>
              <a:rPr lang="en-US" sz="1800" dirty="0">
                <a:latin typeface="Verdana" pitchFamily="34" charset="0"/>
              </a:rPr>
              <a:t>[2b] but the teachers did not reprove them,</a:t>
            </a:r>
            <a:br>
              <a:rPr lang="en-US" sz="1800" dirty="0">
                <a:latin typeface="Verdana" pitchFamily="34" charset="0"/>
              </a:rPr>
            </a:br>
            <a:r>
              <a:rPr lang="en-US" sz="1800" dirty="0">
                <a:latin typeface="Verdana" pitchFamily="34" charset="0"/>
              </a:rPr>
              <a:t>[2c] because they were so excited.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Verdana" pitchFamily="34" charset="0"/>
              </a:rPr>
              <a:t>[3] Outside parents were waiting.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Verdana" pitchFamily="34" charset="0"/>
              </a:rPr>
              <a:t>[4] A group of about five parents grouped around a microphone.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Verdana" pitchFamily="34" charset="0"/>
              </a:rPr>
              <a:t>[5] One of them should probably speak.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Verdana" pitchFamily="34" charset="0"/>
              </a:rPr>
              <a:t>[6] The teachers were very serious.</a:t>
            </a:r>
            <a:endParaRPr lang="cs-CZ" sz="1800" dirty="0">
              <a:latin typeface="Verdana" pitchFamily="34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9750" y="4149725"/>
            <a:ext cx="7632700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>
                <a:latin typeface="Verdana" pitchFamily="34" charset="0"/>
              </a:rPr>
              <a:t>[1] children</a:t>
            </a:r>
            <a:r>
              <a:rPr lang="en-US" sz="1600" baseline="30000">
                <a:latin typeface="Verdana" pitchFamily="34" charset="0"/>
              </a:rPr>
              <a:t>0</a:t>
            </a:r>
            <a:r>
              <a:rPr lang="en-US" sz="1600">
                <a:latin typeface="Verdana" pitchFamily="34" charset="0"/>
              </a:rPr>
              <a:t> school garden</a:t>
            </a:r>
            <a:r>
              <a:rPr lang="en-US" sz="1600" baseline="30000">
                <a:latin typeface="Verdana" pitchFamily="34" charset="0"/>
              </a:rPr>
              <a:t>1</a:t>
            </a:r>
            <a:r>
              <a:rPr lang="en-US" sz="1600">
                <a:latin typeface="Verdana" pitchFamily="34" charset="0"/>
              </a:rPr>
              <a:t> parents</a:t>
            </a:r>
            <a:r>
              <a:rPr lang="en-US" sz="1600" baseline="30000">
                <a:latin typeface="Verdana" pitchFamily="34" charset="0"/>
              </a:rPr>
              <a:t>2</a:t>
            </a:r>
            <a:r>
              <a:rPr lang="en-US" sz="1600">
                <a:latin typeface="Verdana" pitchFamily="34" charset="0"/>
              </a:rPr>
              <a:t> school</a:t>
            </a:r>
            <a:r>
              <a:rPr lang="en-US" sz="1600" baseline="30000">
                <a:latin typeface="Verdana" pitchFamily="34" charset="0"/>
              </a:rPr>
              <a:t>3</a:t>
            </a:r>
            <a:r>
              <a:rPr lang="en-US" sz="1600">
                <a:latin typeface="Verdana" pitchFamily="34" charset="0"/>
              </a:rPr>
              <a:t> pupils</a:t>
            </a:r>
            <a:r>
              <a:rPr lang="en-US" sz="1600" baseline="30000">
                <a:latin typeface="Verdana" pitchFamily="34" charset="0"/>
              </a:rPr>
              <a:t>3</a:t>
            </a:r>
            <a:r>
              <a:rPr lang="en-US" sz="1600">
                <a:latin typeface="Verdana" pitchFamily="34" charset="0"/>
              </a:rPr>
              <a:t> ….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Verdana" pitchFamily="34" charset="0"/>
              </a:rPr>
              <a:t>[2a] children</a:t>
            </a:r>
            <a:r>
              <a:rPr lang="en-US" sz="1600" baseline="30000">
                <a:latin typeface="Verdana" pitchFamily="34" charset="0"/>
              </a:rPr>
              <a:t>0</a:t>
            </a:r>
            <a:r>
              <a:rPr lang="en-US" sz="1600">
                <a:latin typeface="Verdana" pitchFamily="34" charset="0"/>
              </a:rPr>
              <a:t> parents</a:t>
            </a:r>
            <a:r>
              <a:rPr lang="en-US" sz="1600" baseline="30000">
                <a:latin typeface="Verdana" pitchFamily="34" charset="0"/>
              </a:rPr>
              <a:t>2</a:t>
            </a:r>
            <a:r>
              <a:rPr lang="en-US" sz="1600">
                <a:latin typeface="Verdana" pitchFamily="34" charset="0"/>
              </a:rPr>
              <a:t> school garden</a:t>
            </a:r>
            <a:r>
              <a:rPr lang="en-US" sz="1600" baseline="30000">
                <a:latin typeface="Verdana" pitchFamily="34" charset="0"/>
              </a:rPr>
              <a:t>3</a:t>
            </a:r>
            <a:r>
              <a:rPr lang="en-US" sz="1600">
                <a:latin typeface="Verdana" pitchFamily="34" charset="0"/>
              </a:rPr>
              <a:t> school</a:t>
            </a:r>
            <a:r>
              <a:rPr lang="en-US" sz="1600" baseline="30000">
                <a:latin typeface="Verdana" pitchFamily="34" charset="0"/>
              </a:rPr>
              <a:t>5</a:t>
            </a:r>
            <a:r>
              <a:rPr lang="en-US" sz="1600">
                <a:latin typeface="Verdana" pitchFamily="34" charset="0"/>
              </a:rPr>
              <a:t> </a:t>
            </a:r>
            <a:br>
              <a:rPr lang="en-US" sz="1600">
                <a:latin typeface="Verdana" pitchFamily="34" charset="0"/>
              </a:rPr>
            </a:br>
            <a:r>
              <a:rPr lang="en-US" sz="1600">
                <a:latin typeface="Verdana" pitchFamily="34" charset="0"/>
              </a:rPr>
              <a:t>[2b] </a:t>
            </a:r>
            <a:br>
              <a:rPr lang="en-US" sz="1600">
                <a:latin typeface="Verdana" pitchFamily="34" charset="0"/>
              </a:rPr>
            </a:br>
            <a:r>
              <a:rPr lang="en-US" sz="1600">
                <a:latin typeface="Verdana" pitchFamily="34" charset="0"/>
              </a:rPr>
              <a:t>[2c]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Verdana" pitchFamily="34" charset="0"/>
              </a:rPr>
              <a:t>[3]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Verdana" pitchFamily="34" charset="0"/>
              </a:rPr>
              <a:t>[4]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Verdana" pitchFamily="34" charset="0"/>
              </a:rPr>
              <a:t>[5]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Verdana" pitchFamily="34" charset="0"/>
              </a:rPr>
              <a:t>[6]</a:t>
            </a:r>
            <a:endParaRPr lang="cs-CZ" sz="160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cs-CZ" sz="16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Význam a pravdivost</a:t>
            </a:r>
          </a:p>
          <a:p>
            <a:pPr algn="ctr">
              <a:spcBef>
                <a:spcPct val="50000"/>
              </a:spcBef>
            </a:pPr>
            <a:endParaRPr lang="cs-CZ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07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Význam </a:t>
            </a:r>
            <a:r>
              <a:rPr lang="cs-CZ" sz="2000">
                <a:latin typeface="Verdana" pitchFamily="34" charset="0"/>
              </a:rPr>
              <a:t>a </a:t>
            </a:r>
            <a:r>
              <a:rPr lang="cs-CZ" sz="2000" b="1">
                <a:latin typeface="Verdana" pitchFamily="34" charset="0"/>
              </a:rPr>
              <a:t>pravdivost </a:t>
            </a:r>
            <a:r>
              <a:rPr lang="cs-CZ" sz="2000">
                <a:latin typeface="Verdana" pitchFamily="34" charset="0"/>
              </a:rPr>
              <a:t>sdělení v přirozeném jazyce jsou dvě naprosto odlišné záležitosti! I nepravdivá sdělení mají svůj význam, u jiných zase není možné ověřit pravdivost.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9750" y="2636838"/>
            <a:ext cx="80772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 dirty="0">
                <a:latin typeface="Verdana" pitchFamily="34" charset="0"/>
              </a:rPr>
              <a:t>Jde o věty se stejným významem?</a:t>
            </a:r>
          </a:p>
          <a:p>
            <a:pPr>
              <a:spcBef>
                <a:spcPct val="50000"/>
              </a:spcBef>
            </a:pPr>
            <a:r>
              <a:rPr lang="cs-CZ" sz="2000" dirty="0">
                <a:latin typeface="Verdana" pitchFamily="34" charset="0"/>
              </a:rPr>
              <a:t>Hlavní budova FEL ČVUT je hned vedle Vítězného náměstí.</a:t>
            </a:r>
            <a:br>
              <a:rPr lang="cs-CZ" sz="2000" dirty="0">
                <a:latin typeface="Verdana" pitchFamily="34" charset="0"/>
              </a:rPr>
            </a:br>
            <a:r>
              <a:rPr lang="cs-CZ" sz="2000" dirty="0">
                <a:latin typeface="Verdana" pitchFamily="34" charset="0"/>
              </a:rPr>
              <a:t>Hlavní budova FEL ČVUT je hned vedle Kulaťáku.</a:t>
            </a:r>
          </a:p>
          <a:p>
            <a:pPr>
              <a:spcBef>
                <a:spcPct val="50000"/>
              </a:spcBef>
            </a:pPr>
            <a:r>
              <a:rPr lang="cs-CZ" sz="2000" dirty="0">
                <a:latin typeface="Verdana" pitchFamily="34" charset="0"/>
              </a:rPr>
              <a:t>Studenti se stravují v menze.</a:t>
            </a:r>
            <a:br>
              <a:rPr lang="cs-CZ" sz="2000" dirty="0">
                <a:latin typeface="Verdana" pitchFamily="34" charset="0"/>
              </a:rPr>
            </a:br>
            <a:r>
              <a:rPr lang="cs-CZ" sz="2000" dirty="0">
                <a:latin typeface="Verdana" pitchFamily="34" charset="0"/>
              </a:rPr>
              <a:t>Studenti se smějí stravovat v menze.</a:t>
            </a:r>
            <a:br>
              <a:rPr lang="cs-CZ" sz="2000" dirty="0">
                <a:latin typeface="Verdana" pitchFamily="34" charset="0"/>
              </a:rPr>
            </a:br>
            <a:r>
              <a:rPr lang="cs-CZ" sz="2000" dirty="0">
                <a:latin typeface="Verdana" pitchFamily="34" charset="0"/>
              </a:rPr>
              <a:t>V menze se stravují studenti</a:t>
            </a:r>
            <a:br>
              <a:rPr lang="cs-CZ" sz="2000" dirty="0">
                <a:latin typeface="Verdana" pitchFamily="34" charset="0"/>
              </a:rPr>
            </a:br>
            <a:r>
              <a:rPr lang="cs-CZ" sz="2000" dirty="0">
                <a:latin typeface="Verdana" pitchFamily="34" charset="0"/>
              </a:rPr>
              <a:t>V menze se smějí stravovat studenti.</a:t>
            </a:r>
          </a:p>
          <a:p>
            <a:pPr>
              <a:spcBef>
                <a:spcPct val="50000"/>
              </a:spcBef>
            </a:pPr>
            <a:r>
              <a:rPr lang="cs-CZ" sz="2000" dirty="0">
                <a:latin typeface="Verdana" pitchFamily="34" charset="0"/>
              </a:rPr>
              <a:t>Tuto knihu vydalo nakladatelství Paseka.</a:t>
            </a:r>
            <a:br>
              <a:rPr lang="cs-CZ" sz="2000" dirty="0">
                <a:latin typeface="Verdana" pitchFamily="34" charset="0"/>
              </a:rPr>
            </a:br>
            <a:r>
              <a:rPr lang="cs-CZ" sz="2000" dirty="0">
                <a:latin typeface="Verdana" pitchFamily="34" charset="0"/>
              </a:rPr>
              <a:t>Tato kniha byla vydána nakladatelstvím Paseka.</a:t>
            </a:r>
          </a:p>
          <a:p>
            <a:pPr>
              <a:spcBef>
                <a:spcPct val="50000"/>
              </a:spcBef>
            </a:pPr>
            <a:r>
              <a:rPr lang="cs-CZ" sz="2000" dirty="0">
                <a:latin typeface="Verdana" pitchFamily="34" charset="0"/>
              </a:rPr>
              <a:t>Pozorovali ho dobrovolně.</a:t>
            </a:r>
            <a:br>
              <a:rPr lang="cs-CZ" sz="2000" dirty="0">
                <a:latin typeface="Verdana" pitchFamily="34" charset="0"/>
              </a:rPr>
            </a:br>
            <a:r>
              <a:rPr lang="cs-CZ" sz="2000" dirty="0">
                <a:latin typeface="Verdana" pitchFamily="34" charset="0"/>
              </a:rPr>
              <a:t>Byl jimi pozorován dobrovolně.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95400" y="333375"/>
            <a:ext cx="6172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Skryté markovské modely</a:t>
            </a:r>
            <a:b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cs-CZ" sz="2800" dirty="0" err="1" smtClean="0">
                <a:solidFill>
                  <a:schemeClr val="accent2"/>
                </a:solidFill>
                <a:latin typeface="Verdana" pitchFamily="34" charset="0"/>
              </a:rPr>
              <a:t>Hidden</a:t>
            </a: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cs-CZ" sz="2800" dirty="0" err="1" smtClean="0">
                <a:solidFill>
                  <a:schemeClr val="accent2"/>
                </a:solidFill>
                <a:latin typeface="Verdana" pitchFamily="34" charset="0"/>
              </a:rPr>
              <a:t>Markov</a:t>
            </a: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cs-CZ" sz="2800" dirty="0" err="1" smtClean="0">
                <a:solidFill>
                  <a:schemeClr val="accent2"/>
                </a:solidFill>
                <a:latin typeface="Verdana" pitchFamily="34" charset="0"/>
              </a:rPr>
              <a:t>Models</a:t>
            </a: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 - HMM </a:t>
            </a:r>
            <a:endParaRPr lang="cs-CZ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78488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Standardní metoda analýzy řad (posloupností událostí v čase) na základě kontextu (řečový signál, posloupnost morfologických značek v textu apod.)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Posloupnost rozhodnutí, která jsou na sobě závislá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Markovova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hypotéza – kontext je možno zkrátit na délku, která je spočítatelná (</a:t>
            </a: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bigramy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trigramy)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Slovo „skryté“ reprezentuje fakt, že některé vlastnosti posloupnosti nejsou pozorovatelné (ve větě vidíme slova, nikoli morfologické značky, které jim přiřazujeme)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Jedná se v podstatě o stochastický konečný automat.</a:t>
            </a:r>
            <a:endParaRPr lang="cs-CZ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6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" y="1076490"/>
            <a:ext cx="8964488" cy="32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95400" y="333375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Příklad Markovského řetězce </a:t>
            </a:r>
            <a:endParaRPr lang="cs-CZ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43711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Markovův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řetězec pro počasí (a) a pro slova (b)</a:t>
            </a:r>
          </a:p>
          <a:p>
            <a:pPr>
              <a:spcAft>
                <a:spcPts val="600"/>
              </a:spcAft>
            </a:pPr>
            <a:endParaRPr lang="cs-CZ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Markovův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řetězec je určen strukturou, přechody mezi stavy a počátečním a koncovým stavem.</a:t>
            </a:r>
          </a:p>
        </p:txBody>
      </p:sp>
    </p:spTree>
    <p:extLst>
      <p:ext uri="{BB962C8B-B14F-4D97-AF65-F5344CB8AC3E}">
        <p14:creationId xmlns:p14="http://schemas.microsoft.com/office/powerpoint/2010/main" val="7160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95400" y="333375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Tři základní úlohy s HMM </a:t>
            </a:r>
            <a:endParaRPr lang="cs-CZ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Rozpoznávání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(ohodnocení) statistického modelu (dynamické programování, v angl. literatuře Forward-</a:t>
            </a: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backward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algoritmus). Jsou dány parametry HMM, cílem je spočítat pravděpodobnost, že je pozorována posloupnost X. Použití: např. rozpoznávání obrázků (</a:t>
            </a: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značek aut)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Dekódování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neboli hledání nejpravděpodobnější posloupnosti skrytých stavů (</a:t>
            </a: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Viterbiho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algoritmus, dynamické programování). Je dán statistický model a posloupnost pozorování, cílem je najít nejpravděpodobnější posloupnost skrytých stavů.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Učení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statistického modelu (</a:t>
            </a: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Baum-Welshův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algoritmus). Je dána struktura modelu (počet skrytých stavů) a </a:t>
            </a: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trénovací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množina. Cílem je najít parametry modelu, tedy pravděpodobnosti přechodů mezi stavy a pravděpodobnosti jednotlivých prvků posloupnosti.</a:t>
            </a:r>
          </a:p>
        </p:txBody>
      </p:sp>
    </p:spTree>
    <p:extLst>
      <p:ext uri="{BB962C8B-B14F-4D97-AF65-F5344CB8AC3E}">
        <p14:creationId xmlns:p14="http://schemas.microsoft.com/office/powerpoint/2010/main" val="1675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95400" y="333375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Dekódování </a:t>
            </a:r>
            <a:endParaRPr lang="cs-CZ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73" y="3356992"/>
            <a:ext cx="5379653" cy="3349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1048960"/>
            <a:ext cx="78488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Viterbiho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algoritmus – v podstatě hledání nejkratší cesty v grafu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Orientovaný graf s hranami orientovanými zleva doprava. Počátečním vrcholem je </a:t>
            </a:r>
            <a:r>
              <a:rPr lang="el-GR" sz="2000" dirty="0" smtClean="0"/>
              <a:t>α</a:t>
            </a:r>
            <a:r>
              <a:rPr lang="cs-CZ" sz="2000" dirty="0" smtClean="0"/>
              <a:t> 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cílovým </a:t>
            </a:r>
            <a:r>
              <a:rPr lang="el-GR" sz="2000" dirty="0" smtClean="0"/>
              <a:t>β</a:t>
            </a:r>
            <a:r>
              <a:rPr lang="cs-CZ" sz="2000" dirty="0" smtClean="0"/>
              <a:t>, 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ohodnocení hran odpovídá pravděpodobnosti přechodu </a:t>
            </a:r>
            <a:endParaRPr lang="cs-CZ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Schéma pro skryté stavy A,B a C a pozorování 0,1,2 a 3</a:t>
            </a:r>
            <a:endParaRPr lang="el-G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8366" y="344021"/>
            <a:ext cx="7525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dirty="0" err="1" smtClean="0">
                <a:solidFill>
                  <a:schemeClr val="accent2"/>
                </a:solidFill>
                <a:latin typeface="Verdana" pitchFamily="34" charset="0"/>
              </a:rPr>
              <a:t>Viterbiho</a:t>
            </a:r>
            <a:r>
              <a:rPr lang="cs-CZ" sz="2800" dirty="0" smtClean="0">
                <a:solidFill>
                  <a:schemeClr val="accent2"/>
                </a:solidFill>
                <a:latin typeface="Verdana" pitchFamily="34" charset="0"/>
              </a:rPr>
              <a:t> algoritmus pro značkování </a:t>
            </a:r>
            <a:endParaRPr lang="cs-CZ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4896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Konkrétní příklad pro větu „Janet </a:t>
            </a: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cs-CZ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</a:t>
            </a:r>
            <a:r>
              <a:rPr lang="cs-CZ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 </a:t>
            </a:r>
            <a:endParaRPr lang="el-G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37" y="1628800"/>
            <a:ext cx="6521126" cy="51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Sémantika přirozeného jazyka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0772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Vyplývání </a:t>
            </a:r>
            <a:r>
              <a:rPr lang="cs-CZ" sz="2000">
                <a:latin typeface="Verdana" pitchFamily="34" charset="0"/>
              </a:rPr>
              <a:t>– to, že je věta pravdivá, mívá důsledky, věta nese víc informací:</a:t>
            </a:r>
            <a:br>
              <a:rPr lang="cs-CZ" sz="2000">
                <a:latin typeface="Verdana" pitchFamily="34" charset="0"/>
              </a:rPr>
            </a:br>
            <a:r>
              <a:rPr lang="cs-CZ" sz="2000" i="1">
                <a:latin typeface="Verdana" pitchFamily="34" charset="0"/>
              </a:rPr>
              <a:t>Karel prodal auto sousedovi =</a:t>
            </a:r>
            <a:r>
              <a:rPr lang="en-US" sz="2000">
                <a:latin typeface="Verdana" pitchFamily="34" charset="0"/>
              </a:rPr>
              <a:t>&gt; Karel m</a:t>
            </a:r>
            <a:r>
              <a:rPr lang="cs-CZ" sz="2000">
                <a:latin typeface="Verdana" pitchFamily="34" charset="0"/>
              </a:rPr>
              <a:t>ě</a:t>
            </a:r>
            <a:r>
              <a:rPr lang="en-US" sz="2000">
                <a:latin typeface="Verdana" pitchFamily="34" charset="0"/>
              </a:rPr>
              <a:t>l auto, u</a:t>
            </a:r>
            <a:r>
              <a:rPr lang="cs-CZ" sz="2000">
                <a:latin typeface="Verdana" pitchFamily="34" charset="0"/>
              </a:rPr>
              <a:t>ž</a:t>
            </a:r>
            <a:r>
              <a:rPr lang="en-US" sz="2000">
                <a:latin typeface="Verdana" pitchFamily="34" charset="0"/>
              </a:rPr>
              <a:t> ho nem</a:t>
            </a:r>
            <a:r>
              <a:rPr lang="cs-CZ" sz="2000">
                <a:latin typeface="Verdana" pitchFamily="34" charset="0"/>
              </a:rPr>
              <a:t>á</a:t>
            </a:r>
            <a:r>
              <a:rPr lang="en-US" sz="2000">
                <a:latin typeface="Verdana" pitchFamily="34" charset="0"/>
              </a:rPr>
              <a:t>,</a:t>
            </a:r>
            <a:r>
              <a:rPr lang="cs-CZ" sz="2000">
                <a:latin typeface="Verdana" pitchFamily="34" charset="0"/>
              </a:rPr>
              <a:t> soused je od něj koupil a teď ho má</a:t>
            </a:r>
            <a:r>
              <a:rPr lang="en-US" sz="2000">
                <a:latin typeface="Verdana" pitchFamily="34" charset="0"/>
              </a:rPr>
              <a:t> </a:t>
            </a:r>
            <a:endParaRPr lang="cs-CZ" sz="200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cs-CZ" sz="2000">
                <a:latin typeface="Verdana" pitchFamily="34" charset="0"/>
              </a:rPr>
              <a:t>Pozor</a:t>
            </a:r>
            <a:r>
              <a:rPr lang="en-US" sz="2000">
                <a:latin typeface="Verdana" pitchFamily="34" charset="0"/>
              </a:rPr>
              <a:t>!</a:t>
            </a:r>
          </a:p>
          <a:p>
            <a:pPr>
              <a:spcBef>
                <a:spcPct val="50000"/>
              </a:spcBef>
            </a:pPr>
            <a:r>
              <a:rPr lang="en-US" sz="2000" i="1">
                <a:latin typeface="Verdana" pitchFamily="34" charset="0"/>
              </a:rPr>
              <a:t>Tu</a:t>
            </a:r>
            <a:r>
              <a:rPr lang="cs-CZ" sz="2000" i="1">
                <a:latin typeface="Verdana" pitchFamily="34" charset="0"/>
              </a:rPr>
              <a:t>čňá</a:t>
            </a:r>
            <a:r>
              <a:rPr lang="en-US" sz="2000" i="1">
                <a:latin typeface="Verdana" pitchFamily="34" charset="0"/>
              </a:rPr>
              <a:t>ci jsou pt</a:t>
            </a:r>
            <a:r>
              <a:rPr lang="cs-CZ" sz="2000" i="1">
                <a:latin typeface="Verdana" pitchFamily="34" charset="0"/>
              </a:rPr>
              <a:t>á</a:t>
            </a:r>
            <a:r>
              <a:rPr lang="en-US" sz="2000" i="1">
                <a:latin typeface="Verdana" pitchFamily="34" charset="0"/>
              </a:rPr>
              <a:t>ci</a:t>
            </a:r>
            <a:r>
              <a:rPr lang="cs-CZ" sz="2000" i="1">
                <a:latin typeface="Verdana" pitchFamily="34" charset="0"/>
              </a:rPr>
              <a:t> </a:t>
            </a:r>
            <a:r>
              <a:rPr lang="cs-CZ" sz="2000">
                <a:latin typeface="Verdana" pitchFamily="34" charset="0"/>
              </a:rPr>
              <a:t>?</a:t>
            </a:r>
            <a:r>
              <a:rPr lang="en-US" sz="2000">
                <a:latin typeface="Verdana" pitchFamily="34" charset="0"/>
              </a:rPr>
              <a:t>=&gt;? Tu</a:t>
            </a:r>
            <a:r>
              <a:rPr lang="cs-CZ" sz="2000">
                <a:latin typeface="Verdana" pitchFamily="34" charset="0"/>
              </a:rPr>
              <a:t>čňá</a:t>
            </a:r>
            <a:r>
              <a:rPr lang="en-US" sz="2000">
                <a:latin typeface="Verdana" pitchFamily="34" charset="0"/>
              </a:rPr>
              <a:t>ci maj</a:t>
            </a:r>
            <a:r>
              <a:rPr lang="cs-CZ" sz="2000">
                <a:latin typeface="Verdana" pitchFamily="34" charset="0"/>
              </a:rPr>
              <a:t>í</a:t>
            </a:r>
            <a:r>
              <a:rPr lang="en-US" sz="2000">
                <a:latin typeface="Verdana" pitchFamily="34" charset="0"/>
              </a:rPr>
              <a:t> k</a:t>
            </a:r>
            <a:r>
              <a:rPr lang="cs-CZ" sz="2000">
                <a:latin typeface="Verdana" pitchFamily="34" charset="0"/>
              </a:rPr>
              <a:t>ří</a:t>
            </a:r>
            <a:r>
              <a:rPr lang="en-US" sz="2000">
                <a:latin typeface="Verdana" pitchFamily="34" charset="0"/>
              </a:rPr>
              <a:t>dla a l</a:t>
            </a:r>
            <a:r>
              <a:rPr lang="cs-CZ" sz="2000">
                <a:latin typeface="Verdana" pitchFamily="34" charset="0"/>
              </a:rPr>
              <a:t>é</a:t>
            </a:r>
            <a:r>
              <a:rPr lang="en-US" sz="2000">
                <a:latin typeface="Verdana" pitchFamily="34" charset="0"/>
              </a:rPr>
              <a:t>taj</a:t>
            </a:r>
            <a:r>
              <a:rPr lang="cs-CZ" sz="2000">
                <a:latin typeface="Verdana" pitchFamily="34" charset="0"/>
              </a:rPr>
              <a:t>í?</a:t>
            </a:r>
          </a:p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Sémantika formálních jazyků </a:t>
            </a:r>
            <a:r>
              <a:rPr lang="cs-CZ" sz="2000">
                <a:latin typeface="Verdana" pitchFamily="34" charset="0"/>
              </a:rPr>
              <a:t>často spojuje pravdivost s významem, pro přirozené jazyky je nutné zvolit jiné teorie.</a:t>
            </a:r>
          </a:p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Fregeho princip kompozicionality </a:t>
            </a:r>
            <a:r>
              <a:rPr lang="cs-CZ" sz="2000">
                <a:latin typeface="Verdana" pitchFamily="34" charset="0"/>
              </a:rPr>
              <a:t>(Gottlob Frege, 1848-1925)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Význam složeného výrazu je jednoznačně určen významy jeho částí a způsobem jejich kombinace.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Lexikální sémantika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0772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b="1" dirty="0">
                <a:latin typeface="Verdana" pitchFamily="34" charset="0"/>
              </a:rPr>
              <a:t>Význam slov </a:t>
            </a:r>
            <a:r>
              <a:rPr lang="cs-CZ" dirty="0">
                <a:latin typeface="Verdana" pitchFamily="34" charset="0"/>
              </a:rPr>
              <a:t>můžeme popisovat zase pouze pomocí nějakého (meta)jazyka: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cs-CZ" dirty="0">
                <a:latin typeface="Verdana" pitchFamily="34" charset="0"/>
              </a:rPr>
              <a:t> formálního (vhodný matematický nebo logický kalkul či soustava sémantických rysů, sémů)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cs-CZ" dirty="0">
                <a:latin typeface="Verdana" pitchFamily="34" charset="0"/>
              </a:rPr>
              <a:t> přirozeného (téhož nebo jiného)</a:t>
            </a:r>
          </a:p>
          <a:p>
            <a:pPr>
              <a:spcBef>
                <a:spcPct val="50000"/>
              </a:spcBef>
            </a:pPr>
            <a:r>
              <a:rPr lang="cs-CZ" dirty="0">
                <a:latin typeface="Verdana" pitchFamily="34" charset="0"/>
              </a:rPr>
              <a:t>či v reálném světě kombinací jazyka a situace (předmětu):</a:t>
            </a:r>
            <a:br>
              <a:rPr lang="cs-CZ" dirty="0">
                <a:latin typeface="Verdana" pitchFamily="34" charset="0"/>
              </a:rPr>
            </a:br>
            <a:r>
              <a:rPr lang="cs-CZ" i="1" dirty="0">
                <a:latin typeface="Verdana" pitchFamily="34" charset="0"/>
              </a:rPr>
              <a:t>Toto je křída.</a:t>
            </a:r>
          </a:p>
          <a:p>
            <a:pPr>
              <a:spcBef>
                <a:spcPct val="50000"/>
              </a:spcBef>
            </a:pPr>
            <a:r>
              <a:rPr lang="cs-CZ" b="1" dirty="0">
                <a:latin typeface="Verdana" pitchFamily="34" charset="0"/>
              </a:rPr>
              <a:t>Význam </a:t>
            </a:r>
            <a:r>
              <a:rPr lang="cs-CZ" dirty="0">
                <a:latin typeface="Verdana" pitchFamily="34" charset="0"/>
              </a:rPr>
              <a:t>ale závisí i na kontextu</a:t>
            </a:r>
            <a:r>
              <a:rPr lang="cs-CZ" dirty="0"/>
              <a:t>:</a:t>
            </a:r>
          </a:p>
          <a:p>
            <a:pPr>
              <a:spcBef>
                <a:spcPct val="50000"/>
              </a:spcBef>
            </a:pPr>
            <a:r>
              <a:rPr lang="cs-CZ" b="1" dirty="0">
                <a:latin typeface="csti12" charset="0"/>
              </a:rPr>
              <a:t>Střílení poslanců </a:t>
            </a:r>
            <a:r>
              <a:rPr lang="cs-CZ" i="1" dirty="0">
                <a:latin typeface="csti12" charset="0"/>
              </a:rPr>
              <a:t>ohrožuje naši křehkou demokracii. </a:t>
            </a:r>
            <a:r>
              <a:rPr lang="cs-CZ" dirty="0" smtClean="0">
                <a:latin typeface="csti12" charset="0"/>
              </a:rPr>
              <a:t>(příklad převzat od </a:t>
            </a:r>
            <a:r>
              <a:rPr lang="cs-CZ" dirty="0" err="1" smtClean="0">
                <a:latin typeface="csti12" charset="0"/>
              </a:rPr>
              <a:t>prof.Paly</a:t>
            </a:r>
            <a:r>
              <a:rPr lang="cs-CZ" dirty="0" smtClean="0">
                <a:latin typeface="csti12" charset="0"/>
              </a:rPr>
              <a:t>)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Lexikální sémantika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0772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Význam slov </a:t>
            </a:r>
            <a:r>
              <a:rPr lang="cs-CZ" sz="2000">
                <a:latin typeface="Verdana" pitchFamily="34" charset="0"/>
              </a:rPr>
              <a:t>můžeme nezávisle na kontextu popisovat pomocí významových (sémantických) tříd (rysů). </a:t>
            </a:r>
          </a:p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Ontologie</a:t>
            </a:r>
            <a:r>
              <a:rPr lang="cs-CZ" sz="2000">
                <a:latin typeface="Verdana" pitchFamily="34" charset="0"/>
              </a:rPr>
              <a:t> = množina tříd objektů, která představuje klasifikaci objektů universa U, např.: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fyzické objekty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kvantity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vztahy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vlastnosti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akce  atd.</a:t>
            </a:r>
          </a:p>
          <a:p>
            <a:pPr>
              <a:spcBef>
                <a:spcPct val="50000"/>
              </a:spcBef>
            </a:pPr>
            <a:r>
              <a:rPr lang="cs-CZ" sz="2000">
                <a:latin typeface="Verdana" pitchFamily="34" charset="0"/>
              </a:rPr>
              <a:t>Tyto třídy lze dále zjemňovat: slovesa pohybu, péče o tělo, změny, komunikace apod.</a:t>
            </a:r>
          </a:p>
          <a:p>
            <a:pPr>
              <a:spcBef>
                <a:spcPct val="50000"/>
              </a:spcBef>
            </a:pPr>
            <a:r>
              <a:rPr lang="cs-CZ" sz="2000">
                <a:latin typeface="Verdana" pitchFamily="34" charset="0"/>
              </a:rPr>
              <a:t>Existují doménové (domain) a vrcholové (upper) ontologie.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9750" y="5949950"/>
            <a:ext cx="807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Význam slov </a:t>
            </a:r>
            <a:r>
              <a:rPr lang="cs-CZ" sz="2000">
                <a:latin typeface="Verdana" pitchFamily="34" charset="0"/>
              </a:rPr>
              <a:t>ale není jednoznačný: </a:t>
            </a:r>
            <a:r>
              <a:rPr lang="cs-CZ" sz="2000" i="1">
                <a:latin typeface="Verdana" pitchFamily="34" charset="0"/>
              </a:rPr>
              <a:t>kohoutek, štěně, hlava</a:t>
            </a:r>
            <a:endParaRPr lang="cs-CZ" sz="2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Popis významu slov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80772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Ve slovnících</a:t>
            </a:r>
            <a:br>
              <a:rPr lang="cs-CZ" sz="2000" b="1">
                <a:latin typeface="Verdana" pitchFamily="34" charset="0"/>
              </a:rPr>
            </a:br>
            <a:r>
              <a:rPr lang="cs-CZ" sz="2000" b="1">
                <a:latin typeface="Verdana" pitchFamily="34" charset="0"/>
              </a:rPr>
              <a:t>- </a:t>
            </a:r>
            <a:r>
              <a:rPr lang="cs-CZ" sz="2000">
                <a:latin typeface="Verdana" pitchFamily="34" charset="0"/>
              </a:rPr>
              <a:t>pomocí synonym, např. OALD, SSJČ,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pomocí definic, 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pomocí množiny vybraných primitivních výrazů daného přir. jazyka,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pomocí speciálního metajazyka: sémantických rysů, např.</a:t>
            </a:r>
            <a:br>
              <a:rPr lang="cs-CZ" sz="2000">
                <a:latin typeface="Verdana" pitchFamily="34" charset="0"/>
              </a:rPr>
            </a:br>
            <a:r>
              <a:rPr lang="cs-CZ" sz="2000" b="1">
                <a:latin typeface="Verdana" pitchFamily="34" charset="0"/>
              </a:rPr>
              <a:t>muž</a:t>
            </a:r>
            <a:r>
              <a:rPr lang="cs-CZ" sz="2000">
                <a:latin typeface="Verdana" pitchFamily="34" charset="0"/>
              </a:rPr>
              <a:t> = HUM, MASK, ADU </a:t>
            </a:r>
            <a:br>
              <a:rPr lang="cs-CZ" sz="2000">
                <a:latin typeface="Verdana" pitchFamily="34" charset="0"/>
              </a:rPr>
            </a:br>
            <a:r>
              <a:rPr lang="cs-CZ" sz="2000" b="1">
                <a:latin typeface="Verdana" pitchFamily="34" charset="0"/>
              </a:rPr>
              <a:t>dívka</a:t>
            </a:r>
            <a:r>
              <a:rPr lang="cs-CZ" sz="2000">
                <a:latin typeface="Verdana" pitchFamily="34" charset="0"/>
              </a:rPr>
              <a:t> = HUM, FEM, -ADU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95288" y="4437063"/>
            <a:ext cx="8077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Pomocí sémantické sítě</a:t>
            </a:r>
            <a:br>
              <a:rPr lang="cs-CZ" sz="2000" b="1">
                <a:latin typeface="Verdana" pitchFamily="34" charset="0"/>
              </a:rPr>
            </a:br>
            <a:r>
              <a:rPr lang="cs-CZ" sz="2000" b="1">
                <a:latin typeface="Verdana" pitchFamily="34" charset="0"/>
              </a:rPr>
              <a:t>- </a:t>
            </a:r>
            <a:r>
              <a:rPr lang="cs-CZ" sz="2000">
                <a:latin typeface="Verdana" pitchFamily="34" charset="0"/>
              </a:rPr>
              <a:t>forma sémantické sítě lépe zachycuje víceznačnosti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je možné pracovat s hierarchií pojmů</a:t>
            </a:r>
            <a:br>
              <a:rPr lang="cs-CZ" sz="2000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- výhodnější pro počítačové zpracování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Sémantická síť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305800" cy="40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b="1">
                <a:latin typeface="Verdana" pitchFamily="34" charset="0"/>
              </a:rPr>
              <a:t>WordNet</a:t>
            </a:r>
            <a:br>
              <a:rPr lang="cs-CZ" sz="2000" b="1">
                <a:latin typeface="Verdana" pitchFamily="34" charset="0"/>
              </a:rPr>
            </a:br>
            <a:r>
              <a:rPr lang="cs-CZ" sz="2000">
                <a:latin typeface="Verdana" pitchFamily="34" charset="0"/>
              </a:rPr>
              <a:t>1993 George A. Miller z Princetonu: </a:t>
            </a:r>
            <a:r>
              <a:rPr lang="cs-CZ" sz="2000">
                <a:solidFill>
                  <a:schemeClr val="accent2"/>
                </a:solidFill>
                <a:latin typeface="Verdana" pitchFamily="34" charset="0"/>
              </a:rPr>
              <a:t>http://wordnet.princeton.edu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2000">
                <a:latin typeface="Verdana" pitchFamily="34" charset="0"/>
              </a:rPr>
              <a:t> WordNet</a:t>
            </a:r>
            <a:r>
              <a:rPr lang="cs-CZ" sz="2000" baseline="30000">
                <a:latin typeface="Verdana" pitchFamily="34" charset="0"/>
              </a:rPr>
              <a:t>®</a:t>
            </a:r>
            <a:r>
              <a:rPr lang="cs-CZ" sz="2000">
                <a:latin typeface="Verdana" pitchFamily="34" charset="0"/>
              </a:rPr>
              <a:t> je rozsáhlá lexikální databáze angličtiny obsahující podstatná a přídavná jména, slovesa a příslovce seskupená do množin synonym (synsetů). Každý synset vyjadřuje určitý koncept, jsou mezi sebou navzájem propojeny sémantickými a lexikálními relacemi.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cs-CZ" sz="2000">
                <a:latin typeface="Verdana" pitchFamily="34" charset="0"/>
              </a:rPr>
              <a:t> Celou sítí je možno procházet pomocí prohlížeče.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cs-CZ" sz="2000">
                <a:latin typeface="Verdana" pitchFamily="34" charset="0"/>
              </a:rPr>
              <a:t> WordNet  je veřejný, je možné si jej stáhnout.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cs-CZ" sz="2000"/>
              <a:t> </a:t>
            </a:r>
            <a:r>
              <a:rPr lang="cs-CZ" sz="2000">
                <a:latin typeface="Verdana" pitchFamily="34" charset="0"/>
              </a:rPr>
              <a:t>Ve verzi 3.0 obsahuje téměř 155 000 hesel a 117 000 synsetů.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09600" y="1066800"/>
            <a:ext cx="7924800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600" b="1">
                <a:solidFill>
                  <a:schemeClr val="accent2"/>
                </a:solidFill>
                <a:latin typeface="Verdana" pitchFamily="34" charset="0"/>
              </a:rPr>
              <a:t>Chair</a:t>
            </a:r>
          </a:p>
          <a:p>
            <a:pPr>
              <a:spcBef>
                <a:spcPct val="50000"/>
              </a:spcBef>
            </a:pPr>
            <a:r>
              <a:rPr lang="cs-CZ" sz="1600" b="1">
                <a:latin typeface="Verdana" pitchFamily="34" charset="0"/>
              </a:rPr>
              <a:t>Noun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600">
                <a:latin typeface="Verdana" pitchFamily="34" charset="0"/>
              </a:rPr>
              <a:t>S: (n) </a:t>
            </a:r>
            <a:r>
              <a:rPr lang="cs-CZ" sz="1600" b="1">
                <a:latin typeface="Verdana" pitchFamily="34" charset="0"/>
              </a:rPr>
              <a:t>chair</a:t>
            </a:r>
            <a:r>
              <a:rPr lang="cs-CZ" sz="1600">
                <a:latin typeface="Verdana" pitchFamily="34" charset="0"/>
              </a:rPr>
              <a:t> (a seat for one person, with a support for the back) </a:t>
            </a:r>
            <a:r>
              <a:rPr lang="cs-CZ" sz="1600" i="1">
                <a:latin typeface="Verdana" pitchFamily="34" charset="0"/>
              </a:rPr>
              <a:t>"he put his coat over the back of the chair and sat down"</a:t>
            </a:r>
            <a:endParaRPr lang="cs-CZ" sz="1600">
              <a:latin typeface="Verdana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600">
                <a:latin typeface="Verdana" pitchFamily="34" charset="0"/>
              </a:rPr>
              <a:t>S: (n) </a:t>
            </a:r>
            <a:r>
              <a:rPr lang="cs-CZ" sz="1600">
                <a:solidFill>
                  <a:schemeClr val="accent2"/>
                </a:solidFill>
                <a:latin typeface="Verdana" pitchFamily="34" charset="0"/>
              </a:rPr>
              <a:t>professorship</a:t>
            </a:r>
            <a:r>
              <a:rPr lang="cs-CZ" sz="1600">
                <a:latin typeface="Verdana" pitchFamily="34" charset="0"/>
              </a:rPr>
              <a:t>, </a:t>
            </a:r>
            <a:r>
              <a:rPr lang="cs-CZ" sz="1600" b="1">
                <a:latin typeface="Verdana" pitchFamily="34" charset="0"/>
              </a:rPr>
              <a:t>chair</a:t>
            </a:r>
            <a:r>
              <a:rPr lang="cs-CZ" sz="1600">
                <a:latin typeface="Verdana" pitchFamily="34" charset="0"/>
              </a:rPr>
              <a:t> (the position of professor) </a:t>
            </a:r>
            <a:r>
              <a:rPr lang="cs-CZ" sz="1600" i="1">
                <a:latin typeface="Verdana" pitchFamily="34" charset="0"/>
              </a:rPr>
              <a:t>"he was awarded an endowed chair in economics"</a:t>
            </a:r>
            <a:endParaRPr lang="cs-CZ" sz="1600">
              <a:latin typeface="Verdana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600">
                <a:latin typeface="Verdana" pitchFamily="34" charset="0"/>
              </a:rPr>
              <a:t>S: (n) </a:t>
            </a:r>
            <a:r>
              <a:rPr lang="cs-CZ" sz="1600">
                <a:solidFill>
                  <a:schemeClr val="accent2"/>
                </a:solidFill>
                <a:latin typeface="Verdana" pitchFamily="34" charset="0"/>
              </a:rPr>
              <a:t>president</a:t>
            </a:r>
            <a:r>
              <a:rPr lang="cs-CZ" sz="1600">
                <a:latin typeface="Verdana" pitchFamily="34" charset="0"/>
              </a:rPr>
              <a:t>, </a:t>
            </a:r>
            <a:r>
              <a:rPr lang="cs-CZ" sz="1600">
                <a:solidFill>
                  <a:schemeClr val="accent2"/>
                </a:solidFill>
                <a:latin typeface="Verdana" pitchFamily="34" charset="0"/>
              </a:rPr>
              <a:t>chairman</a:t>
            </a:r>
            <a:r>
              <a:rPr lang="cs-CZ" sz="1600">
                <a:latin typeface="Verdana" pitchFamily="34" charset="0"/>
              </a:rPr>
              <a:t>, </a:t>
            </a:r>
            <a:r>
              <a:rPr lang="cs-CZ" sz="1600">
                <a:solidFill>
                  <a:schemeClr val="accent2"/>
                </a:solidFill>
                <a:latin typeface="Verdana" pitchFamily="34" charset="0"/>
              </a:rPr>
              <a:t>chairwoman</a:t>
            </a:r>
            <a:r>
              <a:rPr lang="cs-CZ" sz="1600">
                <a:latin typeface="Verdana" pitchFamily="34" charset="0"/>
              </a:rPr>
              <a:t>, </a:t>
            </a:r>
            <a:r>
              <a:rPr lang="cs-CZ" sz="1600" b="1">
                <a:latin typeface="Verdana" pitchFamily="34" charset="0"/>
              </a:rPr>
              <a:t>chair</a:t>
            </a:r>
            <a:r>
              <a:rPr lang="cs-CZ" sz="1600">
                <a:latin typeface="Verdana" pitchFamily="34" charset="0"/>
              </a:rPr>
              <a:t>, </a:t>
            </a:r>
            <a:r>
              <a:rPr lang="cs-CZ" sz="1600">
                <a:solidFill>
                  <a:schemeClr val="accent2"/>
                </a:solidFill>
                <a:latin typeface="Verdana" pitchFamily="34" charset="0"/>
              </a:rPr>
              <a:t>chairperson</a:t>
            </a:r>
            <a:r>
              <a:rPr lang="cs-CZ" sz="1600">
                <a:latin typeface="Verdana" pitchFamily="34" charset="0"/>
              </a:rPr>
              <a:t> (the officer who presides at the meetings of an organization) </a:t>
            </a:r>
            <a:r>
              <a:rPr lang="cs-CZ" sz="1600" i="1">
                <a:latin typeface="Verdana" pitchFamily="34" charset="0"/>
              </a:rPr>
              <a:t>"address your remarks to the chairperson"</a:t>
            </a:r>
            <a:endParaRPr lang="cs-CZ" sz="1600">
              <a:latin typeface="Verdana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600">
                <a:latin typeface="Verdana" pitchFamily="34" charset="0"/>
              </a:rPr>
              <a:t>S: (n) </a:t>
            </a:r>
            <a:r>
              <a:rPr lang="cs-CZ" sz="1600">
                <a:solidFill>
                  <a:schemeClr val="accent2"/>
                </a:solidFill>
                <a:latin typeface="Verdana" pitchFamily="34" charset="0"/>
              </a:rPr>
              <a:t>electric chair</a:t>
            </a:r>
            <a:r>
              <a:rPr lang="cs-CZ" sz="1600">
                <a:latin typeface="Verdana" pitchFamily="34" charset="0"/>
              </a:rPr>
              <a:t>, </a:t>
            </a:r>
            <a:r>
              <a:rPr lang="cs-CZ" sz="1600" b="1">
                <a:latin typeface="Verdana" pitchFamily="34" charset="0"/>
              </a:rPr>
              <a:t>chair</a:t>
            </a:r>
            <a:r>
              <a:rPr lang="cs-CZ" sz="1600">
                <a:latin typeface="Verdana" pitchFamily="34" charset="0"/>
              </a:rPr>
              <a:t>, </a:t>
            </a:r>
            <a:r>
              <a:rPr lang="cs-CZ" sz="1600">
                <a:solidFill>
                  <a:schemeClr val="accent2"/>
                </a:solidFill>
                <a:latin typeface="Verdana" pitchFamily="34" charset="0"/>
              </a:rPr>
              <a:t>death chair</a:t>
            </a:r>
            <a:r>
              <a:rPr lang="cs-CZ" sz="1600">
                <a:latin typeface="Verdana" pitchFamily="34" charset="0"/>
              </a:rPr>
              <a:t>, </a:t>
            </a:r>
            <a:r>
              <a:rPr lang="cs-CZ" sz="1600">
                <a:solidFill>
                  <a:schemeClr val="accent2"/>
                </a:solidFill>
                <a:latin typeface="Verdana" pitchFamily="34" charset="0"/>
              </a:rPr>
              <a:t>hot seat</a:t>
            </a:r>
            <a:r>
              <a:rPr lang="cs-CZ" sz="1600">
                <a:latin typeface="Verdana" pitchFamily="34" charset="0"/>
              </a:rPr>
              <a:t> (an instrument of execution by electrocution; resembles an ordinary seat for one person) </a:t>
            </a:r>
            <a:r>
              <a:rPr lang="cs-CZ" sz="1600" i="1">
                <a:latin typeface="Verdana" pitchFamily="34" charset="0"/>
              </a:rPr>
              <a:t>"the murderer was sentenced to die in the chair"</a:t>
            </a:r>
            <a:endParaRPr lang="cs-CZ" sz="160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cs-CZ" sz="1600" b="1">
                <a:latin typeface="Verdana" pitchFamily="34" charset="0"/>
              </a:rPr>
              <a:t>Verb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600">
                <a:latin typeface="Verdana" pitchFamily="34" charset="0"/>
              </a:rPr>
              <a:t>S: (v) </a:t>
            </a:r>
            <a:r>
              <a:rPr lang="cs-CZ" sz="1600" b="1">
                <a:latin typeface="Verdana" pitchFamily="34" charset="0"/>
              </a:rPr>
              <a:t>chair</a:t>
            </a:r>
            <a:r>
              <a:rPr lang="cs-CZ" sz="1600">
                <a:latin typeface="Verdana" pitchFamily="34" charset="0"/>
              </a:rPr>
              <a:t>, </a:t>
            </a:r>
            <a:r>
              <a:rPr lang="cs-CZ" sz="1600">
                <a:solidFill>
                  <a:schemeClr val="accent2"/>
                </a:solidFill>
                <a:latin typeface="Verdana" pitchFamily="34" charset="0"/>
              </a:rPr>
              <a:t>chairman</a:t>
            </a:r>
            <a:r>
              <a:rPr lang="cs-CZ" sz="1600">
                <a:latin typeface="Verdana" pitchFamily="34" charset="0"/>
              </a:rPr>
              <a:t> (act or preside as chair, as of an academic department in a university) </a:t>
            </a:r>
            <a:r>
              <a:rPr lang="cs-CZ" sz="1600" i="1">
                <a:latin typeface="Verdana" pitchFamily="34" charset="0"/>
              </a:rPr>
              <a:t>"She chaired the department for many years"</a:t>
            </a:r>
            <a:endParaRPr lang="cs-CZ" sz="1600">
              <a:latin typeface="Verdana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sz="1600">
                <a:latin typeface="Verdana" pitchFamily="34" charset="0"/>
              </a:rPr>
              <a:t>S: (v) </a:t>
            </a:r>
            <a:r>
              <a:rPr lang="cs-CZ" sz="1600">
                <a:solidFill>
                  <a:schemeClr val="accent2"/>
                </a:solidFill>
                <a:latin typeface="Verdana" pitchFamily="34" charset="0"/>
              </a:rPr>
              <a:t>moderate</a:t>
            </a:r>
            <a:r>
              <a:rPr lang="cs-CZ" sz="1600">
                <a:latin typeface="Verdana" pitchFamily="34" charset="0"/>
              </a:rPr>
              <a:t>, </a:t>
            </a:r>
            <a:r>
              <a:rPr lang="cs-CZ" sz="1600" b="1">
                <a:latin typeface="Verdana" pitchFamily="34" charset="0"/>
              </a:rPr>
              <a:t>chair</a:t>
            </a:r>
            <a:r>
              <a:rPr lang="cs-CZ" sz="1600">
                <a:latin typeface="Verdana" pitchFamily="34" charset="0"/>
              </a:rPr>
              <a:t>, </a:t>
            </a:r>
            <a:r>
              <a:rPr lang="cs-CZ" sz="1600">
                <a:solidFill>
                  <a:schemeClr val="accent2"/>
                </a:solidFill>
                <a:latin typeface="Verdana" pitchFamily="34" charset="0"/>
              </a:rPr>
              <a:t>lead</a:t>
            </a:r>
            <a:r>
              <a:rPr lang="cs-CZ" sz="1600">
                <a:latin typeface="Verdana" pitchFamily="34" charset="0"/>
              </a:rPr>
              <a:t> (preside over) </a:t>
            </a:r>
            <a:r>
              <a:rPr lang="cs-CZ" sz="1600" i="1">
                <a:latin typeface="Verdana" pitchFamily="34" charset="0"/>
              </a:rPr>
              <a:t>"John moderated the discussion"</a:t>
            </a:r>
            <a:endParaRPr lang="cs-CZ" sz="1600">
              <a:latin typeface="Verdana" pitchFamily="34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4572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>
                <a:solidFill>
                  <a:schemeClr val="accent2"/>
                </a:solidFill>
                <a:latin typeface="Verdana" pitchFamily="34" charset="0"/>
              </a:rPr>
              <a:t>Příklad z WordNetu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1461</Words>
  <Application>Microsoft Office PowerPoint</Application>
  <PresentationFormat>On-screen Show (4:3)</PresentationFormat>
  <Paragraphs>204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Default Design</vt:lpstr>
      <vt:lpstr>Dokument</vt:lpstr>
      <vt:lpstr>Document</vt:lpstr>
      <vt:lpstr>Sémantika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Aplikace WordNetu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Syntaktické kategorie v MG</vt:lpstr>
      <vt:lpstr>Definice kategorií/Generování</vt:lpstr>
      <vt:lpstr>Příklady výrazů</vt:lpstr>
      <vt:lpstr>Příklad pravidla F3 pro BTV</vt:lpstr>
      <vt:lpstr>Syntaktická pravidla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vk</dc:creator>
  <cp:lastModifiedBy>vk</cp:lastModifiedBy>
  <cp:revision>86</cp:revision>
  <dcterms:created xsi:type="dcterms:W3CDTF">2007-01-03T23:19:15Z</dcterms:created>
  <dcterms:modified xsi:type="dcterms:W3CDTF">2017-12-21T15:46:58Z</dcterms:modified>
</cp:coreProperties>
</file>