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80" r:id="rId24"/>
    <p:sldId id="277" r:id="rId25"/>
    <p:sldId id="278" r:id="rId26"/>
    <p:sldId id="279" r:id="rId27"/>
    <p:sldId id="284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2023 </a:t>
            </a:r>
            <a:r>
              <a:rPr lang="zh-CN" altLang="en-US" smtClean="0"/>
              <a:t>复习及练习</a:t>
            </a:r>
            <a:r>
              <a:rPr lang="en-US" altLang="zh-CN" smtClean="0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noProof="1" smtClean="0"/>
              <a:t>Desktop computers are small enough to fit on top of or alongside a desk yet are too big to carry around. </a:t>
            </a:r>
            <a:endParaRPr lang="en-US" altLang="zh-CN" sz="2800" noProof="1" smtClean="0"/>
          </a:p>
          <a:p>
            <a:r>
              <a:rPr lang="en-US" altLang="zh-CN" sz="2800" noProof="1" smtClean="0"/>
              <a:t>Notebook computers, also known as laptop computers, are portable and lightweight and fit into most briefcases. 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Microprocessor and system board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noProof="1" smtClean="0">
                <a:sym typeface="+mn-ea"/>
              </a:rPr>
              <a:t>A new type of chip, the dual-core chip, can provide two separate and independent CPUs. </a:t>
            </a:r>
            <a:endParaRPr lang="en-US" altLang="zh-CN" sz="2800" noProof="1" smtClean="0">
              <a:sym typeface="+mn-ea"/>
            </a:endParaRPr>
          </a:p>
          <a:p>
            <a:r>
              <a:rPr lang="en-US" altLang="zh-CN" sz="2800" noProof="1" smtClean="0">
                <a:sym typeface="+mn-ea"/>
              </a:rPr>
              <a:t>These chips allow a single computer to run two programs at the same time. </a:t>
            </a:r>
            <a:endParaRPr lang="en-US" altLang="zh-CN" sz="2800" noProof="1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The system board is the communications medium for the entire computer system. </a:t>
            </a:r>
            <a:endParaRPr lang="en-US" altLang="zh-CN" sz="2800" smtClean="0"/>
          </a:p>
          <a:p>
            <a:pPr>
              <a:lnSpc>
                <a:spcPct val="125000"/>
              </a:lnSpc>
            </a:pPr>
            <a:r>
              <a:rPr lang="en-US" altLang="zh-CN" sz="2800" smtClean="0"/>
              <a:t>Every component of the system unit connects to the system board.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The system board is the communications medium for the entire computer system. </a:t>
            </a:r>
            <a:endParaRPr lang="en-US" altLang="zh-CN" sz="2800" smtClean="0"/>
          </a:p>
          <a:p>
            <a:pPr>
              <a:lnSpc>
                <a:spcPct val="125000"/>
              </a:lnSpc>
            </a:pPr>
            <a:r>
              <a:rPr lang="en-US" altLang="zh-CN" sz="2800" smtClean="0"/>
              <a:t>Every component of the system unit connects to the system board.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noProof="1" smtClean="0"/>
              <a:t>Sockets are used to connect the system board to a variety of different types of chips, including microprocessor and memory chips.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800" noProof="1" smtClean="0"/>
              <a:t>Notebook, tablet PC, and handheld system boards are smaller than desktop system boards. </a:t>
            </a:r>
            <a:endParaRPr lang="en-US" altLang="zh-CN" sz="2800" noProof="1" smtClean="0"/>
          </a:p>
          <a:p>
            <a:pPr>
              <a:lnSpc>
                <a:spcPct val="110000"/>
              </a:lnSpc>
              <a:defRPr/>
            </a:pPr>
            <a:r>
              <a:rPr lang="en-US" altLang="zh-CN" sz="2800" noProof="1" smtClean="0"/>
              <a:t>However, they perform the same functions as desktop system boards.　</a:t>
            </a:r>
            <a:endParaRPr lang="en-US" altLang="zh-CN" sz="2800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Memory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Memory is a holding area for data, instructions, and information. </a:t>
            </a:r>
            <a:endParaRPr lang="en-US" altLang="zh-CN" sz="2800" smtClean="0"/>
          </a:p>
          <a:p>
            <a:pPr>
              <a:lnSpc>
                <a:spcPct val="125000"/>
              </a:lnSpc>
            </a:pPr>
            <a:r>
              <a:rPr lang="en-US" altLang="zh-CN" sz="2800" smtClean="0"/>
              <a:t>Like microprocessors, memory is contained on chips connected to the system board.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noProof="1" smtClean="0"/>
              <a:t>Random-access memory (RAM) chips hold the program (sequence of instructions) and data that the CPU is presently processing.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闭卷考试</a:t>
            </a:r>
            <a:endParaRPr lang="en-US" altLang="zh-CN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</a:t>
            </a: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学期成绩录入时仍执行期末考试成绩不足</a:t>
            </a: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分不计平时成绩</a:t>
            </a:r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政策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综合成绩 </a:t>
            </a:r>
            <a:r>
              <a:rPr lang="en-US" altLang="zh-CN" smtClean="0"/>
              <a:t>= </a:t>
            </a:r>
            <a:r>
              <a:rPr lang="zh-CN" altLang="en-US" smtClean="0"/>
              <a:t>平时成绩（</a:t>
            </a:r>
            <a:r>
              <a:rPr lang="en-US" altLang="zh-CN" smtClean="0"/>
              <a:t>40%</a:t>
            </a:r>
            <a:r>
              <a:rPr lang="zh-CN" altLang="en-US" smtClean="0"/>
              <a:t>）</a:t>
            </a:r>
            <a:r>
              <a:rPr lang="en-US" altLang="zh-CN" smtClean="0"/>
              <a:t>+</a:t>
            </a:r>
            <a:r>
              <a:rPr lang="zh-CN" altLang="en-US" smtClean="0"/>
              <a:t>期末成绩（</a:t>
            </a:r>
            <a:r>
              <a:rPr lang="en-US" altLang="zh-CN" smtClean="0"/>
              <a:t>60%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In a computer with a cache (not all machines have one), the computer detects which information in RAM is most frequently used. </a:t>
            </a:r>
            <a:endParaRPr lang="en-US" altLang="zh-CN" sz="2800" smtClean="0"/>
          </a:p>
          <a:p>
            <a:pPr>
              <a:lnSpc>
                <a:spcPct val="120000"/>
              </a:lnSpc>
            </a:pPr>
            <a:r>
              <a:rPr lang="en-US" altLang="zh-CN" sz="2800" smtClean="0"/>
              <a:t>It then copies that information into the cache. </a:t>
            </a:r>
            <a:endParaRPr lang="en-US" altLang="zh-CN" sz="2800" smtClean="0"/>
          </a:p>
          <a:p>
            <a:pPr>
              <a:lnSpc>
                <a:spcPct val="120000"/>
              </a:lnSpc>
            </a:pPr>
            <a:r>
              <a:rPr lang="en-US" altLang="zh-CN" sz="2800" smtClean="0"/>
              <a:t>When needed, the CPU can quickly access the information from the cache.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Read-only memory (ROM) chips have programs built into them at the factory. </a:t>
            </a:r>
            <a:endParaRPr lang="en-US" altLang="zh-CN" sz="2800" smtClean="0"/>
          </a:p>
          <a:p>
            <a:pPr>
              <a:lnSpc>
                <a:spcPct val="120000"/>
              </a:lnSpc>
            </a:pPr>
            <a:r>
              <a:rPr lang="en-US" altLang="zh-CN" sz="2800" smtClean="0"/>
              <a:t>Unlike RAM chips, ROM chips are not volatile and cannot be changed by the user.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Secondary Storages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800" noProof="1" smtClean="0"/>
              <a:t>Secondary storage provides permanent or nonvolatile storage. </a:t>
            </a:r>
            <a:endParaRPr lang="en-US" altLang="zh-CN" sz="2800" noProof="1" smtClean="0"/>
          </a:p>
          <a:p>
            <a:pPr>
              <a:lnSpc>
                <a:spcPct val="120000"/>
              </a:lnSpc>
              <a:defRPr/>
            </a:pPr>
            <a:r>
              <a:rPr lang="en-US" altLang="zh-CN" sz="2800" noProof="1" smtClean="0"/>
              <a:t>Using secondary storage devices such as a hard disk drive, data and programs can be retained after the computer has been shut off. 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Flash memory cards are credit card-sized solid-state storage devices widely used in notebook computers.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800" smtClean="0"/>
              <a:t>Advantages of Internet hard drives compared to other types of secondary storage include low cost and the flexibility to access information from any location using the Internet.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 Input and Output Devices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70000"/>
              </a:lnSpc>
              <a:defRPr/>
            </a:pPr>
            <a:r>
              <a:rPr lang="en-US" altLang="zh-CN" sz="2800" noProof="1" smtClean="0">
                <a:sym typeface="+mn-ea"/>
              </a:rPr>
              <a:t>A mouse controls a pointer that is displayed on the monitor. </a:t>
            </a:r>
            <a:endParaRPr lang="en-US" altLang="zh-CN" sz="2800" noProof="1" smtClean="0">
              <a:sym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2800" noProof="1" smtClean="0">
                <a:sym typeface="+mn-ea"/>
              </a:rPr>
              <a:t>The mouse pointer usually appears in the shape of an arrow. </a:t>
            </a:r>
            <a:endParaRPr lang="en-US" altLang="zh-CN" sz="2800" noProof="1" smtClean="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800" noProof="1" smtClean="0"/>
              <a:t>A touch screen is a particular kind of monitor and is commonly used at restaurants, automated teller machines (ATMs), and information centers.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sz="2800" smtClean="0"/>
              <a:t>A light pen is a light-sensitive penlike device. </a:t>
            </a:r>
            <a:endParaRPr lang="en-US" altLang="zh-CN" sz="2800" smtClean="0"/>
          </a:p>
          <a:p>
            <a:pPr>
              <a:lnSpc>
                <a:spcPct val="170000"/>
              </a:lnSpc>
            </a:pPr>
            <a:r>
              <a:rPr lang="en-US" altLang="zh-CN" sz="2800" smtClean="0"/>
              <a:t>The light pen is placed against the monitor. </a:t>
            </a:r>
            <a:endParaRPr lang="en-US" altLang="zh-CN" sz="2800" smtClean="0"/>
          </a:p>
          <a:p>
            <a:pPr>
              <a:lnSpc>
                <a:spcPct val="170000"/>
              </a:lnSpc>
            </a:pPr>
            <a:r>
              <a:rPr lang="en-US" altLang="zh-CN" sz="2800" smtClean="0"/>
              <a:t>This closes a photoelectric circuit and identifies the spot for entering or modifying data.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An input device is any piece of equipment that supplies materials (input) to the computer. </a:t>
            </a:r>
            <a:endParaRPr lang="en-US" altLang="zh-CN" sz="2800" smtClean="0"/>
          </a:p>
          <a:p>
            <a:pPr>
              <a:lnSpc>
                <a:spcPct val="125000"/>
              </a:lnSpc>
            </a:pPr>
            <a:r>
              <a:rPr lang="en-US" altLang="zh-CN" sz="2800" smtClean="0"/>
              <a:t>The most common input devices are the keyboard and mouse. </a:t>
            </a:r>
            <a:endParaRPr lang="en-US" altLang="zh-CN" sz="28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The most frequently used output device is the monitor. 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/>
              <a:t>Also known as display screens, monitors present visual images of text and graphics.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2 System Software</a:t>
            </a:r>
            <a:br>
              <a:rPr lang="en-US" altLang="zh-CN" smtClean="0"/>
            </a:br>
            <a:r>
              <a:rPr lang="en-US" altLang="zh-CN" smtClean="0"/>
              <a:t>2.1 Windows 10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2800" smtClean="0"/>
              <a:t>When a keyboard is attached, users are asked if they want to switch to a user interface mode that is optimized for mouse and keyboard, or stay within the touch-optimized mode. </a:t>
            </a:r>
            <a:endParaRPr lang="zh-CN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smtClean="0"/>
              <a:t>The menu can be resized, and expanded into a full-screen display, which is the default option in touch environments.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2800" noProof="1" smtClean="0">
                <a:sym typeface="+mn-ea"/>
              </a:rPr>
              <a:t>As in the past, we will offer different Windows editions that are tailored for various device families and uses. </a:t>
            </a:r>
            <a:endParaRPr lang="en-US" altLang="zh-CN" sz="2800" noProof="1" smtClean="0">
              <a:sym typeface="+mn-ea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noProof="1" smtClean="0">
                <a:sym typeface="+mn-ea"/>
              </a:rPr>
              <a:t>These different editions address specific needs of our various customers, from consumers to small businesses to the largest enterprises.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3</a:t>
            </a:r>
            <a:br>
              <a:rPr lang="en-US" altLang="zh-CN" smtClean="0"/>
            </a:br>
            <a:r>
              <a:rPr lang="en-US" altLang="zh-CN" smtClean="0"/>
              <a:t>3.1 Wi-Fi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sz="2800" noProof="1" smtClean="0"/>
              <a:t>A local area network is a computer network that interconnects computers within a limited area such as a home, school, computer laboratory, or office building, using network media. 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noProof="1" smtClean="0"/>
              <a:t>Unlike less advanced network hubs, a network switch forwards data only to one or multiple devices that need to receive it, rather than broadcasting the same data to each of its ports.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noProof="1" smtClean="0"/>
              <a:t>Many devices can use Wi-Fi, e.g. personal computers, video-game consoles, smartphones, digital cameras, tablet computers and digital audio players. </a:t>
            </a:r>
            <a:endParaRPr lang="en-US" altLang="zh-CN" sz="2800" noProof="1" smtClean="0"/>
          </a:p>
          <a:p>
            <a:r>
              <a:rPr lang="en-US" altLang="zh-CN" sz="2800" noProof="1" smtClean="0"/>
              <a:t>These can connect to a network resource such as the Internet via a wireless network access point. 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noProof="1" smtClean="0"/>
              <a:t>Hotspot coverage can comprise an area as small as a single room with walls that block radio waves, or as large as many square kilometers achieved by using multiple overlapping access points.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Other possibilities include image and bar-code scanners, joysticks, touch screens, digital cameras, electronic pens, fingerprint readers, and microphones. Input devices for a stereo system might be a CD player and antenna.</a:t>
            </a:r>
            <a:endParaRPr lang="en-US" altLang="zh-CN" sz="28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A processor is composed of two functional units—a control unit and an arithmetic/logic unit—and a set of special workspaces called registers.   </a:t>
            </a:r>
            <a:endParaRPr lang="en-US" altLang="zh-CN" sz="28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smtClean="0"/>
              <a:t>The control unit fetches instructions from memory and determines their types or decodes them. </a:t>
            </a:r>
            <a:endParaRPr lang="en-US" altLang="zh-CN" sz="2800" smtClean="0"/>
          </a:p>
          <a:p>
            <a:pPr>
              <a:lnSpc>
                <a:spcPct val="125000"/>
              </a:lnSpc>
            </a:pPr>
            <a:r>
              <a:rPr lang="en-US" altLang="zh-CN" sz="2800" smtClean="0"/>
              <a:t>It then breaks each instruction into a series of simple small steps or actions. </a:t>
            </a:r>
            <a:endParaRPr lang="en-US" altLang="zh-CN" sz="280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noProof="1" smtClean="0"/>
              <a:t>A register is a storage location inside the processor. </a:t>
            </a:r>
            <a:endParaRPr lang="en-US" altLang="zh-CN" sz="2800" noProof="1" smtClean="0"/>
          </a:p>
          <a:p>
            <a:r>
              <a:rPr lang="en-US" altLang="zh-CN" sz="2800" noProof="1" smtClean="0"/>
              <a:t>Registers in the control unit are used to keep track of the overall status of the program that is running. </a:t>
            </a:r>
            <a:endParaRPr lang="en-US" altLang="zh-CN" sz="2800" noProof="1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noProof="1" smtClean="0"/>
              <a:t>There are two types in storage devices, one is the memory (sometimes called as primary storage), another is the secondary storage. </a:t>
            </a:r>
            <a:endParaRPr lang="en-US" altLang="zh-CN" sz="2800" noProof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noProof="1" smtClean="0"/>
              <a:t>Primary storage is located within the system unit that houses the CPU and other components. </a:t>
            </a:r>
            <a:endParaRPr lang="en-US" altLang="zh-CN" sz="2800" noProof="1" smtClean="0"/>
          </a:p>
          <a:p>
            <a:pPr>
              <a:lnSpc>
                <a:spcPct val="125000"/>
              </a:lnSpc>
              <a:defRPr/>
            </a:pPr>
            <a:r>
              <a:rPr lang="en-US" altLang="zh-CN" sz="2800" noProof="1" smtClean="0"/>
              <a:t>Secondary storages include the storage media and drives,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5762</Words>
  <Application>WPS Office WWO_base_provider_20221031101348-1857be321c</Application>
  <PresentationFormat>全屏显示(4:3)</PresentationFormat>
  <Paragraphs>174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Wingdings 3</vt:lpstr>
      <vt:lpstr>Wingdings</vt:lpstr>
      <vt:lpstr>Kingsoft Confetti</vt:lpstr>
      <vt:lpstr>Gill Sans MT</vt:lpstr>
      <vt:lpstr>Noto Sans Lao</vt:lpstr>
      <vt:lpstr>汉仪书宋二KW</vt:lpstr>
      <vt:lpstr>Bookman Old Style</vt:lpstr>
      <vt:lpstr>Times New Roman</vt:lpstr>
      <vt:lpstr>华文新魏</vt:lpstr>
      <vt:lpstr>宋体</vt:lpstr>
      <vt:lpstr>质朴</vt:lpstr>
      <vt:lpstr>专业外语</vt:lpstr>
      <vt:lpstr>需注意事项</vt:lpstr>
      <vt:lpstr>英译汉下面的句子   1</vt:lpstr>
      <vt:lpstr>英译汉下面的句子    2</vt:lpstr>
      <vt:lpstr>英译汉下面的句子    3</vt:lpstr>
      <vt:lpstr>英译汉下面的句子    4</vt:lpstr>
      <vt:lpstr>英译汉下面的句子    5</vt:lpstr>
      <vt:lpstr>英译汉下面的句子    6</vt:lpstr>
      <vt:lpstr>英译汉下面的句子    7</vt:lpstr>
      <vt:lpstr>英译汉下面的句子    8</vt:lpstr>
      <vt:lpstr>1.2 Microprocessor and system board</vt:lpstr>
      <vt:lpstr>英译汉下面的句子   1</vt:lpstr>
      <vt:lpstr>英译汉下面的句子   2</vt:lpstr>
      <vt:lpstr>英译汉下面的句子   2</vt:lpstr>
      <vt:lpstr>英译汉下面的句子   3</vt:lpstr>
      <vt:lpstr>英译汉下面的句子   4</vt:lpstr>
      <vt:lpstr>1.3 Memory</vt:lpstr>
      <vt:lpstr>英译汉下面的句子   1</vt:lpstr>
      <vt:lpstr>英译汉下面的句子   2</vt:lpstr>
      <vt:lpstr>英译汉下面的句子   3</vt:lpstr>
      <vt:lpstr>英译汉下面的句子   4</vt:lpstr>
      <vt:lpstr>1.4 Secondary Storages</vt:lpstr>
      <vt:lpstr>英译汉下面的句子   1</vt:lpstr>
      <vt:lpstr>英译汉下面的句子   2</vt:lpstr>
      <vt:lpstr>英译汉下面的句子   3</vt:lpstr>
      <vt:lpstr>1.5  Input and Output Devices</vt:lpstr>
      <vt:lpstr>英译汉下面的句子   1</vt:lpstr>
      <vt:lpstr>英译汉下面的句子   2</vt:lpstr>
      <vt:lpstr>英译汉下面的句子   3</vt:lpstr>
      <vt:lpstr>英译汉下面的句子   4</vt:lpstr>
      <vt:lpstr>Chapter 2 System Software 2.1 Windows 10</vt:lpstr>
      <vt:lpstr>英译汉下面的句子   1</vt:lpstr>
      <vt:lpstr>英译汉下面的句子   2</vt:lpstr>
      <vt:lpstr>英译汉下面的句子   3</vt:lpstr>
      <vt:lpstr>Chapter 3 3.1 Wi-Fi</vt:lpstr>
      <vt:lpstr>英译汉下面的句子   1</vt:lpstr>
      <vt:lpstr>英译汉下面的句子   2</vt:lpstr>
      <vt:lpstr>英译汉下面的句子   3</vt:lpstr>
      <vt:lpstr>英译汉下面的句子   4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dcterms:created xsi:type="dcterms:W3CDTF">2023-06-02T09:07:14Z</dcterms:created>
  <dcterms:modified xsi:type="dcterms:W3CDTF">2023-06-02T09:07:14Z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