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62"/>
  </p:notesMasterIdLst>
  <p:sldIdLst>
    <p:sldId id="256" r:id="rId2"/>
    <p:sldId id="260" r:id="rId3"/>
    <p:sldId id="261" r:id="rId4"/>
    <p:sldId id="492" r:id="rId5"/>
    <p:sldId id="266" r:id="rId6"/>
    <p:sldId id="494" r:id="rId7"/>
    <p:sldId id="267" r:id="rId8"/>
    <p:sldId id="495" r:id="rId9"/>
    <p:sldId id="496" r:id="rId10"/>
    <p:sldId id="497" r:id="rId11"/>
    <p:sldId id="498" r:id="rId12"/>
    <p:sldId id="499" r:id="rId13"/>
    <p:sldId id="493" r:id="rId14"/>
    <p:sldId id="536" r:id="rId15"/>
    <p:sldId id="539" r:id="rId16"/>
    <p:sldId id="500" r:id="rId17"/>
    <p:sldId id="503" r:id="rId18"/>
    <p:sldId id="537" r:id="rId19"/>
    <p:sldId id="538" r:id="rId20"/>
    <p:sldId id="502" r:id="rId21"/>
    <p:sldId id="504" r:id="rId22"/>
    <p:sldId id="505" r:id="rId23"/>
    <p:sldId id="506" r:id="rId24"/>
    <p:sldId id="507" r:id="rId25"/>
    <p:sldId id="509" r:id="rId26"/>
    <p:sldId id="508" r:id="rId27"/>
    <p:sldId id="510" r:id="rId28"/>
    <p:sldId id="511" r:id="rId29"/>
    <p:sldId id="512" r:id="rId30"/>
    <p:sldId id="541" r:id="rId31"/>
    <p:sldId id="463" r:id="rId32"/>
    <p:sldId id="394" r:id="rId33"/>
    <p:sldId id="395" r:id="rId34"/>
    <p:sldId id="513" r:id="rId35"/>
    <p:sldId id="535" r:id="rId36"/>
    <p:sldId id="540" r:id="rId37"/>
    <p:sldId id="396" r:id="rId38"/>
    <p:sldId id="514" r:id="rId39"/>
    <p:sldId id="518" r:id="rId40"/>
    <p:sldId id="516" r:id="rId41"/>
    <p:sldId id="517" r:id="rId42"/>
    <p:sldId id="515" r:id="rId43"/>
    <p:sldId id="520" r:id="rId44"/>
    <p:sldId id="519" r:id="rId45"/>
    <p:sldId id="521" r:id="rId46"/>
    <p:sldId id="522" r:id="rId47"/>
    <p:sldId id="523" r:id="rId48"/>
    <p:sldId id="524" r:id="rId49"/>
    <p:sldId id="525" r:id="rId50"/>
    <p:sldId id="526" r:id="rId51"/>
    <p:sldId id="527" r:id="rId52"/>
    <p:sldId id="528" r:id="rId53"/>
    <p:sldId id="529" r:id="rId54"/>
    <p:sldId id="530" r:id="rId55"/>
    <p:sldId id="531" r:id="rId56"/>
    <p:sldId id="532" r:id="rId57"/>
    <p:sldId id="533" r:id="rId58"/>
    <p:sldId id="534" r:id="rId59"/>
    <p:sldId id="542" r:id="rId60"/>
    <p:sldId id="258"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EE37F4-DF96-4FF0-88A8-8DC56D2A9AAA}" type="datetimeFigureOut">
              <a:rPr lang="zh-CN" altLang="en-US" smtClean="0"/>
              <a:pPr/>
              <a:t>2023/4/4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D041E-8971-442F-8686-0883F23650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7418689F-0F81-4EED-98A2-1C6DA034B3A4}" type="datetimeFigureOut">
              <a:rPr lang="zh-CN" altLang="en-US" smtClean="0"/>
              <a:pPr/>
              <a:t>2023/4/4</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98AE78D4-9ECC-406F-BDAF-0A29B64F654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418689F-0F81-4EED-98A2-1C6DA034B3A4}" type="datetimeFigureOut">
              <a:rPr lang="zh-CN" altLang="en-US" smtClean="0"/>
              <a:pPr/>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E78D4-9ECC-406F-BDAF-0A29B64F654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418689F-0F81-4EED-98A2-1C6DA034B3A4}" type="datetimeFigureOut">
              <a:rPr lang="zh-CN" altLang="en-US" smtClean="0"/>
              <a:pPr/>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E78D4-9ECC-406F-BDAF-0A29B64F654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7418689F-0F81-4EED-98A2-1C6DA034B3A4}" type="datetimeFigureOut">
              <a:rPr lang="zh-CN" altLang="en-US" smtClean="0"/>
              <a:pPr/>
              <a:t>2023/4/4</a:t>
            </a:fld>
            <a:endParaRPr lang="zh-CN" altLang="en-US"/>
          </a:p>
        </p:txBody>
      </p:sp>
      <p:sp>
        <p:nvSpPr>
          <p:cNvPr id="9" name="灯片编号占位符 8"/>
          <p:cNvSpPr>
            <a:spLocks noGrp="1"/>
          </p:cNvSpPr>
          <p:nvPr>
            <p:ph type="sldNum" sz="quarter" idx="15"/>
          </p:nvPr>
        </p:nvSpPr>
        <p:spPr/>
        <p:txBody>
          <a:bodyPr rtlCol="0"/>
          <a:lstStyle/>
          <a:p>
            <a:fld id="{98AE78D4-9ECC-406F-BDAF-0A29B64F6548}"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7418689F-0F81-4EED-98A2-1C6DA034B3A4}" type="datetimeFigureOut">
              <a:rPr lang="zh-CN" altLang="en-US" smtClean="0"/>
              <a:pPr/>
              <a:t>2023/4/4</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98AE78D4-9ECC-406F-BDAF-0A29B64F6548}"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7418689F-0F81-4EED-98A2-1C6DA034B3A4}" type="datetimeFigureOut">
              <a:rPr lang="zh-CN" altLang="en-US" smtClean="0"/>
              <a:pPr/>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7418689F-0F81-4EED-98A2-1C6DA034B3A4}" type="datetimeFigureOut">
              <a:rPr lang="zh-CN" altLang="en-US" smtClean="0"/>
              <a:pPr/>
              <a:t>2023/4/4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7418689F-0F81-4EED-98A2-1C6DA034B3A4}" type="datetimeFigureOut">
              <a:rPr lang="zh-CN" altLang="en-US" smtClean="0"/>
              <a:pPr/>
              <a:t>2023/4/4</a:t>
            </a:fld>
            <a:endParaRPr lang="zh-CN" altLang="en-US"/>
          </a:p>
        </p:txBody>
      </p:sp>
      <p:sp>
        <p:nvSpPr>
          <p:cNvPr id="7" name="灯片编号占位符 6"/>
          <p:cNvSpPr>
            <a:spLocks noGrp="1"/>
          </p:cNvSpPr>
          <p:nvPr>
            <p:ph type="sldNum" sz="quarter" idx="11"/>
          </p:nvPr>
        </p:nvSpPr>
        <p:spPr/>
        <p:txBody>
          <a:bodyPr rtlCol="0"/>
          <a:lstStyle/>
          <a:p>
            <a:fld id="{98AE78D4-9ECC-406F-BDAF-0A29B64F6548}"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18689F-0F81-4EED-98A2-1C6DA034B3A4}" type="datetimeFigureOut">
              <a:rPr lang="zh-CN" altLang="en-US" smtClean="0"/>
              <a:pPr/>
              <a:t>2023/4/4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AE78D4-9ECC-406F-BDAF-0A29B64F654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7418689F-0F81-4EED-98A2-1C6DA034B3A4}" type="datetimeFigureOut">
              <a:rPr lang="zh-CN" altLang="en-US" smtClean="0"/>
              <a:pPr/>
              <a:t>2023/4/4</a:t>
            </a:fld>
            <a:endParaRPr lang="zh-CN" altLang="en-US"/>
          </a:p>
        </p:txBody>
      </p:sp>
      <p:sp>
        <p:nvSpPr>
          <p:cNvPr id="22" name="灯片编号占位符 21"/>
          <p:cNvSpPr>
            <a:spLocks noGrp="1"/>
          </p:cNvSpPr>
          <p:nvPr>
            <p:ph type="sldNum" sz="quarter" idx="15"/>
          </p:nvPr>
        </p:nvSpPr>
        <p:spPr/>
        <p:txBody>
          <a:bodyPr rtlCol="0"/>
          <a:lstStyle/>
          <a:p>
            <a:fld id="{98AE78D4-9ECC-406F-BDAF-0A29B64F6548}"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7418689F-0F81-4EED-98A2-1C6DA034B3A4}" type="datetimeFigureOut">
              <a:rPr lang="zh-CN" altLang="en-US" smtClean="0"/>
              <a:pPr/>
              <a:t>2023/4/4</a:t>
            </a:fld>
            <a:endParaRPr lang="zh-CN" altLang="en-US"/>
          </a:p>
        </p:txBody>
      </p:sp>
      <p:sp>
        <p:nvSpPr>
          <p:cNvPr id="18" name="灯片编号占位符 17"/>
          <p:cNvSpPr>
            <a:spLocks noGrp="1"/>
          </p:cNvSpPr>
          <p:nvPr>
            <p:ph type="sldNum" sz="quarter" idx="11"/>
          </p:nvPr>
        </p:nvSpPr>
        <p:spPr/>
        <p:txBody>
          <a:bodyPr rtlCol="0"/>
          <a:lstStyle/>
          <a:p>
            <a:fld id="{98AE78D4-9ECC-406F-BDAF-0A29B64F6548}"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418689F-0F81-4EED-98A2-1C6DA034B3A4}" type="datetimeFigureOut">
              <a:rPr lang="zh-CN" altLang="en-US" smtClean="0"/>
              <a:pPr/>
              <a:t>2023/4/4</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8AE78D4-9ECC-406F-BDAF-0A29B64F654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专业外语</a:t>
            </a:r>
            <a:endParaRPr lang="zh-CN" altLang="en-US"/>
          </a:p>
        </p:txBody>
      </p:sp>
      <p:sp>
        <p:nvSpPr>
          <p:cNvPr id="3" name="副标题 2"/>
          <p:cNvSpPr>
            <a:spLocks noGrp="1"/>
          </p:cNvSpPr>
          <p:nvPr>
            <p:ph type="subTitle" idx="1"/>
          </p:nvPr>
        </p:nvSpPr>
        <p:spPr/>
        <p:txBody>
          <a:bodyPr>
            <a:normAutofit/>
          </a:bodyPr>
          <a:lstStyle/>
          <a:p>
            <a:r>
              <a:rPr lang="zh-CN" altLang="en-US" smtClean="0"/>
              <a:t>软件工程  物联网</a:t>
            </a:r>
            <a:endParaRPr lang="en-US" altLang="zh-CN" smtClean="0"/>
          </a:p>
          <a:p>
            <a:r>
              <a:rPr lang="en-US" altLang="zh-CN" smtClean="0"/>
              <a:t>2023-5-2</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fontScale="77500" lnSpcReduction="20000"/>
          </a:bodyPr>
          <a:lstStyle/>
          <a:p>
            <a:pPr>
              <a:lnSpc>
                <a:spcPct val="170000"/>
              </a:lnSpc>
            </a:pPr>
            <a:r>
              <a:rPr lang="en-US" altLang="zh-CN" sz="2800" smtClean="0"/>
              <a:t>At the foundation of cloud computing is the broader concept of infrastructure convergence (or Converged Infrastructure) and shared services. </a:t>
            </a:r>
          </a:p>
          <a:p>
            <a:pPr>
              <a:lnSpc>
                <a:spcPct val="170000"/>
              </a:lnSpc>
            </a:pPr>
            <a:r>
              <a:rPr lang="en-US" altLang="zh-CN" sz="2800" smtClean="0"/>
              <a:t>This type of data center environment allows enterprises to get their applications up and running faster, with easier manageability and less maintenance, and enables IT to more rapidly adjust IT resources (such as servers, storage, and networking) to meet fluctuating and unpredictable business demand.</a:t>
            </a:r>
            <a:endParaRPr lang="zh-CN" altLang="zh-CN"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fontScale="77500" lnSpcReduction="20000"/>
          </a:bodyPr>
          <a:lstStyle/>
          <a:p>
            <a:pPr>
              <a:lnSpc>
                <a:spcPct val="170000"/>
              </a:lnSpc>
            </a:pPr>
            <a:r>
              <a:rPr lang="en-US" altLang="zh-CN" sz="2800" smtClean="0"/>
              <a:t>Most cloud computing infrastructures consist of services delivered through shared data-centers and appearing as a single point of access for consumers’ computing needs.</a:t>
            </a:r>
            <a:endParaRPr lang="zh-CN" altLang="zh-CN" sz="2800" smtClean="0"/>
          </a:p>
          <a:p>
            <a:pPr>
              <a:lnSpc>
                <a:spcPct val="170000"/>
              </a:lnSpc>
            </a:pPr>
            <a:r>
              <a:rPr lang="en-US" altLang="zh-CN" sz="2800" smtClean="0"/>
              <a:t>        The tremendous impact of cloud computing on business has prompted the federal United States government to look to the cloud as a means to reorganize their IT infrastructure and decrease their spending budgets. </a:t>
            </a:r>
            <a:endParaRPr lang="zh-CN"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a:bodyPr>
          <a:lstStyle/>
          <a:p>
            <a:pPr>
              <a:lnSpc>
                <a:spcPct val="150000"/>
              </a:lnSpc>
            </a:pPr>
            <a:r>
              <a:rPr lang="en-US" altLang="zh-CN" sz="2800" smtClean="0"/>
              <a:t>With the advent of the top government official mandating cloud adoption, many agencies already have at least one or more cloud systems online. </a:t>
            </a:r>
            <a:endParaRPr lang="zh-CN" altLang="zh-CN" sz="2800" smtClean="0"/>
          </a:p>
          <a:p>
            <a:pPr>
              <a:lnSpc>
                <a:spcPct val="150000"/>
              </a:lnSpc>
            </a:pPr>
            <a:r>
              <a:rPr lang="en-US" altLang="zh-CN" sz="2800" smtClean="0"/>
              <a:t>        A cloud computing logical diagram shows in Figure 5-1.</a:t>
            </a:r>
            <a:endParaRPr lang="zh-CN" altLang="zh-C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e3"/>
          <p:cNvPicPr>
            <a:picLocks noChangeAspect="1" noChangeArrowheads="1"/>
          </p:cNvPicPr>
          <p:nvPr/>
        </p:nvPicPr>
        <p:blipFill>
          <a:blip r:embed="rId2" cstate="print"/>
          <a:srcRect/>
          <a:stretch>
            <a:fillRect/>
          </a:stretch>
        </p:blipFill>
        <p:spPr bwMode="auto">
          <a:xfrm>
            <a:off x="-32" y="142852"/>
            <a:ext cx="9066743" cy="5929354"/>
          </a:xfrm>
          <a:prstGeom prst="rect">
            <a:avLst/>
          </a:prstGeom>
          <a:noFill/>
          <a:ln w="9525">
            <a:noFill/>
            <a:miter lim="800000"/>
            <a:headEnd/>
            <a:tailEnd/>
          </a:ln>
        </p:spPr>
      </p:pic>
      <p:sp>
        <p:nvSpPr>
          <p:cNvPr id="5" name="TextBox 4"/>
          <p:cNvSpPr txBox="1"/>
          <p:nvPr/>
        </p:nvSpPr>
        <p:spPr>
          <a:xfrm>
            <a:off x="1071538" y="6215082"/>
            <a:ext cx="4878259" cy="369332"/>
          </a:xfrm>
          <a:prstGeom prst="rect">
            <a:avLst/>
          </a:prstGeom>
          <a:noFill/>
        </p:spPr>
        <p:txBody>
          <a:bodyPr wrap="none" rtlCol="0">
            <a:spAutoFit/>
          </a:bodyPr>
          <a:lstStyle/>
          <a:p>
            <a:r>
              <a:rPr lang="en-US" altLang="zh-CN" smtClean="0"/>
              <a:t>Figure 5-1 Cloud computing logical diagram</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682" name="Picture 2" descr="https://www.dzsc.com/news/uploadfile/2013117104130537.jpg"/>
          <p:cNvPicPr>
            <a:picLocks noChangeAspect="1" noChangeArrowheads="1"/>
          </p:cNvPicPr>
          <p:nvPr/>
        </p:nvPicPr>
        <p:blipFill>
          <a:blip r:embed="rId2"/>
          <a:srcRect/>
          <a:stretch>
            <a:fillRect/>
          </a:stretch>
        </p:blipFill>
        <p:spPr bwMode="auto">
          <a:xfrm>
            <a:off x="428596" y="214290"/>
            <a:ext cx="8385231" cy="5429288"/>
          </a:xfrm>
          <a:prstGeom prst="rect">
            <a:avLst/>
          </a:prstGeom>
          <a:noFill/>
        </p:spPr>
      </p:pic>
      <p:sp>
        <p:nvSpPr>
          <p:cNvPr id="3" name="TextBox 2"/>
          <p:cNvSpPr txBox="1"/>
          <p:nvPr/>
        </p:nvSpPr>
        <p:spPr>
          <a:xfrm>
            <a:off x="5143504" y="6357958"/>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4754" name="Picture 2" descr="https://p9.itc.cn/q_70/images03/20210223/9e32394c7ffb498c835b93d0818ab6fd.png"/>
          <p:cNvPicPr>
            <a:picLocks noChangeAspect="1" noChangeArrowheads="1"/>
          </p:cNvPicPr>
          <p:nvPr/>
        </p:nvPicPr>
        <p:blipFill>
          <a:blip r:embed="rId2"/>
          <a:srcRect/>
          <a:stretch>
            <a:fillRect/>
          </a:stretch>
        </p:blipFill>
        <p:spPr bwMode="auto">
          <a:xfrm>
            <a:off x="642910" y="357166"/>
            <a:ext cx="7715304" cy="5068449"/>
          </a:xfrm>
          <a:prstGeom prst="rect">
            <a:avLst/>
          </a:prstGeom>
          <a:noFill/>
        </p:spPr>
      </p:pic>
      <p:sp>
        <p:nvSpPr>
          <p:cNvPr id="3" name="TextBox 2"/>
          <p:cNvSpPr txBox="1"/>
          <p:nvPr/>
        </p:nvSpPr>
        <p:spPr>
          <a:xfrm>
            <a:off x="6000760" y="5929330"/>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00034" y="214290"/>
            <a:ext cx="8286808" cy="631844"/>
          </a:xfrm>
        </p:spPr>
        <p:txBody>
          <a:bodyPr>
            <a:normAutofit fontScale="90000"/>
          </a:bodyPr>
          <a:lstStyle/>
          <a:p>
            <a:r>
              <a:rPr lang="en-US" altLang="zh-CN" b="1" smtClean="0"/>
              <a:t>2. </a:t>
            </a:r>
            <a:r>
              <a:rPr lang="en-US" altLang="zh-CN" sz="3200" b="1" smtClean="0"/>
              <a:t>Public, Private, and Hybrid Clouds</a:t>
            </a:r>
            <a:endParaRPr lang="zh-CN" altLang="en-US"/>
          </a:p>
        </p:txBody>
      </p:sp>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60000"/>
              </a:lnSpc>
            </a:pPr>
            <a:r>
              <a:rPr lang="en-US" altLang="zh-CN" sz="2800" smtClean="0"/>
              <a:t>        A </a:t>
            </a:r>
            <a:r>
              <a:rPr lang="en-US" altLang="zh-CN" sz="2800" b="1" smtClean="0"/>
              <a:t>public cloud </a:t>
            </a:r>
            <a:r>
              <a:rPr lang="en-US" altLang="zh-CN" sz="2800" smtClean="0"/>
              <a:t>is built over the Internet and can be accessed by any user who has paid for the service. </a:t>
            </a:r>
          </a:p>
          <a:p>
            <a:pPr>
              <a:lnSpc>
                <a:spcPct val="160000"/>
              </a:lnSpc>
            </a:pPr>
            <a:r>
              <a:rPr lang="en-US" altLang="zh-CN" sz="2800" smtClean="0"/>
              <a:t>Public clouds are owned by service providers and are accessible through a subscription. </a:t>
            </a:r>
          </a:p>
          <a:p>
            <a:pPr>
              <a:lnSpc>
                <a:spcPct val="160000"/>
              </a:lnSpc>
            </a:pPr>
            <a:r>
              <a:rPr lang="en-US" altLang="zh-CN" sz="2800" smtClean="0"/>
              <a:t>The callout box in top of Figure 5-2 shows the architecture of a typical public cloud. </a:t>
            </a:r>
          </a:p>
          <a:p>
            <a:pPr>
              <a:lnSpc>
                <a:spcPct val="160000"/>
              </a:lnSpc>
            </a:pPr>
            <a:r>
              <a:rPr lang="en-US" altLang="zh-CN" sz="2800" smtClean="0"/>
              <a:t>Many public clouds are available, including Google App Engine (GAE), Amazon Web Services (AWS), Microsoft Azure, IBM Blue Cloud, and Salesforce.com’s Force.com. </a:t>
            </a:r>
            <a:endParaRPr lang="zh-CN" altLang="zh-CN"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e4"/>
          <p:cNvPicPr>
            <a:picLocks noChangeAspect="1" noChangeArrowheads="1"/>
          </p:cNvPicPr>
          <p:nvPr/>
        </p:nvPicPr>
        <p:blipFill>
          <a:blip r:embed="rId2" cstate="print"/>
          <a:srcRect/>
          <a:stretch>
            <a:fillRect/>
          </a:stretch>
        </p:blipFill>
        <p:spPr bwMode="auto">
          <a:xfrm>
            <a:off x="2000232" y="78911"/>
            <a:ext cx="5162916" cy="5540213"/>
          </a:xfrm>
          <a:prstGeom prst="rect">
            <a:avLst/>
          </a:prstGeom>
          <a:noFill/>
          <a:ln w="9525">
            <a:noFill/>
            <a:miter lim="800000"/>
            <a:headEnd/>
            <a:tailEnd/>
          </a:ln>
        </p:spPr>
      </p:pic>
      <p:sp>
        <p:nvSpPr>
          <p:cNvPr id="4" name="TextBox 3"/>
          <p:cNvSpPr txBox="1"/>
          <p:nvPr/>
        </p:nvSpPr>
        <p:spPr>
          <a:xfrm>
            <a:off x="357158" y="5715016"/>
            <a:ext cx="8572528" cy="646331"/>
          </a:xfrm>
          <a:prstGeom prst="rect">
            <a:avLst/>
          </a:prstGeom>
          <a:noFill/>
        </p:spPr>
        <p:txBody>
          <a:bodyPr wrap="square" rtlCol="0">
            <a:spAutoFit/>
          </a:bodyPr>
          <a:lstStyle/>
          <a:p>
            <a:r>
              <a:rPr lang="en-US" altLang="zh-CN" smtClean="0"/>
              <a:t>Figure 5-2 Public, private, and hybrid clouds illustrated by functional architecture and connectivity of representative clouds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06" name="Picture 2" descr="https://sy0.img.pcpop.com/copy/1609761610/1609761610235/1609761610235337.png"/>
          <p:cNvPicPr>
            <a:picLocks noChangeAspect="1" noChangeArrowheads="1"/>
          </p:cNvPicPr>
          <p:nvPr/>
        </p:nvPicPr>
        <p:blipFill>
          <a:blip r:embed="rId2"/>
          <a:srcRect/>
          <a:stretch>
            <a:fillRect/>
          </a:stretch>
        </p:blipFill>
        <p:spPr bwMode="auto">
          <a:xfrm>
            <a:off x="1214414" y="785794"/>
            <a:ext cx="6572296" cy="4741538"/>
          </a:xfrm>
          <a:prstGeom prst="rect">
            <a:avLst/>
          </a:prstGeom>
          <a:noFill/>
        </p:spPr>
      </p:pic>
      <p:sp>
        <p:nvSpPr>
          <p:cNvPr id="3" name="TextBox 2"/>
          <p:cNvSpPr txBox="1"/>
          <p:nvPr/>
        </p:nvSpPr>
        <p:spPr>
          <a:xfrm>
            <a:off x="5143504" y="5929330"/>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730" name="Picture 2" descr="https://nimg.ws.126.net/?url=http%3A%2F%2Fdingyue.ws.126.net%2F2022%2F0923%2Ff7c0e5b8j00rin7b5000uc000hs00d1m.jpg&amp;thumbnail=660x2147483647&amp;quality=80&amp;type=jpg"/>
          <p:cNvPicPr>
            <a:picLocks noChangeAspect="1" noChangeArrowheads="1"/>
          </p:cNvPicPr>
          <p:nvPr/>
        </p:nvPicPr>
        <p:blipFill>
          <a:blip r:embed="rId2"/>
          <a:srcRect/>
          <a:stretch>
            <a:fillRect/>
          </a:stretch>
        </p:blipFill>
        <p:spPr bwMode="auto">
          <a:xfrm>
            <a:off x="1214414" y="571480"/>
            <a:ext cx="6000792" cy="4399767"/>
          </a:xfrm>
          <a:prstGeom prst="rect">
            <a:avLst/>
          </a:prstGeom>
          <a:noFill/>
        </p:spPr>
      </p:pic>
      <p:sp>
        <p:nvSpPr>
          <p:cNvPr id="3" name="TextBox 2"/>
          <p:cNvSpPr txBox="1"/>
          <p:nvPr/>
        </p:nvSpPr>
        <p:spPr>
          <a:xfrm>
            <a:off x="6143636" y="5286388"/>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0034" y="928670"/>
            <a:ext cx="7772400" cy="5214950"/>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2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INTERNET APPLICATIONS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smtClean="0">
                <a:solidFill>
                  <a:srgbClr val="00B050"/>
                </a:solidFill>
              </a:rPr>
              <a:t>CHAPTER 5  NEW INTERNET APPLICATIONS</a:t>
            </a: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3600" b="1" smtClean="0">
                <a:solidFill>
                  <a:srgbClr val="C00000"/>
                </a:solidFill>
              </a:rPr>
              <a:t>5.3  CLOUD COMPUTING</a:t>
            </a:r>
            <a:endParaRPr lang="zh-CN" altLang="en-US" sz="3600" b="1">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60000"/>
              </a:lnSpc>
            </a:pPr>
            <a:r>
              <a:rPr lang="en-US" altLang="zh-CN" sz="2800" smtClean="0"/>
              <a:t>The providers of the aforementioned clouds are commercial providers that offer a publicly accessible remote interface for creating and managing </a:t>
            </a:r>
            <a:r>
              <a:rPr lang="en-US" altLang="zh-CN" sz="2800" smtClean="0"/>
              <a:t>VM (Virtual Machine) </a:t>
            </a:r>
            <a:r>
              <a:rPr lang="en-US" altLang="zh-CN" sz="2800" smtClean="0"/>
              <a:t>instances within their proprietary infrastructure. </a:t>
            </a:r>
          </a:p>
          <a:p>
            <a:pPr>
              <a:lnSpc>
                <a:spcPct val="160000"/>
              </a:lnSpc>
            </a:pPr>
            <a:r>
              <a:rPr lang="en-US" altLang="zh-CN" sz="2800" smtClean="0"/>
              <a:t>A public cloud delivers a selected set of business processes. </a:t>
            </a:r>
          </a:p>
          <a:p>
            <a:pPr>
              <a:lnSpc>
                <a:spcPct val="160000"/>
              </a:lnSpc>
            </a:pPr>
            <a:r>
              <a:rPr lang="en-US" altLang="zh-CN" sz="2800" smtClean="0"/>
              <a:t>The application and infrastructure services are offered on a flexible price-per-use basis.</a:t>
            </a:r>
            <a:endParaRPr lang="zh-CN" altLang="zh-CN"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60000"/>
              </a:lnSpc>
            </a:pPr>
            <a:r>
              <a:rPr lang="en-US" altLang="zh-CN" sz="2800" smtClean="0"/>
              <a:t>A </a:t>
            </a:r>
            <a:r>
              <a:rPr lang="en-US" altLang="zh-CN" sz="2800" b="1" smtClean="0"/>
              <a:t>private cloud </a:t>
            </a:r>
            <a:r>
              <a:rPr lang="en-US" altLang="zh-CN" sz="2800" smtClean="0"/>
              <a:t>is built within the domain of an intranet owned by a single organization. </a:t>
            </a:r>
          </a:p>
          <a:p>
            <a:pPr>
              <a:lnSpc>
                <a:spcPct val="160000"/>
              </a:lnSpc>
            </a:pPr>
            <a:r>
              <a:rPr lang="en-US" altLang="zh-CN" sz="2800" smtClean="0"/>
              <a:t>Therefore, it is client owned and managed, and its access is limited to the owning clients and their partners. </a:t>
            </a:r>
          </a:p>
          <a:p>
            <a:pPr>
              <a:lnSpc>
                <a:spcPct val="160000"/>
              </a:lnSpc>
            </a:pPr>
            <a:r>
              <a:rPr lang="en-US" altLang="zh-CN" sz="2800" smtClean="0"/>
              <a:t>Its deployment was not meant to sell capacity over the Internet through publicly accessible interfaces. </a:t>
            </a:r>
          </a:p>
          <a:p>
            <a:pPr>
              <a:lnSpc>
                <a:spcPct val="160000"/>
              </a:lnSpc>
            </a:pPr>
            <a:r>
              <a:rPr lang="en-US" altLang="zh-CN" sz="2800" smtClean="0"/>
              <a:t>Private clouds give local users a flexible and agile private infrastructure to run service workloads within their administrative domains. </a:t>
            </a:r>
            <a:endParaRPr lang="zh-CN" altLang="zh-CN"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lnSpcReduction="10000"/>
          </a:bodyPr>
          <a:lstStyle/>
          <a:p>
            <a:pPr>
              <a:lnSpc>
                <a:spcPct val="160000"/>
              </a:lnSpc>
            </a:pPr>
            <a:r>
              <a:rPr lang="en-US" altLang="zh-CN" sz="2800" smtClean="0"/>
              <a:t>A private cloud is supposed to deliver more efficient and convenient cloud services. </a:t>
            </a:r>
          </a:p>
          <a:p>
            <a:pPr>
              <a:lnSpc>
                <a:spcPct val="160000"/>
              </a:lnSpc>
            </a:pPr>
            <a:r>
              <a:rPr lang="en-US" altLang="zh-CN" sz="2800" smtClean="0"/>
              <a:t>It may impact the cloud standardization, while retaining greater customization and organizational control. </a:t>
            </a:r>
          </a:p>
          <a:p>
            <a:pPr>
              <a:lnSpc>
                <a:spcPct val="160000"/>
              </a:lnSpc>
            </a:pPr>
            <a:r>
              <a:rPr lang="en-US" altLang="zh-CN" sz="2800" smtClean="0"/>
              <a:t>Intranet-based private clouds are linked to public clouds to get additional resources.</a:t>
            </a:r>
            <a:endParaRPr lang="zh-CN" altLang="zh-CN" sz="2800" smtClean="0"/>
          </a:p>
          <a:p>
            <a:pPr>
              <a:lnSpc>
                <a:spcPct val="160000"/>
              </a:lnSpc>
            </a:pPr>
            <a:endParaRPr lang="zh-CN" altLang="zh-C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60000"/>
              </a:lnSpc>
            </a:pPr>
            <a:r>
              <a:rPr lang="en-US" altLang="zh-CN" sz="2800" smtClean="0"/>
              <a:t>A </a:t>
            </a:r>
            <a:r>
              <a:rPr lang="en-US" altLang="zh-CN" sz="2800" b="1" smtClean="0"/>
              <a:t>hybrid cloud </a:t>
            </a:r>
            <a:r>
              <a:rPr lang="en-US" altLang="zh-CN" sz="2800" smtClean="0"/>
              <a:t>is built with both public and private clouds, as shown at the lower-left corner of Figure 5-2. </a:t>
            </a:r>
          </a:p>
          <a:p>
            <a:pPr>
              <a:lnSpc>
                <a:spcPct val="160000"/>
              </a:lnSpc>
            </a:pPr>
            <a:r>
              <a:rPr lang="en-US" altLang="zh-CN" sz="2800" smtClean="0"/>
              <a:t>Private clouds can also support a hybrid cloud model by supplementing local infrastructure with computing capacity from an external public cloud. </a:t>
            </a:r>
          </a:p>
          <a:p>
            <a:pPr>
              <a:lnSpc>
                <a:spcPct val="160000"/>
              </a:lnSpc>
            </a:pPr>
            <a:r>
              <a:rPr lang="en-US" altLang="zh-CN" sz="2800" smtClean="0"/>
              <a:t>For example, the Research Compute Cloud (RC2) is a private cloud, built by IBM, that interconnects the computing and IT resources at eight IBM Research Centers scattered throughout the United States, Europe, and Asia.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60000"/>
              </a:lnSpc>
            </a:pPr>
            <a:r>
              <a:rPr lang="en-US" altLang="zh-CN" sz="2800" smtClean="0"/>
              <a:t>A hybrid cloud provides access to clients, the partner network, and third parties.</a:t>
            </a:r>
          </a:p>
          <a:p>
            <a:pPr>
              <a:lnSpc>
                <a:spcPct val="160000"/>
              </a:lnSpc>
            </a:pPr>
            <a:r>
              <a:rPr lang="en-US" altLang="zh-CN" sz="2800" smtClean="0"/>
              <a:t>In summary, </a:t>
            </a:r>
            <a:r>
              <a:rPr lang="en-US" altLang="zh-CN" sz="2800" b="1" smtClean="0"/>
              <a:t>public clouds </a:t>
            </a:r>
            <a:r>
              <a:rPr lang="en-US" altLang="zh-CN" sz="2800" smtClean="0"/>
              <a:t>promote standardization, preserve capital investment, and offer application flexibility. </a:t>
            </a:r>
          </a:p>
          <a:p>
            <a:pPr>
              <a:lnSpc>
                <a:spcPct val="160000"/>
              </a:lnSpc>
            </a:pPr>
            <a:r>
              <a:rPr lang="en-US" altLang="zh-CN" sz="2800" b="1" smtClean="0"/>
              <a:t>Private clouds </a:t>
            </a:r>
            <a:r>
              <a:rPr lang="en-US" altLang="zh-CN" sz="2800" smtClean="0"/>
              <a:t>attempt to achieve customization and offer higher efficiency, resiliency, security, and privacy. </a:t>
            </a:r>
          </a:p>
          <a:p>
            <a:pPr>
              <a:lnSpc>
                <a:spcPct val="160000"/>
              </a:lnSpc>
            </a:pPr>
            <a:r>
              <a:rPr lang="en-US" altLang="zh-CN" sz="2800" b="1" smtClean="0"/>
              <a:t>Hybrid clouds </a:t>
            </a:r>
            <a:r>
              <a:rPr lang="en-US" altLang="zh-CN" sz="2800" smtClean="0"/>
              <a:t>operate in the middle, with many compromises in terms of resource sharing. </a:t>
            </a:r>
            <a:endParaRPr lang="zh-CN" altLang="zh-CN" sz="2800" smtClean="0"/>
          </a:p>
          <a:p>
            <a:pPr>
              <a:lnSpc>
                <a:spcPct val="160000"/>
              </a:lnSpc>
            </a:pPr>
            <a:endParaRPr lang="zh-CN" altLang="zh-CN"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7467600" cy="631844"/>
          </a:xfrm>
        </p:spPr>
        <p:txBody>
          <a:bodyPr/>
          <a:lstStyle/>
          <a:p>
            <a:r>
              <a:rPr lang="en-US" altLang="zh-CN" sz="3200" b="1" smtClean="0"/>
              <a:t>3. Characteristics</a:t>
            </a:r>
            <a:endParaRPr lang="zh-CN" altLang="en-US"/>
          </a:p>
        </p:txBody>
      </p:sp>
      <p:sp>
        <p:nvSpPr>
          <p:cNvPr id="3" name="内容占位符 2"/>
          <p:cNvSpPr>
            <a:spLocks noGrp="1"/>
          </p:cNvSpPr>
          <p:nvPr>
            <p:ph sz="quarter" idx="1"/>
          </p:nvPr>
        </p:nvSpPr>
        <p:spPr>
          <a:xfrm>
            <a:off x="457200" y="1600200"/>
            <a:ext cx="7467600" cy="4686320"/>
          </a:xfrm>
        </p:spPr>
        <p:txBody>
          <a:bodyPr/>
          <a:lstStyle/>
          <a:p>
            <a:pPr>
              <a:lnSpc>
                <a:spcPct val="170000"/>
              </a:lnSpc>
            </a:pPr>
            <a:r>
              <a:rPr lang="en-US" altLang="zh-CN" smtClean="0"/>
              <a:t>Cloud computing exhibits the following key characteristics:</a:t>
            </a:r>
            <a:endParaRPr lang="zh-CN" altLang="zh-CN" smtClean="0"/>
          </a:p>
          <a:p>
            <a:pPr>
              <a:lnSpc>
                <a:spcPct val="170000"/>
              </a:lnSpc>
            </a:pPr>
            <a:r>
              <a:rPr lang="en-US" altLang="zh-CN" smtClean="0"/>
              <a:t>        (1) Empowerment of end-users of computing resources by putting the provisioning of those resources in their own control, as opposed to the control of a centralized IT service.</a:t>
            </a:r>
            <a:endParaRPr lang="zh-CN" altLang="zh-C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70000"/>
              </a:lnSpc>
            </a:pPr>
            <a:r>
              <a:rPr lang="en-US" altLang="zh-CN" sz="2800" smtClean="0"/>
              <a:t>         (2)Agility improves with users’ ability to re-provision technological infrastructure resources. </a:t>
            </a:r>
            <a:endParaRPr lang="zh-CN" altLang="zh-CN" sz="2800" smtClean="0"/>
          </a:p>
          <a:p>
            <a:pPr>
              <a:lnSpc>
                <a:spcPct val="170000"/>
              </a:lnSpc>
            </a:pPr>
            <a:r>
              <a:rPr lang="en-US" altLang="zh-CN" sz="2800" smtClean="0"/>
              <a:t>        (3)Application programming interface (API) accessibility to software that enables machines to interact with cloud software in the same way the user interface facilitates interaction between humans and computers. </a:t>
            </a:r>
          </a:p>
          <a:p>
            <a:pPr>
              <a:lnSpc>
                <a:spcPct val="170000"/>
              </a:lnSpc>
            </a:pPr>
            <a:r>
              <a:rPr lang="en-US" altLang="zh-CN" sz="2800" smtClean="0"/>
              <a:t>Cloud computing systems typically use REST-based APIs (Representational State Transfer).</a:t>
            </a:r>
            <a:endParaRPr lang="zh-CN" altLang="zh-CN"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92500" lnSpcReduction="10000"/>
          </a:bodyPr>
          <a:lstStyle/>
          <a:p>
            <a:pPr>
              <a:lnSpc>
                <a:spcPct val="170000"/>
              </a:lnSpc>
            </a:pPr>
            <a:r>
              <a:rPr lang="en-US" altLang="zh-CN" sz="2800" smtClean="0"/>
              <a:t>        (4)Device and location independence enable users to access systems using a web browser regardless of their location or what device they are using (e.g., PC, mobile phone). </a:t>
            </a:r>
          </a:p>
          <a:p>
            <a:pPr>
              <a:lnSpc>
                <a:spcPct val="170000"/>
              </a:lnSpc>
            </a:pPr>
            <a:r>
              <a:rPr lang="en-US" altLang="zh-CN" sz="2800" smtClean="0"/>
              <a:t>As infrastructure is off-site (typically provided by a third-party) and accessed via the Internet, users can connect from anywhere. </a:t>
            </a:r>
            <a:endParaRPr lang="zh-CN" altLang="zh-CN"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70000"/>
              </a:lnSpc>
            </a:pPr>
            <a:r>
              <a:rPr lang="en-US" altLang="zh-CN" sz="2800" smtClean="0"/>
              <a:t>        (5)Multi-tenancy enables sharing of resources and costs across a large pool of users.</a:t>
            </a:r>
            <a:endParaRPr lang="zh-CN" altLang="zh-CN" sz="2800" smtClean="0"/>
          </a:p>
          <a:p>
            <a:pPr>
              <a:lnSpc>
                <a:spcPct val="170000"/>
              </a:lnSpc>
            </a:pPr>
            <a:r>
              <a:rPr lang="en-US" altLang="zh-CN" sz="2800" smtClean="0"/>
              <a:t>        (6)Reliability is improved if multiple redundant sites are used, which makes well-designed cloud computing suitable for business continuity and disaster recovery. </a:t>
            </a:r>
            <a:endParaRPr lang="zh-CN" altLang="zh-CN" sz="2800" smtClean="0"/>
          </a:p>
          <a:p>
            <a:pPr>
              <a:lnSpc>
                <a:spcPct val="170000"/>
              </a:lnSpc>
            </a:pPr>
            <a:r>
              <a:rPr lang="en-US" altLang="zh-CN" sz="2800" smtClean="0"/>
              <a:t>        (7)Performance is monitored, and consistent and loosely coupled architectures are constructed using web services as the system interface. </a:t>
            </a:r>
            <a:endParaRPr lang="zh-CN" altLang="zh-CN" sz="2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a:bodyPr>
          <a:lstStyle/>
          <a:p>
            <a:pPr>
              <a:lnSpc>
                <a:spcPct val="170000"/>
              </a:lnSpc>
            </a:pPr>
            <a:r>
              <a:rPr lang="en-US" altLang="zh-CN" sz="2800" smtClean="0"/>
              <a:t>        (8)Security could improve due to centralization of data, increased security-focused resources, etc. </a:t>
            </a:r>
            <a:endParaRPr lang="zh-CN" altLang="zh-CN" sz="2800" smtClean="0"/>
          </a:p>
          <a:p>
            <a:pPr>
              <a:lnSpc>
                <a:spcPct val="170000"/>
              </a:lnSpc>
            </a:pPr>
            <a:r>
              <a:rPr lang="en-US" altLang="zh-CN" sz="2800" smtClean="0"/>
              <a:t>        (9)Maintenance of cloud computing applications is easier, because they do not need to be installed on each user’s computer. </a:t>
            </a:r>
            <a:endParaRPr lang="zh-CN" altLang="zh-C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KEYWORDS</a:t>
            </a:r>
            <a:endParaRPr lang="zh-CN" altLang="en-US"/>
          </a:p>
        </p:txBody>
      </p:sp>
      <p:sp>
        <p:nvSpPr>
          <p:cNvPr id="3" name="内容占位符 2"/>
          <p:cNvSpPr>
            <a:spLocks noGrp="1"/>
          </p:cNvSpPr>
          <p:nvPr>
            <p:ph sz="quarter" idx="1"/>
          </p:nvPr>
        </p:nvSpPr>
        <p:spPr>
          <a:xfrm>
            <a:off x="428596" y="1447800"/>
            <a:ext cx="8258204" cy="4572000"/>
          </a:xfrm>
        </p:spPr>
        <p:txBody>
          <a:bodyPr>
            <a:normAutofit fontScale="70000" lnSpcReduction="20000"/>
          </a:bodyPr>
          <a:lstStyle/>
          <a:p>
            <a:r>
              <a:rPr lang="en-US" altLang="zh-CN" sz="2800" smtClean="0"/>
              <a:t>         cloud computing                   	</a:t>
            </a:r>
            <a:r>
              <a:rPr lang="zh-CN" altLang="zh-CN" sz="2800" smtClean="0"/>
              <a:t>云计算</a:t>
            </a:r>
          </a:p>
          <a:p>
            <a:r>
              <a:rPr lang="en-US" altLang="zh-CN" sz="2800" smtClean="0"/>
              <a:t>	delivery                          	</a:t>
            </a:r>
            <a:r>
              <a:rPr lang="zh-CN" altLang="zh-CN" sz="2800" smtClean="0"/>
              <a:t>交付，投递</a:t>
            </a:r>
          </a:p>
          <a:p>
            <a:r>
              <a:rPr lang="en-US" altLang="zh-CN" sz="2800" smtClean="0"/>
              <a:t>	electricity grid                     	</a:t>
            </a:r>
            <a:r>
              <a:rPr lang="zh-CN" altLang="zh-CN" sz="2800" smtClean="0"/>
              <a:t>电网</a:t>
            </a:r>
          </a:p>
          <a:p>
            <a:r>
              <a:rPr lang="en-US" altLang="zh-CN" sz="2800" smtClean="0"/>
              <a:t>	utility                              	</a:t>
            </a:r>
            <a:r>
              <a:rPr lang="zh-CN" altLang="zh-CN" sz="2800" smtClean="0"/>
              <a:t>实用程序</a:t>
            </a:r>
          </a:p>
          <a:p>
            <a:r>
              <a:rPr lang="en-US" altLang="zh-CN" sz="2800" smtClean="0"/>
              <a:t>	end-user                          	</a:t>
            </a:r>
            <a:r>
              <a:rPr lang="zh-CN" altLang="zh-CN" sz="2800" smtClean="0"/>
              <a:t>最终用户，直接用户</a:t>
            </a:r>
          </a:p>
          <a:p>
            <a:r>
              <a:rPr lang="en-US" altLang="zh-CN" sz="2800" smtClean="0"/>
              <a:t>	thin client                         	</a:t>
            </a:r>
            <a:r>
              <a:rPr lang="zh-CN" altLang="zh-CN" sz="2800" smtClean="0"/>
              <a:t>瘦客户</a:t>
            </a:r>
          </a:p>
          <a:p>
            <a:r>
              <a:rPr lang="en-US" altLang="zh-CN" sz="2800" smtClean="0"/>
              <a:t>	data center                        	</a:t>
            </a:r>
            <a:r>
              <a:rPr lang="zh-CN" altLang="zh-CN" sz="2800" smtClean="0"/>
              <a:t>数据中心</a:t>
            </a:r>
          </a:p>
          <a:p>
            <a:r>
              <a:rPr lang="en-US" altLang="zh-CN" sz="2800" smtClean="0"/>
              <a:t>	manageability                     	</a:t>
            </a:r>
            <a:r>
              <a:rPr lang="zh-CN" altLang="zh-CN" sz="2800" smtClean="0"/>
              <a:t>可管理性</a:t>
            </a:r>
          </a:p>
          <a:p>
            <a:r>
              <a:rPr lang="en-US" altLang="zh-CN" sz="2800" smtClean="0"/>
              <a:t>	maintenance                      	</a:t>
            </a:r>
            <a:r>
              <a:rPr lang="zh-CN" altLang="zh-CN" sz="2800" smtClean="0"/>
              <a:t>维护</a:t>
            </a:r>
          </a:p>
          <a:p>
            <a:r>
              <a:rPr lang="en-US" altLang="zh-CN" sz="2800" smtClean="0"/>
              <a:t>	infrastructure                     		</a:t>
            </a:r>
            <a:r>
              <a:rPr lang="zh-CN" altLang="zh-CN" sz="2800" smtClean="0"/>
              <a:t>基础设施，基础结构</a:t>
            </a:r>
          </a:p>
          <a:p>
            <a:r>
              <a:rPr lang="en-US" altLang="zh-CN" sz="2800" smtClean="0"/>
              <a:t>	infrastructure convergence           	</a:t>
            </a:r>
            <a:r>
              <a:rPr lang="zh-CN" altLang="zh-CN" sz="2800" smtClean="0"/>
              <a:t>基础会聚</a:t>
            </a:r>
          </a:p>
          <a:p>
            <a:r>
              <a:rPr lang="en-US" altLang="zh-CN" sz="2800" smtClean="0"/>
              <a:t>	public cloud                      		</a:t>
            </a:r>
            <a:r>
              <a:rPr lang="zh-CN" altLang="zh-CN" sz="2800" smtClean="0"/>
              <a:t>公共云</a:t>
            </a:r>
          </a:p>
          <a:p>
            <a:r>
              <a:rPr lang="en-US" altLang="zh-CN" sz="2800" smtClean="0"/>
              <a:t>	subscription                      		</a:t>
            </a:r>
            <a:r>
              <a:rPr lang="zh-CN" altLang="zh-CN" sz="2800" smtClean="0"/>
              <a:t>订购，订阅</a:t>
            </a:r>
          </a:p>
          <a:p>
            <a:r>
              <a:rPr lang="en-US" altLang="zh-CN" sz="2800" smtClean="0"/>
              <a:t>	accessible                       		</a:t>
            </a:r>
            <a:r>
              <a:rPr lang="zh-CN" altLang="zh-CN" sz="2800" smtClean="0"/>
              <a:t>可访问的，可接入的</a:t>
            </a:r>
            <a:endParaRPr lang="zh-CN" altLang="zh-CN"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6802" name="Picture 2" descr="https://img0.baidu.com/it/u=4069794067,2563036962&amp;fm=253&amp;fmt=auto&amp;app=138&amp;f=PNG?w=761&amp;h=480"/>
          <p:cNvPicPr>
            <a:picLocks noChangeAspect="1" noChangeArrowheads="1"/>
          </p:cNvPicPr>
          <p:nvPr/>
        </p:nvPicPr>
        <p:blipFill>
          <a:blip r:embed="rId2"/>
          <a:srcRect/>
          <a:stretch>
            <a:fillRect/>
          </a:stretch>
        </p:blipFill>
        <p:spPr bwMode="auto">
          <a:xfrm>
            <a:off x="571472" y="357166"/>
            <a:ext cx="8384834" cy="5286412"/>
          </a:xfrm>
          <a:prstGeom prst="rect">
            <a:avLst/>
          </a:prstGeom>
          <a:noFill/>
        </p:spPr>
      </p:pic>
      <p:sp>
        <p:nvSpPr>
          <p:cNvPr id="3" name="TextBox 2"/>
          <p:cNvSpPr txBox="1"/>
          <p:nvPr/>
        </p:nvSpPr>
        <p:spPr>
          <a:xfrm>
            <a:off x="6215074" y="6072206"/>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14348" y="2000240"/>
            <a:ext cx="7772400" cy="4429132"/>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2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INTERNET APPLICATIONS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smtClean="0">
                <a:solidFill>
                  <a:srgbClr val="00B050"/>
                </a:solidFill>
              </a:rPr>
              <a:t>CHAPTER 5  NEW INTERNET APPLICATIONS</a:t>
            </a: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3600" b="1" smtClean="0">
                <a:solidFill>
                  <a:srgbClr val="C00000"/>
                </a:solidFill>
              </a:rPr>
              <a:t>5.4  BIG DATA</a:t>
            </a:r>
            <a:r>
              <a:rPr lang="en-US" altLang="zh-CN" sz="4400" smtClean="0">
                <a:solidFill>
                  <a:srgbClr val="00B050"/>
                </a:solidFill>
              </a:rPr>
              <a:t/>
            </a:r>
            <a:br>
              <a:rPr lang="en-US" altLang="zh-CN" sz="4400" smtClean="0">
                <a:solidFill>
                  <a:srgbClr val="00B050"/>
                </a:solidFill>
              </a:rPr>
            </a:br>
            <a:endParaRPr lang="zh-CN" altLang="en-US" sz="3600" b="1">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sz="quarter" idx="1"/>
          </p:nvPr>
        </p:nvSpPr>
        <p:spPr>
          <a:xfrm>
            <a:off x="457200" y="1600200"/>
            <a:ext cx="8329642" cy="4873752"/>
          </a:xfrm>
        </p:spPr>
        <p:txBody>
          <a:bodyPr>
            <a:normAutofit fontScale="92500" lnSpcReduction="20000"/>
          </a:bodyPr>
          <a:lstStyle/>
          <a:p>
            <a:r>
              <a:rPr lang="en-US" altLang="zh-CN" smtClean="0"/>
              <a:t>         big data                          	</a:t>
            </a:r>
            <a:r>
              <a:rPr lang="zh-CN" altLang="zh-CN" smtClean="0"/>
              <a:t>大数据</a:t>
            </a:r>
          </a:p>
          <a:p>
            <a:r>
              <a:rPr lang="en-US" altLang="zh-CN" smtClean="0"/>
              <a:t>	data set                             	</a:t>
            </a:r>
            <a:r>
              <a:rPr lang="zh-CN" altLang="zh-CN" smtClean="0"/>
              <a:t>数据集，数据传输机 </a:t>
            </a:r>
          </a:p>
          <a:p>
            <a:r>
              <a:rPr lang="en-US" altLang="zh-CN" smtClean="0"/>
              <a:t>	capture                            	</a:t>
            </a:r>
            <a:r>
              <a:rPr lang="zh-CN" altLang="zh-CN" smtClean="0"/>
              <a:t>捕获，捕捉，截获</a:t>
            </a:r>
          </a:p>
          <a:p>
            <a:r>
              <a:rPr lang="en-US" altLang="zh-CN" smtClean="0"/>
              <a:t>	curation                             	</a:t>
            </a:r>
            <a:r>
              <a:rPr lang="zh-CN" altLang="zh-CN" smtClean="0"/>
              <a:t>策展</a:t>
            </a:r>
          </a:p>
          <a:p>
            <a:r>
              <a:rPr lang="en-US" altLang="zh-CN" smtClean="0"/>
              <a:t>	visualization                       	</a:t>
            </a:r>
            <a:r>
              <a:rPr lang="zh-CN" altLang="zh-CN" smtClean="0"/>
              <a:t>可视化，目视，显像</a:t>
            </a:r>
          </a:p>
          <a:p>
            <a:r>
              <a:rPr lang="en-US" altLang="zh-CN" smtClean="0"/>
              <a:t>	predictive analytics                   	</a:t>
            </a:r>
            <a:r>
              <a:rPr lang="zh-CN" altLang="zh-CN" smtClean="0"/>
              <a:t>预测分析</a:t>
            </a:r>
          </a:p>
          <a:p>
            <a:r>
              <a:rPr lang="en-US" altLang="zh-CN" smtClean="0"/>
              <a:t>	informatics     </a:t>
            </a:r>
            <a:r>
              <a:rPr lang="zh-CN" altLang="zh-CN" smtClean="0"/>
              <a:t>信息控制论，信息科学，情报学，资料学</a:t>
            </a:r>
          </a:p>
          <a:p>
            <a:r>
              <a:rPr lang="en-US" altLang="zh-CN" smtClean="0"/>
              <a:t>	genomics                          	</a:t>
            </a:r>
            <a:r>
              <a:rPr lang="zh-CN" altLang="zh-CN" smtClean="0"/>
              <a:t>基因学</a:t>
            </a:r>
          </a:p>
          <a:p>
            <a:r>
              <a:rPr lang="en-US" altLang="zh-CN" smtClean="0"/>
              <a:t>	connectomics                       	</a:t>
            </a:r>
            <a:r>
              <a:rPr lang="zh-CN" altLang="zh-CN" smtClean="0"/>
              <a:t>连接组学</a:t>
            </a:r>
          </a:p>
          <a:p>
            <a:r>
              <a:rPr lang="en-US" altLang="zh-CN" smtClean="0"/>
              <a:t>	biological                          	</a:t>
            </a:r>
            <a:r>
              <a:rPr lang="zh-CN" altLang="zh-CN" smtClean="0"/>
              <a:t>生物学的，生物的</a:t>
            </a:r>
          </a:p>
          <a:p>
            <a:r>
              <a:rPr lang="en-US" altLang="zh-CN" smtClean="0"/>
              <a:t>	remote sensing                      </a:t>
            </a:r>
            <a:r>
              <a:rPr lang="zh-CN" altLang="zh-CN" smtClean="0"/>
              <a:t>远程传感技术</a:t>
            </a:r>
          </a:p>
          <a:p>
            <a:r>
              <a:rPr lang="en-US" altLang="zh-CN" smtClean="0"/>
              <a:t>	RFID (Radio Frequency Identification)  </a:t>
            </a:r>
            <a:r>
              <a:rPr lang="zh-CN" altLang="zh-CN" smtClean="0"/>
              <a:t>射频识别</a:t>
            </a:r>
          </a:p>
          <a:p>
            <a:r>
              <a:rPr lang="en-US" altLang="zh-CN" smtClean="0"/>
              <a:t>	per-capita                           	</a:t>
            </a:r>
            <a:r>
              <a:rPr lang="zh-CN" altLang="zh-CN" smtClean="0"/>
              <a:t>人均的，人均</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142984"/>
            <a:ext cx="8229600" cy="4983179"/>
          </a:xfrm>
        </p:spPr>
        <p:txBody>
          <a:bodyPr>
            <a:normAutofit fontScale="70000" lnSpcReduction="20000"/>
          </a:bodyPr>
          <a:lstStyle/>
          <a:p>
            <a:r>
              <a:rPr lang="en-US" altLang="zh-CN" sz="2800" smtClean="0"/>
              <a:t>         exabyte (10</a:t>
            </a:r>
            <a:r>
              <a:rPr lang="en-US" altLang="zh-CN" sz="2800" baseline="30000" smtClean="0"/>
              <a:t>18 </a:t>
            </a:r>
            <a:r>
              <a:rPr lang="en-US" altLang="zh-CN" sz="2800" smtClean="0"/>
              <a:t>byte)                    	</a:t>
            </a:r>
            <a:r>
              <a:rPr lang="zh-CN" altLang="zh-CN" sz="2800" smtClean="0"/>
              <a:t>艾字节</a:t>
            </a:r>
          </a:p>
          <a:p>
            <a:r>
              <a:rPr lang="en-US" altLang="zh-CN" sz="2800" smtClean="0"/>
              <a:t>	exponential                          	</a:t>
            </a:r>
            <a:r>
              <a:rPr lang="zh-CN" altLang="zh-CN" sz="2800" smtClean="0"/>
              <a:t>指数，指数的，幂</a:t>
            </a:r>
          </a:p>
          <a:p>
            <a:r>
              <a:rPr lang="en-US" altLang="zh-CN" sz="2800" smtClean="0"/>
              <a:t>	IDG (International Data Group)          	</a:t>
            </a:r>
            <a:r>
              <a:rPr lang="zh-CN" altLang="zh-CN" sz="2800" smtClean="0"/>
              <a:t>国际数据集团</a:t>
            </a:r>
          </a:p>
          <a:p>
            <a:r>
              <a:rPr lang="en-US" altLang="zh-CN" sz="2800" smtClean="0"/>
              <a:t>	stream                             	</a:t>
            </a:r>
            <a:r>
              <a:rPr lang="zh-CN" altLang="zh-CN" sz="2800" smtClean="0"/>
              <a:t>流，序列</a:t>
            </a:r>
          </a:p>
          <a:p>
            <a:r>
              <a:rPr lang="en-US" altLang="zh-CN" sz="2800" smtClean="0"/>
              <a:t>	social media                         	</a:t>
            </a:r>
            <a:r>
              <a:rPr lang="zh-CN" altLang="zh-CN" sz="2800" smtClean="0"/>
              <a:t>社交媒体</a:t>
            </a:r>
          </a:p>
          <a:p>
            <a:r>
              <a:rPr lang="en-US" altLang="zh-CN" sz="2800" smtClean="0"/>
              <a:t>	sensor                              	</a:t>
            </a:r>
            <a:r>
              <a:rPr lang="zh-CN" altLang="zh-CN" sz="2800" smtClean="0"/>
              <a:t>传感器</a:t>
            </a:r>
          </a:p>
          <a:p>
            <a:r>
              <a:rPr lang="en-US" altLang="zh-CN" sz="2800" smtClean="0"/>
              <a:t>	database                            	</a:t>
            </a:r>
            <a:r>
              <a:rPr lang="zh-CN" altLang="zh-CN" sz="2800" smtClean="0"/>
              <a:t>数据库</a:t>
            </a:r>
          </a:p>
          <a:p>
            <a:r>
              <a:rPr lang="en-US" altLang="zh-CN" sz="2800" smtClean="0"/>
              <a:t>	hierarchical                         	</a:t>
            </a:r>
            <a:r>
              <a:rPr lang="zh-CN" altLang="zh-CN" sz="2800" smtClean="0"/>
              <a:t>层次的，分层的</a:t>
            </a:r>
          </a:p>
          <a:p>
            <a:r>
              <a:rPr lang="en-US" altLang="zh-CN" sz="2800" smtClean="0"/>
              <a:t>	OLAP (On-Line Analytical Processing)    </a:t>
            </a:r>
            <a:r>
              <a:rPr lang="zh-CN" altLang="zh-CN" sz="2800" smtClean="0"/>
              <a:t>联机分析处理</a:t>
            </a:r>
          </a:p>
          <a:p>
            <a:r>
              <a:rPr lang="en-US" altLang="zh-CN" sz="2800" smtClean="0"/>
              <a:t>	smart metering                       	</a:t>
            </a:r>
            <a:r>
              <a:rPr lang="zh-CN" altLang="zh-CN" sz="2800" smtClean="0"/>
              <a:t>智能仪表</a:t>
            </a:r>
          </a:p>
          <a:p>
            <a:r>
              <a:rPr lang="en-US" altLang="zh-CN" sz="2800" smtClean="0"/>
              <a:t>	parallel processing                    	</a:t>
            </a:r>
            <a:r>
              <a:rPr lang="zh-CN" altLang="zh-CN" sz="2800" smtClean="0"/>
              <a:t>并行处理</a:t>
            </a:r>
          </a:p>
          <a:p>
            <a:r>
              <a:rPr lang="en-US" altLang="zh-CN" sz="2800" smtClean="0"/>
              <a:t>	clustering                </a:t>
            </a:r>
            <a:r>
              <a:rPr lang="zh-CN" altLang="zh-CN" sz="2800" smtClean="0"/>
              <a:t>聚类，分类归并，群集，分群，分组，划分</a:t>
            </a:r>
          </a:p>
          <a:p>
            <a:r>
              <a:rPr lang="en-US" altLang="zh-CN" sz="2800" smtClean="0"/>
              <a:t>	MPP (Massively Parallel Processing)      </a:t>
            </a:r>
            <a:r>
              <a:rPr lang="zh-CN" altLang="zh-CN" sz="2800" smtClean="0"/>
              <a:t>大规模并行处理系统</a:t>
            </a:r>
            <a:r>
              <a:rPr lang="en-US" altLang="zh-CN" sz="2800" smtClean="0"/>
              <a:t>	</a:t>
            </a:r>
            <a:endParaRPr lang="zh-CN" altLang="zh-CN"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142984"/>
            <a:ext cx="8229600" cy="4983179"/>
          </a:xfrm>
        </p:spPr>
        <p:txBody>
          <a:bodyPr>
            <a:normAutofit/>
          </a:bodyPr>
          <a:lstStyle/>
          <a:p>
            <a:r>
              <a:rPr lang="en-US" altLang="zh-CN" sz="2800" smtClean="0"/>
              <a:t>       grid                                	</a:t>
            </a:r>
            <a:r>
              <a:rPr lang="zh-CN" altLang="zh-CN" sz="2800" smtClean="0"/>
              <a:t>格栅，栅极</a:t>
            </a:r>
          </a:p>
          <a:p>
            <a:r>
              <a:rPr lang="en-US" altLang="zh-CN" sz="2800" smtClean="0"/>
              <a:t>	throughput  </a:t>
            </a:r>
            <a:r>
              <a:rPr lang="zh-CN" altLang="zh-CN" sz="2800" smtClean="0"/>
              <a:t>吞吐量，通过量，总处理能力</a:t>
            </a:r>
          </a:p>
          <a:p>
            <a:r>
              <a:rPr lang="en-US" altLang="zh-CN" sz="2800" smtClean="0"/>
              <a:t>	decision making                  	</a:t>
            </a:r>
            <a:r>
              <a:rPr lang="zh-CN" altLang="zh-CN" sz="2800" smtClean="0"/>
              <a:t>决策支撑</a:t>
            </a:r>
            <a:endParaRPr lang="zh-CN"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img2.baidu.com/it/u=2240213442,2810905800&amp;fm=253&amp;fmt=auto&amp;app=138&amp;f=PNG?w=900&amp;h=370"/>
          <p:cNvPicPr>
            <a:picLocks noChangeAspect="1" noChangeArrowheads="1"/>
          </p:cNvPicPr>
          <p:nvPr/>
        </p:nvPicPr>
        <p:blipFill>
          <a:blip r:embed="rId2"/>
          <a:srcRect/>
          <a:stretch>
            <a:fillRect/>
          </a:stretch>
        </p:blipFill>
        <p:spPr bwMode="auto">
          <a:xfrm>
            <a:off x="500034" y="1285860"/>
            <a:ext cx="8176341" cy="3357586"/>
          </a:xfrm>
          <a:prstGeom prst="rect">
            <a:avLst/>
          </a:prstGeom>
          <a:noFill/>
        </p:spPr>
      </p:pic>
      <p:sp>
        <p:nvSpPr>
          <p:cNvPr id="3" name="TextBox 2"/>
          <p:cNvSpPr txBox="1"/>
          <p:nvPr/>
        </p:nvSpPr>
        <p:spPr>
          <a:xfrm>
            <a:off x="5429256" y="5929330"/>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Picture 2" descr="https://www.afenxi.com/wp-content/uploads/2016/07/1359694085_3675.jpg"/>
          <p:cNvPicPr>
            <a:picLocks noChangeAspect="1" noChangeArrowheads="1"/>
          </p:cNvPicPr>
          <p:nvPr/>
        </p:nvPicPr>
        <p:blipFill>
          <a:blip r:embed="rId2"/>
          <a:srcRect/>
          <a:stretch>
            <a:fillRect/>
          </a:stretch>
        </p:blipFill>
        <p:spPr bwMode="auto">
          <a:xfrm>
            <a:off x="1500166" y="714356"/>
            <a:ext cx="6754064" cy="4786346"/>
          </a:xfrm>
          <a:prstGeom prst="rect">
            <a:avLst/>
          </a:prstGeom>
          <a:noFill/>
        </p:spPr>
      </p:pic>
      <p:sp>
        <p:nvSpPr>
          <p:cNvPr id="3" name="TextBox 2"/>
          <p:cNvSpPr txBox="1"/>
          <p:nvPr/>
        </p:nvSpPr>
        <p:spPr>
          <a:xfrm>
            <a:off x="5857884" y="6215082"/>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972452" cy="5045216"/>
          </a:xfrm>
        </p:spPr>
        <p:txBody>
          <a:bodyPr>
            <a:normAutofit fontScale="92500" lnSpcReduction="10000"/>
          </a:bodyPr>
          <a:lstStyle/>
          <a:p>
            <a:pPr>
              <a:lnSpc>
                <a:spcPct val="150000"/>
              </a:lnSpc>
            </a:pPr>
            <a:r>
              <a:rPr lang="en-US" altLang="zh-CN" smtClean="0"/>
              <a:t>Big data is a broad term for data sets so large or complex that traditional data processing applications are inadequate. </a:t>
            </a:r>
          </a:p>
          <a:p>
            <a:pPr>
              <a:lnSpc>
                <a:spcPct val="150000"/>
              </a:lnSpc>
            </a:pPr>
            <a:r>
              <a:rPr lang="en-US" altLang="zh-CN" smtClean="0"/>
              <a:t>Challenges include analysis, capture, curation, search, sharing, storage, transfer, visualization, and information privacy. </a:t>
            </a:r>
          </a:p>
          <a:p>
            <a:pPr>
              <a:lnSpc>
                <a:spcPct val="150000"/>
              </a:lnSpc>
            </a:pPr>
            <a:r>
              <a:rPr lang="en-US" altLang="zh-CN" smtClean="0"/>
              <a:t>The term often refers simply to the use of predictive analytics or other certain advanced methods to extract value from data, and seldom to a particular size of data set.</a:t>
            </a:r>
            <a:endParaRPr lang="zh-CN" altLang="zh-CN"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lnSpcReduction="10000"/>
          </a:bodyPr>
          <a:lstStyle/>
          <a:p>
            <a:pPr>
              <a:lnSpc>
                <a:spcPct val="150000"/>
              </a:lnSpc>
            </a:pPr>
            <a:r>
              <a:rPr lang="en-US" altLang="zh-CN" smtClean="0"/>
              <a:t>Analysis of data sets can find new correlations, to “spot business trends, prevent diseases, combat crime and so on.” </a:t>
            </a:r>
          </a:p>
          <a:p>
            <a:pPr>
              <a:lnSpc>
                <a:spcPct val="150000"/>
              </a:lnSpc>
            </a:pPr>
            <a:r>
              <a:rPr lang="en-US" altLang="zh-CN" smtClean="0"/>
              <a:t>Scientists, Practitioners of Media and Advertising and Governments alike regularly encounter limitations due to large data sets in many areas. </a:t>
            </a:r>
          </a:p>
          <a:p>
            <a:pPr>
              <a:lnSpc>
                <a:spcPct val="150000"/>
              </a:lnSpc>
            </a:pPr>
            <a:r>
              <a:rPr lang="en-US" altLang="zh-CN" smtClean="0"/>
              <a:t>The limitations affect Internet search, finance and business informatics.</a:t>
            </a:r>
            <a:endParaRPr lang="zh-CN" altLang="zh-CN"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972452" cy="5045216"/>
          </a:xfrm>
        </p:spPr>
        <p:txBody>
          <a:bodyPr>
            <a:normAutofit fontScale="92500" lnSpcReduction="10000"/>
          </a:bodyPr>
          <a:lstStyle/>
          <a:p>
            <a:pPr>
              <a:lnSpc>
                <a:spcPct val="150000"/>
              </a:lnSpc>
            </a:pPr>
            <a:r>
              <a:rPr lang="en-US" altLang="zh-CN" smtClean="0"/>
              <a:t>Scientists, for example, encounter limitations in e-Science work, including meteorology, genomics, connectomics, complex physics simulations, and biological and environmental research.</a:t>
            </a:r>
            <a:endParaRPr lang="zh-CN" altLang="zh-CN" smtClean="0"/>
          </a:p>
          <a:p>
            <a:pPr>
              <a:lnSpc>
                <a:spcPct val="150000"/>
              </a:lnSpc>
            </a:pPr>
            <a:r>
              <a:rPr lang="en-US" altLang="zh-CN" smtClean="0"/>
              <a:t>        Data sets grow in size in part because they are increasingly being gathered by cheap and numerous mobile devices, aerial sensory technologies (remote sensing), software logs, cameras, microphones, radio-frequency identification (RFID) readers, and wireless sensor networks.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596" y="1447800"/>
            <a:ext cx="8258204" cy="4572000"/>
          </a:xfrm>
        </p:spPr>
        <p:txBody>
          <a:bodyPr>
            <a:normAutofit fontScale="92500" lnSpcReduction="10000"/>
          </a:bodyPr>
          <a:lstStyle/>
          <a:p>
            <a:r>
              <a:rPr lang="en-US" altLang="zh-CN" sz="2800" smtClean="0"/>
              <a:t>       callout                              	</a:t>
            </a:r>
            <a:r>
              <a:rPr lang="zh-CN" altLang="zh-CN" sz="2800" smtClean="0"/>
              <a:t>标注</a:t>
            </a:r>
          </a:p>
          <a:p>
            <a:r>
              <a:rPr lang="en-US" altLang="zh-CN" sz="2800" smtClean="0"/>
              <a:t>	architecture                        	</a:t>
            </a:r>
            <a:r>
              <a:rPr lang="zh-CN" altLang="zh-CN" sz="2800" smtClean="0"/>
              <a:t>体系结构，架构</a:t>
            </a:r>
            <a:endParaRPr lang="en-US" altLang="zh-CN" sz="2800" smtClean="0"/>
          </a:p>
          <a:p>
            <a:r>
              <a:rPr lang="en-US" altLang="zh-CN" sz="2800" smtClean="0"/>
              <a:t>       VM (Virtual Machine)              </a:t>
            </a:r>
            <a:r>
              <a:rPr lang="zh-CN" altLang="zh-CN" sz="2800" smtClean="0"/>
              <a:t>虚拟机</a:t>
            </a:r>
          </a:p>
          <a:p>
            <a:r>
              <a:rPr lang="en-US" altLang="zh-CN" sz="2800" smtClean="0"/>
              <a:t>	private cloud                       	</a:t>
            </a:r>
            <a:r>
              <a:rPr lang="zh-CN" altLang="zh-CN" sz="2800" smtClean="0"/>
              <a:t>私有云</a:t>
            </a:r>
          </a:p>
          <a:p>
            <a:r>
              <a:rPr lang="en-US" altLang="zh-CN" sz="2800" smtClean="0"/>
              <a:t>	client                    </a:t>
            </a:r>
            <a:r>
              <a:rPr lang="zh-CN" altLang="en-US" sz="2800" smtClean="0"/>
              <a:t>  </a:t>
            </a:r>
            <a:r>
              <a:rPr lang="en-US" altLang="zh-CN" sz="2800" smtClean="0"/>
              <a:t>         	</a:t>
            </a:r>
            <a:r>
              <a:rPr lang="zh-CN" altLang="zh-CN" sz="2800" smtClean="0"/>
              <a:t>客户</a:t>
            </a:r>
          </a:p>
          <a:p>
            <a:r>
              <a:rPr lang="en-US" altLang="zh-CN" sz="2800" smtClean="0"/>
              <a:t>	hybrid cloud                        	</a:t>
            </a:r>
            <a:r>
              <a:rPr lang="zh-CN" altLang="zh-CN" sz="2800" smtClean="0"/>
              <a:t>混合云</a:t>
            </a:r>
          </a:p>
          <a:p>
            <a:r>
              <a:rPr lang="en-US" altLang="zh-CN" sz="2800" smtClean="0"/>
              <a:t>	RC2 (Research Compute Cloud)    </a:t>
            </a:r>
            <a:r>
              <a:rPr lang="zh-CN" altLang="zh-CN" sz="2800" smtClean="0"/>
              <a:t>研究计算云</a:t>
            </a:r>
          </a:p>
          <a:p>
            <a:r>
              <a:rPr lang="en-US" altLang="zh-CN" sz="2800" smtClean="0"/>
              <a:t>	scatter                             	</a:t>
            </a:r>
            <a:r>
              <a:rPr lang="zh-CN" altLang="zh-CN" sz="2800" smtClean="0"/>
              <a:t>撒播，分散</a:t>
            </a:r>
          </a:p>
          <a:p>
            <a:r>
              <a:rPr lang="en-US" altLang="zh-CN" sz="2800" smtClean="0"/>
              <a:t>	pool of users                         	</a:t>
            </a:r>
            <a:r>
              <a:rPr lang="zh-CN" altLang="zh-CN" sz="2800" smtClean="0"/>
              <a:t>用户群</a:t>
            </a:r>
          </a:p>
          <a:p>
            <a:r>
              <a:rPr lang="en-US" altLang="zh-CN" sz="2800" smtClean="0"/>
              <a:t>	redundant                           	</a:t>
            </a:r>
            <a:r>
              <a:rPr lang="zh-CN" altLang="zh-CN" sz="2800" smtClean="0"/>
              <a:t>冗余的</a:t>
            </a:r>
            <a:endParaRPr lang="zh-CN"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50000"/>
              </a:lnSpc>
            </a:pPr>
            <a:r>
              <a:rPr lang="en-US" altLang="zh-CN" smtClean="0"/>
              <a:t>The world’s technological per-capita capacity to store information has roughly doubled every 40 months since the 1980s; as of 2012, every day 2.5 exabytes (2.5×10</a:t>
            </a:r>
            <a:r>
              <a:rPr lang="en-US" altLang="zh-CN" baseline="30000" smtClean="0"/>
              <a:t>18</a:t>
            </a:r>
            <a:r>
              <a:rPr lang="en-US" altLang="zh-CN" smtClean="0"/>
              <a:t>) of data were created; the challenge for large enterprises is determining who should own big data initiatives that straddle the entire organization. </a:t>
            </a:r>
          </a:p>
          <a:p>
            <a:pPr>
              <a:lnSpc>
                <a:spcPct val="150000"/>
              </a:lnSpc>
              <a:buNone/>
            </a:pPr>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60000"/>
              </a:lnSpc>
            </a:pPr>
            <a:r>
              <a:rPr lang="en-US" altLang="zh-CN" smtClean="0"/>
              <a:t>Figure 5-3 shows the growth of global information storage capacity.</a:t>
            </a:r>
            <a:endParaRPr lang="zh-CN" altLang="zh-CN"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8" descr="https://upload.wikimedia.org/wikipedia/commons/7/7c/Hilbert_InfoGrowth.png"/>
          <p:cNvPicPr>
            <a:picLocks noChangeAspect="1" noChangeArrowheads="1"/>
          </p:cNvPicPr>
          <p:nvPr/>
        </p:nvPicPr>
        <p:blipFill>
          <a:blip r:embed="rId2" cstate="print">
            <a:grayscl/>
          </a:blip>
          <a:srcRect/>
          <a:stretch>
            <a:fillRect/>
          </a:stretch>
        </p:blipFill>
        <p:spPr bwMode="auto">
          <a:xfrm>
            <a:off x="785786" y="249092"/>
            <a:ext cx="7072362" cy="5285917"/>
          </a:xfrm>
          <a:prstGeom prst="rect">
            <a:avLst/>
          </a:prstGeom>
          <a:noFill/>
          <a:ln w="9525">
            <a:noFill/>
            <a:miter lim="800000"/>
            <a:headEnd/>
            <a:tailEnd/>
          </a:ln>
        </p:spPr>
      </p:pic>
      <p:sp>
        <p:nvSpPr>
          <p:cNvPr id="4" name="TextBox 3"/>
          <p:cNvSpPr txBox="1"/>
          <p:nvPr/>
        </p:nvSpPr>
        <p:spPr>
          <a:xfrm>
            <a:off x="571472" y="5643578"/>
            <a:ext cx="8072494" cy="646331"/>
          </a:xfrm>
          <a:prstGeom prst="rect">
            <a:avLst/>
          </a:prstGeom>
          <a:noFill/>
        </p:spPr>
        <p:txBody>
          <a:bodyPr wrap="square" rtlCol="0">
            <a:spAutoFit/>
          </a:bodyPr>
          <a:lstStyle/>
          <a:p>
            <a:r>
              <a:rPr lang="en-US" altLang="zh-CN" smtClean="0"/>
              <a:t>Figure 5-3 </a:t>
            </a:r>
            <a:r>
              <a:rPr lang="zh-CN" altLang="zh-CN" smtClean="0"/>
              <a:t>  </a:t>
            </a:r>
            <a:r>
              <a:rPr lang="en-US" altLang="zh-CN" smtClean="0"/>
              <a:t>Growth  and Digitization of Global Information Storage Capacity Source</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11156"/>
          </a:xfrm>
        </p:spPr>
        <p:txBody>
          <a:bodyPr>
            <a:normAutofit fontScale="90000"/>
          </a:bodyPr>
          <a:lstStyle/>
          <a:p>
            <a:r>
              <a:rPr lang="en-US" altLang="zh-CN" b="1" smtClean="0"/>
              <a:t>1. Definition</a:t>
            </a:r>
            <a:endParaRPr lang="zh-CN" altLang="en-US"/>
          </a:p>
        </p:txBody>
      </p:sp>
      <p:sp>
        <p:nvSpPr>
          <p:cNvPr id="3" name="内容占位符 2"/>
          <p:cNvSpPr>
            <a:spLocks noGrp="1"/>
          </p:cNvSpPr>
          <p:nvPr>
            <p:ph sz="quarter" idx="1"/>
          </p:nvPr>
        </p:nvSpPr>
        <p:spPr/>
        <p:txBody>
          <a:bodyPr/>
          <a:lstStyle/>
          <a:p>
            <a:pPr>
              <a:lnSpc>
                <a:spcPct val="150000"/>
              </a:lnSpc>
            </a:pPr>
            <a:r>
              <a:rPr lang="en-US" altLang="zh-CN" smtClean="0"/>
              <a:t>Big data is a popular term used to describe the exponential growth, availability and use of information, both structured and unstructured. </a:t>
            </a:r>
          </a:p>
          <a:p>
            <a:pPr>
              <a:lnSpc>
                <a:spcPct val="150000"/>
              </a:lnSpc>
            </a:pPr>
            <a:r>
              <a:rPr lang="en-US" altLang="zh-CN" smtClean="0"/>
              <a:t>According to IDG (Internatioonal Data Group), it is imperative that organizations and IT leaders focus on the ever-increasing volume, variety, and velocity of information that forms big data.</a:t>
            </a:r>
            <a:endParaRPr lang="zh-CN" altLang="zh-CN" smtClean="0"/>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fontScale="85000" lnSpcReduction="10000"/>
          </a:bodyPr>
          <a:lstStyle/>
          <a:p>
            <a:pPr>
              <a:lnSpc>
                <a:spcPct val="150000"/>
              </a:lnSpc>
            </a:pPr>
            <a:r>
              <a:rPr lang="en-US" altLang="zh-CN" b="1" smtClean="0"/>
              <a:t>(1) Volume</a:t>
            </a:r>
            <a:endParaRPr lang="zh-CN" altLang="zh-CN" smtClean="0"/>
          </a:p>
          <a:p>
            <a:pPr>
              <a:lnSpc>
                <a:spcPct val="150000"/>
              </a:lnSpc>
            </a:pPr>
            <a:r>
              <a:rPr lang="en-US" altLang="zh-CN" smtClean="0"/>
              <a:t>        Many factors contribute to the increase in data volume-transaction-based data stored through the years, text data constantly streaming in from social media, increasing amounts of sensor data being collected, etc. </a:t>
            </a:r>
          </a:p>
          <a:p>
            <a:pPr>
              <a:lnSpc>
                <a:spcPct val="150000"/>
              </a:lnSpc>
            </a:pPr>
            <a:r>
              <a:rPr lang="en-US" altLang="zh-CN" smtClean="0"/>
              <a:t>In the past, excessive data volume created a storage issue. </a:t>
            </a:r>
          </a:p>
          <a:p>
            <a:pPr>
              <a:lnSpc>
                <a:spcPct val="150000"/>
              </a:lnSpc>
            </a:pPr>
            <a:r>
              <a:rPr lang="en-US" altLang="zh-CN" smtClean="0"/>
              <a:t>But with today’s decreasing storage costs, other issues emerge, including how to determine relevance amidst the large volumes of data and how to create value from that is relevant.</a:t>
            </a:r>
            <a:endParaRPr lang="zh-CN" altLang="zh-CN"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fontScale="85000" lnSpcReduction="10000"/>
          </a:bodyPr>
          <a:lstStyle/>
          <a:p>
            <a:pPr>
              <a:lnSpc>
                <a:spcPct val="150000"/>
              </a:lnSpc>
            </a:pPr>
            <a:r>
              <a:rPr lang="en-US" altLang="zh-CN" b="1" smtClean="0"/>
              <a:t>(2) Variety</a:t>
            </a:r>
            <a:endParaRPr lang="zh-CN" altLang="zh-CN" smtClean="0"/>
          </a:p>
          <a:p>
            <a:pPr>
              <a:lnSpc>
                <a:spcPct val="150000"/>
              </a:lnSpc>
            </a:pPr>
            <a:r>
              <a:rPr lang="en-US" altLang="zh-CN" smtClean="0"/>
              <a:t>        Data today comes in all types of formats—from traditional databases to hierarchical data stores created by end users and OLAP (On-Line Analytical Processing) systems, to text documents, E-mail, meter-collected data, video, audio, stock ticker data and financial transactions. </a:t>
            </a:r>
          </a:p>
          <a:p>
            <a:pPr>
              <a:lnSpc>
                <a:spcPct val="150000"/>
              </a:lnSpc>
            </a:pPr>
            <a:r>
              <a:rPr lang="en-US" altLang="zh-CN" smtClean="0"/>
              <a:t>By some estimates, 80 percent of an organization’s data is not numeric! </a:t>
            </a:r>
          </a:p>
          <a:p>
            <a:pPr>
              <a:lnSpc>
                <a:spcPct val="150000"/>
              </a:lnSpc>
            </a:pPr>
            <a:r>
              <a:rPr lang="en-US" altLang="zh-CN" smtClean="0"/>
              <a:t>But it still must be included in analyses and decision making.</a:t>
            </a:r>
            <a:endParaRPr lang="zh-CN"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70000"/>
              </a:lnSpc>
            </a:pPr>
            <a:r>
              <a:rPr lang="en-US" altLang="zh-CN" b="1" smtClean="0"/>
              <a:t>(3) Velocity</a:t>
            </a:r>
            <a:endParaRPr lang="zh-CN" altLang="zh-CN" smtClean="0"/>
          </a:p>
          <a:p>
            <a:pPr>
              <a:lnSpc>
                <a:spcPct val="170000"/>
              </a:lnSpc>
            </a:pPr>
            <a:r>
              <a:rPr lang="en-US" altLang="zh-CN" smtClean="0"/>
              <a:t>        According to Gartner, velocity “means both how fast data is being produced and how fast the data must be processed to meet demand”. </a:t>
            </a:r>
          </a:p>
          <a:p>
            <a:pPr>
              <a:lnSpc>
                <a:spcPct val="170000"/>
              </a:lnSpc>
            </a:pPr>
            <a:r>
              <a:rPr lang="en-US" altLang="zh-CN" smtClean="0"/>
              <a:t>RFID tags and smart metering are driving an increasing need to deal with torrents of data in near-real time.</a:t>
            </a:r>
            <a:endParaRPr lang="zh-CN" altLang="zh-CN"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54032"/>
          </a:xfrm>
        </p:spPr>
        <p:txBody>
          <a:bodyPr/>
          <a:lstStyle/>
          <a:p>
            <a:r>
              <a:rPr lang="en-US" altLang="zh-CN" b="1" smtClean="0"/>
              <a:t>2. Uses for big data</a:t>
            </a:r>
            <a:endParaRPr lang="zh-CN" altLang="en-US"/>
          </a:p>
        </p:txBody>
      </p:sp>
      <p:sp>
        <p:nvSpPr>
          <p:cNvPr id="3" name="内容占位符 2"/>
          <p:cNvSpPr>
            <a:spLocks noGrp="1"/>
          </p:cNvSpPr>
          <p:nvPr>
            <p:ph sz="quarter" idx="1"/>
          </p:nvPr>
        </p:nvSpPr>
        <p:spPr/>
        <p:txBody>
          <a:bodyPr/>
          <a:lstStyle/>
          <a:p>
            <a:pPr>
              <a:lnSpc>
                <a:spcPct val="150000"/>
              </a:lnSpc>
            </a:pPr>
            <a:r>
              <a:rPr lang="en-US" altLang="zh-CN" smtClean="0"/>
              <a:t>So the real issue is not that you are acquiring large amounts of data (because we are clearly already in the era of big data). </a:t>
            </a:r>
          </a:p>
          <a:p>
            <a:pPr>
              <a:lnSpc>
                <a:spcPct val="150000"/>
              </a:lnSpc>
            </a:pPr>
            <a:r>
              <a:rPr lang="en-US" altLang="zh-CN" smtClean="0"/>
              <a:t>It’s what you do with your big data that matters. </a:t>
            </a:r>
          </a:p>
          <a:p>
            <a:pPr>
              <a:lnSpc>
                <a:spcPct val="150000"/>
              </a:lnSpc>
            </a:pPr>
            <a:r>
              <a:rPr lang="en-US" altLang="zh-CN" smtClean="0"/>
              <a:t>The hopeful vision for big data is that organizations will be able to harness relevant data and use it to make the best decisions.</a:t>
            </a:r>
            <a:endParaRPr lang="zh-CN" altLang="zh-CN"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50000"/>
              </a:lnSpc>
            </a:pPr>
            <a:r>
              <a:rPr lang="en-US" altLang="zh-CN" smtClean="0"/>
              <a:t>Technologies today not only support the collection and storage of large amounts of data, they provide the ability to understand and take advantage of its full value, which helps organizations run more efficiently and profitably. </a:t>
            </a:r>
            <a:endParaRPr lang="zh-CN" altLang="zh-C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fontScale="92500"/>
          </a:bodyPr>
          <a:lstStyle/>
          <a:p>
            <a:pPr>
              <a:lnSpc>
                <a:spcPct val="150000"/>
              </a:lnSpc>
            </a:pPr>
            <a:r>
              <a:rPr lang="en-US" altLang="zh-CN" smtClean="0"/>
              <a:t>For instance, with big data and big data analytics, it is possible to:</a:t>
            </a:r>
          </a:p>
          <a:p>
            <a:pPr>
              <a:lnSpc>
                <a:spcPct val="150000"/>
              </a:lnSpc>
            </a:pPr>
            <a:r>
              <a:rPr lang="en-US" altLang="zh-CN" smtClean="0"/>
              <a:t>1) Analyze millions of SKUs (Stock Keeping Unit) to determine optimal prices that maximize profit and clear inventory.</a:t>
            </a:r>
            <a:endParaRPr lang="zh-CN" altLang="zh-CN" smtClean="0"/>
          </a:p>
          <a:p>
            <a:pPr>
              <a:lnSpc>
                <a:spcPct val="150000"/>
              </a:lnSpc>
            </a:pPr>
            <a:r>
              <a:rPr lang="en-US" altLang="zh-CN" smtClean="0"/>
              <a:t>2) Recalculate entire risk portfolios in minutes and understand future possibilities to mitigate risk.</a:t>
            </a:r>
            <a:endParaRPr lang="zh-CN" altLang="zh-CN" smtClean="0"/>
          </a:p>
          <a:p>
            <a:pPr>
              <a:lnSpc>
                <a:spcPct val="150000"/>
              </a:lnSpc>
            </a:pPr>
            <a:r>
              <a:rPr lang="en-US" altLang="zh-CN" smtClean="0"/>
              <a:t>3) Quickly identify customers who matter the most.</a:t>
            </a:r>
            <a:endParaRPr lang="zh-CN"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85860"/>
            <a:ext cx="8401080" cy="4786346"/>
          </a:xfrm>
        </p:spPr>
        <p:txBody>
          <a:bodyPr>
            <a:normAutofit/>
          </a:bodyPr>
          <a:lstStyle/>
          <a:p>
            <a:pPr>
              <a:lnSpc>
                <a:spcPct val="170000"/>
              </a:lnSpc>
            </a:pPr>
            <a:r>
              <a:rPr lang="en-US" altLang="zh-CN" sz="2800" smtClean="0"/>
              <a:t>Cloud computing is the delivery of computing as a service rather than a product, whereby shared resources, software, and information are provided to computers and other devices as a utility (like the electricity grid) over a network (typically the Internet).</a:t>
            </a:r>
            <a:endParaRPr lang="zh-CN" altLang="zh-CN" sz="28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60000"/>
              </a:lnSpc>
            </a:pPr>
            <a:r>
              <a:rPr lang="en-US" altLang="zh-CN" smtClean="0"/>
              <a:t>4) Generate retail coupons at the point of sale based on the customer’s current and past purchases, ensuring a higher redemption.</a:t>
            </a:r>
            <a:endParaRPr lang="zh-CN" altLang="zh-CN" smtClean="0"/>
          </a:p>
          <a:p>
            <a:pPr>
              <a:lnSpc>
                <a:spcPct val="160000"/>
              </a:lnSpc>
            </a:pPr>
            <a:r>
              <a:rPr lang="en-US" altLang="zh-CN" smtClean="0"/>
              <a:t>  5) Send tailored recommendations to mobile devices at just the right time, while customers are in the right location to take advantage of offers.</a:t>
            </a:r>
            <a:endParaRPr lang="zh-CN" altLang="zh-CN"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60000"/>
              </a:lnSpc>
            </a:pPr>
            <a:r>
              <a:rPr lang="en-US" altLang="zh-CN" smtClean="0"/>
              <a:t>6) Analyze data from social media to detect new market trends in demand.</a:t>
            </a:r>
            <a:endParaRPr lang="zh-CN" altLang="zh-CN" smtClean="0"/>
          </a:p>
          <a:p>
            <a:pPr>
              <a:lnSpc>
                <a:spcPct val="160000"/>
              </a:lnSpc>
            </a:pPr>
            <a:r>
              <a:rPr lang="en-US" altLang="zh-CN" smtClean="0"/>
              <a:t>7) Use clickstream analysis and data mining to detect fraudulent behavior.</a:t>
            </a:r>
            <a:endParaRPr lang="zh-CN" altLang="zh-CN" smtClean="0"/>
          </a:p>
          <a:p>
            <a:pPr>
              <a:lnSpc>
                <a:spcPct val="160000"/>
              </a:lnSpc>
            </a:pPr>
            <a:r>
              <a:rPr lang="en-US" altLang="zh-CN" smtClean="0"/>
              <a:t>8) Determine root causes of failures, issues and defects by investigating user sessions, network logs and machine sensors.</a:t>
            </a:r>
            <a:endParaRPr lang="zh-CN"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50000"/>
              </a:lnSpc>
            </a:pPr>
            <a:r>
              <a:rPr lang="en-US" altLang="zh-CN" smtClean="0"/>
              <a:t> Examples of big data:</a:t>
            </a:r>
            <a:endParaRPr lang="zh-CN" altLang="zh-CN" smtClean="0"/>
          </a:p>
          <a:p>
            <a:pPr>
              <a:lnSpc>
                <a:spcPct val="150000"/>
              </a:lnSpc>
            </a:pPr>
            <a:r>
              <a:rPr lang="en-US" altLang="zh-CN" smtClean="0"/>
              <a:t>1) RFID systems generate up to 1000 times the data of conventional bar code systems.</a:t>
            </a:r>
            <a:endParaRPr lang="zh-CN" altLang="zh-CN" smtClean="0"/>
          </a:p>
          <a:p>
            <a:pPr>
              <a:lnSpc>
                <a:spcPct val="150000"/>
              </a:lnSpc>
            </a:pPr>
            <a:r>
              <a:rPr lang="en-US" altLang="zh-CN" smtClean="0"/>
              <a:t> 2) 10000 payment card transactions are made every second around the world.</a:t>
            </a:r>
            <a:endParaRPr lang="zh-CN" altLang="zh-CN" smtClean="0"/>
          </a:p>
          <a:p>
            <a:pPr>
              <a:lnSpc>
                <a:spcPct val="150000"/>
              </a:lnSpc>
            </a:pPr>
            <a:r>
              <a:rPr lang="en-US" altLang="zh-CN" smtClean="0"/>
              <a:t>3) Walmart handles more than 1 million customer transactions an hour.</a:t>
            </a:r>
            <a:endParaRPr lang="zh-CN" altLang="zh-CN"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50000"/>
              </a:lnSpc>
            </a:pPr>
            <a:r>
              <a:rPr lang="en-US" altLang="zh-CN" smtClean="0"/>
              <a:t>4) 340 million tweets are sent per day. That’s nearly 4000 tweets per second.</a:t>
            </a:r>
            <a:endParaRPr lang="zh-CN" altLang="zh-CN" smtClean="0"/>
          </a:p>
          <a:p>
            <a:pPr>
              <a:lnSpc>
                <a:spcPct val="150000"/>
              </a:lnSpc>
            </a:pPr>
            <a:r>
              <a:rPr lang="en-US" altLang="zh-CN" smtClean="0"/>
              <a:t>5) Facebook has more than 901 million active users generating social interaction data.</a:t>
            </a:r>
            <a:endParaRPr lang="zh-CN" altLang="zh-CN" smtClean="0"/>
          </a:p>
          <a:p>
            <a:pPr>
              <a:lnSpc>
                <a:spcPct val="150000"/>
              </a:lnSpc>
            </a:pPr>
            <a:r>
              <a:rPr lang="en-US" altLang="zh-CN" smtClean="0"/>
              <a:t>6) More than 5 billion people are calling, texting, tweeting and browsing websites on mobile phones.</a:t>
            </a:r>
            <a:endParaRPr lang="zh-CN"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54032"/>
          </a:xfrm>
        </p:spPr>
        <p:txBody>
          <a:bodyPr>
            <a:normAutofit/>
          </a:bodyPr>
          <a:lstStyle/>
          <a:p>
            <a:r>
              <a:rPr lang="en-US" altLang="zh-CN" b="1" smtClean="0"/>
              <a:t>3. Technologies</a:t>
            </a:r>
            <a:endParaRPr lang="zh-CN" altLang="en-US"/>
          </a:p>
        </p:txBody>
      </p:sp>
      <p:sp>
        <p:nvSpPr>
          <p:cNvPr id="3" name="内容占位符 2"/>
          <p:cNvSpPr>
            <a:spLocks noGrp="1"/>
          </p:cNvSpPr>
          <p:nvPr>
            <p:ph sz="quarter" idx="1"/>
          </p:nvPr>
        </p:nvSpPr>
        <p:spPr/>
        <p:txBody>
          <a:bodyPr>
            <a:normAutofit lnSpcReduction="10000"/>
          </a:bodyPr>
          <a:lstStyle/>
          <a:p>
            <a:pPr>
              <a:lnSpc>
                <a:spcPct val="160000"/>
              </a:lnSpc>
            </a:pPr>
            <a:r>
              <a:rPr lang="en-US" altLang="zh-CN" smtClean="0"/>
              <a:t>A number of recent technology advancements are enabling organizations to make the most of big data and big data analytics:</a:t>
            </a:r>
            <a:endParaRPr lang="zh-CN" altLang="zh-CN" smtClean="0"/>
          </a:p>
          <a:p>
            <a:pPr>
              <a:lnSpc>
                <a:spcPct val="160000"/>
              </a:lnSpc>
            </a:pPr>
            <a:r>
              <a:rPr lang="en-US" altLang="zh-CN" smtClean="0"/>
              <a:t>1) Cheap, abundant storage and server processing capability.</a:t>
            </a:r>
            <a:endParaRPr lang="zh-CN" altLang="zh-CN" smtClean="0"/>
          </a:p>
          <a:p>
            <a:pPr>
              <a:lnSpc>
                <a:spcPct val="160000"/>
              </a:lnSpc>
            </a:pPr>
            <a:r>
              <a:rPr lang="en-US" altLang="zh-CN" smtClean="0"/>
              <a:t>2) Faster processors.</a:t>
            </a:r>
            <a:endParaRPr lang="zh-CN" altLang="zh-CN" smtClean="0"/>
          </a:p>
          <a:p>
            <a:pPr>
              <a:lnSpc>
                <a:spcPct val="160000"/>
              </a:lnSpc>
            </a:pPr>
            <a:r>
              <a:rPr lang="en-US" altLang="zh-CN" smtClean="0"/>
              <a:t>3) Affordable large-memory capabilities, such as Hadoop.</a:t>
            </a:r>
            <a:endParaRPr lang="zh-CN" altLang="zh-CN"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fontScale="92500" lnSpcReduction="10000"/>
          </a:bodyPr>
          <a:lstStyle/>
          <a:p>
            <a:pPr>
              <a:lnSpc>
                <a:spcPct val="160000"/>
              </a:lnSpc>
            </a:pPr>
            <a:r>
              <a:rPr lang="en-US" altLang="zh-CN" smtClean="0"/>
              <a:t>4) New storage and processing technologies designed specifically for large data volumes, including unstructured data.</a:t>
            </a:r>
            <a:endParaRPr lang="zh-CN" altLang="zh-CN" smtClean="0"/>
          </a:p>
          <a:p>
            <a:pPr>
              <a:lnSpc>
                <a:spcPct val="160000"/>
              </a:lnSpc>
            </a:pPr>
            <a:r>
              <a:rPr lang="en-US" altLang="zh-CN" smtClean="0"/>
              <a:t>5) Parallel processing, clustering, MPP (Massively Parallel Processing), virtualization, large grid environments, high connectivity and high throughputs.</a:t>
            </a:r>
          </a:p>
          <a:p>
            <a:pPr>
              <a:lnSpc>
                <a:spcPct val="160000"/>
              </a:lnSpc>
            </a:pPr>
            <a:r>
              <a:rPr lang="en-US" altLang="zh-CN" smtClean="0"/>
              <a:t>6) Cloud computing and other flexible resource allocation arrangements.</a:t>
            </a:r>
            <a:endParaRPr lang="zh-CN"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60000"/>
              </a:lnSpc>
            </a:pPr>
            <a:r>
              <a:rPr lang="en-US" altLang="zh-CN" smtClean="0"/>
              <a:t>       Big data technologies not only support the ability to collect large amounts of data, they provide the ability to understand it and take advantage of its value. </a:t>
            </a:r>
          </a:p>
          <a:p>
            <a:pPr>
              <a:lnSpc>
                <a:spcPct val="160000"/>
              </a:lnSpc>
            </a:pPr>
            <a:r>
              <a:rPr lang="en-US" altLang="zh-CN" smtClean="0"/>
              <a:t>The goal of all organizations with access to large data collections should be to harness the most relevant data and use it for optimized decision making.</a:t>
            </a:r>
            <a:endParaRPr lang="zh-CN" altLang="zh-CN"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60000"/>
              </a:lnSpc>
            </a:pPr>
            <a:r>
              <a:rPr lang="en-US" altLang="zh-CN" smtClean="0"/>
              <a:t>It is very important to understand that not all of your data will be relevant or useful. </a:t>
            </a:r>
          </a:p>
          <a:p>
            <a:pPr>
              <a:lnSpc>
                <a:spcPct val="160000"/>
              </a:lnSpc>
            </a:pPr>
            <a:r>
              <a:rPr lang="en-US" altLang="zh-CN" smtClean="0"/>
              <a:t>But how can you find the data points that matter most? </a:t>
            </a:r>
          </a:p>
          <a:p>
            <a:pPr>
              <a:lnSpc>
                <a:spcPct val="160000"/>
              </a:lnSpc>
            </a:pPr>
            <a:r>
              <a:rPr lang="en-US" altLang="zh-CN" smtClean="0"/>
              <a:t>It is a problem that is widely acknowledged. </a:t>
            </a:r>
            <a:endParaRPr lang="zh-CN"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50000"/>
              </a:lnSpc>
            </a:pPr>
            <a:r>
              <a:rPr lang="en-US" altLang="zh-CN" smtClean="0"/>
              <a:t>“Most businesses have made slow progress in extracting value from big data. </a:t>
            </a:r>
          </a:p>
          <a:p>
            <a:pPr>
              <a:lnSpc>
                <a:spcPct val="150000"/>
              </a:lnSpc>
            </a:pPr>
            <a:r>
              <a:rPr lang="en-US" altLang="zh-CN" smtClean="0"/>
              <a:t>And some companies attempt to use traditional data management practices on big data, only to learn that the old rulers no longer apply,” says Dan Briody, in the 2011 Economist Intelligence Unit’s publication, “Big Data Harnessing a Game-Changing Asset.”</a:t>
            </a:r>
            <a:endParaRPr lang="zh-CN"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https://img0.baidu.com/it/u=4040132842,17653451&amp;fm=253&amp;fmt=auto&amp;app=138&amp;f=PNG?w=1024&amp;h=500"/>
          <p:cNvPicPr>
            <a:picLocks noChangeAspect="1" noChangeArrowheads="1"/>
          </p:cNvPicPr>
          <p:nvPr/>
        </p:nvPicPr>
        <p:blipFill>
          <a:blip r:embed="rId2"/>
          <a:srcRect/>
          <a:stretch>
            <a:fillRect/>
          </a:stretch>
        </p:blipFill>
        <p:spPr bwMode="auto">
          <a:xfrm>
            <a:off x="214282" y="714356"/>
            <a:ext cx="8785083" cy="4291222"/>
          </a:xfrm>
          <a:prstGeom prst="rect">
            <a:avLst/>
          </a:prstGeom>
          <a:noFill/>
        </p:spPr>
      </p:pic>
      <p:sp>
        <p:nvSpPr>
          <p:cNvPr id="3" name="TextBox 2"/>
          <p:cNvSpPr txBox="1"/>
          <p:nvPr/>
        </p:nvSpPr>
        <p:spPr>
          <a:xfrm>
            <a:off x="3643306" y="6000768"/>
            <a:ext cx="2125903"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00034" y="357166"/>
            <a:ext cx="7467600" cy="631844"/>
          </a:xfrm>
        </p:spPr>
        <p:txBody>
          <a:bodyPr>
            <a:normAutofit/>
          </a:bodyPr>
          <a:lstStyle/>
          <a:p>
            <a:r>
              <a:rPr lang="en-US" altLang="zh-CN" b="1" smtClean="0"/>
              <a:t>1. Overview</a:t>
            </a:r>
            <a:endParaRPr lang="zh-CN" altLang="en-US"/>
          </a:p>
        </p:txBody>
      </p:sp>
      <p:sp>
        <p:nvSpPr>
          <p:cNvPr id="3" name="内容占位符 2"/>
          <p:cNvSpPr>
            <a:spLocks noGrp="1"/>
          </p:cNvSpPr>
          <p:nvPr>
            <p:ph sz="quarter" idx="1"/>
          </p:nvPr>
        </p:nvSpPr>
        <p:spPr>
          <a:xfrm>
            <a:off x="285720" y="1285860"/>
            <a:ext cx="8401080" cy="4786346"/>
          </a:xfrm>
        </p:spPr>
        <p:txBody>
          <a:bodyPr>
            <a:normAutofit fontScale="77500" lnSpcReduction="20000"/>
          </a:bodyPr>
          <a:lstStyle/>
          <a:p>
            <a:pPr>
              <a:lnSpc>
                <a:spcPct val="170000"/>
              </a:lnSpc>
            </a:pPr>
            <a:r>
              <a:rPr lang="en-US" altLang="zh-CN" sz="2800" smtClean="0"/>
              <a:t>        Cloud computing is a marketing term for technologies that provide computation, software, data access, and storage services that do not require end-user knowledge of the physical location and configuration of the system that delivers the services. </a:t>
            </a:r>
          </a:p>
          <a:p>
            <a:pPr>
              <a:lnSpc>
                <a:spcPct val="170000"/>
              </a:lnSpc>
            </a:pPr>
            <a:r>
              <a:rPr lang="en-US" altLang="zh-CN" sz="2800" smtClean="0"/>
              <a:t>A parallel to this concept can be drawn with the electricity grid, wherein end-users consume power without needing to understand the component devices or infrastructure required to provide the service.</a:t>
            </a:r>
            <a:endParaRPr lang="zh-CN" altLang="zh-CN" sz="28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116" y="3357562"/>
            <a:ext cx="2109873" cy="369332"/>
          </a:xfrm>
          <a:prstGeom prst="rect">
            <a:avLst/>
          </a:prstGeom>
          <a:noFill/>
        </p:spPr>
        <p:txBody>
          <a:bodyPr wrap="none" rtlCol="0">
            <a:spAutoFit/>
          </a:bodyPr>
          <a:lstStyle/>
          <a:p>
            <a:r>
              <a:rPr lang="en-US" altLang="zh-CN" smtClean="0"/>
              <a:t>The End of this Section</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fontScale="70000" lnSpcReduction="20000"/>
          </a:bodyPr>
          <a:lstStyle/>
          <a:p>
            <a:pPr>
              <a:lnSpc>
                <a:spcPct val="170000"/>
              </a:lnSpc>
            </a:pPr>
            <a:r>
              <a:rPr lang="en-US" altLang="zh-CN" sz="2800" smtClean="0"/>
              <a:t>Cloud computing describes a new supplement, consumption, and delivery model for IT services based on Internet protocols, and it typically involves provisioning of dynamically scalable and often virtualised resources.</a:t>
            </a:r>
          </a:p>
          <a:p>
            <a:pPr>
              <a:lnSpc>
                <a:spcPct val="170000"/>
              </a:lnSpc>
            </a:pPr>
            <a:r>
              <a:rPr lang="en-US" altLang="zh-CN" sz="2800" smtClean="0"/>
              <a:t>It is a byproduct and consequence of the ease-of-access to remote computing sites provided by the Internet. </a:t>
            </a:r>
          </a:p>
          <a:p>
            <a:pPr>
              <a:lnSpc>
                <a:spcPct val="170000"/>
              </a:lnSpc>
            </a:pPr>
            <a:r>
              <a:rPr lang="en-US" altLang="zh-CN" sz="2800" smtClean="0"/>
              <a:t>This may take the form of web-based tools or applications that users can access and use through a web browser as if the programs were installed locally on their own computers. </a:t>
            </a:r>
            <a:endParaRPr lang="en-US" altLang="zh-CN" sz="2800" baseline="30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a:bodyPr>
          <a:lstStyle/>
          <a:p>
            <a:pPr>
              <a:lnSpc>
                <a:spcPct val="170000"/>
              </a:lnSpc>
            </a:pPr>
            <a:r>
              <a:rPr lang="en-US" altLang="zh-CN" sz="2800" smtClean="0"/>
              <a:t>Cloud computing providers deliver applications via the </a:t>
            </a:r>
            <a:r>
              <a:rPr lang="en-US" altLang="zh-CN" sz="2800" smtClean="0"/>
              <a:t>Internet</a:t>
            </a:r>
            <a:r>
              <a:rPr lang="en-US" altLang="zh-CN" sz="2800" smtClean="0"/>
              <a:t>, which are accessed from web browsers and desktop and mobile apps, while the business software and data are stored on servers at a remote location. </a:t>
            </a:r>
          </a:p>
          <a:p>
            <a:pPr>
              <a:lnSpc>
                <a:spcPct val="170000"/>
              </a:lnSpc>
            </a:pPr>
            <a:endParaRPr lang="zh-CN"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fontScale="85000" lnSpcReduction="20000"/>
          </a:bodyPr>
          <a:lstStyle/>
          <a:p>
            <a:pPr>
              <a:lnSpc>
                <a:spcPct val="170000"/>
              </a:lnSpc>
            </a:pPr>
            <a:r>
              <a:rPr lang="en-US" altLang="zh-CN" sz="2800" smtClean="0"/>
              <a:t>In some cases, legacy applications (line of business applications that until now have been prevalent in thin client Windows computing) are delivered via a screen-sharing technology, while the computing resources are consolidated at a remote data center location; in other cases, entire business applications have been coded using web-based technologies such as </a:t>
            </a:r>
            <a:r>
              <a:rPr lang="en-US" altLang="zh-CN" sz="2800" smtClean="0"/>
              <a:t>AJAX (Asynchronous JavaScript And XML).</a:t>
            </a:r>
            <a:endParaRPr lang="zh-CN" altLang="zh-CN" sz="28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874</TotalTime>
  <Words>2429</Words>
  <Application>Microsoft Office PowerPoint</Application>
  <PresentationFormat>全屏显示(4:3)</PresentationFormat>
  <Paragraphs>185</Paragraphs>
  <Slides>60</Slides>
  <Notes>3</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凸显</vt:lpstr>
      <vt:lpstr>专业外语</vt:lpstr>
      <vt:lpstr>PART 2  INTERNET APPLICATIONS CHAPTER 5  NEW INTERNET APPLICATIONS  5.3  CLOUD COMPUTING</vt:lpstr>
      <vt:lpstr>KEYWORDS</vt:lpstr>
      <vt:lpstr>幻灯片 4</vt:lpstr>
      <vt:lpstr>幻灯片 5</vt:lpstr>
      <vt:lpstr>1. Overview</vt:lpstr>
      <vt:lpstr>幻灯片 7</vt:lpstr>
      <vt:lpstr>幻灯片 8</vt:lpstr>
      <vt:lpstr>幻灯片 9</vt:lpstr>
      <vt:lpstr>幻灯片 10</vt:lpstr>
      <vt:lpstr>幻灯片 11</vt:lpstr>
      <vt:lpstr>幻灯片 12</vt:lpstr>
      <vt:lpstr>幻灯片 13</vt:lpstr>
      <vt:lpstr>幻灯片 14</vt:lpstr>
      <vt:lpstr>幻灯片 15</vt:lpstr>
      <vt:lpstr>2. Public, Private, and Hybrid Clouds</vt:lpstr>
      <vt:lpstr>幻灯片 17</vt:lpstr>
      <vt:lpstr>幻灯片 18</vt:lpstr>
      <vt:lpstr>幻灯片 19</vt:lpstr>
      <vt:lpstr>幻灯片 20</vt:lpstr>
      <vt:lpstr>幻灯片 21</vt:lpstr>
      <vt:lpstr>幻灯片 22</vt:lpstr>
      <vt:lpstr>幻灯片 23</vt:lpstr>
      <vt:lpstr>幻灯片 24</vt:lpstr>
      <vt:lpstr>3. Characteristics</vt:lpstr>
      <vt:lpstr>幻灯片 26</vt:lpstr>
      <vt:lpstr>幻灯片 27</vt:lpstr>
      <vt:lpstr>幻灯片 28</vt:lpstr>
      <vt:lpstr>幻灯片 29</vt:lpstr>
      <vt:lpstr>幻灯片 30</vt:lpstr>
      <vt:lpstr>PART 2  INTERNET APPLICATIONS CHAPTER 5  NEW INTERNET APPLICATIONS  5.4  BIG DATA </vt:lpstr>
      <vt:lpstr>KEYWORDS</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1. Definition</vt:lpstr>
      <vt:lpstr>幻灯片 44</vt:lpstr>
      <vt:lpstr>幻灯片 45</vt:lpstr>
      <vt:lpstr>幻灯片 46</vt:lpstr>
      <vt:lpstr>2. Uses for big data</vt:lpstr>
      <vt:lpstr>幻灯片 48</vt:lpstr>
      <vt:lpstr>幻灯片 49</vt:lpstr>
      <vt:lpstr>幻灯片 50</vt:lpstr>
      <vt:lpstr>幻灯片 51</vt:lpstr>
      <vt:lpstr>幻灯片 52</vt:lpstr>
      <vt:lpstr>幻灯片 53</vt:lpstr>
      <vt:lpstr>3. Technologies</vt:lpstr>
      <vt:lpstr>幻灯片 55</vt:lpstr>
      <vt:lpstr>幻灯片 56</vt:lpstr>
      <vt:lpstr>幻灯片 57</vt:lpstr>
      <vt:lpstr>幻灯片 58</vt:lpstr>
      <vt:lpstr>幻灯片 59</vt:lpstr>
      <vt:lpstr>幻灯片 60</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专业外语</dc:title>
  <dc:creator>Administrator</dc:creator>
  <cp:lastModifiedBy>Administrator</cp:lastModifiedBy>
  <cp:revision>190</cp:revision>
  <dcterms:created xsi:type="dcterms:W3CDTF">2023-01-17T01:06:14Z</dcterms:created>
  <dcterms:modified xsi:type="dcterms:W3CDTF">2023-04-04T00:47:31Z</dcterms:modified>
</cp:coreProperties>
</file>