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70"/>
  </p:notesMasterIdLst>
  <p:sldIdLst>
    <p:sldId id="256" r:id="rId2"/>
    <p:sldId id="260" r:id="rId3"/>
    <p:sldId id="261" r:id="rId4"/>
    <p:sldId id="492" r:id="rId5"/>
    <p:sldId id="536" r:id="rId6"/>
    <p:sldId id="535" r:id="rId7"/>
    <p:sldId id="538" r:id="rId8"/>
    <p:sldId id="266" r:id="rId9"/>
    <p:sldId id="583" r:id="rId10"/>
    <p:sldId id="537" r:id="rId11"/>
    <p:sldId id="539" r:id="rId12"/>
    <p:sldId id="584" r:id="rId13"/>
    <p:sldId id="540" r:id="rId14"/>
    <p:sldId id="542" r:id="rId15"/>
    <p:sldId id="543" r:id="rId16"/>
    <p:sldId id="585" r:id="rId17"/>
    <p:sldId id="544" r:id="rId18"/>
    <p:sldId id="545" r:id="rId19"/>
    <p:sldId id="586" r:id="rId20"/>
    <p:sldId id="546" r:id="rId21"/>
    <p:sldId id="547" r:id="rId22"/>
    <p:sldId id="548" r:id="rId23"/>
    <p:sldId id="549" r:id="rId24"/>
    <p:sldId id="550" r:id="rId25"/>
    <p:sldId id="394" r:id="rId26"/>
    <p:sldId id="395" r:id="rId27"/>
    <p:sldId id="551" r:id="rId28"/>
    <p:sldId id="396" r:id="rId29"/>
    <p:sldId id="553" r:id="rId30"/>
    <p:sldId id="554" r:id="rId31"/>
    <p:sldId id="587" r:id="rId32"/>
    <p:sldId id="588" r:id="rId33"/>
    <p:sldId id="552" r:id="rId34"/>
    <p:sldId id="555" r:id="rId35"/>
    <p:sldId id="557" r:id="rId36"/>
    <p:sldId id="556" r:id="rId37"/>
    <p:sldId id="558" r:id="rId38"/>
    <p:sldId id="559" r:id="rId39"/>
    <p:sldId id="560" r:id="rId40"/>
    <p:sldId id="561" r:id="rId41"/>
    <p:sldId id="562" r:id="rId42"/>
    <p:sldId id="563" r:id="rId43"/>
    <p:sldId id="564" r:id="rId44"/>
    <p:sldId id="565" r:id="rId45"/>
    <p:sldId id="566" r:id="rId46"/>
    <p:sldId id="568" r:id="rId47"/>
    <p:sldId id="589" r:id="rId48"/>
    <p:sldId id="590" r:id="rId49"/>
    <p:sldId id="592" r:id="rId50"/>
    <p:sldId id="591" r:id="rId51"/>
    <p:sldId id="567" r:id="rId52"/>
    <p:sldId id="569" r:id="rId53"/>
    <p:sldId id="571" r:id="rId54"/>
    <p:sldId id="593" r:id="rId55"/>
    <p:sldId id="570" r:id="rId56"/>
    <p:sldId id="572" r:id="rId57"/>
    <p:sldId id="573" r:id="rId58"/>
    <p:sldId id="574" r:id="rId59"/>
    <p:sldId id="575" r:id="rId60"/>
    <p:sldId id="577" r:id="rId61"/>
    <p:sldId id="576" r:id="rId62"/>
    <p:sldId id="579" r:id="rId63"/>
    <p:sldId id="580" r:id="rId64"/>
    <p:sldId id="578" r:id="rId65"/>
    <p:sldId id="581" r:id="rId66"/>
    <p:sldId id="582" r:id="rId67"/>
    <p:sldId id="594" r:id="rId68"/>
    <p:sldId id="258"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3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E37F4-DF96-4FF0-88A8-8DC56D2A9AAA}" type="datetimeFigureOut">
              <a:rPr lang="zh-CN" altLang="en-US" smtClean="0"/>
              <a:pPr/>
              <a:t>2023/4/11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D041E-8971-442F-8686-0883F23650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57D041E-8971-442F-8686-0883F2365007}"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7418689F-0F81-4EED-98A2-1C6DA034B3A4}"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8AE78D4-9ECC-406F-BDAF-0A29B64F6548}"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418689F-0F81-4EED-98A2-1C6DA034B3A4}" type="datetimeFigureOut">
              <a:rPr lang="zh-CN" altLang="en-US" smtClean="0"/>
              <a:pPr/>
              <a:t>2023/4/11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8AE78D4-9ECC-406F-BDAF-0A29B64F6548}"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专业外语</a:t>
            </a:r>
            <a:endParaRPr lang="zh-CN" altLang="en-US"/>
          </a:p>
        </p:txBody>
      </p:sp>
      <p:sp>
        <p:nvSpPr>
          <p:cNvPr id="3" name="副标题 2"/>
          <p:cNvSpPr>
            <a:spLocks noGrp="1"/>
          </p:cNvSpPr>
          <p:nvPr>
            <p:ph type="subTitle" idx="1"/>
          </p:nvPr>
        </p:nvSpPr>
        <p:spPr/>
        <p:txBody>
          <a:bodyPr>
            <a:normAutofit/>
          </a:bodyPr>
          <a:lstStyle/>
          <a:p>
            <a:r>
              <a:rPr lang="zh-CN" altLang="en-US" smtClean="0"/>
              <a:t>软件工程  物联网</a:t>
            </a:r>
            <a:endParaRPr lang="en-US" altLang="zh-CN" smtClean="0"/>
          </a:p>
          <a:p>
            <a:r>
              <a:rPr lang="en-US" altLang="zh-CN" smtClean="0"/>
              <a:t>2023-6-1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928670"/>
            <a:ext cx="7901014" cy="5429288"/>
          </a:xfrm>
        </p:spPr>
        <p:txBody>
          <a:bodyPr>
            <a:normAutofit fontScale="85000" lnSpcReduction="20000"/>
          </a:bodyPr>
          <a:lstStyle/>
          <a:p>
            <a:pPr>
              <a:lnSpc>
                <a:spcPct val="170000"/>
              </a:lnSpc>
            </a:pPr>
            <a:r>
              <a:rPr lang="en-US" altLang="zh-CN" sz="2800" smtClean="0"/>
              <a:t> C++ fully supports object-oriented programming, including the four pillars of object- oriented development: </a:t>
            </a:r>
            <a:r>
              <a:rPr lang="en-US" altLang="zh-CN" sz="2800" smtClean="0">
                <a:effectLst>
                  <a:outerShdw blurRad="38100" dist="38100" dir="2700000" algn="tl">
                    <a:srgbClr val="000000">
                      <a:alpha val="43137"/>
                    </a:srgbClr>
                  </a:outerShdw>
                </a:effectLst>
              </a:rPr>
              <a:t>encapsulation, data hiding, inheritance, and polymorphism</a:t>
            </a:r>
            <a:r>
              <a:rPr lang="en-US" altLang="zh-CN" sz="2800" smtClean="0"/>
              <a:t>. </a:t>
            </a:r>
            <a:endParaRPr lang="zh-CN" altLang="zh-CN" sz="2800" smtClean="0"/>
          </a:p>
          <a:p>
            <a:pPr>
              <a:lnSpc>
                <a:spcPct val="170000"/>
              </a:lnSpc>
            </a:pPr>
            <a:r>
              <a:rPr lang="en-US" altLang="zh-CN" sz="2800" smtClean="0"/>
              <a:t>The property of being a self-contained unit is called </a:t>
            </a:r>
            <a:r>
              <a:rPr lang="en-US" altLang="zh-CN" sz="2800" b="1" smtClean="0"/>
              <a:t>encapsulation</a:t>
            </a:r>
            <a:r>
              <a:rPr lang="en-US" altLang="zh-CN" sz="2800" smtClean="0"/>
              <a:t>. </a:t>
            </a:r>
          </a:p>
          <a:p>
            <a:pPr>
              <a:lnSpc>
                <a:spcPct val="170000"/>
              </a:lnSpc>
            </a:pPr>
            <a:r>
              <a:rPr lang="en-US" altLang="zh-CN" sz="2800" smtClean="0"/>
              <a:t>With encapsulation, we can accomplish </a:t>
            </a:r>
            <a:r>
              <a:rPr lang="en-US" altLang="zh-CN" sz="2800" b="1" smtClean="0"/>
              <a:t>data hiding</a:t>
            </a:r>
            <a:r>
              <a:rPr lang="en-US" altLang="zh-CN" sz="2800" smtClean="0"/>
              <a:t>. </a:t>
            </a:r>
          </a:p>
          <a:p>
            <a:pPr>
              <a:lnSpc>
                <a:spcPct val="170000"/>
              </a:lnSpc>
            </a:pPr>
            <a:r>
              <a:rPr lang="en-US" altLang="zh-CN" sz="2800" smtClean="0"/>
              <a:t>Data hiding is the highly valued characteristic that an object can be used without the user knowing or caring how it works internally.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285860"/>
            <a:ext cx="7901014" cy="4786346"/>
          </a:xfrm>
        </p:spPr>
        <p:txBody>
          <a:bodyPr>
            <a:normAutofit fontScale="92500" lnSpcReduction="10000"/>
          </a:bodyPr>
          <a:lstStyle/>
          <a:p>
            <a:pPr>
              <a:lnSpc>
                <a:spcPct val="170000"/>
              </a:lnSpc>
            </a:pPr>
            <a:r>
              <a:rPr lang="en-US" altLang="zh-CN" sz="2800" smtClean="0"/>
              <a:t>Just as you can use a refrigerator without knowing how the compressor works, you can use a well-designed object without knowing about its internal data members.</a:t>
            </a:r>
            <a:endParaRPr lang="zh-CN" altLang="zh-CN" sz="2800" smtClean="0"/>
          </a:p>
          <a:p>
            <a:pPr>
              <a:lnSpc>
                <a:spcPct val="170000"/>
              </a:lnSpc>
            </a:pPr>
            <a:r>
              <a:rPr lang="en-US" altLang="zh-CN" sz="2800" smtClean="0"/>
              <a:t>        C++ supports the properties of encapsulation and data hiding through the creation of user-defined types, called Classes. </a:t>
            </a:r>
            <a:endParaRPr lang="zh-CN" altLang="zh-C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5778" name="Picture 2" descr="https://img0.baidu.com/it/u=3981017237,3330867801&amp;fm=253&amp;fmt=auto&amp;app=138&amp;f=JPEG?w=761&amp;h=370"/>
          <p:cNvPicPr>
            <a:picLocks noChangeAspect="1" noChangeArrowheads="1"/>
          </p:cNvPicPr>
          <p:nvPr/>
        </p:nvPicPr>
        <p:blipFill>
          <a:blip r:embed="rId2"/>
          <a:srcRect/>
          <a:stretch>
            <a:fillRect/>
          </a:stretch>
        </p:blipFill>
        <p:spPr bwMode="auto">
          <a:xfrm>
            <a:off x="1071538" y="1500174"/>
            <a:ext cx="7048500" cy="3429001"/>
          </a:xfrm>
          <a:prstGeom prst="rect">
            <a:avLst/>
          </a:prstGeom>
          <a:noFill/>
        </p:spPr>
      </p:pic>
      <p:sp>
        <p:nvSpPr>
          <p:cNvPr id="3" name="TextBox 2"/>
          <p:cNvSpPr txBox="1"/>
          <p:nvPr/>
        </p:nvSpPr>
        <p:spPr>
          <a:xfrm>
            <a:off x="5286380" y="5643578"/>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285860"/>
            <a:ext cx="7901014" cy="4786346"/>
          </a:xfrm>
        </p:spPr>
        <p:txBody>
          <a:bodyPr>
            <a:normAutofit fontScale="92500" lnSpcReduction="10000"/>
          </a:bodyPr>
          <a:lstStyle/>
          <a:p>
            <a:pPr>
              <a:lnSpc>
                <a:spcPct val="170000"/>
              </a:lnSpc>
            </a:pPr>
            <a:r>
              <a:rPr lang="en-US" altLang="zh-CN" sz="2800" smtClean="0"/>
              <a:t>Once created, a well-defined class acts as a fully encapsulated entity—it is used as a whole unit. </a:t>
            </a:r>
          </a:p>
          <a:p>
            <a:pPr>
              <a:lnSpc>
                <a:spcPct val="170000"/>
              </a:lnSpc>
            </a:pPr>
            <a:r>
              <a:rPr lang="en-US" altLang="zh-CN" sz="2800" smtClean="0"/>
              <a:t>The actual inner workings of the class should be hidden. </a:t>
            </a:r>
          </a:p>
          <a:p>
            <a:pPr>
              <a:lnSpc>
                <a:spcPct val="170000"/>
              </a:lnSpc>
            </a:pPr>
            <a:r>
              <a:rPr lang="en-US" altLang="zh-CN" sz="2800" smtClean="0"/>
              <a:t>Users of a well-defined class do not need to know how the class works; they just need to know how to use it. </a:t>
            </a:r>
            <a:endParaRPr lang="zh-CN" altLang="zh-C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000108"/>
            <a:ext cx="7901014" cy="5000660"/>
          </a:xfrm>
        </p:spPr>
        <p:txBody>
          <a:bodyPr>
            <a:normAutofit fontScale="77500" lnSpcReduction="20000"/>
          </a:bodyPr>
          <a:lstStyle/>
          <a:p>
            <a:pPr>
              <a:lnSpc>
                <a:spcPct val="170000"/>
              </a:lnSpc>
            </a:pPr>
            <a:r>
              <a:rPr lang="en-US" altLang="zh-CN" sz="2800" smtClean="0"/>
              <a:t>When the engineers at Acme Motors want to build a new car, they have two choices: They can start from scratch, or they can modify an existing model. </a:t>
            </a:r>
          </a:p>
          <a:p>
            <a:pPr>
              <a:lnSpc>
                <a:spcPct val="170000"/>
              </a:lnSpc>
            </a:pPr>
            <a:r>
              <a:rPr lang="en-US" altLang="zh-CN" sz="2800" smtClean="0"/>
              <a:t>Perhaps their Star model is nearly perfect, but they’d like to add a turbocharger and a six-speed transmission. </a:t>
            </a:r>
          </a:p>
          <a:p>
            <a:pPr>
              <a:lnSpc>
                <a:spcPct val="170000"/>
              </a:lnSpc>
            </a:pPr>
            <a:r>
              <a:rPr lang="en-US" altLang="zh-CN" sz="2800" smtClean="0"/>
              <a:t>The chief engineer would prefer not to start from the ground up, but rather to say, “Let’s build another Star, but let’s add these additional capabilities. We’ll call the new model a Quasar.” </a:t>
            </a:r>
          </a:p>
          <a:p>
            <a:pPr>
              <a:lnSpc>
                <a:spcPct val="170000"/>
              </a:lnSpc>
            </a:pPr>
            <a:r>
              <a:rPr lang="en-US" altLang="zh-CN" sz="2800" smtClean="0"/>
              <a:t>A Quasar is a kind of Star, but one with new features.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285860"/>
            <a:ext cx="7901014" cy="4786346"/>
          </a:xfrm>
        </p:spPr>
        <p:txBody>
          <a:bodyPr>
            <a:normAutofit fontScale="92500"/>
          </a:bodyPr>
          <a:lstStyle/>
          <a:p>
            <a:pPr>
              <a:lnSpc>
                <a:spcPct val="160000"/>
              </a:lnSpc>
            </a:pPr>
            <a:r>
              <a:rPr lang="en-US" altLang="zh-CN" sz="2800" smtClean="0"/>
              <a:t>C++ supports the idea of reuse through </a:t>
            </a:r>
            <a:r>
              <a:rPr lang="en-US" altLang="zh-CN" sz="2800" b="1" smtClean="0"/>
              <a:t>inheritance</a:t>
            </a:r>
            <a:r>
              <a:rPr lang="en-US" altLang="zh-CN" sz="2800" smtClean="0"/>
              <a:t>. </a:t>
            </a:r>
          </a:p>
          <a:p>
            <a:pPr>
              <a:lnSpc>
                <a:spcPct val="160000"/>
              </a:lnSpc>
            </a:pPr>
            <a:r>
              <a:rPr lang="en-US" altLang="zh-CN" sz="2800" smtClean="0"/>
              <a:t>A new type, which is an extension of an existing type, can be declared. </a:t>
            </a:r>
          </a:p>
          <a:p>
            <a:pPr>
              <a:lnSpc>
                <a:spcPct val="160000"/>
              </a:lnSpc>
            </a:pPr>
            <a:r>
              <a:rPr lang="en-US" altLang="zh-CN" sz="2800" smtClean="0"/>
              <a:t>This new subclass is said to derive from the existing type and is sometimes called a derived type. </a:t>
            </a:r>
          </a:p>
          <a:p>
            <a:pPr>
              <a:lnSpc>
                <a:spcPct val="160000"/>
              </a:lnSpc>
            </a:pPr>
            <a:r>
              <a:rPr lang="en-US" altLang="zh-CN" sz="2800" smtClean="0"/>
              <a:t>The Quasar is derived from the Star and thus inherits all its qualities, but can add to them as needed. </a:t>
            </a:r>
            <a:endParaRPr lang="zh-CN" altLang="zh-CN"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6802" name="Picture 2" descr="https://img-blog.csdnimg.cn/20200127164946917.png?x-oss-process=image/watermark,type_ZmFuZ3poZW5naGVpdGk,shadow_10,text_aHR0cHM6Ly9ibG9nLmNzZG4ubmV0L1Nsb3dJc0Zhc3RMZW1vbg==,size_16,color_FFFFFF,t_70"/>
          <p:cNvPicPr>
            <a:picLocks noChangeAspect="1" noChangeArrowheads="1"/>
          </p:cNvPicPr>
          <p:nvPr/>
        </p:nvPicPr>
        <p:blipFill>
          <a:blip r:embed="rId2"/>
          <a:srcRect/>
          <a:stretch>
            <a:fillRect/>
          </a:stretch>
        </p:blipFill>
        <p:spPr bwMode="auto">
          <a:xfrm>
            <a:off x="1500166" y="571480"/>
            <a:ext cx="6540941" cy="4795803"/>
          </a:xfrm>
          <a:prstGeom prst="rect">
            <a:avLst/>
          </a:prstGeom>
          <a:noFill/>
        </p:spPr>
      </p:pic>
      <p:sp>
        <p:nvSpPr>
          <p:cNvPr id="3" name="TextBox 2"/>
          <p:cNvSpPr txBox="1"/>
          <p:nvPr/>
        </p:nvSpPr>
        <p:spPr>
          <a:xfrm>
            <a:off x="7000892" y="5715016"/>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071546"/>
            <a:ext cx="7901014" cy="4786346"/>
          </a:xfrm>
        </p:spPr>
        <p:txBody>
          <a:bodyPr>
            <a:normAutofit fontScale="85000" lnSpcReduction="10000"/>
          </a:bodyPr>
          <a:lstStyle/>
          <a:p>
            <a:pPr>
              <a:lnSpc>
                <a:spcPct val="160000"/>
              </a:lnSpc>
            </a:pPr>
            <a:r>
              <a:rPr lang="en-US" altLang="zh-CN" sz="2800" smtClean="0"/>
              <a:t>C++ supports the idea that different objects do “the right thing” through what is called </a:t>
            </a:r>
            <a:r>
              <a:rPr lang="en-US" altLang="zh-CN" sz="2800" b="1" smtClean="0"/>
              <a:t>function polymorphism </a:t>
            </a:r>
            <a:r>
              <a:rPr lang="en-US" altLang="zh-CN" sz="2800" smtClean="0"/>
              <a:t>and </a:t>
            </a:r>
            <a:r>
              <a:rPr lang="en-US" altLang="zh-CN" sz="2800" b="1" smtClean="0"/>
              <a:t>class polymorphism</a:t>
            </a:r>
            <a:r>
              <a:rPr lang="en-US" altLang="zh-CN" sz="2800" smtClean="0"/>
              <a:t>. </a:t>
            </a:r>
          </a:p>
          <a:p>
            <a:pPr>
              <a:lnSpc>
                <a:spcPct val="160000"/>
              </a:lnSpc>
            </a:pPr>
            <a:r>
              <a:rPr lang="en-US" altLang="zh-CN" sz="2800" smtClean="0"/>
              <a:t>Poly means many, and morph means form. </a:t>
            </a:r>
          </a:p>
          <a:p>
            <a:pPr>
              <a:lnSpc>
                <a:spcPct val="160000"/>
              </a:lnSpc>
            </a:pPr>
            <a:r>
              <a:rPr lang="en-US" altLang="zh-CN" sz="2800" smtClean="0"/>
              <a:t>Polymorphism refers to the same name taking many forms. </a:t>
            </a:r>
            <a:endParaRPr lang="zh-CN" altLang="zh-CN" sz="2800" smtClean="0"/>
          </a:p>
          <a:p>
            <a:pPr>
              <a:lnSpc>
                <a:spcPct val="160000"/>
              </a:lnSpc>
            </a:pPr>
            <a:r>
              <a:rPr lang="en-US" altLang="zh-CN" sz="2800" smtClean="0"/>
              <a:t>        While it is true that C++ is a superset of C, and that virtually any legal C program is a legal C++ program, the leap from C to C++ is very significant. </a:t>
            </a:r>
            <a:endParaRPr lang="zh-CN" altLang="zh-CN"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285860"/>
            <a:ext cx="7901014" cy="4786346"/>
          </a:xfrm>
        </p:spPr>
        <p:txBody>
          <a:bodyPr>
            <a:normAutofit fontScale="92500" lnSpcReduction="10000"/>
          </a:bodyPr>
          <a:lstStyle/>
          <a:p>
            <a:pPr>
              <a:lnSpc>
                <a:spcPct val="170000"/>
              </a:lnSpc>
            </a:pPr>
            <a:r>
              <a:rPr lang="en-US" altLang="zh-CN" sz="2800" smtClean="0"/>
              <a:t>C++ benefited from its relationship to C for many years, as C programmers could ease into their use of C++. </a:t>
            </a:r>
          </a:p>
          <a:p>
            <a:pPr>
              <a:lnSpc>
                <a:spcPct val="170000"/>
              </a:lnSpc>
            </a:pPr>
            <a:r>
              <a:rPr lang="en-US" altLang="zh-CN" sz="2800" smtClean="0"/>
              <a:t>To really get the full benefit of C++, however, many programmers found they had to unlearn much of what they knew and learn a whole new way of conceptualizing and solving programming problems. </a:t>
            </a:r>
            <a:endParaRPr lang="zh-CN" altLang="zh-CN"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071546"/>
            <a:ext cx="7901014" cy="4286280"/>
          </a:xfrm>
        </p:spPr>
        <p:txBody>
          <a:bodyPr>
            <a:noAutofit/>
          </a:bodyPr>
          <a:lstStyle/>
          <a:p>
            <a:pPr>
              <a:lnSpc>
                <a:spcPct val="170000"/>
              </a:lnSpc>
            </a:pPr>
            <a:r>
              <a:rPr lang="en-US" altLang="zh-CN" sz="2400" smtClean="0"/>
              <a:t>One of the major revisions of the C++ standard, C++11 (formerly known as C++0x), was approved and released on the 12 August 2011.</a:t>
            </a:r>
            <a:endParaRPr lang="zh-CN" altLang="zh-CN"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28662" y="928670"/>
            <a:ext cx="7343772" cy="5214950"/>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3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PROGRAMMING LANGUAGES AND DATABASES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smtClean="0">
                <a:solidFill>
                  <a:srgbClr val="00B050"/>
                </a:solidFill>
              </a:rPr>
              <a:t>CHAPTER 6  PROGRAMMING LANGUAGES</a:t>
            </a:r>
            <a:r>
              <a:rPr lang="zh-CN" altLang="zh-CN" sz="4800" smtClean="0"/>
              <a:t/>
            </a:r>
            <a:br>
              <a:rPr lang="zh-CN" altLang="zh-CN" sz="4800" smtClean="0"/>
            </a:br>
            <a:r>
              <a:rPr lang="en-US" altLang="zh-CN" sz="4800" smtClean="0"/>
              <a:t/>
            </a:r>
            <a:br>
              <a:rPr lang="en-US" altLang="zh-CN" sz="4800" smtClean="0"/>
            </a:br>
            <a:r>
              <a:rPr lang="en-US" altLang="zh-CN" sz="4800" smtClean="0">
                <a:solidFill>
                  <a:schemeClr val="bg1">
                    <a:lumMod val="95000"/>
                  </a:schemeClr>
                </a:solidFill>
              </a:rPr>
              <a:t> </a:t>
            </a:r>
            <a:r>
              <a:rPr lang="en-US" altLang="zh-CN" sz="4800" smtClean="0">
                <a:solidFill>
                  <a:srgbClr val="FF0000"/>
                </a:solidFill>
              </a:rPr>
              <a:t>6.1  C, C++, AND C#</a:t>
            </a:r>
            <a:r>
              <a:rPr lang="zh-CN" altLang="en-US" sz="4800" smtClean="0">
                <a:solidFill>
                  <a:schemeClr val="bg1">
                    <a:lumMod val="95000"/>
                  </a:schemeClr>
                </a:solidFill>
              </a:rPr>
              <a:t/>
            </a:r>
            <a:br>
              <a:rPr lang="zh-CN" altLang="en-US" sz="4800" smtClean="0">
                <a:solidFill>
                  <a:schemeClr val="bg1">
                    <a:lumMod val="95000"/>
                  </a:schemeClr>
                </a:solidFill>
              </a:rPr>
            </a:br>
            <a:endParaRPr lang="zh-CN" altLang="en-US" sz="3600" b="1">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857232"/>
            <a:ext cx="7901014" cy="5357850"/>
          </a:xfrm>
        </p:spPr>
        <p:txBody>
          <a:bodyPr>
            <a:noAutofit/>
          </a:bodyPr>
          <a:lstStyle/>
          <a:p>
            <a:pPr>
              <a:lnSpc>
                <a:spcPct val="170000"/>
              </a:lnSpc>
            </a:pPr>
            <a:r>
              <a:rPr lang="en-US" altLang="zh-CN" sz="2400" smtClean="0"/>
              <a:t>In 2014, C++14 (also known as C++1y) was released as a small extension to C++11, featuring mainly bug fixes and small improvements. </a:t>
            </a:r>
          </a:p>
          <a:p>
            <a:pPr>
              <a:lnSpc>
                <a:spcPct val="170000"/>
              </a:lnSpc>
            </a:pPr>
            <a:r>
              <a:rPr lang="en-US" altLang="zh-CN" sz="2400" smtClean="0"/>
              <a:t>It aims at doing what C++03 did to C++98.</a:t>
            </a:r>
          </a:p>
          <a:p>
            <a:pPr>
              <a:lnSpc>
                <a:spcPct val="170000"/>
              </a:lnSpc>
            </a:pPr>
            <a:r>
              <a:rPr lang="en-US" altLang="zh-CN" sz="2400" smtClean="0"/>
              <a:t>The Draft International Standard ballot procedures completed in mid-August 2014.</a:t>
            </a:r>
          </a:p>
          <a:p>
            <a:pPr>
              <a:lnSpc>
                <a:spcPct val="170000"/>
              </a:lnSpc>
            </a:pPr>
            <a:r>
              <a:rPr lang="en-US" altLang="zh-CN" sz="2400" smtClean="0"/>
              <a:t>After C++14, a major revision, informally known as C++17, is planned for 2017.</a:t>
            </a:r>
            <a:r>
              <a:rPr lang="en-US" altLang="zh-CN" sz="2400" baseline="30000" smtClean="0"/>
              <a:t> </a:t>
            </a:r>
            <a:endParaRPr lang="zh-CN" altLang="zh-CN"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785794"/>
            <a:ext cx="7901014" cy="5643602"/>
          </a:xfrm>
        </p:spPr>
        <p:txBody>
          <a:bodyPr>
            <a:normAutofit fontScale="92500" lnSpcReduction="20000"/>
          </a:bodyPr>
          <a:lstStyle/>
          <a:p>
            <a:pPr>
              <a:lnSpc>
                <a:spcPct val="160000"/>
              </a:lnSpc>
            </a:pPr>
            <a:r>
              <a:rPr lang="en-US" altLang="zh-CN" sz="2800" smtClean="0"/>
              <a:t>The newer version of C is C# (pronounced “C sharp”).</a:t>
            </a:r>
          </a:p>
          <a:p>
            <a:pPr>
              <a:lnSpc>
                <a:spcPct val="160000"/>
              </a:lnSpc>
            </a:pPr>
            <a:r>
              <a:rPr lang="en-US" altLang="zh-CN" sz="2800" smtClean="0"/>
              <a:t> A hybrid of C and C++, C# is Microsoft’s newest programming language developed to compete directly with Sun’s Java language. </a:t>
            </a:r>
          </a:p>
          <a:p>
            <a:pPr>
              <a:lnSpc>
                <a:spcPct val="160000"/>
              </a:lnSpc>
            </a:pPr>
            <a:r>
              <a:rPr lang="en-US" altLang="zh-CN" sz="2800" smtClean="0"/>
              <a:t>C# is an object-oriented programming language designed to improve productivity in the development of Web applications. </a:t>
            </a:r>
          </a:p>
          <a:p>
            <a:pPr>
              <a:lnSpc>
                <a:spcPct val="160000"/>
              </a:lnSpc>
            </a:pPr>
            <a:r>
              <a:rPr lang="en-US" altLang="zh-CN" sz="2800" smtClean="0"/>
              <a:t>The most recent version is C# 5.0, which was released on August 15, 2012.</a:t>
            </a:r>
            <a:endParaRPr lang="zh-CN" altLang="zh-CN"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785794"/>
            <a:ext cx="7901014" cy="5286412"/>
          </a:xfrm>
        </p:spPr>
        <p:txBody>
          <a:bodyPr>
            <a:normAutofit fontScale="92500" lnSpcReduction="10000"/>
          </a:bodyPr>
          <a:lstStyle/>
          <a:p>
            <a:pPr>
              <a:lnSpc>
                <a:spcPct val="150000"/>
              </a:lnSpc>
            </a:pPr>
            <a:r>
              <a:rPr lang="en-US" altLang="zh-CN" sz="2800" smtClean="0"/>
              <a:t> Microsoft Visual C# is Microsoft’s implementation of the C# specification, included in the Microsoft Visual Studio suite of products. </a:t>
            </a:r>
          </a:p>
          <a:p>
            <a:pPr>
              <a:lnSpc>
                <a:spcPct val="150000"/>
              </a:lnSpc>
            </a:pPr>
            <a:r>
              <a:rPr lang="en-US" altLang="zh-CN" sz="2800" smtClean="0"/>
              <a:t>It is based on the ECMA/ISO (European Computer Manufacturers Association / International Standardization Organization) specification of the C# language, which Microsoft also created.</a:t>
            </a:r>
          </a:p>
          <a:p>
            <a:pPr>
              <a:lnSpc>
                <a:spcPct val="150000"/>
              </a:lnSpc>
            </a:pPr>
            <a:r>
              <a:rPr lang="en-US" altLang="zh-CN" sz="2800" smtClean="0"/>
              <a:t>While multiple implementations of the specification exist, Visual C# is by far the one most commonly used.</a:t>
            </a:r>
            <a:endParaRPr lang="zh-CN"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37500" r="73633" b="38542"/>
          <a:stretch>
            <a:fillRect/>
          </a:stretch>
        </p:blipFill>
        <p:spPr bwMode="auto">
          <a:xfrm>
            <a:off x="1018744" y="1857364"/>
            <a:ext cx="7267968" cy="37147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28662" y="928670"/>
            <a:ext cx="7343772" cy="5214950"/>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3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PROGRAMMING LANGUAGES AND DATABASES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smtClean="0">
                <a:solidFill>
                  <a:srgbClr val="00B050"/>
                </a:solidFill>
              </a:rPr>
              <a:t>CHAPTER 6  PROGRAMMING LANGUAGES</a:t>
            </a:r>
            <a:r>
              <a:rPr lang="zh-CN" altLang="zh-CN" sz="4800" smtClean="0"/>
              <a:t/>
            </a:r>
            <a:br>
              <a:rPr lang="zh-CN" altLang="zh-CN" sz="4800" smtClean="0"/>
            </a:br>
            <a:r>
              <a:rPr lang="en-US" altLang="zh-CN" sz="4800" smtClean="0"/>
              <a:t/>
            </a:r>
            <a:br>
              <a:rPr lang="en-US" altLang="zh-CN" sz="4800" smtClean="0"/>
            </a:br>
            <a:r>
              <a:rPr lang="en-US" altLang="zh-CN" sz="4800" smtClean="0">
                <a:solidFill>
                  <a:schemeClr val="bg1">
                    <a:lumMod val="95000"/>
                  </a:schemeClr>
                </a:solidFill>
              </a:rPr>
              <a:t> </a:t>
            </a:r>
            <a:r>
              <a:rPr lang="en-US" altLang="zh-CN" sz="4800" smtClean="0">
                <a:solidFill>
                  <a:srgbClr val="FF0000"/>
                </a:solidFill>
              </a:rPr>
              <a:t>6.2  JAVA</a:t>
            </a:r>
            <a:r>
              <a:rPr lang="zh-CN" altLang="en-US" sz="4800" smtClean="0">
                <a:solidFill>
                  <a:schemeClr val="bg1">
                    <a:lumMod val="95000"/>
                  </a:schemeClr>
                </a:solidFill>
              </a:rPr>
              <a:t/>
            </a:r>
            <a:br>
              <a:rPr lang="zh-CN" altLang="en-US" sz="4800" smtClean="0">
                <a:solidFill>
                  <a:schemeClr val="bg1">
                    <a:lumMod val="95000"/>
                  </a:schemeClr>
                </a:solidFill>
              </a:rPr>
            </a:br>
            <a:endParaRPr lang="zh-CN" altLang="en-US" sz="3600" b="1">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idx="1"/>
          </p:nvPr>
        </p:nvSpPr>
        <p:spPr/>
        <p:txBody>
          <a:bodyPr>
            <a:normAutofit fontScale="70000" lnSpcReduction="20000"/>
          </a:bodyPr>
          <a:lstStyle/>
          <a:p>
            <a:pPr>
              <a:lnSpc>
                <a:spcPct val="150000"/>
              </a:lnSpc>
            </a:pPr>
            <a:r>
              <a:rPr lang="en-US" altLang="zh-CN" smtClean="0"/>
              <a:t>       Java                                 	</a:t>
            </a:r>
            <a:r>
              <a:rPr lang="zh-CN" altLang="zh-CN" smtClean="0"/>
              <a:t>一种程序设计语言</a:t>
            </a:r>
          </a:p>
          <a:p>
            <a:pPr>
              <a:lnSpc>
                <a:spcPct val="150000"/>
              </a:lnSpc>
            </a:pPr>
            <a:r>
              <a:rPr lang="en-US" altLang="zh-CN" smtClean="0"/>
              <a:t>	Java platform                          	Java</a:t>
            </a:r>
            <a:r>
              <a:rPr lang="zh-CN" altLang="zh-CN" smtClean="0"/>
              <a:t>平台</a:t>
            </a:r>
          </a:p>
          <a:p>
            <a:pPr>
              <a:lnSpc>
                <a:spcPct val="150000"/>
              </a:lnSpc>
            </a:pPr>
            <a:r>
              <a:rPr lang="en-US" altLang="zh-CN" smtClean="0"/>
              <a:t>	object model                          	</a:t>
            </a:r>
            <a:r>
              <a:rPr lang="zh-CN" altLang="zh-CN" smtClean="0"/>
              <a:t>对象模型</a:t>
            </a:r>
          </a:p>
          <a:p>
            <a:pPr>
              <a:lnSpc>
                <a:spcPct val="150000"/>
              </a:lnSpc>
            </a:pPr>
            <a:r>
              <a:rPr lang="en-US" altLang="zh-CN" smtClean="0"/>
              <a:t>	bytecode                             	</a:t>
            </a:r>
            <a:r>
              <a:rPr lang="zh-CN" altLang="zh-CN" smtClean="0"/>
              <a:t>字节代码</a:t>
            </a:r>
          </a:p>
          <a:p>
            <a:pPr>
              <a:lnSpc>
                <a:spcPct val="150000"/>
              </a:lnSpc>
            </a:pPr>
            <a:r>
              <a:rPr lang="en-US" altLang="zh-CN" smtClean="0"/>
              <a:t>	class file                              	</a:t>
            </a:r>
            <a:r>
              <a:rPr lang="zh-CN" altLang="zh-CN" smtClean="0"/>
              <a:t>类文件</a:t>
            </a:r>
          </a:p>
          <a:p>
            <a:pPr>
              <a:lnSpc>
                <a:spcPct val="150000"/>
              </a:lnSpc>
            </a:pPr>
            <a:r>
              <a:rPr lang="en-US" altLang="zh-CN" smtClean="0"/>
              <a:t>	JVM(Java Virtual Machine)          	Java</a:t>
            </a:r>
            <a:r>
              <a:rPr lang="zh-CN" altLang="zh-CN" smtClean="0"/>
              <a:t>虚拟机</a:t>
            </a:r>
          </a:p>
          <a:p>
            <a:pPr>
              <a:lnSpc>
                <a:spcPct val="150000"/>
              </a:lnSpc>
            </a:pPr>
            <a:r>
              <a:rPr lang="en-US" altLang="zh-CN" smtClean="0"/>
              <a:t>	concurrent                             	</a:t>
            </a:r>
            <a:r>
              <a:rPr lang="zh-CN" altLang="zh-CN" smtClean="0"/>
              <a:t>并发（行）的</a:t>
            </a:r>
          </a:p>
          <a:p>
            <a:pPr>
              <a:lnSpc>
                <a:spcPct val="150000"/>
              </a:lnSpc>
            </a:pPr>
            <a:r>
              <a:rPr lang="en-US" altLang="zh-CN" smtClean="0"/>
              <a:t>	object-oriented                        	</a:t>
            </a:r>
            <a:r>
              <a:rPr lang="zh-CN" altLang="zh-CN" smtClean="0"/>
              <a:t>面向对象的</a:t>
            </a:r>
          </a:p>
          <a:p>
            <a:pPr>
              <a:lnSpc>
                <a:spcPct val="150000"/>
              </a:lnSpc>
            </a:pPr>
            <a:r>
              <a:rPr lang="en-US" altLang="zh-CN" smtClean="0"/>
              <a:t>	portable                               	</a:t>
            </a:r>
            <a:r>
              <a:rPr lang="zh-CN" altLang="zh-CN" smtClean="0"/>
              <a:t>可移植的</a:t>
            </a:r>
            <a:endParaRPr lang="zh-CN"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4983179"/>
          </a:xfrm>
        </p:spPr>
        <p:txBody>
          <a:bodyPr>
            <a:normAutofit fontScale="62500" lnSpcReduction="20000"/>
          </a:bodyPr>
          <a:lstStyle/>
          <a:p>
            <a:pPr>
              <a:lnSpc>
                <a:spcPct val="150000"/>
              </a:lnSpc>
            </a:pPr>
            <a:r>
              <a:rPr lang="en-US" altLang="zh-CN" sz="2800" smtClean="0"/>
              <a:t>         interpret                               	</a:t>
            </a:r>
            <a:r>
              <a:rPr lang="zh-CN" altLang="zh-CN" sz="2800" smtClean="0"/>
              <a:t>解释</a:t>
            </a:r>
          </a:p>
          <a:p>
            <a:pPr>
              <a:lnSpc>
                <a:spcPct val="150000"/>
              </a:lnSpc>
            </a:pPr>
            <a:r>
              <a:rPr lang="en-US" altLang="zh-CN" sz="2800" smtClean="0"/>
              <a:t>	JRE(Java Runtime Environment)      Java</a:t>
            </a:r>
            <a:r>
              <a:rPr lang="zh-CN" altLang="zh-CN" sz="2800" smtClean="0"/>
              <a:t>运行时环境</a:t>
            </a:r>
          </a:p>
          <a:p>
            <a:pPr>
              <a:lnSpc>
                <a:spcPct val="150000"/>
              </a:lnSpc>
            </a:pPr>
            <a:r>
              <a:rPr lang="en-US" altLang="zh-CN" sz="2800" smtClean="0"/>
              <a:t>	library                               	</a:t>
            </a:r>
            <a:r>
              <a:rPr lang="zh-CN" altLang="zh-CN" sz="2800" smtClean="0"/>
              <a:t>（程序）库</a:t>
            </a:r>
          </a:p>
          <a:p>
            <a:pPr>
              <a:lnSpc>
                <a:spcPct val="150000"/>
              </a:lnSpc>
            </a:pPr>
            <a:r>
              <a:rPr lang="en-US" altLang="zh-CN" sz="2800" smtClean="0"/>
              <a:t>	overhead                               	</a:t>
            </a:r>
            <a:r>
              <a:rPr lang="zh-CN" altLang="zh-CN" sz="2800" smtClean="0"/>
              <a:t>开销</a:t>
            </a:r>
          </a:p>
          <a:p>
            <a:pPr>
              <a:lnSpc>
                <a:spcPct val="150000"/>
              </a:lnSpc>
            </a:pPr>
            <a:r>
              <a:rPr lang="en-US" altLang="zh-CN" sz="2800" smtClean="0"/>
              <a:t>	compiler                               	</a:t>
            </a:r>
            <a:r>
              <a:rPr lang="zh-CN" altLang="zh-CN" sz="2800" smtClean="0"/>
              <a:t>编译程序</a:t>
            </a:r>
          </a:p>
          <a:p>
            <a:pPr>
              <a:lnSpc>
                <a:spcPct val="150000"/>
              </a:lnSpc>
            </a:pPr>
            <a:r>
              <a:rPr lang="en-US" altLang="zh-CN" sz="2800" smtClean="0"/>
              <a:t>	recompilation                           	</a:t>
            </a:r>
            <a:r>
              <a:rPr lang="zh-CN" altLang="zh-CN" sz="2800" smtClean="0"/>
              <a:t>再次编译</a:t>
            </a:r>
          </a:p>
          <a:p>
            <a:pPr>
              <a:lnSpc>
                <a:spcPct val="150000"/>
              </a:lnSpc>
            </a:pPr>
            <a:r>
              <a:rPr lang="en-US" altLang="zh-CN" sz="2800" smtClean="0"/>
              <a:t>	client-server                            	</a:t>
            </a:r>
            <a:r>
              <a:rPr lang="zh-CN" altLang="zh-CN" sz="2800" smtClean="0"/>
              <a:t>客户</a:t>
            </a:r>
            <a:r>
              <a:rPr lang="en-US" altLang="zh-CN" sz="2800" smtClean="0"/>
              <a:t>-</a:t>
            </a:r>
            <a:r>
              <a:rPr lang="zh-CN" altLang="zh-CN" sz="2800" smtClean="0"/>
              <a:t>服务器（方式）</a:t>
            </a:r>
          </a:p>
          <a:p>
            <a:pPr>
              <a:lnSpc>
                <a:spcPct val="150000"/>
              </a:lnSpc>
            </a:pPr>
            <a:r>
              <a:rPr lang="en-US" altLang="zh-CN" sz="2800" smtClean="0"/>
              <a:t>	Java applet                             	Java</a:t>
            </a:r>
            <a:r>
              <a:rPr lang="zh-CN" altLang="zh-CN" sz="2800" smtClean="0"/>
              <a:t>小应用程序</a:t>
            </a:r>
          </a:p>
          <a:p>
            <a:pPr>
              <a:lnSpc>
                <a:spcPct val="150000"/>
              </a:lnSpc>
            </a:pPr>
            <a:r>
              <a:rPr lang="en-US" altLang="zh-CN" sz="2800" smtClean="0"/>
              <a:t>	visualization                            	</a:t>
            </a:r>
            <a:r>
              <a:rPr lang="zh-CN" altLang="zh-CN" sz="2800" smtClean="0"/>
              <a:t>可视化</a:t>
            </a:r>
          </a:p>
          <a:p>
            <a:pPr>
              <a:lnSpc>
                <a:spcPct val="150000"/>
              </a:lnSpc>
            </a:pPr>
            <a:r>
              <a:rPr lang="en-US" altLang="zh-CN" sz="2800" smtClean="0"/>
              <a:t>	cross-platform                           	</a:t>
            </a:r>
            <a:r>
              <a:rPr lang="zh-CN" altLang="zh-CN" sz="2800" smtClean="0"/>
              <a:t>交叉平台</a:t>
            </a:r>
          </a:p>
          <a:p>
            <a:pPr>
              <a:lnSpc>
                <a:spcPct val="150000"/>
              </a:lnSpc>
            </a:pPr>
            <a:r>
              <a:rPr lang="en-US" altLang="zh-CN" sz="2800" smtClean="0"/>
              <a:t>	IDE  (Integrated Development Environment)   	</a:t>
            </a:r>
            <a:r>
              <a:rPr lang="zh-CN" altLang="zh-CN" sz="2800" smtClean="0"/>
              <a:t>集成开发环境</a:t>
            </a:r>
            <a:r>
              <a:rPr lang="en-US" altLang="zh-CN" sz="2800" smtClean="0"/>
              <a:t>	</a:t>
            </a:r>
            <a:endParaRPr lang="zh-CN" altLang="zh-CN" sz="28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25470"/>
          </a:xfrm>
        </p:spPr>
        <p:txBody>
          <a:bodyPr>
            <a:normAutofit fontScale="90000"/>
          </a:bodyPr>
          <a:lstStyle/>
          <a:p>
            <a:r>
              <a:rPr lang="en-US" altLang="zh-CN" b="1" smtClean="0"/>
              <a:t>1. Overview of Java</a:t>
            </a:r>
            <a:endParaRPr lang="zh-CN" altLang="en-US"/>
          </a:p>
        </p:txBody>
      </p:sp>
      <p:sp>
        <p:nvSpPr>
          <p:cNvPr id="3" name="内容占位符 2"/>
          <p:cNvSpPr>
            <a:spLocks noGrp="1"/>
          </p:cNvSpPr>
          <p:nvPr>
            <p:ph idx="1"/>
          </p:nvPr>
        </p:nvSpPr>
        <p:spPr>
          <a:xfrm>
            <a:off x="1071538" y="1447800"/>
            <a:ext cx="7862150" cy="4800600"/>
          </a:xfrm>
        </p:spPr>
        <p:txBody>
          <a:bodyPr>
            <a:normAutofit fontScale="70000" lnSpcReduction="20000"/>
          </a:bodyPr>
          <a:lstStyle/>
          <a:p>
            <a:pPr>
              <a:lnSpc>
                <a:spcPct val="170000"/>
              </a:lnSpc>
            </a:pPr>
            <a:r>
              <a:rPr lang="en-US" altLang="zh-CN" smtClean="0"/>
              <a:t>Java is a programming language originally developed by James Gosling at Sun Microsystems (now part of Oracle Corporation) and released in 1995 as a core component of Sun Microsystems’ Java platform. </a:t>
            </a:r>
          </a:p>
          <a:p>
            <a:pPr>
              <a:lnSpc>
                <a:spcPct val="170000"/>
              </a:lnSpc>
            </a:pPr>
            <a:r>
              <a:rPr lang="en-US" altLang="zh-CN" smtClean="0"/>
              <a:t>The language derives much of its syntax from C and C++ but has a simpler object model and fewer low-level facilities.</a:t>
            </a:r>
          </a:p>
          <a:p>
            <a:pPr>
              <a:lnSpc>
                <a:spcPct val="170000"/>
              </a:lnSpc>
            </a:pPr>
            <a:r>
              <a:rPr lang="en-US" altLang="zh-CN" smtClean="0"/>
              <a:t>Java applications are typically compiled to bytecode (class file) that can run on any Java Virtual Machine (JVM) regardless of computer architecture.</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1071546"/>
            <a:ext cx="8001056" cy="5402406"/>
          </a:xfrm>
        </p:spPr>
        <p:txBody>
          <a:bodyPr>
            <a:normAutofit fontScale="70000" lnSpcReduction="20000"/>
          </a:bodyPr>
          <a:lstStyle/>
          <a:p>
            <a:pPr>
              <a:lnSpc>
                <a:spcPct val="170000"/>
              </a:lnSpc>
            </a:pPr>
            <a:r>
              <a:rPr lang="en-US" altLang="zh-CN" smtClean="0"/>
              <a:t>Java is a general-purpose, concurrent, class-based, object-oriented language that is specifically designed to have as few implementation dependencies as possible. </a:t>
            </a:r>
          </a:p>
          <a:p>
            <a:pPr>
              <a:lnSpc>
                <a:spcPct val="170000"/>
              </a:lnSpc>
            </a:pPr>
            <a:r>
              <a:rPr lang="en-US" altLang="zh-CN" smtClean="0"/>
              <a:t>It is intended to let application developers “</a:t>
            </a:r>
            <a:r>
              <a:rPr lang="en-US" altLang="zh-CN" b="1" smtClean="0"/>
              <a:t>write once, run anywhere.</a:t>
            </a:r>
            <a:r>
              <a:rPr lang="en-US" altLang="zh-CN" smtClean="0"/>
              <a:t>” (WORA), meaning that compiled Java code can run on all platforms that support Java without the need for recompilation.</a:t>
            </a:r>
            <a:r>
              <a:rPr lang="en-US" altLang="zh-CN" baseline="30000" smtClean="0"/>
              <a:t> </a:t>
            </a:r>
          </a:p>
          <a:p>
            <a:pPr>
              <a:lnSpc>
                <a:spcPct val="170000"/>
              </a:lnSpc>
            </a:pPr>
            <a:r>
              <a:rPr lang="en-US" altLang="zh-CN" smtClean="0"/>
              <a:t>Java is one of the most popular programming languages in use, particularly for client-server web applications, with a reported 9 million developers.</a:t>
            </a:r>
            <a:endParaRPr lang="zh-CN" altLang="zh-CN"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96908"/>
          </a:xfrm>
        </p:spPr>
        <p:txBody>
          <a:bodyPr>
            <a:normAutofit/>
          </a:bodyPr>
          <a:lstStyle/>
          <a:p>
            <a:r>
              <a:rPr lang="en-US" altLang="zh-CN" b="1" smtClean="0"/>
              <a:t>2. Goals </a:t>
            </a:r>
            <a:endParaRPr lang="zh-CN" altLang="en-US"/>
          </a:p>
        </p:txBody>
      </p:sp>
      <p:sp>
        <p:nvSpPr>
          <p:cNvPr id="3" name="内容占位符 2"/>
          <p:cNvSpPr>
            <a:spLocks noGrp="1"/>
          </p:cNvSpPr>
          <p:nvPr>
            <p:ph idx="1"/>
          </p:nvPr>
        </p:nvSpPr>
        <p:spPr/>
        <p:txBody>
          <a:bodyPr>
            <a:normAutofit fontScale="77500" lnSpcReduction="20000"/>
          </a:bodyPr>
          <a:lstStyle/>
          <a:p>
            <a:pPr>
              <a:lnSpc>
                <a:spcPct val="170000"/>
              </a:lnSpc>
            </a:pPr>
            <a:r>
              <a:rPr lang="en-US" altLang="zh-CN" smtClean="0"/>
              <a:t>There were five primary goals in the creation of the Java language: </a:t>
            </a:r>
          </a:p>
          <a:p>
            <a:pPr>
              <a:lnSpc>
                <a:spcPct val="170000"/>
              </a:lnSpc>
            </a:pPr>
            <a:r>
              <a:rPr lang="en-US" altLang="zh-CN" smtClean="0"/>
              <a:t>1) It should be “simple, object-oriented and familiar” </a:t>
            </a:r>
            <a:endParaRPr lang="zh-CN" altLang="zh-CN" smtClean="0"/>
          </a:p>
          <a:p>
            <a:pPr>
              <a:lnSpc>
                <a:spcPct val="170000"/>
              </a:lnSpc>
            </a:pPr>
            <a:r>
              <a:rPr lang="en-US" altLang="zh-CN" smtClean="0"/>
              <a:t>2) It should be “robust and secure” </a:t>
            </a:r>
            <a:endParaRPr lang="zh-CN" altLang="zh-CN" smtClean="0"/>
          </a:p>
          <a:p>
            <a:pPr>
              <a:lnSpc>
                <a:spcPct val="170000"/>
              </a:lnSpc>
            </a:pPr>
            <a:r>
              <a:rPr lang="en-US" altLang="zh-CN" smtClean="0"/>
              <a:t>3) It should be “architecture-neutral and portable” </a:t>
            </a:r>
            <a:endParaRPr lang="zh-CN" altLang="zh-CN" smtClean="0"/>
          </a:p>
          <a:p>
            <a:pPr>
              <a:lnSpc>
                <a:spcPct val="170000"/>
              </a:lnSpc>
            </a:pPr>
            <a:r>
              <a:rPr lang="en-US" altLang="zh-CN" smtClean="0"/>
              <a:t>4) It should execute with “high performance” </a:t>
            </a:r>
          </a:p>
          <a:p>
            <a:pPr>
              <a:lnSpc>
                <a:spcPct val="170000"/>
              </a:lnSpc>
            </a:pPr>
            <a:r>
              <a:rPr lang="en-US" altLang="zh-CN" smtClean="0"/>
              <a:t>5) It should be “interpreted, threaded, and dynamic” </a:t>
            </a:r>
            <a:endParaRPr lang="zh-CN"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KEYWORDS</a:t>
            </a:r>
            <a:endParaRPr lang="zh-CN" altLang="en-US"/>
          </a:p>
        </p:txBody>
      </p:sp>
      <p:sp>
        <p:nvSpPr>
          <p:cNvPr id="3" name="内容占位符 2"/>
          <p:cNvSpPr>
            <a:spLocks noGrp="1"/>
          </p:cNvSpPr>
          <p:nvPr>
            <p:ph idx="1"/>
          </p:nvPr>
        </p:nvSpPr>
        <p:spPr>
          <a:xfrm>
            <a:off x="428596" y="1447800"/>
            <a:ext cx="8572560" cy="4572000"/>
          </a:xfrm>
        </p:spPr>
        <p:txBody>
          <a:bodyPr>
            <a:normAutofit fontScale="85000" lnSpcReduction="10000"/>
          </a:bodyPr>
          <a:lstStyle/>
          <a:p>
            <a:pPr>
              <a:lnSpc>
                <a:spcPct val="150000"/>
              </a:lnSpc>
            </a:pPr>
            <a:r>
              <a:rPr lang="en-US" altLang="zh-CN" sz="2800" smtClean="0"/>
              <a:t>       structured language                 	</a:t>
            </a:r>
            <a:r>
              <a:rPr lang="zh-CN" altLang="zh-CN" sz="2800" smtClean="0"/>
              <a:t>结构化语言</a:t>
            </a:r>
          </a:p>
          <a:p>
            <a:pPr>
              <a:lnSpc>
                <a:spcPct val="150000"/>
              </a:lnSpc>
            </a:pPr>
            <a:r>
              <a:rPr lang="en-US" altLang="zh-CN" sz="2800" smtClean="0"/>
              <a:t>	OOP (Object-Oriented Programming) </a:t>
            </a:r>
            <a:r>
              <a:rPr lang="zh-CN" altLang="zh-CN" sz="2800" smtClean="0"/>
              <a:t>面向对象程序设计</a:t>
            </a:r>
          </a:p>
          <a:p>
            <a:pPr>
              <a:lnSpc>
                <a:spcPct val="150000"/>
              </a:lnSpc>
            </a:pPr>
            <a:r>
              <a:rPr lang="en-US" altLang="zh-CN" sz="2800" smtClean="0"/>
              <a:t>	compiler                         	</a:t>
            </a:r>
            <a:r>
              <a:rPr lang="zh-CN" altLang="zh-CN" sz="2800" smtClean="0"/>
              <a:t>编译器（程序）</a:t>
            </a:r>
          </a:p>
          <a:p>
            <a:pPr>
              <a:lnSpc>
                <a:spcPct val="150000"/>
              </a:lnSpc>
            </a:pPr>
            <a:r>
              <a:rPr lang="en-US" altLang="zh-CN" sz="2800" smtClean="0"/>
              <a:t>	class                             	</a:t>
            </a:r>
            <a:r>
              <a:rPr lang="zh-CN" altLang="zh-CN" sz="2800" smtClean="0"/>
              <a:t>类</a:t>
            </a:r>
          </a:p>
          <a:p>
            <a:pPr>
              <a:lnSpc>
                <a:spcPct val="150000"/>
              </a:lnSpc>
            </a:pPr>
            <a:r>
              <a:rPr lang="en-US" altLang="zh-CN" sz="2800" smtClean="0"/>
              <a:t>	Java language                 </a:t>
            </a:r>
            <a:r>
              <a:rPr lang="zh-CN" altLang="zh-CN" sz="2800" smtClean="0"/>
              <a:t>一种面向对象的程序设计语言</a:t>
            </a:r>
          </a:p>
          <a:p>
            <a:pPr>
              <a:lnSpc>
                <a:spcPct val="150000"/>
              </a:lnSpc>
            </a:pPr>
            <a:r>
              <a:rPr lang="en-US" altLang="zh-CN" sz="2800" smtClean="0"/>
              <a:t>	encapsulation                      	</a:t>
            </a:r>
            <a:r>
              <a:rPr lang="zh-CN" altLang="zh-CN" sz="2800" smtClean="0"/>
              <a:t>包装，封装</a:t>
            </a:r>
          </a:p>
          <a:p>
            <a:pPr>
              <a:lnSpc>
                <a:spcPct val="150000"/>
              </a:lnSpc>
            </a:pPr>
            <a:r>
              <a:rPr lang="en-US" altLang="zh-CN" sz="2800" smtClean="0"/>
              <a:t>	data hiding                        	</a:t>
            </a:r>
            <a:r>
              <a:rPr lang="zh-CN" altLang="zh-CN" sz="2800" smtClean="0"/>
              <a:t>数据隐藏</a:t>
            </a:r>
            <a:endParaRPr lang="zh-CN" altLang="zh-CN"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868346"/>
          </a:xfrm>
        </p:spPr>
        <p:txBody>
          <a:bodyPr>
            <a:normAutofit/>
          </a:bodyPr>
          <a:lstStyle/>
          <a:p>
            <a:r>
              <a:rPr lang="en-US" altLang="zh-CN" b="1" smtClean="0"/>
              <a:t>3. Java Platform</a:t>
            </a:r>
            <a:endParaRPr lang="zh-CN" altLang="en-US"/>
          </a:p>
        </p:txBody>
      </p:sp>
      <p:sp>
        <p:nvSpPr>
          <p:cNvPr id="3" name="内容占位符 2"/>
          <p:cNvSpPr>
            <a:spLocks noGrp="1"/>
          </p:cNvSpPr>
          <p:nvPr>
            <p:ph idx="1"/>
          </p:nvPr>
        </p:nvSpPr>
        <p:spPr/>
        <p:txBody>
          <a:bodyPr>
            <a:normAutofit fontScale="70000" lnSpcReduction="20000"/>
          </a:bodyPr>
          <a:lstStyle/>
          <a:p>
            <a:pPr>
              <a:lnSpc>
                <a:spcPct val="170000"/>
              </a:lnSpc>
            </a:pPr>
            <a:r>
              <a:rPr lang="en-US" altLang="zh-CN" smtClean="0"/>
              <a:t>One characteristic of Java is </a:t>
            </a:r>
            <a:r>
              <a:rPr lang="en-US" altLang="zh-CN" b="1" smtClean="0"/>
              <a:t>portability</a:t>
            </a:r>
            <a:r>
              <a:rPr lang="en-US" altLang="zh-CN" smtClean="0"/>
              <a:t>, which means that computer programs written in the Java language must run similarly on any hardware/operating-system platform. </a:t>
            </a:r>
          </a:p>
          <a:p>
            <a:pPr>
              <a:lnSpc>
                <a:spcPct val="170000"/>
              </a:lnSpc>
            </a:pPr>
            <a:r>
              <a:rPr lang="en-US" altLang="zh-CN" smtClean="0"/>
              <a:t>This is achieved by compiling the Java language code to an intermediate representation called Java bytecode, instead of directly to platform-specific machine code. </a:t>
            </a:r>
          </a:p>
          <a:p>
            <a:pPr>
              <a:lnSpc>
                <a:spcPct val="170000"/>
              </a:lnSpc>
            </a:pPr>
            <a:r>
              <a:rPr lang="en-US" altLang="zh-CN" smtClean="0"/>
              <a:t>Java bytecode instructions are analogous to machine code, but are intended to be interpreted by a virtual machine (VM) written specifically for the host hardware.</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7826" name="Picture 2" descr="https://img-blog.csdnimg.cn/5000649bb988458da68124d198b72810.JPG?x-oss-process=image/watermark,type_d3F5LXplbmhlaQ,shadow_50,text_Q1NETiBA54yr5Y2B5LiALg==,size_20,color_FFFFFF,t_70,g_se,x_16"/>
          <p:cNvPicPr>
            <a:picLocks noChangeAspect="1" noChangeArrowheads="1"/>
          </p:cNvPicPr>
          <p:nvPr/>
        </p:nvPicPr>
        <p:blipFill>
          <a:blip r:embed="rId2"/>
          <a:srcRect/>
          <a:stretch>
            <a:fillRect/>
          </a:stretch>
        </p:blipFill>
        <p:spPr bwMode="auto">
          <a:xfrm>
            <a:off x="857224" y="857232"/>
            <a:ext cx="7486650" cy="3429001"/>
          </a:xfrm>
          <a:prstGeom prst="rect">
            <a:avLst/>
          </a:prstGeom>
          <a:noFill/>
        </p:spPr>
      </p:pic>
      <p:sp>
        <p:nvSpPr>
          <p:cNvPr id="3" name="TextBox 2"/>
          <p:cNvSpPr txBox="1"/>
          <p:nvPr/>
        </p:nvSpPr>
        <p:spPr>
          <a:xfrm>
            <a:off x="3786182" y="5357826"/>
            <a:ext cx="1870064" cy="369332"/>
          </a:xfrm>
          <a:prstGeom prst="rect">
            <a:avLst/>
          </a:prstGeom>
          <a:noFill/>
        </p:spPr>
        <p:txBody>
          <a:bodyPr wrap="none" rtlCol="0">
            <a:spAutoFit/>
          </a:bodyPr>
          <a:lstStyle/>
          <a:p>
            <a:r>
              <a:rPr lang="en-US" altLang="zh-CN" smtClean="0"/>
              <a:t>From the Internet</a:t>
            </a:r>
            <a:endParaRPr lang="zh-CN" altLang="en-US"/>
          </a:p>
        </p:txBody>
      </p:sp>
      <p:sp>
        <p:nvSpPr>
          <p:cNvPr id="4" name="矩形 3"/>
          <p:cNvSpPr/>
          <p:nvPr/>
        </p:nvSpPr>
        <p:spPr>
          <a:xfrm>
            <a:off x="7572396" y="4000504"/>
            <a:ext cx="928694" cy="428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8860" y="3357562"/>
            <a:ext cx="1000132"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9874" name="Picture 2" descr="https://pics3.baidu.com/feed/9345d688d43f8794ff5fa9ecba2037fd1ad53a10.png?token=9a9ab463c28ab76a71168c1446db9a11"/>
          <p:cNvPicPr>
            <a:picLocks noChangeAspect="1" noChangeArrowheads="1"/>
          </p:cNvPicPr>
          <p:nvPr/>
        </p:nvPicPr>
        <p:blipFill>
          <a:blip r:embed="rId2"/>
          <a:srcRect/>
          <a:stretch>
            <a:fillRect/>
          </a:stretch>
        </p:blipFill>
        <p:spPr bwMode="auto">
          <a:xfrm>
            <a:off x="500034" y="1357298"/>
            <a:ext cx="7951360" cy="3429024"/>
          </a:xfrm>
          <a:prstGeom prst="rect">
            <a:avLst/>
          </a:prstGeom>
          <a:noFill/>
        </p:spPr>
      </p:pic>
      <p:sp>
        <p:nvSpPr>
          <p:cNvPr id="3" name="TextBox 2"/>
          <p:cNvSpPr txBox="1"/>
          <p:nvPr/>
        </p:nvSpPr>
        <p:spPr>
          <a:xfrm>
            <a:off x="3571868" y="5857892"/>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1071546"/>
            <a:ext cx="7067576" cy="5402406"/>
          </a:xfrm>
        </p:spPr>
        <p:txBody>
          <a:bodyPr>
            <a:normAutofit fontScale="92500" lnSpcReduction="10000"/>
          </a:bodyPr>
          <a:lstStyle/>
          <a:p>
            <a:pPr>
              <a:lnSpc>
                <a:spcPct val="170000"/>
              </a:lnSpc>
            </a:pPr>
            <a:r>
              <a:rPr lang="en-US" altLang="zh-CN" smtClean="0"/>
              <a:t>End-users commonly use a Java Runtime Environment (JRE) installed on their own machine for standalone Java applications, or in a Web browser for Java applets.</a:t>
            </a:r>
          </a:p>
          <a:p>
            <a:pPr>
              <a:lnSpc>
                <a:spcPct val="170000"/>
              </a:lnSpc>
            </a:pPr>
            <a:r>
              <a:rPr lang="en-US" altLang="zh-CN" smtClean="0"/>
              <a:t>Standardized libraries provide a generic way to access host-specific features such as graphics, threading, and networking.</a:t>
            </a:r>
            <a:endParaRPr lang="zh-CN"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714356"/>
            <a:ext cx="7067576" cy="5045216"/>
          </a:xfrm>
        </p:spPr>
        <p:txBody>
          <a:bodyPr>
            <a:normAutofit fontScale="77500" lnSpcReduction="20000"/>
          </a:bodyPr>
          <a:lstStyle/>
          <a:p>
            <a:pPr>
              <a:lnSpc>
                <a:spcPct val="170000"/>
              </a:lnSpc>
            </a:pPr>
            <a:r>
              <a:rPr lang="en-US" altLang="zh-CN" smtClean="0"/>
              <a:t>A major benefit of using bytecode is porting. </a:t>
            </a:r>
          </a:p>
          <a:p>
            <a:pPr>
              <a:lnSpc>
                <a:spcPct val="170000"/>
              </a:lnSpc>
            </a:pPr>
            <a:r>
              <a:rPr lang="en-US" altLang="zh-CN" smtClean="0"/>
              <a:t>However, the overhead of interpretation means that interpreted programs almost always run more slowly than programs compiled to native executables world.</a:t>
            </a:r>
            <a:r>
              <a:rPr lang="en-US" altLang="zh-CN" baseline="30000" smtClean="0"/>
              <a:t> </a:t>
            </a:r>
          </a:p>
          <a:p>
            <a:pPr>
              <a:lnSpc>
                <a:spcPct val="170000"/>
              </a:lnSpc>
            </a:pPr>
            <a:r>
              <a:rPr lang="en-US" altLang="zh-CN" smtClean="0"/>
              <a:t>Just-in-Time compilers were introduced from an early stage that compile bytecodes to machine code during runtime.</a:t>
            </a:r>
            <a:endParaRPr lang="zh-CN"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654032"/>
          </a:xfrm>
        </p:spPr>
        <p:txBody>
          <a:bodyPr>
            <a:normAutofit fontScale="90000"/>
          </a:bodyPr>
          <a:lstStyle/>
          <a:p>
            <a:r>
              <a:rPr lang="en-US" altLang="zh-CN" b="1" smtClean="0"/>
              <a:t>4. Java applet</a:t>
            </a:r>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en-US" altLang="zh-CN" smtClean="0"/>
              <a:t>A Java applet is an applet delivered to users in the form of Java bytecode. </a:t>
            </a:r>
          </a:p>
          <a:p>
            <a:pPr>
              <a:lnSpc>
                <a:spcPct val="160000"/>
              </a:lnSpc>
            </a:pPr>
            <a:r>
              <a:rPr lang="en-US" altLang="zh-CN" smtClean="0"/>
              <a:t>Java applets can run in a Web browser using a Java Virtual Machine (JVM), or in Sun’s AppletViewer, a stand-alone tool for testing applets.</a:t>
            </a:r>
            <a:endParaRPr lang="zh-CN" altLang="zh-CN" smtClean="0"/>
          </a:p>
          <a:p>
            <a:pPr>
              <a:lnSpc>
                <a:spcPct val="160000"/>
              </a:lnSpc>
            </a:pPr>
            <a:r>
              <a:rPr lang="en-US" altLang="zh-CN" smtClean="0"/>
              <a:t>Java applets run at speeds comparable to, but generally slower than, other compiled languages such as C++, but until approximately 2011 many times faster than JavaScript.</a:t>
            </a:r>
            <a:endParaRPr lang="zh-CN" altLang="zh-CN" smtClean="0"/>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1428736"/>
            <a:ext cx="7858180" cy="5045216"/>
          </a:xfrm>
        </p:spPr>
        <p:txBody>
          <a:bodyPr>
            <a:normAutofit fontScale="70000" lnSpcReduction="20000"/>
          </a:bodyPr>
          <a:lstStyle/>
          <a:p>
            <a:pPr>
              <a:lnSpc>
                <a:spcPct val="170000"/>
              </a:lnSpc>
            </a:pPr>
            <a:r>
              <a:rPr lang="en-US" altLang="zh-CN" smtClean="0"/>
              <a:t>In addition they can use 3D hardware acceleration that is available from Java. </a:t>
            </a:r>
          </a:p>
          <a:p>
            <a:pPr>
              <a:lnSpc>
                <a:spcPct val="170000"/>
              </a:lnSpc>
            </a:pPr>
            <a:r>
              <a:rPr lang="en-US" altLang="zh-CN" smtClean="0"/>
              <a:t>This makes applets well suited for non trivial, computation intensive visualizations. </a:t>
            </a:r>
          </a:p>
          <a:p>
            <a:pPr>
              <a:lnSpc>
                <a:spcPct val="170000"/>
              </a:lnSpc>
            </a:pPr>
            <a:r>
              <a:rPr lang="en-US" altLang="zh-CN" smtClean="0"/>
              <a:t>When browsers have gained support for native hardware accelerated graphics in the form of Canvas and WebGL, as well as Just in Time compiled JavaScript, the speed difference has become less noticeable.</a:t>
            </a:r>
            <a:endParaRPr lang="zh-CN" altLang="zh-CN" smtClean="0"/>
          </a:p>
          <a:p>
            <a:pPr>
              <a:lnSpc>
                <a:spcPct val="170000"/>
              </a:lnSpc>
            </a:pPr>
            <a:r>
              <a:rPr lang="en-US" altLang="zh-CN" smtClean="0"/>
              <a:t>        </a:t>
            </a:r>
            <a:endParaRPr lang="zh-CN"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785794"/>
            <a:ext cx="7858180" cy="5688158"/>
          </a:xfrm>
        </p:spPr>
        <p:txBody>
          <a:bodyPr>
            <a:normAutofit fontScale="85000" lnSpcReduction="20000"/>
          </a:bodyPr>
          <a:lstStyle/>
          <a:p>
            <a:pPr>
              <a:lnSpc>
                <a:spcPct val="150000"/>
              </a:lnSpc>
            </a:pPr>
            <a:r>
              <a:rPr lang="en-US" altLang="zh-CN" smtClean="0"/>
              <a:t>Since Java’s bytecode is cross-platform or platform independent, Java applets can be executed by browsers for many platforms, including Microsoft Windows, UNIX, Mac OS and Linux.</a:t>
            </a:r>
          </a:p>
          <a:p>
            <a:pPr>
              <a:lnSpc>
                <a:spcPct val="150000"/>
              </a:lnSpc>
            </a:pPr>
            <a:r>
              <a:rPr lang="en-US" altLang="zh-CN" smtClean="0"/>
              <a:t>It is also trivial to run a Java applet as an application with very little extra code. </a:t>
            </a:r>
          </a:p>
          <a:p>
            <a:pPr>
              <a:lnSpc>
                <a:spcPct val="150000"/>
              </a:lnSpc>
            </a:pPr>
            <a:r>
              <a:rPr lang="en-US" altLang="zh-CN" smtClean="0"/>
              <a:t>This has the advantage of running a Java applet in offline mode without the need for any Internet browser software and also directly from the integrated development environment (IDE).</a:t>
            </a:r>
            <a:endParaRPr lang="zh-CN"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28662" y="928670"/>
            <a:ext cx="7343772" cy="5214950"/>
          </a:xfrm>
        </p:spPr>
        <p:txBody>
          <a:bodyPr>
            <a:normAutofit fontScale="90000"/>
          </a:bodyPr>
          <a:lstStyle/>
          <a:p>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PART 3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PROGRAMMING LANGUAGES AND DATABASES</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t/>
            </a:r>
            <a:br>
              <a:rPr lang="en-US" altLang="zh-CN" sz="4800" b="1" noProof="1" smtClean="0">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sym typeface="+mn-ea"/>
              </a:rPr>
            </a:br>
            <a:r>
              <a:rPr lang="en-US" altLang="zh-CN" sz="4800" smtClean="0">
                <a:solidFill>
                  <a:srgbClr val="00B050"/>
                </a:solidFill>
              </a:rPr>
              <a:t>CHAPTER 6  PROGRAMMING LANGUAGES</a:t>
            </a:r>
            <a:r>
              <a:rPr lang="zh-CN" altLang="zh-CN" sz="4800" smtClean="0"/>
              <a:t/>
            </a:r>
            <a:br>
              <a:rPr lang="zh-CN" altLang="zh-CN" sz="4800" smtClean="0"/>
            </a:br>
            <a:r>
              <a:rPr lang="en-US" altLang="zh-CN" sz="4800" smtClean="0">
                <a:solidFill>
                  <a:schemeClr val="bg1">
                    <a:lumMod val="95000"/>
                  </a:schemeClr>
                </a:solidFill>
              </a:rPr>
              <a:t> </a:t>
            </a:r>
            <a:r>
              <a:rPr lang="en-US" altLang="zh-CN" sz="4800" smtClean="0">
                <a:solidFill>
                  <a:srgbClr val="FF0000"/>
                </a:solidFill>
              </a:rPr>
              <a:t>6.3  MAKEUP AND SCRIPTING LANGUAGES</a:t>
            </a:r>
            <a:r>
              <a:rPr lang="zh-CN" altLang="en-US" sz="4800" smtClean="0">
                <a:solidFill>
                  <a:schemeClr val="bg1">
                    <a:lumMod val="95000"/>
                  </a:schemeClr>
                </a:solidFill>
              </a:rPr>
              <a:t/>
            </a:r>
            <a:br>
              <a:rPr lang="zh-CN" altLang="en-US" sz="4800" smtClean="0">
                <a:solidFill>
                  <a:schemeClr val="bg1">
                    <a:lumMod val="95000"/>
                  </a:schemeClr>
                </a:solidFill>
              </a:rPr>
            </a:br>
            <a:endParaRPr lang="zh-CN" altLang="en-US" sz="3600" b="1">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smtClean="0"/>
              <a:t>KEYWORDS</a:t>
            </a:r>
            <a:endParaRPr lang="zh-CN" altLang="en-US"/>
          </a:p>
        </p:txBody>
      </p:sp>
      <p:sp>
        <p:nvSpPr>
          <p:cNvPr id="2" name="内容占位符 1"/>
          <p:cNvSpPr>
            <a:spLocks noGrp="1"/>
          </p:cNvSpPr>
          <p:nvPr>
            <p:ph idx="1"/>
          </p:nvPr>
        </p:nvSpPr>
        <p:spPr/>
        <p:txBody>
          <a:bodyPr>
            <a:normAutofit fontScale="62500" lnSpcReduction="20000"/>
          </a:bodyPr>
          <a:lstStyle/>
          <a:p>
            <a:r>
              <a:rPr lang="en-US" altLang="zh-CN" smtClean="0"/>
              <a:t>        markup language                     	</a:t>
            </a:r>
            <a:r>
              <a:rPr lang="zh-CN" altLang="zh-CN" smtClean="0"/>
              <a:t>标记（置标）语言</a:t>
            </a:r>
          </a:p>
          <a:p>
            <a:r>
              <a:rPr lang="en-US" altLang="zh-CN" smtClean="0"/>
              <a:t>	scripting language             	</a:t>
            </a:r>
            <a:r>
              <a:rPr lang="zh-CN" altLang="zh-CN" smtClean="0"/>
              <a:t>脚本</a:t>
            </a:r>
            <a:r>
              <a:rPr lang="en-US" altLang="zh-CN" smtClean="0"/>
              <a:t>[</a:t>
            </a:r>
            <a:r>
              <a:rPr lang="zh-CN" altLang="zh-CN" smtClean="0"/>
              <a:t>描述</a:t>
            </a:r>
            <a:r>
              <a:rPr lang="en-US" altLang="zh-CN" smtClean="0"/>
              <a:t>] </a:t>
            </a:r>
            <a:r>
              <a:rPr lang="zh-CN" altLang="zh-CN" smtClean="0"/>
              <a:t>语言，过程</a:t>
            </a:r>
            <a:r>
              <a:rPr lang="en-US" altLang="zh-CN" smtClean="0"/>
              <a:t>[</a:t>
            </a:r>
            <a:r>
              <a:rPr lang="zh-CN" altLang="zh-CN" smtClean="0"/>
              <a:t>编制</a:t>
            </a:r>
            <a:r>
              <a:rPr lang="en-US" altLang="zh-CN" smtClean="0"/>
              <a:t>] 					</a:t>
            </a:r>
            <a:r>
              <a:rPr lang="zh-CN" altLang="zh-CN" smtClean="0"/>
              <a:t>语言</a:t>
            </a:r>
          </a:p>
          <a:p>
            <a:r>
              <a:rPr lang="en-US" altLang="zh-CN" smtClean="0"/>
              <a:t>	HTML (Hyper-Text Markup Language)   </a:t>
            </a:r>
            <a:r>
              <a:rPr lang="zh-CN" altLang="zh-CN" smtClean="0"/>
              <a:t>超文本标记语言</a:t>
            </a:r>
          </a:p>
          <a:p>
            <a:r>
              <a:rPr lang="en-US" altLang="zh-CN" smtClean="0"/>
              <a:t>	line capacity                         	</a:t>
            </a:r>
            <a:r>
              <a:rPr lang="zh-CN" altLang="zh-CN" smtClean="0"/>
              <a:t>线路容量</a:t>
            </a:r>
          </a:p>
          <a:p>
            <a:r>
              <a:rPr lang="en-US" altLang="zh-CN" smtClean="0"/>
              <a:t>	tag                                	</a:t>
            </a:r>
            <a:r>
              <a:rPr lang="zh-CN" altLang="zh-CN" smtClean="0"/>
              <a:t>标记</a:t>
            </a:r>
          </a:p>
          <a:p>
            <a:r>
              <a:rPr lang="en-US" altLang="zh-CN" smtClean="0"/>
              <a:t>	word processor                      	</a:t>
            </a:r>
            <a:r>
              <a:rPr lang="zh-CN" altLang="zh-CN" smtClean="0"/>
              <a:t>字处理器（软件）</a:t>
            </a:r>
          </a:p>
          <a:p>
            <a:r>
              <a:rPr lang="en-US" altLang="zh-CN" smtClean="0"/>
              <a:t>	text editor                          	</a:t>
            </a:r>
            <a:r>
              <a:rPr lang="zh-CN" altLang="zh-CN" smtClean="0"/>
              <a:t>文本编辑器（软件）</a:t>
            </a:r>
          </a:p>
          <a:p>
            <a:r>
              <a:rPr lang="en-US" altLang="zh-CN" smtClean="0"/>
              <a:t>	W3C(World Wide Web Consortium)     	</a:t>
            </a:r>
            <a:r>
              <a:rPr lang="zh-CN" altLang="zh-CN" smtClean="0"/>
              <a:t>万维网联盟</a:t>
            </a:r>
          </a:p>
          <a:p>
            <a:r>
              <a:rPr lang="en-US" altLang="zh-CN" smtClean="0"/>
              <a:t>	browser                            	</a:t>
            </a:r>
            <a:r>
              <a:rPr lang="zh-CN" altLang="zh-CN" smtClean="0"/>
              <a:t>浏览器</a:t>
            </a:r>
          </a:p>
          <a:p>
            <a:r>
              <a:rPr lang="en-US" altLang="zh-CN" smtClean="0"/>
              <a:t>	parser                             	</a:t>
            </a:r>
            <a:r>
              <a:rPr lang="zh-CN" altLang="zh-CN" smtClean="0"/>
              <a:t>语法分析程序</a:t>
            </a:r>
          </a:p>
          <a:p>
            <a:r>
              <a:rPr lang="en-US" altLang="zh-CN" smtClean="0"/>
              <a:t>	subsume                            	</a:t>
            </a:r>
            <a:r>
              <a:rPr lang="zh-CN" altLang="zh-CN" smtClean="0"/>
              <a:t>包含，包括</a:t>
            </a:r>
          </a:p>
          <a:p>
            <a:r>
              <a:rPr lang="en-US" altLang="zh-CN" smtClean="0"/>
              <a:t>	syntactic                            	</a:t>
            </a:r>
            <a:r>
              <a:rPr lang="zh-CN" altLang="zh-CN" smtClean="0"/>
              <a:t>句法的，句法上的</a:t>
            </a:r>
          </a:p>
          <a:p>
            <a:r>
              <a:rPr lang="en-US" altLang="zh-CN" smtClean="0"/>
              <a:t>	SVG(Scalable Vector Graphics)       	</a:t>
            </a:r>
            <a:r>
              <a:rPr lang="zh-CN" altLang="zh-CN" smtClean="0"/>
              <a:t>可缩放的矢量图形</a:t>
            </a:r>
            <a:endParaRPr lang="zh-CN"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58204" cy="5305444"/>
          </a:xfrm>
        </p:spPr>
        <p:txBody>
          <a:bodyPr>
            <a:normAutofit fontScale="62500" lnSpcReduction="20000"/>
          </a:bodyPr>
          <a:lstStyle/>
          <a:p>
            <a:pPr>
              <a:lnSpc>
                <a:spcPct val="150000"/>
              </a:lnSpc>
            </a:pPr>
            <a:r>
              <a:rPr lang="en-US" altLang="zh-CN" sz="2800" smtClean="0"/>
              <a:t>         inheritance                        	</a:t>
            </a:r>
            <a:r>
              <a:rPr lang="zh-CN" altLang="zh-CN" sz="2800" smtClean="0"/>
              <a:t>继承性</a:t>
            </a:r>
          </a:p>
          <a:p>
            <a:pPr>
              <a:lnSpc>
                <a:spcPct val="150000"/>
              </a:lnSpc>
            </a:pPr>
            <a:r>
              <a:rPr lang="en-US" altLang="zh-CN" sz="2800" smtClean="0"/>
              <a:t>	polymorphism                     	</a:t>
            </a:r>
            <a:r>
              <a:rPr lang="zh-CN" altLang="zh-CN" sz="2800" smtClean="0"/>
              <a:t>多态性</a:t>
            </a:r>
            <a:r>
              <a:rPr lang="en-US" altLang="zh-CN" sz="2800" smtClean="0"/>
              <a:t> </a:t>
            </a:r>
            <a:endParaRPr lang="zh-CN" altLang="zh-CN" sz="2800" smtClean="0"/>
          </a:p>
          <a:p>
            <a:pPr>
              <a:lnSpc>
                <a:spcPct val="150000"/>
              </a:lnSpc>
            </a:pPr>
            <a:r>
              <a:rPr lang="en-US" altLang="zh-CN" sz="2800" smtClean="0"/>
              <a:t>	portable                          	</a:t>
            </a:r>
            <a:r>
              <a:rPr lang="zh-CN" altLang="zh-CN" sz="2800" smtClean="0"/>
              <a:t>可移植的</a:t>
            </a:r>
          </a:p>
          <a:p>
            <a:pPr>
              <a:lnSpc>
                <a:spcPct val="150000"/>
              </a:lnSpc>
            </a:pPr>
            <a:r>
              <a:rPr lang="en-US" altLang="zh-CN" sz="2800" smtClean="0"/>
              <a:t>	ANSI                            	</a:t>
            </a:r>
            <a:r>
              <a:rPr lang="zh-CN" altLang="zh-CN" sz="2800" smtClean="0"/>
              <a:t>美国国家标准学会</a:t>
            </a:r>
          </a:p>
          <a:p>
            <a:pPr>
              <a:lnSpc>
                <a:spcPct val="150000"/>
              </a:lnSpc>
            </a:pPr>
            <a:r>
              <a:rPr lang="en-US" altLang="zh-CN" sz="2800" smtClean="0"/>
              <a:t>	superset                       	</a:t>
            </a:r>
            <a:r>
              <a:rPr lang="zh-CN" altLang="zh-CN" sz="2800" smtClean="0"/>
              <a:t>超类</a:t>
            </a:r>
          </a:p>
          <a:p>
            <a:pPr>
              <a:lnSpc>
                <a:spcPct val="150000"/>
              </a:lnSpc>
            </a:pPr>
            <a:r>
              <a:rPr lang="en-US" altLang="zh-CN" sz="2800" smtClean="0"/>
              <a:t>	bug                              	</a:t>
            </a:r>
            <a:r>
              <a:rPr lang="zh-CN" altLang="zh-CN" sz="2800" smtClean="0"/>
              <a:t>故障，错误，安全漏洞</a:t>
            </a:r>
          </a:p>
          <a:p>
            <a:pPr>
              <a:lnSpc>
                <a:spcPct val="150000"/>
              </a:lnSpc>
            </a:pPr>
            <a:r>
              <a:rPr lang="en-US" altLang="zh-CN" sz="2800" smtClean="0"/>
              <a:t>	fix                               	</a:t>
            </a:r>
            <a:r>
              <a:rPr lang="zh-CN" altLang="zh-CN" sz="2800" smtClean="0"/>
              <a:t>修正，修正程序</a:t>
            </a:r>
          </a:p>
          <a:p>
            <a:pPr>
              <a:lnSpc>
                <a:spcPct val="150000"/>
              </a:lnSpc>
            </a:pPr>
            <a:r>
              <a:rPr lang="en-US" altLang="zh-CN" sz="2800" smtClean="0"/>
              <a:t>	specification                       	</a:t>
            </a:r>
            <a:r>
              <a:rPr lang="zh-CN" altLang="zh-CN" sz="2800" smtClean="0"/>
              <a:t>规范，规格，说明书，技术要求</a:t>
            </a:r>
          </a:p>
          <a:p>
            <a:pPr>
              <a:lnSpc>
                <a:spcPct val="150000"/>
              </a:lnSpc>
            </a:pPr>
            <a:r>
              <a:rPr lang="en-US" altLang="zh-CN" sz="2800" smtClean="0"/>
              <a:t>	suite                             	</a:t>
            </a:r>
            <a:r>
              <a:rPr lang="zh-CN" altLang="zh-CN" sz="2800" smtClean="0"/>
              <a:t>套件，程序集，一套，一组</a:t>
            </a:r>
            <a:endParaRPr lang="en-US" altLang="zh-CN" sz="2800" smtClean="0"/>
          </a:p>
          <a:p>
            <a:pPr>
              <a:lnSpc>
                <a:spcPct val="150000"/>
              </a:lnSpc>
            </a:pPr>
            <a:r>
              <a:rPr lang="en-US" altLang="zh-CN" sz="2800" smtClean="0"/>
              <a:t>         unqualified                        	</a:t>
            </a:r>
            <a:r>
              <a:rPr lang="zh-CN" altLang="zh-CN" sz="2800" smtClean="0"/>
              <a:t>非限定的，不合格的</a:t>
            </a:r>
          </a:p>
          <a:p>
            <a:pPr>
              <a:lnSpc>
                <a:spcPct val="150000"/>
              </a:lnSpc>
            </a:pPr>
            <a:r>
              <a:rPr lang="en-US" altLang="zh-CN" sz="2800" smtClean="0"/>
              <a:t>	reference                          	</a:t>
            </a:r>
            <a:r>
              <a:rPr lang="zh-CN" altLang="zh-CN" sz="2800" smtClean="0"/>
              <a:t>引用，参考，基准，坐标，标记</a:t>
            </a:r>
          </a:p>
          <a:p>
            <a:pPr>
              <a:lnSpc>
                <a:spcPct val="150000"/>
              </a:lnSpc>
            </a:pPr>
            <a:r>
              <a:rPr lang="en-US" altLang="zh-CN" sz="2800" smtClean="0"/>
              <a:t>	context                            	</a:t>
            </a:r>
            <a:r>
              <a:rPr lang="zh-CN" altLang="zh-CN" sz="2800" smtClean="0"/>
              <a:t>上下文，前后关系，语言环境，场合</a:t>
            </a:r>
          </a:p>
          <a:p>
            <a:pPr>
              <a:lnSpc>
                <a:spcPct val="150000"/>
              </a:lnSpc>
            </a:pPr>
            <a:endParaRPr lang="zh-CN" altLang="zh-CN" sz="28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42994" y="1142984"/>
            <a:ext cx="8229600" cy="4983179"/>
          </a:xfrm>
        </p:spPr>
        <p:txBody>
          <a:bodyPr>
            <a:normAutofit/>
          </a:bodyPr>
          <a:lstStyle/>
          <a:p>
            <a:r>
              <a:rPr lang="en-US" altLang="zh-CN" sz="2400" smtClean="0"/>
              <a:t>       plugin                              	</a:t>
            </a:r>
            <a:r>
              <a:rPr lang="zh-CN" altLang="zh-CN" sz="2400" smtClean="0"/>
              <a:t>插件</a:t>
            </a:r>
          </a:p>
          <a:p>
            <a:r>
              <a:rPr lang="en-US" altLang="zh-CN" sz="2400" smtClean="0"/>
              <a:t>	API (Application Program Interface)      </a:t>
            </a:r>
            <a:r>
              <a:rPr lang="zh-CN" altLang="zh-CN" sz="2400" smtClean="0"/>
              <a:t>应用程序接口</a:t>
            </a:r>
          </a:p>
          <a:p>
            <a:r>
              <a:rPr lang="en-US" altLang="zh-CN" sz="2400" smtClean="0"/>
              <a:t>	XML (eXtensible Markup Language)   </a:t>
            </a:r>
            <a:r>
              <a:rPr lang="zh-CN" altLang="zh-CN" sz="2400" smtClean="0"/>
              <a:t>可扩展的标记语言</a:t>
            </a:r>
          </a:p>
          <a:p>
            <a:r>
              <a:rPr lang="en-US" altLang="zh-CN" sz="2400" smtClean="0"/>
              <a:t>JavaScript Java</a:t>
            </a:r>
            <a:r>
              <a:rPr lang="zh-CN" altLang="zh-CN" sz="2400" smtClean="0"/>
              <a:t>过程（程序）语言，基于对象的脚本语言</a:t>
            </a:r>
          </a:p>
          <a:p>
            <a:r>
              <a:rPr lang="en-US" altLang="zh-CN" sz="2400" smtClean="0"/>
              <a:t>DHTML (Dynamic HTML)            </a:t>
            </a:r>
            <a:r>
              <a:rPr lang="zh-CN" altLang="zh-CN" sz="2400" smtClean="0"/>
              <a:t>动态超文本标记语言</a:t>
            </a:r>
          </a:p>
          <a:p>
            <a:r>
              <a:rPr lang="en-US" altLang="zh-CN" sz="2400" smtClean="0"/>
              <a:t>	attribute         </a:t>
            </a:r>
            <a:r>
              <a:rPr lang="zh-CN" altLang="zh-CN" sz="2400" smtClean="0"/>
              <a:t>性质，特性，本性，属性，象征</a:t>
            </a:r>
          </a:p>
          <a:p>
            <a:r>
              <a:rPr lang="en-US" altLang="zh-CN" sz="2400" smtClean="0"/>
              <a:t>	human-readable                      	</a:t>
            </a:r>
            <a:r>
              <a:rPr lang="zh-CN" altLang="zh-CN" sz="2400" smtClean="0"/>
              <a:t>人可读的</a:t>
            </a:r>
          </a:p>
          <a:p>
            <a:r>
              <a:rPr lang="en-US" altLang="zh-CN" sz="2400" smtClean="0"/>
              <a:t>	machine-readable                   	</a:t>
            </a:r>
            <a:r>
              <a:rPr lang="zh-CN" altLang="zh-CN" sz="2400" smtClean="0"/>
              <a:t>机器可读的</a:t>
            </a:r>
          </a:p>
          <a:p>
            <a:r>
              <a:rPr lang="en-US" altLang="zh-CN" sz="2400" smtClean="0"/>
              <a:t>	interpreter                         	</a:t>
            </a:r>
            <a:r>
              <a:rPr lang="zh-CN" altLang="zh-CN" sz="2400" smtClean="0"/>
              <a:t>解释程序</a:t>
            </a:r>
            <a:r>
              <a:rPr lang="en-US" altLang="zh-CN" sz="2400" smtClean="0"/>
              <a:t>        </a:t>
            </a:r>
            <a:endParaRPr lang="zh-CN"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nSpc>
                <a:spcPct val="170000"/>
              </a:lnSpc>
            </a:pPr>
            <a:r>
              <a:rPr lang="en-US" altLang="zh-CN" smtClean="0"/>
              <a:t> There are languages other than programming languages that are used in conjunction with application development . </a:t>
            </a:r>
          </a:p>
          <a:p>
            <a:pPr>
              <a:lnSpc>
                <a:spcPct val="170000"/>
              </a:lnSpc>
            </a:pPr>
            <a:r>
              <a:rPr lang="en-US" altLang="zh-CN" smtClean="0"/>
              <a:t>The majority of these are Web related, as discussed in the next few sections.</a:t>
            </a:r>
            <a:endParaRPr lang="zh-CN" altLang="zh-CN"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smtClean="0"/>
              <a:t>1. HTML and Other Markup Languages</a:t>
            </a:r>
            <a:endParaRPr lang="zh-CN" altLang="en-US"/>
          </a:p>
        </p:txBody>
      </p:sp>
      <p:sp>
        <p:nvSpPr>
          <p:cNvPr id="3" name="内容占位符 2"/>
          <p:cNvSpPr>
            <a:spLocks noGrp="1"/>
          </p:cNvSpPr>
          <p:nvPr>
            <p:ph idx="1"/>
          </p:nvPr>
        </p:nvSpPr>
        <p:spPr>
          <a:xfrm>
            <a:off x="928662" y="1785926"/>
            <a:ext cx="7929618" cy="4533912"/>
          </a:xfrm>
        </p:spPr>
        <p:txBody>
          <a:bodyPr>
            <a:noAutofit/>
          </a:bodyPr>
          <a:lstStyle/>
          <a:p>
            <a:pPr>
              <a:lnSpc>
                <a:spcPct val="170000"/>
              </a:lnSpc>
            </a:pPr>
            <a:r>
              <a:rPr lang="en-US" altLang="zh-CN" sz="2200" b="1" smtClean="0"/>
              <a:t>  (1) HTML</a:t>
            </a:r>
            <a:endParaRPr lang="zh-CN" altLang="zh-CN" sz="2200" b="1" smtClean="0"/>
          </a:p>
          <a:p>
            <a:pPr>
              <a:lnSpc>
                <a:spcPct val="170000"/>
              </a:lnSpc>
            </a:pPr>
            <a:r>
              <a:rPr lang="en-US" altLang="zh-CN" sz="2200" smtClean="0"/>
              <a:t>        Most Web pages today are written in a</a:t>
            </a:r>
            <a:r>
              <a:rPr lang="en-US" altLang="zh-CN" sz="2200" b="1" smtClean="0"/>
              <a:t> </a:t>
            </a:r>
            <a:r>
              <a:rPr lang="en-US" altLang="zh-CN" sz="2200" smtClean="0"/>
              <a:t>markup language</a:t>
            </a:r>
            <a:r>
              <a:rPr lang="en-US" altLang="zh-CN" sz="2200" b="1" smtClean="0"/>
              <a:t>. </a:t>
            </a:r>
          </a:p>
          <a:p>
            <a:pPr>
              <a:lnSpc>
                <a:spcPct val="170000"/>
              </a:lnSpc>
            </a:pPr>
            <a:r>
              <a:rPr lang="en-US" altLang="zh-CN" sz="2200" smtClean="0"/>
              <a:t>Markup languages are designed to make it possible to transmit documents over a network using minimal line capacity. </a:t>
            </a:r>
          </a:p>
          <a:p>
            <a:pPr>
              <a:lnSpc>
                <a:spcPct val="170000"/>
              </a:lnSpc>
            </a:pPr>
            <a:r>
              <a:rPr lang="en-US" altLang="zh-CN" sz="2200" smtClean="0"/>
              <a:t>Instead of sending exact specifications regarding the appearance of a Web page, markup languages define the structure and layout of a Web page by using a variety of tags.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447800"/>
            <a:ext cx="8005026" cy="4800600"/>
          </a:xfrm>
        </p:spPr>
        <p:txBody>
          <a:bodyPr>
            <a:normAutofit fontScale="70000" lnSpcReduction="20000"/>
          </a:bodyPr>
          <a:lstStyle/>
          <a:p>
            <a:pPr>
              <a:lnSpc>
                <a:spcPct val="170000"/>
              </a:lnSpc>
            </a:pPr>
            <a:r>
              <a:rPr lang="en-US" altLang="zh-CN" smtClean="0"/>
              <a:t>The most common markup language for Web pages is</a:t>
            </a:r>
            <a:r>
              <a:rPr lang="en-US" altLang="zh-CN" b="1" smtClean="0"/>
              <a:t> </a:t>
            </a:r>
            <a:r>
              <a:rPr lang="en-US" altLang="zh-CN" smtClean="0"/>
              <a:t>HTML(Hypertext Markup Language). </a:t>
            </a:r>
          </a:p>
          <a:p>
            <a:pPr>
              <a:lnSpc>
                <a:spcPct val="170000"/>
              </a:lnSpc>
            </a:pPr>
            <a:r>
              <a:rPr lang="en-US" altLang="zh-CN" smtClean="0"/>
              <a:t>HTML uses HTML tags.</a:t>
            </a:r>
            <a:endParaRPr lang="zh-CN" altLang="zh-CN" smtClean="0"/>
          </a:p>
          <a:p>
            <a:pPr>
              <a:lnSpc>
                <a:spcPct val="170000"/>
              </a:lnSpc>
            </a:pPr>
            <a:r>
              <a:rPr lang="en-US" altLang="zh-CN" smtClean="0"/>
              <a:t>        When a Web page is created—using either a word processor, text editor, or a special Web site development program—HTML tags are inserted in the appropriate locations within the Web page’s text. </a:t>
            </a:r>
          </a:p>
          <a:p>
            <a:pPr>
              <a:lnSpc>
                <a:spcPct val="170000"/>
              </a:lnSpc>
            </a:pPr>
            <a:r>
              <a:rPr lang="en-US" altLang="zh-CN" smtClean="0"/>
              <a:t>Some tags are used along; others are used in pairs. </a:t>
            </a:r>
            <a:endParaRPr lang="zh-CN" altLang="zh-CN"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lnSpc>
                <a:spcPct val="170000"/>
              </a:lnSpc>
            </a:pPr>
            <a:r>
              <a:rPr lang="en-US" altLang="zh-CN" smtClean="0"/>
              <a:t>For example, &lt;b&gt; turns bolding on for the text that follows up until a tag &lt;/b&gt; is reached, so the following HTML statement</a:t>
            </a:r>
            <a:endParaRPr lang="zh-CN" altLang="zh-CN" smtClean="0"/>
          </a:p>
          <a:p>
            <a:pPr>
              <a:lnSpc>
                <a:spcPct val="170000"/>
              </a:lnSpc>
            </a:pPr>
            <a:r>
              <a:rPr lang="en-US" altLang="zh-CN" smtClean="0"/>
              <a:t>          &lt;b&gt;This text is bolded. &lt;/b&gt;</a:t>
            </a:r>
            <a:endParaRPr lang="zh-CN" altLang="zh-CN" smtClean="0"/>
          </a:p>
          <a:p>
            <a:pPr>
              <a:lnSpc>
                <a:spcPct val="170000"/>
              </a:lnSpc>
            </a:pPr>
            <a:r>
              <a:rPr lang="en-US" altLang="zh-CN" smtClean="0"/>
              <a:t>would produce the following when viewed with most Web browsers.</a:t>
            </a:r>
            <a:endParaRPr lang="zh-CN" altLang="zh-CN" smtClean="0"/>
          </a:p>
          <a:p>
            <a:pPr>
              <a:lnSpc>
                <a:spcPct val="170000"/>
              </a:lnSpc>
            </a:pPr>
            <a:r>
              <a:rPr lang="en-US" altLang="zh-CN" b="1" smtClean="0"/>
              <a:t>          This text is bolded</a:t>
            </a:r>
            <a:endParaRPr lang="zh-CN"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77500" lnSpcReduction="20000"/>
          </a:bodyPr>
          <a:lstStyle/>
          <a:p>
            <a:pPr>
              <a:lnSpc>
                <a:spcPct val="160000"/>
              </a:lnSpc>
            </a:pPr>
            <a:r>
              <a:rPr lang="en-US" altLang="zh-CN" smtClean="0"/>
              <a:t> A Web page and its corresponding HTML code are shown in Figure 6-2, with some common HTML tags.</a:t>
            </a:r>
            <a:endParaRPr lang="zh-CN" altLang="zh-CN" smtClean="0"/>
          </a:p>
          <a:p>
            <a:pPr>
              <a:lnSpc>
                <a:spcPct val="160000"/>
              </a:lnSpc>
            </a:pPr>
            <a:r>
              <a:rPr lang="en-US" altLang="zh-CN" b="1" smtClean="0"/>
              <a:t>        HTML5</a:t>
            </a:r>
            <a:r>
              <a:rPr lang="en-US" altLang="zh-CN" smtClean="0"/>
              <a:t> is a core technology markup language of the Internet used for structuring and presenting content for the World Wide Web. </a:t>
            </a:r>
          </a:p>
          <a:p>
            <a:pPr>
              <a:lnSpc>
                <a:spcPct val="160000"/>
              </a:lnSpc>
            </a:pPr>
            <a:r>
              <a:rPr lang="en-US" altLang="zh-CN" smtClean="0"/>
              <a:t>As of October 2014 this is the final and complete fifth revision of the HTML standard of the World Wide Web Consortium (W3C)).</a:t>
            </a:r>
          </a:p>
          <a:p>
            <a:pPr>
              <a:lnSpc>
                <a:spcPct val="160000"/>
              </a:lnSpc>
            </a:pPr>
            <a:r>
              <a:rPr lang="en-US" altLang="zh-CN" smtClean="0"/>
              <a:t>The previous version, HTML 4, was standardized in 1997.</a:t>
            </a:r>
            <a:endParaRPr lang="zh-CN" altLang="zh-CN"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2" descr="f2"/>
          <p:cNvPicPr>
            <a:picLocks noChangeAspect="1" noChangeArrowheads="1"/>
          </p:cNvPicPr>
          <p:nvPr/>
        </p:nvPicPr>
        <p:blipFill>
          <a:blip r:embed="rId2" cstate="print"/>
          <a:srcRect/>
          <a:stretch>
            <a:fillRect/>
          </a:stretch>
        </p:blipFill>
        <p:spPr bwMode="auto">
          <a:xfrm>
            <a:off x="928662" y="0"/>
            <a:ext cx="7089811" cy="6137491"/>
          </a:xfrm>
          <a:prstGeom prst="rect">
            <a:avLst/>
          </a:prstGeom>
          <a:noFill/>
          <a:ln w="9525">
            <a:noFill/>
            <a:miter lim="800000"/>
            <a:headEnd/>
            <a:tailEnd/>
          </a:ln>
        </p:spPr>
      </p:pic>
      <p:sp>
        <p:nvSpPr>
          <p:cNvPr id="3" name="TextBox 2"/>
          <p:cNvSpPr txBox="1"/>
          <p:nvPr/>
        </p:nvSpPr>
        <p:spPr>
          <a:xfrm>
            <a:off x="2143108" y="6286520"/>
            <a:ext cx="1906484" cy="369332"/>
          </a:xfrm>
          <a:prstGeom prst="rect">
            <a:avLst/>
          </a:prstGeom>
          <a:noFill/>
        </p:spPr>
        <p:txBody>
          <a:bodyPr wrap="none" rtlCol="0">
            <a:spAutoFit/>
          </a:bodyPr>
          <a:lstStyle/>
          <a:p>
            <a:r>
              <a:rPr lang="en-US" altLang="zh-CN" smtClean="0"/>
              <a:t>Figure 6-2  HTML.</a:t>
            </a:r>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https://img-blog.csdnimg.cn/20210906111819613.jpeg?x-oss-process=image/watermark,type_ZmFuZ3poZW5naGVpdGk,shadow_10,text_aHR0cHM6Ly9ibG9nLmNzZG4ubmV0L20wXzYwNjMwNDM4,size_16,color_FFFFFF,t_70"/>
          <p:cNvPicPr>
            <a:picLocks noChangeAspect="1" noChangeArrowheads="1"/>
          </p:cNvPicPr>
          <p:nvPr/>
        </p:nvPicPr>
        <p:blipFill>
          <a:blip r:embed="rId2"/>
          <a:srcRect/>
          <a:stretch>
            <a:fillRect/>
          </a:stretch>
        </p:blipFill>
        <p:spPr bwMode="auto">
          <a:xfrm>
            <a:off x="1214414" y="1214422"/>
            <a:ext cx="6733030" cy="4143404"/>
          </a:xfrm>
          <a:prstGeom prst="rect">
            <a:avLst/>
          </a:prstGeom>
          <a:noFill/>
        </p:spPr>
      </p:pic>
      <p:sp>
        <p:nvSpPr>
          <p:cNvPr id="3" name="TextBox 2"/>
          <p:cNvSpPr txBox="1"/>
          <p:nvPr/>
        </p:nvSpPr>
        <p:spPr>
          <a:xfrm>
            <a:off x="6215074" y="5929330"/>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1922" name="Picture 2" descr="https://img-blog.csdnimg.cn/1ab80124b05e469c9771a612391e1628.png?x-oss-process=image/watermark,type_d3F5LXplbmhlaQ,shadow_50,text_Q1NETiBAc2hhZG93eWluZ3lhbg==,size_20,color_FFFFFF,t_70,g_se,x_16"/>
          <p:cNvPicPr>
            <a:picLocks noChangeAspect="1" noChangeArrowheads="1"/>
          </p:cNvPicPr>
          <p:nvPr/>
        </p:nvPicPr>
        <p:blipFill>
          <a:blip r:embed="rId2"/>
          <a:srcRect/>
          <a:stretch>
            <a:fillRect/>
          </a:stretch>
        </p:blipFill>
        <p:spPr bwMode="auto">
          <a:xfrm>
            <a:off x="142844" y="714356"/>
            <a:ext cx="8862874" cy="4214842"/>
          </a:xfrm>
          <a:prstGeom prst="rect">
            <a:avLst/>
          </a:prstGeom>
          <a:noFill/>
        </p:spPr>
      </p:pic>
      <p:sp>
        <p:nvSpPr>
          <p:cNvPr id="3" name="TextBox 2"/>
          <p:cNvSpPr txBox="1"/>
          <p:nvPr/>
        </p:nvSpPr>
        <p:spPr>
          <a:xfrm>
            <a:off x="7000892" y="4572008"/>
            <a:ext cx="1985480" cy="369332"/>
          </a:xfrm>
          <a:prstGeom prst="rect">
            <a:avLst/>
          </a:prstGeom>
          <a:solidFill>
            <a:schemeClr val="bg1"/>
          </a:solidFill>
        </p:spPr>
        <p:txBody>
          <a:bodyPr wrap="none" rtlCol="0">
            <a:spAutoFit/>
          </a:bodyPr>
          <a:lstStyle/>
          <a:p>
            <a:r>
              <a:rPr lang="en-US" altLang="zh-CN" smtClean="0"/>
              <a:t>From the Internent</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3970" name="Picture 2" descr="https://ss0.baidu.com/-Po3dSag_xI4khGko9WTAnF6hhy/zhidao/wh%3D600%2C800/sign=f38fa1e5ac4bd1130498bf346a9f8837/cdbf6c81800a19d88724c19332fa828ba61e4604.jpg"/>
          <p:cNvPicPr>
            <a:picLocks noChangeAspect="1" noChangeArrowheads="1"/>
          </p:cNvPicPr>
          <p:nvPr/>
        </p:nvPicPr>
        <p:blipFill>
          <a:blip r:embed="rId2"/>
          <a:srcRect/>
          <a:stretch>
            <a:fillRect/>
          </a:stretch>
        </p:blipFill>
        <p:spPr bwMode="auto">
          <a:xfrm>
            <a:off x="702442" y="357166"/>
            <a:ext cx="7986766" cy="5572164"/>
          </a:xfrm>
          <a:prstGeom prst="rect">
            <a:avLst/>
          </a:prstGeom>
          <a:noFill/>
        </p:spPr>
      </p:pic>
      <p:sp>
        <p:nvSpPr>
          <p:cNvPr id="3" name="TextBox 2"/>
          <p:cNvSpPr txBox="1"/>
          <p:nvPr/>
        </p:nvSpPr>
        <p:spPr>
          <a:xfrm>
            <a:off x="5286380" y="6215082"/>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42852"/>
            <a:ext cx="7901014" cy="6143668"/>
          </a:xfrm>
        </p:spPr>
        <p:txBody>
          <a:bodyPr>
            <a:noAutofit/>
          </a:bodyPr>
          <a:lstStyle/>
          <a:p>
            <a:pPr>
              <a:lnSpc>
                <a:spcPct val="170000"/>
              </a:lnSpc>
            </a:pPr>
            <a:r>
              <a:rPr lang="en-US" altLang="zh-CN" sz="2400" smtClean="0"/>
              <a:t> C combines the best features of a structured high-level language and an assembly language—that is, it’s relatively easy to code (at least compared to assembly language) and it uses computer resources efficiently.  </a:t>
            </a:r>
          </a:p>
          <a:p>
            <a:pPr>
              <a:lnSpc>
                <a:spcPct val="170000"/>
              </a:lnSpc>
            </a:pPr>
            <a:r>
              <a:rPr lang="en-US" altLang="zh-CN" sz="2400" smtClean="0"/>
              <a:t>Although originally designed as a system programming language (in fact, the first major program written in C was the UNIX operating system), C has proven to be a powerful and flexible language that can be used for a variety of applications.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2946" name="Picture 2" descr="https://img1.baidu.com/it/u=1352901636,2299019185&amp;fm=253&amp;fmt=auto&amp;app=138&amp;f=JPEG?w=650&amp;h=370"/>
          <p:cNvPicPr>
            <a:picLocks noChangeAspect="1" noChangeArrowheads="1"/>
          </p:cNvPicPr>
          <p:nvPr/>
        </p:nvPicPr>
        <p:blipFill>
          <a:blip r:embed="rId2"/>
          <a:srcRect b="4762"/>
          <a:stretch>
            <a:fillRect/>
          </a:stretch>
        </p:blipFill>
        <p:spPr bwMode="auto">
          <a:xfrm>
            <a:off x="357158" y="642918"/>
            <a:ext cx="7901040" cy="4286280"/>
          </a:xfrm>
          <a:prstGeom prst="rect">
            <a:avLst/>
          </a:prstGeom>
          <a:noFill/>
        </p:spPr>
      </p:pic>
      <p:sp>
        <p:nvSpPr>
          <p:cNvPr id="3" name="TextBox 2"/>
          <p:cNvSpPr txBox="1"/>
          <p:nvPr/>
        </p:nvSpPr>
        <p:spPr>
          <a:xfrm>
            <a:off x="6286512" y="5572140"/>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85000" lnSpcReduction="10000"/>
          </a:bodyPr>
          <a:lstStyle/>
          <a:p>
            <a:pPr>
              <a:lnSpc>
                <a:spcPct val="170000"/>
              </a:lnSpc>
            </a:pPr>
            <a:r>
              <a:rPr lang="en-US" altLang="zh-CN" smtClean="0"/>
              <a:t> Its core aims have been to improve the language with support for the latest multimedia while keeping it easily readable by humans and consistently understood by computers and devices (web browsers, parsers, etc.) </a:t>
            </a:r>
          </a:p>
          <a:p>
            <a:pPr>
              <a:lnSpc>
                <a:spcPct val="170000"/>
              </a:lnSpc>
            </a:pPr>
            <a:r>
              <a:rPr lang="en-US" altLang="zh-CN" smtClean="0"/>
              <a:t>HTML5 is intended to subsume not only HTML4, but also XHTML1 and DOM Level 2 HTML.</a:t>
            </a:r>
            <a:endParaRPr lang="zh-CN" altLang="zh-CN"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92500" lnSpcReduction="10000"/>
          </a:bodyPr>
          <a:lstStyle/>
          <a:p>
            <a:pPr>
              <a:lnSpc>
                <a:spcPct val="170000"/>
              </a:lnSpc>
            </a:pPr>
            <a:r>
              <a:rPr lang="en-US" altLang="zh-CN" smtClean="0"/>
              <a:t>In particular, HTML5 adds many new syntactic features. </a:t>
            </a:r>
          </a:p>
          <a:p>
            <a:pPr>
              <a:lnSpc>
                <a:spcPct val="170000"/>
              </a:lnSpc>
            </a:pPr>
            <a:r>
              <a:rPr lang="en-US" altLang="zh-CN" smtClean="0"/>
              <a:t>These include the new &lt;video&gt;, &lt;audio&gt; and &lt;canvas&gt; elements, as well as the integration of scalable vector graphics (SVG) content (replacing generic &lt;object&gt; tags), and MathML for mathematical formulas.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85000" lnSpcReduction="20000"/>
          </a:bodyPr>
          <a:lstStyle/>
          <a:p>
            <a:pPr>
              <a:lnSpc>
                <a:spcPct val="170000"/>
              </a:lnSpc>
            </a:pPr>
            <a:r>
              <a:rPr lang="en-US" altLang="zh-CN" smtClean="0"/>
              <a:t>These features are designed to make it easy to include and handle multimedia and graphical content on the web without having to resort to proprietary plugins and APIs. </a:t>
            </a:r>
          </a:p>
          <a:p>
            <a:pPr>
              <a:lnSpc>
                <a:spcPct val="170000"/>
              </a:lnSpc>
            </a:pPr>
            <a:r>
              <a:rPr lang="en-US" altLang="zh-CN" smtClean="0"/>
              <a:t>Other page structuring new elements, such as &lt;main&gt;, &lt;section&gt;, &lt;article&gt;, &lt;header&gt;, &lt;footer&gt;, &lt;aside&gt;, &lt;nav&gt; and &lt;figure&gt;, are designed to enrich the semantic content of documents.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4994" name="Picture 2" descr="https://www.astralweb.com.tw/wp-content/uploads/2015/02/tag.png"/>
          <p:cNvPicPr>
            <a:picLocks noChangeAspect="1" noChangeArrowheads="1"/>
          </p:cNvPicPr>
          <p:nvPr/>
        </p:nvPicPr>
        <p:blipFill>
          <a:blip r:embed="rId2"/>
          <a:srcRect/>
          <a:stretch>
            <a:fillRect/>
          </a:stretch>
        </p:blipFill>
        <p:spPr bwMode="auto">
          <a:xfrm>
            <a:off x="714348" y="142852"/>
            <a:ext cx="7786742" cy="6093974"/>
          </a:xfrm>
          <a:prstGeom prst="rect">
            <a:avLst/>
          </a:prstGeom>
          <a:noFill/>
        </p:spPr>
      </p:pic>
      <p:sp>
        <p:nvSpPr>
          <p:cNvPr id="3" name="TextBox 2"/>
          <p:cNvSpPr txBox="1"/>
          <p:nvPr/>
        </p:nvSpPr>
        <p:spPr>
          <a:xfrm>
            <a:off x="6072198" y="6357958"/>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85000" lnSpcReduction="20000"/>
          </a:bodyPr>
          <a:lstStyle/>
          <a:p>
            <a:pPr>
              <a:lnSpc>
                <a:spcPct val="170000"/>
              </a:lnSpc>
            </a:pPr>
            <a:r>
              <a:rPr lang="en-US" altLang="zh-CN" smtClean="0"/>
              <a:t>New attributes have been introduced for the same purpose, while some elements and attributes have been removed.</a:t>
            </a:r>
          </a:p>
          <a:p>
            <a:pPr>
              <a:lnSpc>
                <a:spcPct val="170000"/>
              </a:lnSpc>
            </a:pPr>
            <a:r>
              <a:rPr lang="en-US" altLang="zh-CN" smtClean="0"/>
              <a:t>Some elements, such as &lt;a&gt;, &lt;cite&gt; and &lt;menu&gt; have been changed, redefined or standardized. </a:t>
            </a:r>
          </a:p>
          <a:p>
            <a:pPr>
              <a:lnSpc>
                <a:spcPct val="170000"/>
              </a:lnSpc>
            </a:pPr>
            <a:r>
              <a:rPr lang="en-US" altLang="zh-CN" smtClean="0"/>
              <a:t>The APIs and Document Object Model (DOM) are no longer afterthoughts, but are fundamental parts of the HTML5 specification.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a:bodyPr>
          <a:lstStyle/>
          <a:p>
            <a:pPr>
              <a:lnSpc>
                <a:spcPct val="170000"/>
              </a:lnSpc>
            </a:pPr>
            <a:r>
              <a:rPr lang="en-US" altLang="zh-CN" smtClean="0"/>
              <a:t>HTML5 also defines in some detail the required processing for invalid documents so that syntax errors will be treated uniformly by all conforming browsers and other user agents. </a:t>
            </a:r>
            <a:endParaRPr lang="zh-CN" altLang="zh-CN" smtClean="0"/>
          </a:p>
          <a:p>
            <a:pPr>
              <a:lnSpc>
                <a:spcPct val="170000"/>
              </a:lnSpc>
            </a:pPr>
            <a:endParaRPr lang="zh-CN" altLang="zh-CN"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70000" lnSpcReduction="20000"/>
          </a:bodyPr>
          <a:lstStyle/>
          <a:p>
            <a:pPr>
              <a:lnSpc>
                <a:spcPct val="170000"/>
              </a:lnSpc>
            </a:pPr>
            <a:r>
              <a:rPr lang="en-US" altLang="zh-CN" b="1" smtClean="0"/>
              <a:t>(2) XML</a:t>
            </a:r>
            <a:endParaRPr lang="zh-CN" altLang="zh-CN" b="1" smtClean="0"/>
          </a:p>
          <a:p>
            <a:pPr>
              <a:lnSpc>
                <a:spcPct val="170000"/>
              </a:lnSpc>
            </a:pPr>
            <a:r>
              <a:rPr lang="en-US" altLang="zh-CN" smtClean="0"/>
              <a:t>        Extensible Markup Language (XML) is a markup language that defines a set of rules for encoding documents in a format which is both human-readable and machine-readable.</a:t>
            </a:r>
          </a:p>
          <a:p>
            <a:pPr>
              <a:lnSpc>
                <a:spcPct val="170000"/>
              </a:lnSpc>
            </a:pPr>
            <a:r>
              <a:rPr lang="en-US" altLang="zh-CN" smtClean="0"/>
              <a:t>It is defined by the W3C’s XML 1.0 Specification and by several other related specifications, all of which are free open standards. </a:t>
            </a:r>
            <a:endParaRPr lang="zh-CN" altLang="zh-CN" smtClean="0"/>
          </a:p>
          <a:p>
            <a:pPr>
              <a:lnSpc>
                <a:spcPct val="170000"/>
              </a:lnSpc>
            </a:pPr>
            <a:r>
              <a:rPr lang="en-US" altLang="zh-CN" smtClean="0"/>
              <a:t>        The design goals of XML emphasize simplicity, generality and usability across the Internet. It is a textual data format with strong support via Unicode for different human languages.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85000" lnSpcReduction="10000"/>
          </a:bodyPr>
          <a:lstStyle/>
          <a:p>
            <a:pPr>
              <a:lnSpc>
                <a:spcPct val="170000"/>
              </a:lnSpc>
            </a:pPr>
            <a:r>
              <a:rPr lang="en-US" altLang="zh-CN" smtClean="0"/>
              <a:t>Although the design of XML focuses on documents, it is widely used for the representation of arbitrary data structures, such as those used in web services.</a:t>
            </a:r>
            <a:endParaRPr lang="zh-CN" altLang="zh-CN" smtClean="0"/>
          </a:p>
          <a:p>
            <a:pPr>
              <a:lnSpc>
                <a:spcPct val="170000"/>
              </a:lnSpc>
            </a:pPr>
            <a:r>
              <a:rPr lang="en-US" altLang="zh-CN" smtClean="0"/>
              <a:t>        Several schema systems exist to aid in the definition of XML-based languages, while many application programming interfaces (APIs) have been developed to aid the processing of XML data.</a:t>
            </a:r>
            <a:endParaRPr lang="zh-CN" altLang="zh-CN"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70000" lnSpcReduction="20000"/>
          </a:bodyPr>
          <a:lstStyle/>
          <a:p>
            <a:pPr>
              <a:lnSpc>
                <a:spcPct val="170000"/>
              </a:lnSpc>
            </a:pPr>
            <a:r>
              <a:rPr lang="en-US" altLang="zh-CN" b="1" smtClean="0"/>
              <a:t>(3) .NET</a:t>
            </a:r>
            <a:endParaRPr lang="zh-CN" altLang="zh-CN" b="1" smtClean="0"/>
          </a:p>
          <a:p>
            <a:pPr>
              <a:lnSpc>
                <a:spcPct val="170000"/>
              </a:lnSpc>
            </a:pPr>
            <a:r>
              <a:rPr lang="en-US" altLang="zh-CN" smtClean="0"/>
              <a:t>        Very closely interrelated with XML is Microsoft’s .NET strategy to increase the convergence of personal computing with the Web. </a:t>
            </a:r>
          </a:p>
          <a:p>
            <a:pPr>
              <a:lnSpc>
                <a:spcPct val="170000"/>
              </a:lnSpc>
            </a:pPr>
            <a:r>
              <a:rPr lang="en-US" altLang="zh-CN" smtClean="0"/>
              <a:t>In a nutshell, .NET is Microsoft’s platform to implement XML-based Web services. </a:t>
            </a:r>
          </a:p>
          <a:p>
            <a:pPr>
              <a:lnSpc>
                <a:spcPct val="170000"/>
              </a:lnSpc>
            </a:pPr>
            <a:r>
              <a:rPr lang="en-US" altLang="zh-CN" smtClean="0"/>
              <a:t>These services allow applications to communicate and share data over the Internet, regardless of the operating system or programming language being used.</a:t>
            </a:r>
            <a:endParaRPr lang="zh-CN"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285860"/>
            <a:ext cx="7972452" cy="4786346"/>
          </a:xfrm>
        </p:spPr>
        <p:txBody>
          <a:bodyPr>
            <a:normAutofit fontScale="85000" lnSpcReduction="20000"/>
          </a:bodyPr>
          <a:lstStyle/>
          <a:p>
            <a:pPr>
              <a:lnSpc>
                <a:spcPct val="170000"/>
              </a:lnSpc>
            </a:pPr>
            <a:r>
              <a:rPr lang="en-US" altLang="zh-CN" sz="2800" smtClean="0"/>
              <a:t>It is used mostly by computer professionals to create software products.</a:t>
            </a:r>
            <a:endParaRPr lang="zh-CN" altLang="zh-CN" sz="2800" smtClean="0"/>
          </a:p>
          <a:p>
            <a:pPr>
              <a:lnSpc>
                <a:spcPct val="170000"/>
              </a:lnSpc>
            </a:pPr>
            <a:r>
              <a:rPr lang="en-US" altLang="zh-CN" sz="2800" smtClean="0"/>
              <a:t>        A newer object-oriented version of C is called C++ (see Figure 6-1). </a:t>
            </a:r>
          </a:p>
          <a:p>
            <a:pPr>
              <a:lnSpc>
                <a:spcPct val="170000"/>
              </a:lnSpc>
            </a:pPr>
            <a:r>
              <a:rPr lang="en-US" altLang="zh-CN" sz="2800" smtClean="0"/>
              <a:t>C++ includes the basic features of C, making all C++ programs understandable to C compilers, but has additional features for objects, classes, and other components of an OOP (Object-Oriented Programming)</a:t>
            </a:r>
            <a:r>
              <a:rPr lang="en-US" altLang="zh-CN" sz="2800" b="1"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 Scripting Languages</a:t>
            </a:r>
            <a:endParaRPr lang="zh-CN" altLang="en-US"/>
          </a:p>
        </p:txBody>
      </p:sp>
      <p:sp>
        <p:nvSpPr>
          <p:cNvPr id="3" name="内容占位符 2"/>
          <p:cNvSpPr>
            <a:spLocks noGrp="1"/>
          </p:cNvSpPr>
          <p:nvPr>
            <p:ph idx="1"/>
          </p:nvPr>
        </p:nvSpPr>
        <p:spPr/>
        <p:txBody>
          <a:bodyPr>
            <a:normAutofit fontScale="70000" lnSpcReduction="20000"/>
          </a:bodyPr>
          <a:lstStyle/>
          <a:p>
            <a:pPr>
              <a:lnSpc>
                <a:spcPct val="170000"/>
              </a:lnSpc>
            </a:pPr>
            <a:r>
              <a:rPr lang="en-US" altLang="zh-CN" b="1" smtClean="0"/>
              <a:t> (1) JavaScript</a:t>
            </a:r>
            <a:endParaRPr lang="zh-CN" altLang="zh-CN" b="1" smtClean="0"/>
          </a:p>
          <a:p>
            <a:pPr>
              <a:lnSpc>
                <a:spcPct val="170000"/>
              </a:lnSpc>
            </a:pPr>
            <a:r>
              <a:rPr lang="en-US" altLang="zh-CN" smtClean="0"/>
              <a:t>        HTML is principally designed for laying out Web pages that have on moving elements, much as a desktop-publishing program is designed for laying out printed pages. </a:t>
            </a:r>
          </a:p>
          <a:p>
            <a:pPr>
              <a:lnSpc>
                <a:spcPct val="170000"/>
              </a:lnSpc>
            </a:pPr>
            <a:r>
              <a:rPr lang="en-US" altLang="zh-CN" smtClean="0"/>
              <a:t>Thus, HTML has minimal tools to create Web pages that change as the user looks at them or to enable users to interact with Web pages on their screens, other than some capabilities with DHTML and recent HTML enhancements.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857232"/>
            <a:ext cx="8005026" cy="5391168"/>
          </a:xfrm>
        </p:spPr>
        <p:txBody>
          <a:bodyPr>
            <a:normAutofit fontScale="77500" lnSpcReduction="20000"/>
          </a:bodyPr>
          <a:lstStyle/>
          <a:p>
            <a:pPr>
              <a:lnSpc>
                <a:spcPct val="170000"/>
              </a:lnSpc>
            </a:pPr>
            <a:r>
              <a:rPr lang="en-US" altLang="zh-CN" smtClean="0"/>
              <a:t>If you want to develop pages with a great deal of dynamic content, a scripting languages, such as JavaScript, may be appropriate. </a:t>
            </a:r>
          </a:p>
          <a:p>
            <a:pPr>
              <a:lnSpc>
                <a:spcPct val="170000"/>
              </a:lnSpc>
            </a:pPr>
            <a:r>
              <a:rPr lang="en-US" altLang="zh-CN" smtClean="0"/>
              <a:t>Such languages enable you to build program instructions, or scripts</a:t>
            </a:r>
            <a:r>
              <a:rPr lang="en-US" altLang="zh-CN" i="1" smtClean="0"/>
              <a:t>, </a:t>
            </a:r>
            <a:r>
              <a:rPr lang="en-US" altLang="zh-CN" smtClean="0"/>
              <a:t>directly into a Web page’s code to add dynamic content. </a:t>
            </a:r>
          </a:p>
          <a:p>
            <a:pPr>
              <a:lnSpc>
                <a:spcPct val="170000"/>
              </a:lnSpc>
            </a:pPr>
            <a:r>
              <a:rPr lang="en-US" altLang="zh-CN" smtClean="0"/>
              <a:t>For example, JavaScript is commonly used to display submenus or new images when a menu item is pointed to (see Figure 6-3).</a:t>
            </a:r>
            <a:endParaRPr lang="zh-CN" altLang="zh-CN"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2" descr="f3"/>
          <p:cNvPicPr>
            <a:picLocks noChangeAspect="1" noChangeArrowheads="1"/>
          </p:cNvPicPr>
          <p:nvPr/>
        </p:nvPicPr>
        <p:blipFill>
          <a:blip r:embed="rId2" cstate="print"/>
          <a:srcRect/>
          <a:stretch>
            <a:fillRect/>
          </a:stretch>
        </p:blipFill>
        <p:spPr bwMode="auto">
          <a:xfrm>
            <a:off x="755576" y="733303"/>
            <a:ext cx="7346235" cy="4855937"/>
          </a:xfrm>
          <a:prstGeom prst="rect">
            <a:avLst/>
          </a:prstGeom>
          <a:noFill/>
          <a:ln w="9525">
            <a:noFill/>
            <a:miter lim="800000"/>
            <a:headEnd/>
            <a:tailEnd/>
          </a:ln>
        </p:spPr>
      </p:pic>
      <p:sp>
        <p:nvSpPr>
          <p:cNvPr id="3" name="TextBox 2"/>
          <p:cNvSpPr txBox="1"/>
          <p:nvPr/>
        </p:nvSpPr>
        <p:spPr>
          <a:xfrm>
            <a:off x="2000232" y="6000768"/>
            <a:ext cx="2193293" cy="369332"/>
          </a:xfrm>
          <a:prstGeom prst="rect">
            <a:avLst/>
          </a:prstGeom>
          <a:noFill/>
        </p:spPr>
        <p:txBody>
          <a:bodyPr wrap="none" rtlCol="0">
            <a:spAutoFit/>
          </a:bodyPr>
          <a:lstStyle/>
          <a:p>
            <a:r>
              <a:rPr lang="en-US" altLang="zh-CN" smtClean="0"/>
              <a:t>Figure 6-3  JavaScript.</a:t>
            </a:r>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928670"/>
            <a:ext cx="8076464" cy="5319730"/>
          </a:xfrm>
        </p:spPr>
        <p:txBody>
          <a:bodyPr>
            <a:normAutofit fontScale="70000" lnSpcReduction="20000"/>
          </a:bodyPr>
          <a:lstStyle/>
          <a:p>
            <a:pPr>
              <a:lnSpc>
                <a:spcPct val="170000"/>
              </a:lnSpc>
            </a:pPr>
            <a:r>
              <a:rPr lang="en-US" altLang="zh-CN" smtClean="0"/>
              <a:t>JavaScript</a:t>
            </a:r>
            <a:r>
              <a:rPr lang="en-US" altLang="zh-CN" b="1" smtClean="0"/>
              <a:t> </a:t>
            </a:r>
            <a:r>
              <a:rPr lang="en-US" altLang="zh-CN" smtClean="0"/>
              <a:t>was originally developed by Netscape to enable Web authors to implement interactive Web sites. </a:t>
            </a:r>
          </a:p>
          <a:p>
            <a:pPr>
              <a:lnSpc>
                <a:spcPct val="170000"/>
              </a:lnSpc>
            </a:pPr>
            <a:r>
              <a:rPr lang="en-US" altLang="zh-CN" smtClean="0"/>
              <a:t>Although it shares many of the features and structures of the full Java language, it was developed independently. </a:t>
            </a:r>
          </a:p>
          <a:p>
            <a:pPr>
              <a:lnSpc>
                <a:spcPct val="170000"/>
              </a:lnSpc>
            </a:pPr>
            <a:r>
              <a:rPr lang="en-US" altLang="zh-CN" smtClean="0"/>
              <a:t>When using JavaScript, it is important to realize that not all scripting commands work with all browsers.</a:t>
            </a:r>
            <a:r>
              <a:rPr lang="en-US" altLang="zh-CN" baseline="30000" smtClean="0"/>
              <a:t> </a:t>
            </a:r>
          </a:p>
          <a:p>
            <a:pPr>
              <a:lnSpc>
                <a:spcPct val="170000"/>
              </a:lnSpc>
            </a:pPr>
            <a:r>
              <a:rPr lang="en-US" altLang="zh-CN" smtClean="0"/>
              <a:t>Because of this, make sure that the important features you add to your site with JavaScript are not browser specific.</a:t>
            </a:r>
            <a:endParaRPr lang="zh-CN" altLang="zh-CN" smtClean="0"/>
          </a:p>
          <a:p>
            <a:pPr>
              <a:lnSpc>
                <a:spcPct val="170000"/>
              </a:lnSpc>
            </a:pPr>
            <a:r>
              <a:rPr lang="en-US" altLang="zh-CN" b="1" smtClean="0"/>
              <a:t>(2) PHP</a:t>
            </a:r>
            <a:endParaRPr lang="zh-CN" altLang="zh-CN" b="1" smtClean="0"/>
          </a:p>
          <a:p>
            <a:pPr>
              <a:lnSpc>
                <a:spcPct val="170000"/>
              </a:lnSpc>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928670"/>
            <a:ext cx="8076464" cy="5319730"/>
          </a:xfrm>
        </p:spPr>
        <p:txBody>
          <a:bodyPr>
            <a:normAutofit fontScale="70000" lnSpcReduction="20000"/>
          </a:bodyPr>
          <a:lstStyle/>
          <a:p>
            <a:pPr>
              <a:lnSpc>
                <a:spcPct val="170000"/>
              </a:lnSpc>
            </a:pPr>
            <a:r>
              <a:rPr lang="en-US" altLang="zh-CN" b="1" smtClean="0"/>
              <a:t>(2) PHP</a:t>
            </a:r>
          </a:p>
          <a:p>
            <a:pPr>
              <a:lnSpc>
                <a:spcPct val="160000"/>
              </a:lnSpc>
            </a:pPr>
            <a:r>
              <a:rPr lang="en-US" altLang="zh-CN" smtClean="0"/>
              <a:t> PHP is a server-side scripting language designed for web development but also used as a general-purpose programming language. </a:t>
            </a:r>
          </a:p>
          <a:p>
            <a:pPr>
              <a:lnSpc>
                <a:spcPct val="160000"/>
              </a:lnSpc>
            </a:pPr>
            <a:r>
              <a:rPr lang="en-US" altLang="zh-CN" smtClean="0"/>
              <a:t>As of January 2013, PHP was installed on more than 240 million websites (39% of those sampled) and 2.1 million web servers. </a:t>
            </a:r>
          </a:p>
          <a:p>
            <a:pPr>
              <a:lnSpc>
                <a:spcPct val="160000"/>
              </a:lnSpc>
            </a:pPr>
            <a:r>
              <a:rPr lang="en-US" altLang="zh-CN" smtClean="0"/>
              <a:t>     PHP code can be simply mixed with HTML code, or it can be used in combination with various templating engines and web frameworks.</a:t>
            </a:r>
            <a:endParaRPr lang="zh-CN" altLang="zh-CN" b="1" smtClean="0"/>
          </a:p>
          <a:p>
            <a:pPr>
              <a:lnSpc>
                <a:spcPct val="170000"/>
              </a:lnSpc>
            </a:pP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928670"/>
            <a:ext cx="8076464" cy="5319730"/>
          </a:xfrm>
        </p:spPr>
        <p:txBody>
          <a:bodyPr>
            <a:normAutofit fontScale="70000" lnSpcReduction="20000"/>
          </a:bodyPr>
          <a:lstStyle/>
          <a:p>
            <a:pPr>
              <a:lnSpc>
                <a:spcPct val="170000"/>
              </a:lnSpc>
            </a:pPr>
            <a:r>
              <a:rPr lang="en-US" altLang="zh-CN" smtClean="0"/>
              <a:t>PHP code is usually processed by a PHP interpreter, which is usually implemented as a web server’s native module or a Common Gateway Interface (CGI) executable.</a:t>
            </a:r>
          </a:p>
          <a:p>
            <a:pPr>
              <a:lnSpc>
                <a:spcPct val="170000"/>
              </a:lnSpc>
            </a:pPr>
            <a:r>
              <a:rPr lang="en-US" altLang="zh-CN" smtClean="0"/>
              <a:t>After the PHP code is interpreted and executed, the web server sends resulting output to its client, usually in form of a part of the generated web page; for example, PHP code can generate a web page’s HTML code, an image, or some other data. </a:t>
            </a:r>
          </a:p>
          <a:p>
            <a:pPr>
              <a:lnSpc>
                <a:spcPct val="170000"/>
              </a:lnSpc>
            </a:pPr>
            <a:r>
              <a:rPr lang="en-US" altLang="zh-CN" smtClean="0"/>
              <a:t>PHP has also evolved to include a command-line interface (CLI) capability and can be used in standalone graphical applications.</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24" y="928670"/>
            <a:ext cx="8076464" cy="5319730"/>
          </a:xfrm>
        </p:spPr>
        <p:txBody>
          <a:bodyPr>
            <a:normAutofit fontScale="62500" lnSpcReduction="20000"/>
          </a:bodyPr>
          <a:lstStyle/>
          <a:p>
            <a:pPr>
              <a:lnSpc>
                <a:spcPct val="160000"/>
              </a:lnSpc>
            </a:pPr>
            <a:r>
              <a:rPr lang="en-US" altLang="zh-CN" smtClean="0"/>
              <a:t> The canonical PHP interpreter, powered by the Zend Engine, is free software released under the PHP License.</a:t>
            </a:r>
          </a:p>
          <a:p>
            <a:pPr>
              <a:lnSpc>
                <a:spcPct val="160000"/>
              </a:lnSpc>
            </a:pPr>
            <a:r>
              <a:rPr lang="en-US" altLang="zh-CN" smtClean="0"/>
              <a:t>PHP has been widely ported and can be deployed on most web servers on almost every operating system and platform, free of charge. </a:t>
            </a:r>
            <a:endParaRPr lang="zh-CN" altLang="zh-CN" smtClean="0"/>
          </a:p>
          <a:p>
            <a:pPr>
              <a:lnSpc>
                <a:spcPct val="160000"/>
              </a:lnSpc>
            </a:pPr>
            <a:r>
              <a:rPr lang="en-US" altLang="zh-CN" smtClean="0"/>
              <a:t>        Despite its popularity, no written specification or standard existed for the PHP language until 2014, the canonical PHP interpreter is as a de facto standard.</a:t>
            </a:r>
          </a:p>
          <a:p>
            <a:pPr>
              <a:lnSpc>
                <a:spcPct val="160000"/>
              </a:lnSpc>
            </a:pPr>
            <a:r>
              <a:rPr lang="en-US" altLang="zh-CN" smtClean="0"/>
              <a:t>Since 2014, there is ongoing work on creating a formal PHP specification. </a:t>
            </a:r>
            <a:endParaRPr lang="zh-CN" altLang="zh-CN" smtClean="0"/>
          </a:p>
          <a:p>
            <a:pPr>
              <a:lnSpc>
                <a:spcPct val="160000"/>
              </a:lnSpc>
            </a:pPr>
            <a:r>
              <a:rPr lang="en-US" altLang="zh-CN" smtClean="0"/>
              <a:t>        As of 2014, work is underway on a new major PHP version named PHP 7.</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E5F3F7"/>
        </a:solidFill>
        <a:effectLst/>
      </p:bgPr>
    </p:bg>
    <p:spTree>
      <p:nvGrpSpPr>
        <p:cNvPr id="1" name=""/>
        <p:cNvGrpSpPr/>
        <p:nvPr/>
      </p:nvGrpSpPr>
      <p:grpSpPr>
        <a:xfrm>
          <a:off x="0" y="0"/>
          <a:ext cx="0" cy="0"/>
          <a:chOff x="0" y="0"/>
          <a:chExt cx="0" cy="0"/>
        </a:xfrm>
      </p:grpSpPr>
      <p:pic>
        <p:nvPicPr>
          <p:cNvPr id="86018" name="Picture 2" descr="https://pic1.zhimg.com/80/v2-39ad4dd0ab0874007799bcc95864d200_720w.jpg"/>
          <p:cNvPicPr>
            <a:picLocks noChangeAspect="1" noChangeArrowheads="1"/>
          </p:cNvPicPr>
          <p:nvPr/>
        </p:nvPicPr>
        <p:blipFill>
          <a:blip r:embed="rId2"/>
          <a:srcRect/>
          <a:stretch>
            <a:fillRect/>
          </a:stretch>
        </p:blipFill>
        <p:spPr bwMode="auto">
          <a:xfrm>
            <a:off x="1000100" y="785794"/>
            <a:ext cx="6941390" cy="4714908"/>
          </a:xfrm>
          <a:prstGeom prst="rect">
            <a:avLst/>
          </a:prstGeom>
          <a:noFill/>
        </p:spPr>
      </p:pic>
      <p:sp>
        <p:nvSpPr>
          <p:cNvPr id="3" name="TextBox 2"/>
          <p:cNvSpPr txBox="1"/>
          <p:nvPr/>
        </p:nvSpPr>
        <p:spPr>
          <a:xfrm>
            <a:off x="3571868" y="6072206"/>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16" y="3357562"/>
            <a:ext cx="2109873" cy="369332"/>
          </a:xfrm>
          <a:prstGeom prst="rect">
            <a:avLst/>
          </a:prstGeom>
          <a:noFill/>
        </p:spPr>
        <p:txBody>
          <a:bodyPr wrap="none" rtlCol="0">
            <a:spAutoFit/>
          </a:bodyPr>
          <a:lstStyle/>
          <a:p>
            <a:r>
              <a:rPr lang="en-US" altLang="zh-CN" smtClean="0"/>
              <a:t>The End of this Section</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2" descr="f1"/>
          <p:cNvPicPr>
            <a:picLocks noChangeAspect="1" noChangeArrowheads="1"/>
          </p:cNvPicPr>
          <p:nvPr/>
        </p:nvPicPr>
        <p:blipFill>
          <a:blip r:embed="rId2" cstate="print"/>
          <a:srcRect/>
          <a:stretch>
            <a:fillRect/>
          </a:stretch>
        </p:blipFill>
        <p:spPr bwMode="auto">
          <a:xfrm>
            <a:off x="428596" y="260148"/>
            <a:ext cx="8215370" cy="5157926"/>
          </a:xfrm>
          <a:prstGeom prst="rect">
            <a:avLst/>
          </a:prstGeom>
          <a:noFill/>
          <a:ln w="9525">
            <a:noFill/>
            <a:miter lim="800000"/>
            <a:headEnd/>
            <a:tailEnd/>
          </a:ln>
        </p:spPr>
      </p:pic>
      <p:sp>
        <p:nvSpPr>
          <p:cNvPr id="3" name="TextBox 2"/>
          <p:cNvSpPr txBox="1"/>
          <p:nvPr/>
        </p:nvSpPr>
        <p:spPr>
          <a:xfrm>
            <a:off x="1500166" y="5857892"/>
            <a:ext cx="6124497" cy="369332"/>
          </a:xfrm>
          <a:prstGeom prst="rect">
            <a:avLst/>
          </a:prstGeom>
          <a:noFill/>
        </p:spPr>
        <p:txBody>
          <a:bodyPr wrap="none" rtlCol="0">
            <a:spAutoFit/>
          </a:bodyPr>
          <a:lstStyle/>
          <a:p>
            <a:r>
              <a:rPr lang="en-US" altLang="zh-CN" smtClean="0"/>
              <a:t>Figure 6-1  Adding-two-numbers program implemented in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1285860"/>
            <a:ext cx="7901014" cy="4786346"/>
          </a:xfrm>
        </p:spPr>
        <p:txBody>
          <a:bodyPr>
            <a:normAutofit/>
          </a:bodyPr>
          <a:lstStyle/>
          <a:p>
            <a:pPr>
              <a:lnSpc>
                <a:spcPct val="150000"/>
              </a:lnSpc>
            </a:pPr>
            <a:r>
              <a:rPr lang="en-US" altLang="zh-CN" sz="2800" smtClean="0"/>
              <a:t>There is also a visual version of the C++ language. </a:t>
            </a:r>
          </a:p>
          <a:p>
            <a:pPr>
              <a:lnSpc>
                <a:spcPct val="150000"/>
              </a:lnSpc>
            </a:pPr>
            <a:r>
              <a:rPr lang="en-US" altLang="zh-CN" sz="2800" smtClean="0"/>
              <a:t>All in all, C++ is one of the most popular programming languages for graphical applications.</a:t>
            </a:r>
            <a:endParaRPr lang="zh-CN" altLang="zh-C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https://img2.baidu.com/it/u=2447233738,773405408&amp;fm=253&amp;fmt=auto&amp;app=138&amp;f=JPG?w=889&amp;h=500"/>
          <p:cNvPicPr>
            <a:picLocks noChangeAspect="1" noChangeArrowheads="1"/>
          </p:cNvPicPr>
          <p:nvPr/>
        </p:nvPicPr>
        <p:blipFill>
          <a:blip r:embed="rId2"/>
          <a:srcRect/>
          <a:stretch>
            <a:fillRect/>
          </a:stretch>
        </p:blipFill>
        <p:spPr bwMode="auto">
          <a:xfrm>
            <a:off x="1500166" y="1071546"/>
            <a:ext cx="6096000" cy="3429001"/>
          </a:xfrm>
          <a:prstGeom prst="rect">
            <a:avLst/>
          </a:prstGeom>
          <a:noFill/>
        </p:spPr>
      </p:pic>
      <p:sp>
        <p:nvSpPr>
          <p:cNvPr id="3" name="TextBox 2"/>
          <p:cNvSpPr txBox="1"/>
          <p:nvPr/>
        </p:nvSpPr>
        <p:spPr>
          <a:xfrm>
            <a:off x="3643306" y="5429264"/>
            <a:ext cx="1870064" cy="369332"/>
          </a:xfrm>
          <a:prstGeom prst="rect">
            <a:avLst/>
          </a:prstGeom>
          <a:noFill/>
        </p:spPr>
        <p:txBody>
          <a:bodyPr wrap="none" rtlCol="0">
            <a:spAutoFit/>
          </a:bodyPr>
          <a:lstStyle/>
          <a:p>
            <a:r>
              <a:rPr lang="en-US" altLang="zh-CN" smtClean="0"/>
              <a:t>From the Internet</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966</TotalTime>
  <Words>2981</Words>
  <Application>Microsoft Office PowerPoint</Application>
  <PresentationFormat>全屏显示(4:3)</PresentationFormat>
  <Paragraphs>227</Paragraphs>
  <Slides>68</Slides>
  <Notes>3</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夏至</vt:lpstr>
      <vt:lpstr>专业外语</vt:lpstr>
      <vt:lpstr>PART 3  PROGRAMMING LANGUAGES AND DATABASES  CHAPTER 6  PROGRAMMING LANGUAGES   6.1  C, C++, AND C# </vt:lpstr>
      <vt:lpstr>KEYWORDS</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PART 3  PROGRAMMING LANGUAGES AND DATABASES  CHAPTER 6  PROGRAMMING LANGUAGES   6.2  JAVA </vt:lpstr>
      <vt:lpstr>KEYWORDS</vt:lpstr>
      <vt:lpstr>幻灯片 26</vt:lpstr>
      <vt:lpstr>1. Overview of Java</vt:lpstr>
      <vt:lpstr>幻灯片 28</vt:lpstr>
      <vt:lpstr>2. Goals </vt:lpstr>
      <vt:lpstr>3. Java Platform</vt:lpstr>
      <vt:lpstr>幻灯片 31</vt:lpstr>
      <vt:lpstr>幻灯片 32</vt:lpstr>
      <vt:lpstr>幻灯片 33</vt:lpstr>
      <vt:lpstr>幻灯片 34</vt:lpstr>
      <vt:lpstr>4. Java applet</vt:lpstr>
      <vt:lpstr>幻灯片 36</vt:lpstr>
      <vt:lpstr>幻灯片 37</vt:lpstr>
      <vt:lpstr>PART 3  PROGRAMMING LANGUAGES AND DATABASES  CHAPTER 6  PROGRAMMING LANGUAGES  6.3  MAKEUP AND SCRIPTING LANGUAGES </vt:lpstr>
      <vt:lpstr>KEYWORDS</vt:lpstr>
      <vt:lpstr>幻灯片 40</vt:lpstr>
      <vt:lpstr>幻灯片 41</vt:lpstr>
      <vt:lpstr>1. HTML and Other Markup Languages</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2. Scripting Languages</vt:lpstr>
      <vt:lpstr>幻灯片 61</vt:lpstr>
      <vt:lpstr>幻灯片 62</vt:lpstr>
      <vt:lpstr>幻灯片 63</vt:lpstr>
      <vt:lpstr>幻灯片 64</vt:lpstr>
      <vt:lpstr>幻灯片 65</vt:lpstr>
      <vt:lpstr>幻灯片 66</vt:lpstr>
      <vt:lpstr>幻灯片 67</vt:lpstr>
      <vt:lpstr>幻灯片 68</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专业外语</dc:title>
  <dc:creator>Administrator</dc:creator>
  <cp:lastModifiedBy>Administrator</cp:lastModifiedBy>
  <cp:revision>206</cp:revision>
  <dcterms:created xsi:type="dcterms:W3CDTF">2023-01-17T01:06:14Z</dcterms:created>
  <dcterms:modified xsi:type="dcterms:W3CDTF">2023-04-11T00:41:52Z</dcterms:modified>
</cp:coreProperties>
</file>