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9144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标题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标题 7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9" name="副标题 8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en-US"/>
          </a:p>
        </p:txBody>
      </p:sp>
      <p:sp>
        <p:nvSpPr>
          <p:cNvPr id="28" name="日期占位符 27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17" name="页脚占位符 16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9" name="灯片编号占位符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216151" y="6355080"/>
            <a:ext cx="1219200" cy="365760"/>
          </a:xfrm>
        </p:spPr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21" name="矩形 20" hidden="0"/>
          <p:cNvSpPr/>
          <p:nvPr isPhoto="0" userDrawn="0"/>
        </p:nvSpPr>
        <p:spPr bwMode="auto">
          <a:xfrm>
            <a:off x="904875" y="364807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矩形 32" hidden="0"/>
          <p:cNvSpPr/>
          <p:nvPr isPhoto="0" userDrawn="0"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矩形 21" hidden="0"/>
          <p:cNvSpPr/>
          <p:nvPr isPhoto="0" userDrawn="0"/>
        </p:nvSpPr>
        <p:spPr bwMode="auto">
          <a:xfrm>
            <a:off x="904875" y="364807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矩形 31" hidden="0"/>
          <p:cNvSpPr/>
          <p:nvPr isPhoto="0" userDrawn="0"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标题和竖排文字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垂直排列标题与文本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7" name="直接连接符 6" hidden="0"/>
          <p:cNvSpPr>
            <a:spLocks noChangeShapeType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8" name="等腰三角形 7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8" hidden="0"/>
          <p:cNvSpPr>
            <a:spLocks noChangeShapeType="1"/>
          </p:cNvSpPr>
          <p:nvPr isPhoto="0" userDrawn="0"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8" name="内容占位符 7" hidden="0"/>
          <p:cNvSpPr>
            <a:spLocks noGrp="1"/>
          </p:cNvSpPr>
          <p:nvPr isPhoto="0" userDrawn="0">
            <p:ph sz="quarter" idx="1" hasCustomPrompt="0"/>
          </p:nvPr>
        </p:nvSpPr>
        <p:spPr bwMode="auto">
          <a:xfrm>
            <a:off x="457200" y="1219200"/>
            <a:ext cx="8229600" cy="493776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节标题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7" name="矩形 6" hidden="0"/>
          <p:cNvSpPr/>
          <p:nvPr isPhoto="0" userDrawn="0"/>
        </p:nvSpPr>
        <p:spPr bwMode="auto"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 hidden="0"/>
          <p:cNvSpPr/>
          <p:nvPr isPhoto="0" userDrawn="0"/>
        </p:nvSpPr>
        <p:spPr bwMode="auto"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86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9" name="内容占位符 8" hidden="0"/>
          <p:cNvSpPr>
            <a:spLocks noGrp="1"/>
          </p:cNvSpPr>
          <p:nvPr isPhoto="0" userDrawn="0">
            <p:ph sz="quarter" idx="1" hasCustomPrompt="0"/>
          </p:nvPr>
        </p:nvSpPr>
        <p:spPr bwMode="auto">
          <a:xfrm>
            <a:off x="457200" y="1219200"/>
            <a:ext cx="4041648" cy="493776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  <p:sp>
        <p:nvSpPr>
          <p:cNvPr id="11" name="内容占位符 10" hidden="0"/>
          <p:cNvSpPr>
            <a:spLocks noGrp="1"/>
          </p:cNvSpPr>
          <p:nvPr isPhoto="0" userDrawn="0">
            <p:ph sz="quarter" idx="2" hasCustomPrompt="0"/>
          </p:nvPr>
        </p:nvSpPr>
        <p:spPr bwMode="auto">
          <a:xfrm>
            <a:off x="4632198" y="1216151"/>
            <a:ext cx="4041648" cy="493776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文本占位符 3" hidden="0"/>
          <p:cNvSpPr>
            <a:spLocks noGrp="1"/>
          </p:cNvSpPr>
          <p:nvPr isPhoto="0" userDrawn="0">
            <p:ph type="body" sz="half" idx="3" hasCustomPrompt="0"/>
          </p:nvPr>
        </p:nvSpPr>
        <p:spPr bwMode="auto"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日期占位符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11" name="内容占位符 10" hidden="0"/>
          <p:cNvSpPr>
            <a:spLocks noGrp="1"/>
          </p:cNvSpPr>
          <p:nvPr isPhoto="0" userDrawn="0">
            <p:ph sz="quarter" idx="2" hasCustomPrompt="0"/>
          </p:nvPr>
        </p:nvSpPr>
        <p:spPr bwMode="auto">
          <a:xfrm>
            <a:off x="457200" y="2133600"/>
            <a:ext cx="4038600" cy="403860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  <p:sp>
        <p:nvSpPr>
          <p:cNvPr id="13" name="内容占位符 12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8200" y="2133600"/>
            <a:ext cx="4038600" cy="403860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86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6" name="等腰三角形 5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空白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5" name="直接连接符 4" hidden="0"/>
          <p:cNvSpPr>
            <a:spLocks noChangeShapeType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6" name="等腰三角形 5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内容与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8" name="直接连接符 7" hidden="0"/>
          <p:cNvSpPr>
            <a:spLocks noChangeShapeType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 hidden="0"/>
          <p:cNvSpPr>
            <a:spLocks noChangeShapeType="1"/>
          </p:cNvSpPr>
          <p:nvPr isPhoto="0" userDrawn="0"/>
        </p:nvSpPr>
        <p:spPr bwMode="auto">
          <a:xfrm rot="5400000">
            <a:off x="3160645" y="3324225"/>
            <a:ext cx="603503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等腰三角形 8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内容占位符 11" hidden="0"/>
          <p:cNvSpPr>
            <a:spLocks noGrp="1"/>
          </p:cNvSpPr>
          <p:nvPr isPhoto="0" userDrawn="0">
            <p:ph sz="quarter" idx="1" hasCustomPrompt="0"/>
          </p:nvPr>
        </p:nvSpPr>
        <p:spPr bwMode="auto">
          <a:xfrm>
            <a:off x="304800" y="304800"/>
            <a:ext cx="5715000" cy="571500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图片与标题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00856"/>
            <a:ext cx="8229600" cy="6746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图片占位符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457200" y="1905000"/>
            <a:ext cx="8229600" cy="4270248"/>
          </a:xfrm>
          <a:prstGeom prst="rect">
            <a:avLst/>
          </a:prstGeo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>
              <a:defRPr/>
            </a:pPr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文本占位符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8" name="直接连接符 7" hidden="0"/>
          <p:cNvSpPr>
            <a:spLocks noChangeShapeType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等腰三角形 8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 hidden="0"/>
          <p:cNvSpPr/>
          <p:nvPr isPhoto="0" userDrawn="0"/>
        </p:nvSpPr>
        <p:spPr bwMode="auto"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标题占位符 2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13" name="文本占位符 1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en-US"/>
          </a:p>
        </p:txBody>
      </p:sp>
      <p:sp>
        <p:nvSpPr>
          <p:cNvPr id="14" name="日期占位符 1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5E3525-EC03-473E-B3F3-9EA7925E548D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898648" y="6356350"/>
            <a:ext cx="3505199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3" name="灯片编号占位符 22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41B7BE-40E5-4B2B-9950-FE9541948EDC}" type="slidenum">
              <a:rPr lang="zh-CN"/>
              <a:t/>
            </a:fld>
            <a:endParaRPr lang="zh-CN"/>
          </a:p>
        </p:txBody>
      </p:sp>
      <p:sp>
        <p:nvSpPr>
          <p:cNvPr id="28" name="直接连接符 27" hidden="0"/>
          <p:cNvSpPr>
            <a:spLocks noChangeShapeType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9" name="直接连接符 28" hidden="0"/>
          <p:cNvSpPr>
            <a:spLocks noChangeShapeType="1"/>
          </p:cNvSpPr>
          <p:nvPr isPhoto="0" userDrawn="0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等腰三角形 9" hidden="0"/>
          <p:cNvSpPr>
            <a:spLocks noChangeAspect="1"/>
          </p:cNvSpPr>
          <p:nvPr isPhoto="0" userDrawn="0"/>
        </p:nvSpPr>
        <p:spPr bwMode="auto"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spcBef>
          <a:spcPts val="0"/>
        </a:spcBef>
        <a:buNone/>
        <a:defRPr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专业外语</a:t>
            </a:r>
            <a:endParaRPr lang="zh-CN"/>
          </a:p>
        </p:txBody>
      </p:sp>
      <p:sp>
        <p:nvSpPr>
          <p:cNvPr id="3" name="副标题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2023 </a:t>
            </a:r>
            <a:r>
              <a:rPr lang="zh-CN"/>
              <a:t>复习及练习</a:t>
            </a:r>
            <a:r>
              <a:rPr lang="en-US"/>
              <a:t>1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8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/>
              <a:t>Desktop computers are small enough to fit on top of or alongside a desk yet are too big to carry around. </a:t>
            </a:r>
            <a:endParaRPr lang="en-US" sz="2800"/>
          </a:p>
          <a:p>
            <a:pPr>
              <a:defRPr/>
            </a:pPr>
            <a:r>
              <a:rPr lang="en-US" sz="2800"/>
              <a:t>Notebook computers, also known as laptop computers, are portable and lightweight and fit into most briefcases. </a:t>
            </a:r>
            <a:endParaRPr lang="en-US" sz="2800"/>
          </a:p>
          <a:p>
            <a:pPr>
              <a:defRPr/>
            </a:pPr>
            <a:r>
              <a:rPr lang="en-US" sz="2800"/>
              <a:t>台式电脑足够小，可以放在桌子上面或者旁边。但是又太大了无法随身携带。</a:t>
            </a:r>
            <a:endParaRPr lang="en-US" sz="2800"/>
          </a:p>
          <a:p>
            <a:pPr>
              <a:defRPr/>
            </a:pPr>
            <a:r>
              <a:rPr lang="en-US" sz="2800"/>
              <a:t>笔记本电脑足够小，便携轻便，适合大多数公文包。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1.2 Microprocessor and system board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A new type of chip, the dual-core chip, can provide two separate and independent CPUs. </a:t>
            </a:r>
            <a:endParaRPr lang="en-US" sz="2800"/>
          </a:p>
          <a:p>
            <a:pPr>
              <a:defRPr/>
            </a:pPr>
            <a:r>
              <a:rPr lang="en-US" sz="2800"/>
              <a:t>These chips allow a single computer to run two programs at the same time. </a:t>
            </a:r>
            <a:endParaRPr lang="en-US" sz="2800"/>
          </a:p>
          <a:p>
            <a:pPr>
              <a:defRPr/>
            </a:pPr>
            <a:r>
              <a:rPr lang="zh-CN"/>
              <a:t>一种新的芯片，双核芯片，可以提供两个独立的CPU.</a:t>
            </a:r>
            <a:endParaRPr lang="zh-CN"/>
          </a:p>
          <a:p>
            <a:pPr>
              <a:defRPr/>
            </a:pPr>
            <a:r>
              <a:rPr lang="zh-CN"/>
              <a:t>这些芯片允许一台计算机同时运行两个程序。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The system board is the communications medium for the entire computer system.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Every component of the system unit connects to the system board.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系统板是整个计算机系统的通信介质。</a:t>
            </a:r>
            <a:endParaRPr lang="zh-CN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系统单元的每个组件都连接到系统主板。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The system board is the communications medium for the entire computer system.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Every component of the system unit connects to the system board.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系统板是整个计算机系统的通信介质。</a:t>
            </a:r>
            <a:endParaRPr lang="zh-CN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系统单元的每个组件都连接到系统主板。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Sockets are used to connect the system board to a variety of different types of chips, including microprocessor and memory chips.</a:t>
            </a:r>
            <a:endParaRPr lang="en-US" sz="2800"/>
          </a:p>
          <a:p>
            <a:pPr>
              <a:defRPr/>
            </a:pPr>
            <a:r>
              <a:rPr lang="zh-CN" sz="2800"/>
              <a:t>插座用于将系统主板连接到各种不同类型的芯片，包括微处理器和内存芯片。</a:t>
            </a:r>
            <a:endParaRPr 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4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/>
              <a:t>Notebook, tablet PC, and handheld system boards are smaller than desktop system boards. </a:t>
            </a:r>
            <a:endParaRPr lang="en-US" sz="2800"/>
          </a:p>
          <a:p>
            <a:pPr>
              <a:lnSpc>
                <a:spcPct val="110000"/>
              </a:lnSpc>
              <a:defRPr/>
            </a:pPr>
            <a:r>
              <a:rPr lang="en-US" sz="2800"/>
              <a:t>However, they perform the same functions as desktop system boards.　</a:t>
            </a:r>
            <a:endParaRPr lang="en-US" sz="2800"/>
          </a:p>
          <a:p>
            <a:pPr>
              <a:lnSpc>
                <a:spcPct val="110000"/>
              </a:lnSpc>
              <a:defRPr/>
            </a:pPr>
            <a:r>
              <a:rPr lang="en-US" sz="2800"/>
              <a:t>笔记本电脑，平板电脑和手持式系统的主板比台式电脑的主板小。</a:t>
            </a:r>
            <a:endParaRPr lang="en-US" sz="2800"/>
          </a:p>
          <a:p>
            <a:pPr>
              <a:lnSpc>
                <a:spcPct val="110000"/>
              </a:lnSpc>
              <a:defRPr/>
            </a:pPr>
            <a:r>
              <a:rPr lang="en-US" sz="2800"/>
              <a:t>但是，他们执行和台式机主板相同的功能。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1.3 Memory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Memory is a holding area for data, instructions, and information.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Like microprocessors, memory is contained on chips connected to the system board.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内存是数据、指令和信息的保存区域。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与微处理器一样，内存保存在链接系统主板的芯片上。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Random-access memory (RAM) chips hold the program (sequence of instructions) and data that the CPU is presently processing.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随机存取存储器（RAM）芯片保存CPU正在处理中的应用程序（指令序列）和数据。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需注意事项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闭卷考试</a:t>
            </a: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</a:t>
            </a: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学期成绩录入时仍执行期末考试成绩不足</a:t>
            </a: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分不计平时成绩</a:t>
            </a: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政策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zh-CN"/>
              <a:t>综合成绩 </a:t>
            </a:r>
            <a:r>
              <a:rPr lang="en-US"/>
              <a:t>= </a:t>
            </a:r>
            <a:r>
              <a:rPr lang="zh-CN"/>
              <a:t>平时成绩（</a:t>
            </a:r>
            <a:r>
              <a:rPr lang="en-US"/>
              <a:t>40%</a:t>
            </a:r>
            <a:r>
              <a:rPr lang="zh-CN"/>
              <a:t>）</a:t>
            </a:r>
            <a:r>
              <a:rPr lang="en-US"/>
              <a:t>+</a:t>
            </a:r>
            <a:r>
              <a:rPr lang="zh-CN"/>
              <a:t>期末成绩（</a:t>
            </a:r>
            <a:r>
              <a:rPr lang="en-US"/>
              <a:t>60%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/>
              <a:t>In a computer with a cache (not all machines have one), the computer detects which information in RAM is most frequently used.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It then copies that information into the cache.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When needed, the CPU can quickly access the information from the cache.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在具有缓存的电脑中（并非所有的电脑都具有缓存），计算机会检测RAM中哪些信息最常使用。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然后，他将该信息复制到缓存中。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需要时，CPU可以快速访问缓存中的信息。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4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800"/>
              <a:t>Read-only memory (ROM) chips have programs built into them at the factory.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Unlike RAM chips, ROM chips are not volatile and cannot be changed by the user.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只读存储器芯片，在出场时内置了程序。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与RAM不同，制度存储器芯片不是易失性的，它不能被用户更改。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1.4 Secondary Storages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800"/>
              <a:t>Secondary storage provides permanent or nonvolatile storage.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Using secondary storage devices such as a hard disk drive, data and programs can be retained after the computer has been shut off. 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辅助存储器提供永久或非易失性存储。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使用辅助设备（例如硬盘驱动器），可以在计算机关闭后保留数据和程序。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800"/>
              <a:t>Flash memory cards are credit card-sized solid-state storage devices widely used in notebook computers.</a:t>
            </a:r>
            <a:endParaRPr lang="en-US" sz="2800"/>
          </a:p>
          <a:p>
            <a:pPr>
              <a:lnSpc>
                <a:spcPct val="120000"/>
              </a:lnSpc>
              <a:defRPr/>
            </a:pPr>
            <a:r>
              <a:rPr lang="en-US" sz="2800"/>
              <a:t>闪存卡是广泛应用于计算机存储设备的信用卡大小的固态存储设备。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lnSpc>
                <a:spcPct val="160000"/>
              </a:lnSpc>
              <a:defRPr/>
            </a:pPr>
            <a:r>
              <a:rPr lang="en-US" sz="2800"/>
              <a:t>Advantages of Internet hard drives compared to other types of secondary storage include low cost and the flexibility to access information from any location using the Internet. </a:t>
            </a:r>
            <a:endParaRPr lang="en-US" sz="2800"/>
          </a:p>
          <a:p>
            <a:pPr>
              <a:lnSpc>
                <a:spcPct val="160000"/>
              </a:lnSpc>
              <a:defRPr/>
            </a:pPr>
            <a:r>
              <a:rPr lang="en-US" sz="2800"/>
              <a:t>与其他类型的辅助存储相比，Internet硬盘驱动器的优势包括低成本和使用Internet从任何位置访问信息的灵活性。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1.5  Input and Output Devices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70000"/>
              </a:lnSpc>
              <a:defRPr/>
            </a:pPr>
            <a:r>
              <a:rPr lang="en-US" sz="2800"/>
              <a:t>A mouse controls a pointer that is displayed on the monitor. 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The mouse pointer usually appears in the shape of an arrow. 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鼠标控制监视器上显示的指针。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鼠标指针通常以箭头的形式显示。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en-US" sz="2800"/>
              <a:t>A touch screen is a particular kind of monitor and is commonly used at restaurants, automated teller machines (ATMs), and information centers.</a:t>
            </a:r>
            <a:endParaRPr lang="en-US" sz="2800"/>
          </a:p>
          <a:p>
            <a:pPr>
              <a:lnSpc>
                <a:spcPct val="160000"/>
              </a:lnSpc>
              <a:defRPr/>
            </a:pPr>
            <a:r>
              <a:rPr lang="en-US" sz="2800"/>
              <a:t>触摸屏是一种特殊的监视器。通常用于餐馆，自动取款机（ATM）和信息中心。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70000"/>
              </a:lnSpc>
              <a:defRPr/>
            </a:pPr>
            <a:r>
              <a:rPr lang="en-US" sz="2800"/>
              <a:t>A light pen is a light-sensitive penlike device. 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The light pen is placed against the monitor. 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This closes a photoelectric circuit and identifies the spot for entering or modifying data. 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光笔是一种光敏笔状设备。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将光笔放在显示器上。</a:t>
            </a:r>
            <a:endParaRPr lang="en-US" sz="2800"/>
          </a:p>
          <a:p>
            <a:pPr>
              <a:lnSpc>
                <a:spcPct val="170000"/>
              </a:lnSpc>
              <a:defRPr/>
            </a:pPr>
            <a:r>
              <a:rPr lang="en-US" sz="2800"/>
              <a:t>这将关闭光电电路并识别输入或修改数据的位置。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An input device is any piece of equipment that supplies materials (input) to the computer.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The most common input devices are the keyboard and mouse. </a:t>
            </a:r>
            <a:endParaRPr lang="en-US" sz="2800"/>
          </a:p>
          <a:p>
            <a:pPr>
              <a:defRPr/>
            </a:pPr>
            <a:r>
              <a:rPr lang="zh-CN"/>
              <a:t>输入设备是向计算机提供材料（输入）的任何设备</a:t>
            </a:r>
            <a:endParaRPr lang="zh-CN"/>
          </a:p>
          <a:p>
            <a:pPr>
              <a:defRPr/>
            </a:pPr>
            <a:r>
              <a:rPr lang="zh-CN"/>
              <a:t>最常见的输入设备是键盘和鼠标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4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/>
              <a:t>The most frequently used output device is the monitor. </a:t>
            </a:r>
            <a:endParaRPr lang="en-US" sz="2800"/>
          </a:p>
          <a:p>
            <a:pPr>
              <a:lnSpc>
                <a:spcPct val="150000"/>
              </a:lnSpc>
              <a:defRPr/>
            </a:pPr>
            <a:r>
              <a:rPr lang="en-US" sz="2800"/>
              <a:t>Also known as display screens, monitors present visual images of text and graphics.</a:t>
            </a:r>
            <a:endParaRPr lang="en-US" sz="2800"/>
          </a:p>
          <a:p>
            <a:pPr>
              <a:lnSpc>
                <a:spcPct val="150000"/>
              </a:lnSpc>
              <a:defRPr/>
            </a:pPr>
            <a:r>
              <a:rPr lang="en-US" sz="2800"/>
              <a:t>最常用的输出设备是监视器。</a:t>
            </a:r>
            <a:endParaRPr lang="en-US" sz="2800"/>
          </a:p>
          <a:p>
            <a:pPr>
              <a:lnSpc>
                <a:spcPct val="150000"/>
              </a:lnSpc>
              <a:defRPr/>
            </a:pPr>
            <a:r>
              <a:rPr lang="en-US" sz="2800"/>
              <a:t>也称为显示屏，显示器呈现文本和图形的视觉展示。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2 System Software</a:t>
            </a:r>
            <a:br>
              <a:rPr lang="en-US"/>
            </a:br>
            <a:r>
              <a:rPr lang="en-US"/>
              <a:t>2.1 Windows 10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 algn="just">
              <a:lnSpc>
                <a:spcPct val="110000"/>
              </a:lnSpc>
              <a:defRPr/>
            </a:pPr>
            <a:r>
              <a:rPr lang="en-US" sz="2800"/>
              <a:t>When a keyboard is attached, users are asked if they want to switch to a user interface mode that is optimized for mouse and keyboard, or stay within the touch-optimized mode. </a:t>
            </a:r>
            <a:endParaRPr lang="en-US" sz="2800"/>
          </a:p>
          <a:p>
            <a:pPr algn="just">
              <a:lnSpc>
                <a:spcPct val="110000"/>
              </a:lnSpc>
              <a:defRPr/>
            </a:pPr>
            <a:r>
              <a:rPr lang="zh-CN" sz="2800"/>
              <a:t>连接键盘时，用户会被询问时否切换到针对鼠标和键盘优化的用户界面模式，或者停留在触摸优化模式。</a:t>
            </a:r>
            <a:endParaRPr 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The menu can be resized, and expanded into a full-screen display, which is the default option in touch environments. </a:t>
            </a:r>
            <a:endParaRPr lang="en-US" sz="2800"/>
          </a:p>
          <a:p>
            <a:pPr>
              <a:defRPr/>
            </a:pPr>
            <a:r>
              <a:rPr lang="en-US" sz="2800"/>
              <a:t>菜单可以调整大小，并展开为全屏显示，这是触摸环境中的默认选项。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sz="2800"/>
              <a:t>As in the past, we will offer different Windows editions that are tailored for various device families and uses. </a:t>
            </a:r>
            <a:endParaRPr lang="en-US" sz="2800"/>
          </a:p>
          <a:p>
            <a:pPr algn="just">
              <a:lnSpc>
                <a:spcPct val="90000"/>
              </a:lnSpc>
              <a:defRPr/>
            </a:pPr>
            <a:r>
              <a:rPr lang="en-US" sz="2800"/>
              <a:t>These different editions address specific needs of our various customers, from consumers to small businesses to the largest enterprises.</a:t>
            </a:r>
            <a:endParaRPr lang="en-US" sz="2800"/>
          </a:p>
          <a:p>
            <a:pPr algn="just">
              <a:lnSpc>
                <a:spcPct val="90000"/>
              </a:lnSpc>
              <a:defRPr/>
            </a:pPr>
            <a:r>
              <a:rPr lang="en-US" sz="2800"/>
              <a:t>与过去一样，我们将提供针对各种设备系列和用途量身定制不同的windows版本。</a:t>
            </a:r>
            <a:endParaRPr lang="en-US" sz="2800"/>
          </a:p>
          <a:p>
            <a:pPr algn="just">
              <a:lnSpc>
                <a:spcPct val="90000"/>
              </a:lnSpc>
              <a:defRPr/>
            </a:pPr>
            <a:r>
              <a:rPr lang="en-US" sz="2800"/>
              <a:t>这些不同的版本满足了我们各种客户的特定需求，从消费者到小型企业，再到大型企业。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3</a:t>
            </a:r>
            <a:br>
              <a:rPr lang="en-US"/>
            </a:br>
            <a:r>
              <a:rPr lang="en-US"/>
              <a:t>3.1 Wi-Fi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A local area network is a computer network that interconnects computers within a limited area such as a home, school, computer laboratory, or office building, using network media.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局域网是使用网络媒体将有限区域内的计算机互连的计算机网络，例如家庭，学校，计算机实验室或办公楼。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Unlike less advanced network hubs, a network switch forwards data only to one or multiple devices that need to receive it, rather than broadcasting the same data to each of its ports.</a:t>
            </a:r>
            <a:endParaRPr lang="en-US" sz="2800"/>
          </a:p>
          <a:p>
            <a:pPr>
              <a:defRPr/>
            </a:pPr>
            <a:r>
              <a:rPr lang="en-US" sz="2800"/>
              <a:t>与不太高级的网络集线器不同，网络交换机仅将数据转发到需要接收数据的一个或多个设备，而不是将相同的数据广播到其每个端口。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Many devices can use Wi-Fi, e.g. personal computers, video-game consoles, smartphones, digital cameras, tablet computers and digital audio players. </a:t>
            </a:r>
            <a:endParaRPr lang="en-US" sz="2800"/>
          </a:p>
          <a:p>
            <a:pPr>
              <a:defRPr/>
            </a:pPr>
            <a:r>
              <a:rPr lang="en-US" sz="2800"/>
              <a:t>These can connect to a network resource such as the Internet via a wireless network access point. </a:t>
            </a:r>
            <a:endParaRPr lang="en-US" sz="2800"/>
          </a:p>
          <a:p>
            <a:pPr>
              <a:defRPr/>
            </a:pPr>
            <a:r>
              <a:rPr lang="en-US" sz="2800"/>
              <a:t>许多设备可以使用wifi,例如个人电脑，视频游戏机，智能手机，平板电脑和数字音频播放器。</a:t>
            </a:r>
            <a:endParaRPr lang="en-US" sz="2800"/>
          </a:p>
          <a:p>
            <a:pPr>
              <a:defRPr/>
            </a:pPr>
            <a:r>
              <a:rPr lang="en-US" sz="2800"/>
              <a:t>这些可以通过无限网络接入点连接到网络资源，例如互联网。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</a:t>
            </a:r>
            <a:r>
              <a:rPr lang="en-US"/>
              <a:t>4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Hotspot coverage can comprise an area as small as a single room with walls that block radio waves, or as large as many square kilometers achieved by using multiple overlapping access points.</a:t>
            </a:r>
            <a:endParaRPr lang="en-US" sz="2800"/>
          </a:p>
          <a:p>
            <a:pPr>
              <a:defRPr/>
            </a:pPr>
            <a:r>
              <a:rPr lang="en-US" sz="2800"/>
              <a:t>热点覆盖范围可以包括小到单个房间的区域，墙壁可以阻挡无限电波，也可以通过使用多个重叠接入点实现的面积大到几平方公里。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2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Other possibilities include image and bar-code scanners, joysticks, touch screens, digital cameras, electronic pens, fingerprint readers, and microphones. Input devices for a stereo system might be a CD player and antenna.</a:t>
            </a:r>
            <a:endParaRPr lang="en-US" sz="2800"/>
          </a:p>
          <a:p>
            <a:pPr>
              <a:defRPr/>
            </a:pPr>
            <a:r>
              <a:rPr lang="zh-CN"/>
              <a:t>其他可能包括图像和条形码扫描仪、操纵杆、触摸屏、数码相机、电子笔、指纹读取器和麦克风。立体声系统的输入可能是cd播放器和天线。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3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A processor is composed of two functional units—a control unit and an arithmetic/logic unit—and a set of special workspaces called registers.   </a:t>
            </a:r>
            <a:endParaRPr lang="en-US" sz="2800"/>
          </a:p>
          <a:p>
            <a:pPr>
              <a:defRPr/>
            </a:pPr>
            <a:r>
              <a:rPr lang="zh-CN"/>
              <a:t>处理器由两个功能单元（控制单元和算数/逻辑单元）和一组成为寄存器的特殊工作区组成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4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The control unit fetches instructions from memory and determines their types or decodes them.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It then breaks each instruction into a series of simple small steps or actions. </a:t>
            </a:r>
            <a:endParaRPr lang="en-US" sz="2800"/>
          </a:p>
          <a:p>
            <a:pPr>
              <a:defRPr/>
            </a:pPr>
            <a:r>
              <a:rPr lang="zh-CN"/>
              <a:t>控制单元从内存中获取指令并确定其类型或对其进行解码。</a:t>
            </a:r>
            <a:endParaRPr lang="zh-CN"/>
          </a:p>
          <a:p>
            <a:pPr>
              <a:defRPr/>
            </a:pPr>
            <a:r>
              <a:rPr lang="zh-CN"/>
              <a:t>然后，他将每条指令分解为一系列简单的小步骤或操作。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5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A register is a storage location inside the processor. </a:t>
            </a:r>
            <a:endParaRPr lang="en-US" sz="2800"/>
          </a:p>
          <a:p>
            <a:pPr>
              <a:defRPr/>
            </a:pPr>
            <a:r>
              <a:rPr lang="en-US" sz="2800"/>
              <a:t>Registers in the control unit are used to keep track of the overall status of the program that is running. </a:t>
            </a:r>
            <a:endParaRPr lang="en-US" sz="2800"/>
          </a:p>
          <a:p>
            <a:pPr>
              <a:defRPr/>
            </a:pPr>
            <a:r>
              <a:rPr lang="zh-CN"/>
              <a:t>寄存器是处理器内部的存储位置</a:t>
            </a:r>
            <a:endParaRPr lang="zh-CN"/>
          </a:p>
          <a:p>
            <a:pPr>
              <a:defRPr/>
            </a:pPr>
            <a:r>
              <a:rPr lang="zh-CN"/>
              <a:t>控制单元中的寄存器用于追踪正在运行中的应用程序的整体状态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6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There are two types in storage devices, one is the memory (sometimes called as primary storage), another is the secondary storage.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存储设备有两种，一种是内存（有时称为主存储），另一种是辅助存储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英译汉下面的句子    </a:t>
            </a:r>
            <a:r>
              <a:rPr lang="en-US"/>
              <a:t>7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quarter" idx="1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/>
              <a:t>Primary storage is located within the system unit that houses the CPU and other components. 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en-US" sz="2800"/>
              <a:t>Secondary storages include the storage media and drives,</a:t>
            </a:r>
            <a:endParaRPr lang="en-US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主存储位于容纳CPU和其他组件的系统单元内。</a:t>
            </a:r>
            <a:endParaRPr lang="zh-CN" sz="2800"/>
          </a:p>
          <a:p>
            <a:pPr>
              <a:lnSpc>
                <a:spcPct val="125000"/>
              </a:lnSpc>
              <a:defRPr/>
            </a:pPr>
            <a:r>
              <a:rPr lang="zh-CN" sz="2800"/>
              <a:t>辅助存储包括存储介质和驱动器。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质朴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怡氧 Office/7.1.0.0</Application>
  <DocSecurity>0</DocSecurity>
  <PresentationFormat>全屏显示(4:3)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>微软中国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subject/>
  <dc:creator>Administrator</dc:creator>
  <cp:keywords/>
  <dc:description/>
  <dc:identifier/>
  <dc:language/>
  <cp:lastModifiedBy/>
  <cp:revision>2</cp:revision>
  <dcterms:created xsi:type="dcterms:W3CDTF">2023-06-02T09:07:14Z</dcterms:created>
  <dcterms:modified xsi:type="dcterms:W3CDTF">2023-06-05T08:56:19Z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