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79"/>
  </p:notesMasterIdLst>
  <p:sldIdLst>
    <p:sldId id="256" r:id="rId2"/>
    <p:sldId id="260" r:id="rId3"/>
    <p:sldId id="261" r:id="rId4"/>
    <p:sldId id="431" r:id="rId5"/>
    <p:sldId id="266" r:id="rId6"/>
    <p:sldId id="267" r:id="rId7"/>
    <p:sldId id="314" r:id="rId8"/>
    <p:sldId id="432" r:id="rId9"/>
    <p:sldId id="434" r:id="rId10"/>
    <p:sldId id="374" r:id="rId11"/>
    <p:sldId id="435" r:id="rId12"/>
    <p:sldId id="437" r:id="rId13"/>
    <p:sldId id="436" r:id="rId14"/>
    <p:sldId id="442" r:id="rId15"/>
    <p:sldId id="443" r:id="rId16"/>
    <p:sldId id="441" r:id="rId17"/>
    <p:sldId id="444" r:id="rId18"/>
    <p:sldId id="322" r:id="rId19"/>
    <p:sldId id="440" r:id="rId20"/>
    <p:sldId id="447" r:id="rId21"/>
    <p:sldId id="448" r:id="rId22"/>
    <p:sldId id="449" r:id="rId23"/>
    <p:sldId id="450" r:id="rId24"/>
    <p:sldId id="452" r:id="rId25"/>
    <p:sldId id="445" r:id="rId26"/>
    <p:sldId id="453" r:id="rId27"/>
    <p:sldId id="386" r:id="rId28"/>
    <p:sldId id="454" r:id="rId29"/>
    <p:sldId id="313" r:id="rId30"/>
    <p:sldId id="455" r:id="rId31"/>
    <p:sldId id="456" r:id="rId32"/>
    <p:sldId id="315" r:id="rId33"/>
    <p:sldId id="457" r:id="rId34"/>
    <p:sldId id="446" r:id="rId35"/>
    <p:sldId id="305" r:id="rId36"/>
    <p:sldId id="458" r:id="rId37"/>
    <p:sldId id="308" r:id="rId38"/>
    <p:sldId id="459" r:id="rId39"/>
    <p:sldId id="460" r:id="rId40"/>
    <p:sldId id="461" r:id="rId41"/>
    <p:sldId id="348" r:id="rId42"/>
    <p:sldId id="462" r:id="rId43"/>
    <p:sldId id="463" r:id="rId44"/>
    <p:sldId id="464" r:id="rId45"/>
    <p:sldId id="394" r:id="rId46"/>
    <p:sldId id="395" r:id="rId47"/>
    <p:sldId id="466" r:id="rId48"/>
    <p:sldId id="396" r:id="rId49"/>
    <p:sldId id="465" r:id="rId50"/>
    <p:sldId id="467" r:id="rId51"/>
    <p:sldId id="468" r:id="rId52"/>
    <p:sldId id="469" r:id="rId53"/>
    <p:sldId id="470" r:id="rId54"/>
    <p:sldId id="471" r:id="rId55"/>
    <p:sldId id="472" r:id="rId56"/>
    <p:sldId id="492" r:id="rId57"/>
    <p:sldId id="473" r:id="rId58"/>
    <p:sldId id="474" r:id="rId59"/>
    <p:sldId id="475" r:id="rId60"/>
    <p:sldId id="476" r:id="rId61"/>
    <p:sldId id="478" r:id="rId62"/>
    <p:sldId id="477" r:id="rId63"/>
    <p:sldId id="479" r:id="rId64"/>
    <p:sldId id="480" r:id="rId65"/>
    <p:sldId id="481" r:id="rId66"/>
    <p:sldId id="483" r:id="rId67"/>
    <p:sldId id="493" r:id="rId68"/>
    <p:sldId id="494" r:id="rId69"/>
    <p:sldId id="482" r:id="rId70"/>
    <p:sldId id="484" r:id="rId71"/>
    <p:sldId id="486" r:id="rId72"/>
    <p:sldId id="485" r:id="rId73"/>
    <p:sldId id="488" r:id="rId74"/>
    <p:sldId id="487" r:id="rId75"/>
    <p:sldId id="489" r:id="rId76"/>
    <p:sldId id="490" r:id="rId77"/>
    <p:sldId id="258"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EE37F4-DF96-4FF0-88A8-8DC56D2A9AAA}" type="datetimeFigureOut">
              <a:rPr lang="zh-CN" altLang="en-US" smtClean="0"/>
              <a:pPr/>
              <a:t>2023/3/28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D041E-8971-442F-8686-0883F236500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57D041E-8971-442F-8686-0883F2365007}"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57D041E-8971-442F-8686-0883F2365007}" type="slidenum">
              <a:rPr lang="zh-CN" altLang="en-US" smtClean="0"/>
              <a:pPr/>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7418689F-0F81-4EED-98A2-1C6DA034B3A4}" type="datetimeFigureOut">
              <a:rPr lang="zh-CN" altLang="en-US" smtClean="0"/>
              <a:pPr/>
              <a:t>2023/3/28</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98AE78D4-9ECC-406F-BDAF-0A29B64F6548}"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418689F-0F81-4EED-98A2-1C6DA034B3A4}" type="datetimeFigureOut">
              <a:rPr lang="zh-CN" altLang="en-US" smtClean="0"/>
              <a:pPr/>
              <a:t>2023/3/28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E78D4-9ECC-406F-BDAF-0A29B64F654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418689F-0F81-4EED-98A2-1C6DA034B3A4}" type="datetimeFigureOut">
              <a:rPr lang="zh-CN" altLang="en-US" smtClean="0"/>
              <a:pPr/>
              <a:t>2023/3/28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E78D4-9ECC-406F-BDAF-0A29B64F6548}"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7418689F-0F81-4EED-98A2-1C6DA034B3A4}" type="datetimeFigureOut">
              <a:rPr lang="zh-CN" altLang="en-US" smtClean="0"/>
              <a:pPr/>
              <a:t>2023/3/28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E78D4-9ECC-406F-BDAF-0A29B64F6548}" type="slidenum">
              <a:rPr lang="zh-CN" altLang="en-US" smtClean="0"/>
              <a:pPr/>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7418689F-0F81-4EED-98A2-1C6DA034B3A4}" type="datetimeFigureOut">
              <a:rPr lang="zh-CN" altLang="en-US" smtClean="0"/>
              <a:pPr/>
              <a:t>2023/3/28</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98AE78D4-9ECC-406F-BDAF-0A29B64F6548}" type="slidenum">
              <a:rPr lang="zh-CN" altLang="en-US" smtClean="0"/>
              <a:pPr/>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7418689F-0F81-4EED-98A2-1C6DA034B3A4}" type="datetimeFigureOut">
              <a:rPr lang="zh-CN" altLang="en-US" smtClean="0"/>
              <a:pPr/>
              <a:t>2023/3/28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AE78D4-9ECC-406F-BDAF-0A29B64F6548}"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7418689F-0F81-4EED-98A2-1C6DA034B3A4}" type="datetimeFigureOut">
              <a:rPr lang="zh-CN" altLang="en-US" smtClean="0"/>
              <a:pPr/>
              <a:t>2023/3/28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AE78D4-9ECC-406F-BDAF-0A29B64F6548}"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7418689F-0F81-4EED-98A2-1C6DA034B3A4}" type="datetimeFigureOut">
              <a:rPr lang="zh-CN" altLang="en-US" smtClean="0"/>
              <a:pPr/>
              <a:t>2023/3/28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AE78D4-9ECC-406F-BDAF-0A29B64F6548}" type="slidenum">
              <a:rPr lang="zh-CN" altLang="en-US" smtClean="0"/>
              <a:pPr/>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18689F-0F81-4EED-98A2-1C6DA034B3A4}" type="datetimeFigureOut">
              <a:rPr lang="zh-CN" altLang="en-US" smtClean="0"/>
              <a:pPr/>
              <a:t>2023/3/28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AE78D4-9ECC-406F-BDAF-0A29B64F6548}"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418689F-0F81-4EED-98A2-1C6DA034B3A4}" type="datetimeFigureOut">
              <a:rPr lang="zh-CN" altLang="en-US" smtClean="0"/>
              <a:pPr/>
              <a:t>2023/3/28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AE78D4-9ECC-406F-BDAF-0A29B64F6548}"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418689F-0F81-4EED-98A2-1C6DA034B3A4}" type="datetimeFigureOut">
              <a:rPr lang="zh-CN" altLang="en-US" smtClean="0"/>
              <a:pPr/>
              <a:t>2023/3/28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AE78D4-9ECC-406F-BDAF-0A29B64F6548}"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418689F-0F81-4EED-98A2-1C6DA034B3A4}" type="datetimeFigureOut">
              <a:rPr lang="zh-CN" altLang="en-US" smtClean="0"/>
              <a:pPr/>
              <a:t>2023/3/28</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8AE78D4-9ECC-406F-BDAF-0A29B64F6548}"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专业外语</a:t>
            </a:r>
            <a:endParaRPr lang="zh-CN" altLang="en-US"/>
          </a:p>
        </p:txBody>
      </p:sp>
      <p:sp>
        <p:nvSpPr>
          <p:cNvPr id="3" name="副标题 2"/>
          <p:cNvSpPr>
            <a:spLocks noGrp="1"/>
          </p:cNvSpPr>
          <p:nvPr>
            <p:ph type="subTitle" idx="1"/>
          </p:nvPr>
        </p:nvSpPr>
        <p:spPr/>
        <p:txBody>
          <a:bodyPr>
            <a:normAutofit fontScale="70000" lnSpcReduction="20000"/>
          </a:bodyPr>
          <a:lstStyle/>
          <a:p>
            <a:r>
              <a:rPr lang="zh-CN" altLang="en-US" smtClean="0"/>
              <a:t>软件工程  物联网</a:t>
            </a:r>
            <a:endParaRPr lang="en-US" altLang="zh-CN" smtClean="0"/>
          </a:p>
          <a:p>
            <a:r>
              <a:rPr lang="en-US" altLang="zh-CN" smtClean="0"/>
              <a:t>2023-5-1</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00034" y="1214422"/>
            <a:ext cx="7467600" cy="4929222"/>
          </a:xfrm>
        </p:spPr>
        <p:txBody>
          <a:bodyPr>
            <a:normAutofit lnSpcReduction="10000"/>
          </a:bodyPr>
          <a:lstStyle/>
          <a:p>
            <a:pPr>
              <a:lnSpc>
                <a:spcPct val="150000"/>
              </a:lnSpc>
            </a:pPr>
            <a:r>
              <a:rPr lang="en-US" altLang="zh-CN" sz="2400" smtClean="0"/>
              <a:t>The client supports English, French, Spanish, German, Korean, Japanese and Classical Chinese. </a:t>
            </a:r>
          </a:p>
          <a:p>
            <a:pPr>
              <a:lnSpc>
                <a:spcPct val="150000"/>
              </a:lnSpc>
            </a:pPr>
            <a:r>
              <a:rPr lang="en-US" altLang="zh-CN" sz="2400" smtClean="0"/>
              <a:t>A wealth of third-party applications is bundled with QQ International and it is mainly aimed at making cross-cultural communications in and out of China more convenient.</a:t>
            </a:r>
            <a:endParaRPr lang="zh-CN" altLang="zh-CN" sz="2400" smtClean="0"/>
          </a:p>
          <a:p>
            <a:pPr>
              <a:lnSpc>
                <a:spcPct val="150000"/>
              </a:lnSpc>
            </a:pPr>
            <a:r>
              <a:rPr lang="en-US" altLang="zh-CN" sz="2400" smtClean="0"/>
              <a:t>        One of the main features of QQ International is the optional and automatic machine translation of all chats.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00034" y="1214422"/>
            <a:ext cx="7467600" cy="5214974"/>
          </a:xfrm>
        </p:spPr>
        <p:txBody>
          <a:bodyPr>
            <a:normAutofit/>
          </a:bodyPr>
          <a:lstStyle/>
          <a:p>
            <a:pPr>
              <a:lnSpc>
                <a:spcPct val="150000"/>
              </a:lnSpc>
            </a:pPr>
            <a:r>
              <a:rPr lang="en-US" altLang="zh-CN" sz="2400" smtClean="0"/>
              <a:t> (2)  Android</a:t>
            </a:r>
            <a:endParaRPr lang="zh-CN" altLang="zh-CN" sz="2400" smtClean="0"/>
          </a:p>
          <a:p>
            <a:pPr>
              <a:lnSpc>
                <a:spcPct val="150000"/>
              </a:lnSpc>
            </a:pPr>
            <a:r>
              <a:rPr lang="en-US" altLang="zh-CN" sz="2400" smtClean="0"/>
              <a:t>        An Android version of QQ International was released in September 2013. </a:t>
            </a:r>
          </a:p>
          <a:p>
            <a:pPr>
              <a:lnSpc>
                <a:spcPct val="170000"/>
              </a:lnSpc>
            </a:pPr>
            <a:r>
              <a:rPr lang="en-US" altLang="zh-CN" sz="2400" smtClean="0"/>
              <a:t>The client’s interface is in English, French, Spanish, German, Korean, Japanese and Classic Chinese. </a:t>
            </a:r>
          </a:p>
          <a:p>
            <a:pPr>
              <a:lnSpc>
                <a:spcPct val="170000"/>
              </a:lnSpc>
            </a:pPr>
            <a:r>
              <a:rPr lang="en-US" altLang="zh-CN" sz="2400" smtClean="0"/>
              <a:t>In addition to text messaging, users can send each other images, video, and audio media messages.</a:t>
            </a:r>
          </a:p>
          <a:p>
            <a:pPr>
              <a:lnSpc>
                <a:spcPct val="170000"/>
              </a:lnSpc>
              <a:buNone/>
            </a:pPr>
            <a:endParaRPr lang="en-US" altLang="zh-CN" sz="24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00034" y="1214422"/>
            <a:ext cx="7467600" cy="5214974"/>
          </a:xfrm>
        </p:spPr>
        <p:txBody>
          <a:bodyPr>
            <a:normAutofit/>
          </a:bodyPr>
          <a:lstStyle/>
          <a:p>
            <a:pPr>
              <a:lnSpc>
                <a:spcPct val="150000"/>
              </a:lnSpc>
            </a:pPr>
            <a:r>
              <a:rPr lang="en-US" altLang="zh-CN" sz="2400" smtClean="0"/>
              <a:t>Moreover, users can share multimedia content with all contacts through the client’s Qzone interface.</a:t>
            </a:r>
            <a:endParaRPr lang="zh-CN" altLang="zh-CN" sz="2400" smtClean="0"/>
          </a:p>
          <a:p>
            <a:pPr>
              <a:lnSpc>
                <a:spcPct val="170000"/>
              </a:lnSpc>
            </a:pPr>
            <a:r>
              <a:rPr lang="en-US" altLang="zh-CN" sz="2400" smtClean="0"/>
              <a:t>        The live translation feature is available for all incoming messages and supports up to 18 languages.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00034" y="1214422"/>
            <a:ext cx="7467600" cy="4929222"/>
          </a:xfrm>
        </p:spPr>
        <p:txBody>
          <a:bodyPr>
            <a:normAutofit/>
          </a:bodyPr>
          <a:lstStyle/>
          <a:p>
            <a:pPr>
              <a:lnSpc>
                <a:spcPct val="170000"/>
              </a:lnSpc>
            </a:pPr>
            <a:r>
              <a:rPr lang="en-US" altLang="zh-CN" sz="2400" smtClean="0"/>
              <a:t>(3)  iOS / iPhone</a:t>
            </a:r>
            <a:endParaRPr lang="zh-CN" altLang="zh-CN" sz="2400" smtClean="0"/>
          </a:p>
          <a:p>
            <a:pPr>
              <a:lnSpc>
                <a:spcPct val="170000"/>
              </a:lnSpc>
            </a:pPr>
            <a:r>
              <a:rPr lang="en-US" altLang="zh-CN" sz="2400" smtClean="0"/>
              <a:t>        QQ International for iPhone and iOS devices was released at the end of 2013, fully equivalent to its Android counterpart.</a:t>
            </a:r>
            <a:endParaRPr lang="zh-CN" altLang="zh-CN" sz="2400" smtClean="0"/>
          </a:p>
          <a:p>
            <a:pPr>
              <a:lnSpc>
                <a:spcPct val="150000"/>
              </a:lnSpc>
            </a:pPr>
            <a:endParaRPr lang="en-US" altLang="zh-CN" sz="24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3. Web QQ</a:t>
            </a:r>
            <a:endParaRPr lang="zh-CN" altLang="en-US"/>
          </a:p>
        </p:txBody>
      </p:sp>
      <p:sp>
        <p:nvSpPr>
          <p:cNvPr id="3" name="内容占位符 2"/>
          <p:cNvSpPr>
            <a:spLocks noGrp="1"/>
          </p:cNvSpPr>
          <p:nvPr>
            <p:ph sz="quarter" idx="1"/>
          </p:nvPr>
        </p:nvSpPr>
        <p:spPr/>
        <p:txBody>
          <a:bodyPr/>
          <a:lstStyle/>
          <a:p>
            <a:pPr>
              <a:lnSpc>
                <a:spcPct val="160000"/>
              </a:lnSpc>
            </a:pPr>
            <a:r>
              <a:rPr lang="en-US" altLang="zh-CN" sz="2800" smtClean="0"/>
              <a:t>Tencent launched its web-based QQ formally on 15 September 2009, the latest version of which being 3.0. </a:t>
            </a:r>
          </a:p>
          <a:p>
            <a:pPr>
              <a:lnSpc>
                <a:spcPct val="160000"/>
              </a:lnSpc>
            </a:pPr>
            <a:r>
              <a:rPr lang="en-US" altLang="zh-CN" sz="2800" smtClean="0"/>
              <a:t>Rather than solely a web-based IM, WebQQ 3.0 functions more like its own operating system, with a desktop in which web applications can be added.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smtClean="0"/>
              <a:t>4. Open source and cross-platform clients</a:t>
            </a:r>
            <a:endParaRPr lang="zh-CN" altLang="en-US"/>
          </a:p>
        </p:txBody>
      </p:sp>
      <p:sp>
        <p:nvSpPr>
          <p:cNvPr id="3" name="内容占位符 2"/>
          <p:cNvSpPr>
            <a:spLocks noGrp="1"/>
          </p:cNvSpPr>
          <p:nvPr>
            <p:ph sz="quarter" idx="1"/>
          </p:nvPr>
        </p:nvSpPr>
        <p:spPr/>
        <p:txBody>
          <a:bodyPr/>
          <a:lstStyle/>
          <a:p>
            <a:pPr>
              <a:lnSpc>
                <a:spcPct val="160000"/>
              </a:lnSpc>
            </a:pPr>
            <a:r>
              <a:rPr lang="en-US" altLang="zh-CN" sz="2800" smtClean="0"/>
              <a:t>Using reverse engineering, open source communities have come to understand the QQ protocol better and have attempted to implement client core libraries compatible with more user-friendly clients.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60000"/>
              </a:lnSpc>
            </a:pPr>
            <a:r>
              <a:rPr lang="en-US" altLang="zh-CN" sz="2400" smtClean="0"/>
              <a:t>Most of these clients are cross-platform, so they are usable on operating systems which the official client does not support. </a:t>
            </a:r>
          </a:p>
          <a:p>
            <a:pPr>
              <a:lnSpc>
                <a:spcPct val="160000"/>
              </a:lnSpc>
            </a:pPr>
            <a:r>
              <a:rPr lang="en-US" altLang="zh-CN" sz="2400" smtClean="0"/>
              <a:t>However, these implementations had only a subset of the functions of the official client and therefore were more limited in features.</a:t>
            </a:r>
          </a:p>
          <a:p>
            <a:pPr>
              <a:lnSpc>
                <a:spcPct val="160000"/>
              </a:lnSpc>
            </a:pPr>
            <a:endParaRPr lang="zh-CN" altLang="zh-CN" sz="2400" b="1" smtClean="0"/>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496"/>
            <a:ext cx="8229600" cy="1143008"/>
          </a:xfrm>
        </p:spPr>
        <p:txBody>
          <a:bodyPr>
            <a:normAutofit/>
          </a:bodyPr>
          <a:lstStyle/>
          <a:p>
            <a:r>
              <a:rPr lang="en-US" altLang="zh-CN" sz="3600" b="1" smtClean="0">
                <a:solidFill>
                  <a:srgbClr val="00B050"/>
                </a:solidFill>
              </a:rPr>
              <a:t>5.1.2 FACEBOOK</a:t>
            </a:r>
            <a:endParaRPr lang="zh-CN" altLang="en-US" sz="3600" b="1">
              <a:solidFill>
                <a:srgbClr val="00B05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smtClean="0"/>
              <a:t>KEYWORDS</a:t>
            </a:r>
            <a:endParaRPr lang="zh-CN" altLang="en-US"/>
          </a:p>
        </p:txBody>
      </p:sp>
      <p:sp>
        <p:nvSpPr>
          <p:cNvPr id="3" name="内容占位符 2"/>
          <p:cNvSpPr>
            <a:spLocks noGrp="1"/>
          </p:cNvSpPr>
          <p:nvPr>
            <p:ph sz="quarter" idx="1"/>
          </p:nvPr>
        </p:nvSpPr>
        <p:spPr/>
        <p:txBody>
          <a:bodyPr>
            <a:normAutofit fontScale="70000" lnSpcReduction="20000"/>
          </a:bodyPr>
          <a:lstStyle/>
          <a:p>
            <a:pPr>
              <a:lnSpc>
                <a:spcPct val="150000"/>
              </a:lnSpc>
            </a:pPr>
            <a:r>
              <a:rPr lang="en-US" altLang="zh-CN" smtClean="0"/>
              <a:t>   </a:t>
            </a:r>
            <a:r>
              <a:rPr lang="en-US" altLang="zh-CN" sz="2800" smtClean="0"/>
              <a:t> profile                    	</a:t>
            </a:r>
            <a:r>
              <a:rPr lang="zh-CN" altLang="zh-CN" sz="2800" smtClean="0"/>
              <a:t>配置文件，概貌，轮廓</a:t>
            </a:r>
          </a:p>
          <a:p>
            <a:pPr>
              <a:lnSpc>
                <a:spcPct val="150000"/>
              </a:lnSpc>
            </a:pPr>
            <a:r>
              <a:rPr lang="en-US" altLang="zh-CN" sz="2800" smtClean="0"/>
              <a:t>    patent                    	</a:t>
            </a:r>
            <a:r>
              <a:rPr lang="zh-CN" altLang="zh-CN" sz="2800" smtClean="0"/>
              <a:t>专利</a:t>
            </a:r>
          </a:p>
          <a:p>
            <a:pPr>
              <a:lnSpc>
                <a:spcPct val="150000"/>
              </a:lnSpc>
            </a:pPr>
            <a:r>
              <a:rPr lang="en-US" altLang="zh-CN" sz="2800" smtClean="0"/>
              <a:t>    hosting                   	</a:t>
            </a:r>
            <a:r>
              <a:rPr lang="zh-CN" altLang="zh-CN" sz="2800" smtClean="0"/>
              <a:t>托管</a:t>
            </a:r>
          </a:p>
          <a:p>
            <a:pPr>
              <a:lnSpc>
                <a:spcPct val="150000"/>
              </a:lnSpc>
            </a:pPr>
            <a:r>
              <a:rPr lang="en-US" altLang="zh-CN" sz="2800" smtClean="0"/>
              <a:t>    upload                    	</a:t>
            </a:r>
            <a:r>
              <a:rPr lang="zh-CN" altLang="zh-CN" sz="2800" smtClean="0"/>
              <a:t>加载，上载，（向上）装入</a:t>
            </a:r>
          </a:p>
          <a:p>
            <a:pPr>
              <a:lnSpc>
                <a:spcPct val="150000"/>
              </a:lnSpc>
            </a:pPr>
            <a:r>
              <a:rPr lang="en-US" altLang="zh-CN" sz="2800" smtClean="0"/>
              <a:t>    compile                   	</a:t>
            </a:r>
            <a:r>
              <a:rPr lang="zh-CN" altLang="zh-CN" sz="2800" smtClean="0"/>
              <a:t>编译</a:t>
            </a:r>
          </a:p>
          <a:p>
            <a:pPr>
              <a:lnSpc>
                <a:spcPct val="150000"/>
              </a:lnSpc>
            </a:pPr>
            <a:r>
              <a:rPr lang="en-US" altLang="zh-CN" sz="2800" smtClean="0"/>
              <a:t>    consumption               	</a:t>
            </a:r>
            <a:r>
              <a:rPr lang="zh-CN" altLang="zh-CN" sz="2800" smtClean="0"/>
              <a:t>消耗，耗散，消费</a:t>
            </a:r>
          </a:p>
          <a:p>
            <a:pPr>
              <a:lnSpc>
                <a:spcPct val="150000"/>
              </a:lnSpc>
            </a:pPr>
            <a:r>
              <a:rPr lang="en-US" altLang="zh-CN" sz="2800" smtClean="0"/>
              <a:t>    monolithic                 	</a:t>
            </a:r>
            <a:r>
              <a:rPr lang="zh-CN" altLang="zh-CN" sz="2800" smtClean="0"/>
              <a:t>单块（片）的</a:t>
            </a:r>
          </a:p>
          <a:p>
            <a:pPr>
              <a:lnSpc>
                <a:spcPct val="150000"/>
              </a:lnSpc>
            </a:pPr>
            <a:r>
              <a:rPr lang="en-US" altLang="zh-CN" sz="2800" smtClean="0"/>
              <a:t>    distributed machines         	</a:t>
            </a:r>
            <a:r>
              <a:rPr lang="zh-CN" altLang="zh-CN" sz="2800" smtClean="0"/>
              <a:t>分布式（计算）机</a:t>
            </a:r>
            <a:r>
              <a:rPr lang="en-US" altLang="zh-CN" sz="2800" smtClean="0"/>
              <a:t>         </a:t>
            </a:r>
            <a:endParaRPr lang="zh-CN" altLang="zh-CN" sz="2800" smtClean="0"/>
          </a:p>
          <a:p>
            <a:pPr>
              <a:lnSpc>
                <a:spcPct val="150000"/>
              </a:lnSpc>
            </a:pPr>
            <a:r>
              <a:rPr lang="en-US" altLang="zh-CN" sz="2800" smtClean="0"/>
              <a:t>    log file                     	</a:t>
            </a:r>
            <a:r>
              <a:rPr lang="zh-CN" altLang="zh-CN" sz="2800" smtClean="0"/>
              <a:t>日志文件</a:t>
            </a:r>
          </a:p>
          <a:p>
            <a:pPr>
              <a:lnSpc>
                <a:spcPct val="150000"/>
              </a:lnSpc>
            </a:pPr>
            <a:r>
              <a:rPr lang="en-US" altLang="zh-CN" sz="2800" smtClean="0"/>
              <a:t>    aggregate                   	</a:t>
            </a:r>
            <a:r>
              <a:rPr lang="zh-CN" altLang="zh-CN" sz="2800" smtClean="0"/>
              <a:t>集合，聚集，集合的，合计的</a:t>
            </a:r>
            <a:endParaRPr lang="zh-CN"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1. Features</a:t>
            </a:r>
            <a:endParaRPr lang="zh-CN" altLang="en-US"/>
          </a:p>
        </p:txBody>
      </p:sp>
      <p:sp>
        <p:nvSpPr>
          <p:cNvPr id="3" name="内容占位符 2"/>
          <p:cNvSpPr>
            <a:spLocks noGrp="1"/>
          </p:cNvSpPr>
          <p:nvPr>
            <p:ph sz="quarter" idx="1"/>
          </p:nvPr>
        </p:nvSpPr>
        <p:spPr/>
        <p:txBody>
          <a:bodyPr>
            <a:normAutofit fontScale="92500"/>
          </a:bodyPr>
          <a:lstStyle/>
          <a:p>
            <a:pPr>
              <a:lnSpc>
                <a:spcPct val="150000"/>
              </a:lnSpc>
            </a:pPr>
            <a:r>
              <a:rPr lang="en-US" altLang="zh-CN" sz="2400" smtClean="0"/>
              <a:t>Facebook is a social networking service and website launched in February 2004, operated and privately owned by Facebook Inc. </a:t>
            </a:r>
          </a:p>
          <a:p>
            <a:pPr>
              <a:lnSpc>
                <a:spcPct val="150000"/>
              </a:lnSpc>
            </a:pPr>
            <a:r>
              <a:rPr lang="en-US" altLang="zh-CN" sz="2400" smtClean="0"/>
              <a:t>As of June 2014, Facebook has more than 1.3 billion active users. </a:t>
            </a:r>
          </a:p>
          <a:p>
            <a:pPr>
              <a:lnSpc>
                <a:spcPct val="150000"/>
              </a:lnSpc>
            </a:pPr>
            <a:r>
              <a:rPr lang="en-US" altLang="zh-CN" sz="2400" smtClean="0"/>
              <a:t>Users may create a personal profile with photo, lists of personal interests, contact information, and other personal information, add other users as friends, and exchange messages, including automatic notifications when they update their profile.  </a:t>
            </a:r>
          </a:p>
          <a:p>
            <a:pPr>
              <a:lnSpc>
                <a:spcPct val="150000"/>
              </a:lnSpc>
            </a:pPr>
            <a:r>
              <a:rPr lang="en-US" altLang="zh-CN" sz="2400" smtClean="0"/>
              <a:t>Additionally, users may join common-interest user groups, organized by workplace, school or college, or other characteristics.</a:t>
            </a:r>
            <a:endParaRPr lang="zh-CN" altLang="zh-CN" sz="2400" smtClean="0"/>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42910" y="857232"/>
            <a:ext cx="7772400" cy="4429132"/>
          </a:xfrm>
        </p:spPr>
        <p:txBody>
          <a:bodyPr>
            <a:normAutofit fontScale="90000"/>
          </a:bodyPr>
          <a:lstStyle/>
          <a:p>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PART 2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INTERNET APPLICATIONS</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smtClean="0">
                <a:solidFill>
                  <a:srgbClr val="00B050"/>
                </a:solidFill>
              </a:rPr>
              <a:t>CHAPTER 5  NEW INTERNET APPLICATIONS</a:t>
            </a: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3600" b="1" smtClean="0">
                <a:solidFill>
                  <a:srgbClr val="C00000"/>
                </a:solidFill>
              </a:rPr>
              <a:t>5.1  INSTANT MESSAGING (IM)</a:t>
            </a:r>
            <a:r>
              <a:rPr lang="en-US" altLang="zh-CN" sz="4400" smtClean="0">
                <a:solidFill>
                  <a:srgbClr val="00B050"/>
                </a:solidFill>
              </a:rPr>
              <a:t/>
            </a:r>
            <a:br>
              <a:rPr lang="en-US" altLang="zh-CN" sz="4400" smtClean="0">
                <a:solidFill>
                  <a:srgbClr val="00B050"/>
                </a:solidFill>
              </a:rPr>
            </a:br>
            <a:endParaRPr lang="zh-CN" altLang="en-US" sz="3600" b="1">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fontScale="92500" lnSpcReduction="20000"/>
          </a:bodyPr>
          <a:lstStyle/>
          <a:p>
            <a:pPr>
              <a:lnSpc>
                <a:spcPct val="150000"/>
              </a:lnSpc>
            </a:pPr>
            <a:r>
              <a:rPr lang="en-US" altLang="zh-CN" sz="2400" smtClean="0"/>
              <a:t>Facebook has a number of features with which users may interact: </a:t>
            </a:r>
            <a:endParaRPr lang="zh-CN" altLang="zh-CN" sz="2400" smtClean="0"/>
          </a:p>
          <a:p>
            <a:pPr>
              <a:lnSpc>
                <a:spcPct val="150000"/>
              </a:lnSpc>
            </a:pPr>
            <a:r>
              <a:rPr lang="en-US" altLang="zh-CN" sz="2400" smtClean="0"/>
              <a:t>(1) Wall, a space on every user’s profile page that allows friends to post messages for the user to see.</a:t>
            </a:r>
            <a:endParaRPr lang="zh-CN" altLang="zh-CN" sz="2400" smtClean="0"/>
          </a:p>
          <a:p>
            <a:pPr>
              <a:lnSpc>
                <a:spcPct val="150000"/>
              </a:lnSpc>
            </a:pPr>
            <a:r>
              <a:rPr lang="en-US" altLang="zh-CN" sz="2400" smtClean="0"/>
              <a:t>(2) Pokes, which allows users to send a virtual “poke” to each other (a notification then tells a user that they have been poked).</a:t>
            </a:r>
            <a:endParaRPr lang="zh-CN" altLang="zh-CN" sz="2400" smtClean="0"/>
          </a:p>
          <a:p>
            <a:pPr>
              <a:lnSpc>
                <a:spcPct val="150000"/>
              </a:lnSpc>
            </a:pPr>
            <a:r>
              <a:rPr lang="en-US" altLang="zh-CN" sz="2400" smtClean="0"/>
              <a:t>(3) Photos, where users can upload albums and photos.</a:t>
            </a:r>
            <a:endParaRPr lang="zh-CN" altLang="zh-CN" sz="2400" smtClean="0"/>
          </a:p>
          <a:p>
            <a:pPr>
              <a:lnSpc>
                <a:spcPct val="150000"/>
              </a:lnSpc>
            </a:pPr>
            <a:r>
              <a:rPr lang="en-US" altLang="zh-CN" sz="2400" smtClean="0"/>
              <a:t>(4) Status, which allows users to inform their friends of their whereabouts and actions. </a:t>
            </a:r>
            <a:endParaRPr lang="zh-CN" altLang="zh-CN" sz="2400" smtClean="0"/>
          </a:p>
          <a:p>
            <a:pPr>
              <a:lnSpc>
                <a:spcPct val="150000"/>
              </a:lnSpc>
            </a:pPr>
            <a:r>
              <a:rPr lang="en-US" altLang="zh-CN" sz="2400" smtClean="0"/>
              <a:t>Depending on privacy settings, anyone who can see a user’s profile can also view that user’s Wall.</a:t>
            </a:r>
            <a:endParaRPr lang="zh-CN" altLang="zh-CN" sz="2400" smtClean="0"/>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50000"/>
              </a:lnSpc>
            </a:pPr>
            <a:r>
              <a:rPr lang="en-US" altLang="zh-CN" sz="2400" smtClean="0"/>
              <a:t>On February 23, 2010, Facebook was granted a patent on certain aspects of its News Feed. </a:t>
            </a:r>
          </a:p>
          <a:p>
            <a:pPr>
              <a:lnSpc>
                <a:spcPct val="150000"/>
              </a:lnSpc>
            </a:pPr>
            <a:r>
              <a:rPr lang="en-US" altLang="zh-CN" sz="2400" smtClean="0"/>
              <a:t>The patent covers News Feed in which links are provided so that one user can participate in the same activity of another user. </a:t>
            </a:r>
          </a:p>
          <a:p>
            <a:pPr>
              <a:lnSpc>
                <a:spcPct val="150000"/>
              </a:lnSpc>
            </a:pPr>
            <a:r>
              <a:rPr lang="en-US" altLang="zh-CN" sz="2400" smtClean="0"/>
              <a:t>The patent may encourage Facebook to pursue action against websites that violate its patent, which may potentially include websites such as Twitter.</a:t>
            </a:r>
            <a:endParaRPr lang="zh-CN" altLang="zh-CN" sz="24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85720" y="1219200"/>
            <a:ext cx="8858280" cy="5067320"/>
          </a:xfrm>
        </p:spPr>
        <p:txBody>
          <a:bodyPr>
            <a:noAutofit/>
          </a:bodyPr>
          <a:lstStyle/>
          <a:p>
            <a:pPr>
              <a:lnSpc>
                <a:spcPct val="150000"/>
              </a:lnSpc>
            </a:pPr>
            <a:r>
              <a:rPr lang="en-US" altLang="zh-CN" sz="2200" smtClean="0"/>
              <a:t>One of the most popular applications on Facebook is the Photos application, where users can upload albums and photos. </a:t>
            </a:r>
          </a:p>
          <a:p>
            <a:pPr>
              <a:lnSpc>
                <a:spcPct val="150000"/>
              </a:lnSpc>
            </a:pPr>
            <a:r>
              <a:rPr lang="en-US" altLang="zh-CN" sz="2200" smtClean="0"/>
              <a:t>Facebook allows users to upload an unlimited number of photos, compared with other image hosting services such as Photobucket and Flickr, which apply limits to the number of photos that a user is allowed to upload.</a:t>
            </a:r>
          </a:p>
          <a:p>
            <a:pPr>
              <a:lnSpc>
                <a:spcPct val="150000"/>
              </a:lnSpc>
            </a:pPr>
            <a:r>
              <a:rPr lang="en-US" altLang="zh-CN" sz="2200" smtClean="0"/>
              <a:t>During the first years, Facebook users were limited to 60 photos per album. </a:t>
            </a:r>
          </a:p>
          <a:p>
            <a:pPr>
              <a:lnSpc>
                <a:spcPct val="150000"/>
              </a:lnSpc>
            </a:pPr>
            <a:r>
              <a:rPr lang="en-US" altLang="zh-CN" sz="2200" smtClean="0"/>
              <a:t>As of May 2009, this limit has been increased to 200 photos per album.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2</a:t>
            </a:r>
            <a:r>
              <a:rPr lang="zh-CN" altLang="zh-CN" b="1" smtClean="0"/>
              <a:t>．</a:t>
            </a:r>
            <a:r>
              <a:rPr lang="en-US" altLang="zh-CN" b="1" smtClean="0"/>
              <a:t>Technical aspects</a:t>
            </a:r>
            <a:endParaRPr lang="zh-CN" altLang="en-US"/>
          </a:p>
        </p:txBody>
      </p:sp>
      <p:sp>
        <p:nvSpPr>
          <p:cNvPr id="3" name="内容占位符 2"/>
          <p:cNvSpPr>
            <a:spLocks noGrp="1"/>
          </p:cNvSpPr>
          <p:nvPr>
            <p:ph sz="quarter" idx="1"/>
          </p:nvPr>
        </p:nvSpPr>
        <p:spPr/>
        <p:txBody>
          <a:bodyPr>
            <a:normAutofit fontScale="92500" lnSpcReduction="10000"/>
          </a:bodyPr>
          <a:lstStyle/>
          <a:p>
            <a:pPr>
              <a:lnSpc>
                <a:spcPct val="160000"/>
              </a:lnSpc>
            </a:pPr>
            <a:r>
              <a:rPr lang="en-US" altLang="zh-CN" sz="2400" smtClean="0"/>
              <a:t>Facebook is built in PHP which is compiled with HipHop for PHP, a ‘source code transformer’ built by Facebook engineers that turns PHP into C++. </a:t>
            </a:r>
          </a:p>
          <a:p>
            <a:pPr>
              <a:lnSpc>
                <a:spcPct val="160000"/>
              </a:lnSpc>
            </a:pPr>
            <a:r>
              <a:rPr lang="en-US" altLang="zh-CN" sz="2400" smtClean="0"/>
              <a:t>The deployment of HipHop reportedly reduced average CPU consumption on Facebook servers by 50%.</a:t>
            </a:r>
            <a:endParaRPr lang="zh-CN" altLang="zh-CN" sz="2400" smtClean="0"/>
          </a:p>
          <a:p>
            <a:pPr>
              <a:lnSpc>
                <a:spcPct val="160000"/>
              </a:lnSpc>
            </a:pPr>
            <a:r>
              <a:rPr lang="en-US" altLang="zh-CN" sz="2400" smtClean="0"/>
              <a:t>      Facebook used a combination platform based on HBase to store data across distributed machines. </a:t>
            </a:r>
          </a:p>
          <a:p>
            <a:pPr>
              <a:lnSpc>
                <a:spcPct val="160000"/>
              </a:lnSpc>
            </a:pPr>
            <a:r>
              <a:rPr lang="en-US" altLang="zh-CN" sz="2400" smtClean="0"/>
              <a:t>Using a tailing architecture, new events are stored in log files, and the logs are tailed. </a:t>
            </a:r>
            <a:endParaRPr lang="zh-CN" altLang="zh-CN" sz="2400" smtClean="0"/>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pPr>
              <a:lnSpc>
                <a:spcPct val="150000"/>
              </a:lnSpc>
            </a:pPr>
            <a:r>
              <a:rPr lang="en-US" altLang="zh-CN" sz="2400" smtClean="0"/>
              <a:t>The system rolls these events up and writes them into storage. </a:t>
            </a:r>
          </a:p>
          <a:p>
            <a:pPr>
              <a:lnSpc>
                <a:spcPct val="150000"/>
              </a:lnSpc>
            </a:pPr>
            <a:r>
              <a:rPr lang="en-US" altLang="zh-CN" sz="2400" smtClean="0"/>
              <a:t>The User Interface then pulls the data out and displays it to users. </a:t>
            </a:r>
          </a:p>
          <a:p>
            <a:pPr>
              <a:lnSpc>
                <a:spcPct val="150000"/>
              </a:lnSpc>
            </a:pPr>
            <a:r>
              <a:rPr lang="en-US" altLang="zh-CN" sz="2400" smtClean="0"/>
              <a:t>Facebook handles requests as AJAX behavior.</a:t>
            </a:r>
          </a:p>
          <a:p>
            <a:pPr>
              <a:lnSpc>
                <a:spcPct val="150000"/>
              </a:lnSpc>
            </a:pPr>
            <a:r>
              <a:rPr lang="en-US" altLang="zh-CN" sz="2400" smtClean="0"/>
              <a:t>These requests are written to a log file using Scribe (developed by Facebook).</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496"/>
            <a:ext cx="8229600" cy="1143008"/>
          </a:xfrm>
        </p:spPr>
        <p:txBody>
          <a:bodyPr>
            <a:normAutofit/>
          </a:bodyPr>
          <a:lstStyle/>
          <a:p>
            <a:r>
              <a:rPr lang="en-US" altLang="zh-CN" sz="3600" b="1" smtClean="0">
                <a:solidFill>
                  <a:srgbClr val="00B050"/>
                </a:solidFill>
              </a:rPr>
              <a:t>5.1.3 TWITTER</a:t>
            </a:r>
            <a:endParaRPr lang="zh-CN" altLang="en-US" sz="3600" b="1">
              <a:solidFill>
                <a:srgbClr val="00B05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400" smtClean="0"/>
              <a:t>KEYWORDS</a:t>
            </a:r>
            <a:endParaRPr lang="zh-CN" altLang="en-US"/>
          </a:p>
        </p:txBody>
      </p:sp>
      <p:sp>
        <p:nvSpPr>
          <p:cNvPr id="2" name="内容占位符 1"/>
          <p:cNvSpPr>
            <a:spLocks noGrp="1"/>
          </p:cNvSpPr>
          <p:nvPr>
            <p:ph sz="quarter" idx="1"/>
          </p:nvPr>
        </p:nvSpPr>
        <p:spPr/>
        <p:txBody>
          <a:bodyPr>
            <a:normAutofit fontScale="92500"/>
          </a:bodyPr>
          <a:lstStyle/>
          <a:p>
            <a:pPr>
              <a:lnSpc>
                <a:spcPct val="150000"/>
              </a:lnSpc>
            </a:pPr>
            <a:r>
              <a:rPr lang="en-US" altLang="zh-CN" sz="2400" smtClean="0"/>
              <a:t>         register</a:t>
            </a:r>
            <a:r>
              <a:rPr lang="en-US" altLang="zh-CN" sz="2400" b="1" smtClean="0"/>
              <a:t>                </a:t>
            </a:r>
            <a:r>
              <a:rPr lang="en-US" altLang="zh-CN" sz="2400" smtClean="0"/>
              <a:t>       	</a:t>
            </a:r>
            <a:r>
              <a:rPr lang="zh-CN" altLang="zh-CN" sz="2400" smtClean="0"/>
              <a:t>注册，寄存器</a:t>
            </a:r>
          </a:p>
          <a:p>
            <a:pPr>
              <a:lnSpc>
                <a:spcPct val="150000"/>
              </a:lnSpc>
            </a:pPr>
            <a:r>
              <a:rPr lang="en-US" altLang="zh-CN" sz="2400" smtClean="0"/>
              <a:t>         post                         	</a:t>
            </a:r>
            <a:r>
              <a:rPr lang="zh-CN" altLang="zh-CN" sz="2400" smtClean="0"/>
              <a:t>邮政，邮寄，记入，位置</a:t>
            </a:r>
          </a:p>
          <a:p>
            <a:pPr>
              <a:lnSpc>
                <a:spcPct val="150000"/>
              </a:lnSpc>
            </a:pPr>
            <a:r>
              <a:rPr lang="en-US" altLang="zh-CN" sz="2400" smtClean="0"/>
              <a:t>         SMS (Short Message Service)     	</a:t>
            </a:r>
            <a:r>
              <a:rPr lang="zh-CN" altLang="zh-CN" sz="2400" smtClean="0"/>
              <a:t>短消息服务</a:t>
            </a:r>
          </a:p>
          <a:p>
            <a:pPr>
              <a:lnSpc>
                <a:spcPct val="150000"/>
              </a:lnSpc>
            </a:pPr>
            <a:r>
              <a:rPr lang="en-US" altLang="zh-CN" sz="2400" smtClean="0"/>
              <a:t>         tweet                        	</a:t>
            </a:r>
            <a:r>
              <a:rPr lang="zh-CN" altLang="zh-CN" sz="2400" smtClean="0"/>
              <a:t>推文</a:t>
            </a:r>
          </a:p>
          <a:p>
            <a:pPr>
              <a:lnSpc>
                <a:spcPct val="150000"/>
              </a:lnSpc>
            </a:pPr>
            <a:r>
              <a:rPr lang="en-US" altLang="zh-CN" sz="2400" smtClean="0"/>
              <a:t>         retweet                       	</a:t>
            </a:r>
            <a:r>
              <a:rPr lang="zh-CN" altLang="zh-CN" sz="2400" smtClean="0"/>
              <a:t>转推文</a:t>
            </a:r>
          </a:p>
          <a:p>
            <a:pPr>
              <a:lnSpc>
                <a:spcPct val="150000"/>
              </a:lnSpc>
            </a:pPr>
            <a:r>
              <a:rPr lang="en-US" altLang="zh-CN" sz="2400" smtClean="0"/>
              <a:t>         profile                       	</a:t>
            </a:r>
            <a:r>
              <a:rPr lang="zh-CN" altLang="zh-CN" sz="2400" smtClean="0"/>
              <a:t>配置文件，简表，概貌，轮廓</a:t>
            </a:r>
          </a:p>
          <a:p>
            <a:pPr>
              <a:lnSpc>
                <a:spcPct val="150000"/>
              </a:lnSpc>
            </a:pPr>
            <a:r>
              <a:rPr lang="en-US" altLang="zh-CN" sz="2400" smtClean="0"/>
              <a:t>         stack                        	</a:t>
            </a:r>
            <a:r>
              <a:rPr lang="zh-CN" altLang="zh-CN" sz="2400" smtClean="0"/>
              <a:t>栈，堆栈</a:t>
            </a:r>
          </a:p>
          <a:p>
            <a:pPr>
              <a:lnSpc>
                <a:spcPct val="150000"/>
              </a:lnSpc>
            </a:pPr>
            <a:r>
              <a:rPr lang="en-US" altLang="zh-CN" sz="2400" smtClean="0"/>
              <a:t>         Java                         	</a:t>
            </a:r>
            <a:r>
              <a:rPr lang="zh-CN" altLang="zh-CN" sz="2400" smtClean="0"/>
              <a:t>一种程序设计语言</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457200" y="1142984"/>
            <a:ext cx="8229600" cy="4864307"/>
          </a:xfrm>
        </p:spPr>
        <p:txBody>
          <a:bodyPr>
            <a:normAutofit fontScale="92500"/>
          </a:bodyPr>
          <a:lstStyle/>
          <a:p>
            <a:pPr>
              <a:lnSpc>
                <a:spcPct val="160000"/>
              </a:lnSpc>
            </a:pPr>
            <a:r>
              <a:rPr lang="en-US" altLang="zh-CN" sz="2400" smtClean="0"/>
              <a:t>Twitter is an online social networking service that enables users to send and read short 140-character messages called “tweets”.</a:t>
            </a:r>
            <a:endParaRPr lang="zh-CN" altLang="zh-CN" sz="2400" smtClean="0"/>
          </a:p>
          <a:p>
            <a:pPr>
              <a:lnSpc>
                <a:spcPct val="160000"/>
              </a:lnSpc>
            </a:pPr>
            <a:r>
              <a:rPr lang="en-US" altLang="zh-CN" sz="2400" smtClean="0"/>
              <a:t>        Registered users can read and post tweets, but unregistered users can only read them. </a:t>
            </a:r>
          </a:p>
          <a:p>
            <a:pPr>
              <a:lnSpc>
                <a:spcPct val="160000"/>
              </a:lnSpc>
            </a:pPr>
            <a:r>
              <a:rPr lang="en-US" altLang="zh-CN" sz="2400" smtClean="0"/>
              <a:t>Users access Twitter through the website interface, SMS, or mobile device app. </a:t>
            </a:r>
          </a:p>
          <a:p>
            <a:pPr>
              <a:lnSpc>
                <a:spcPct val="160000"/>
              </a:lnSpc>
            </a:pPr>
            <a:r>
              <a:rPr lang="en-US" altLang="zh-CN" sz="2400" smtClean="0"/>
              <a:t>Twitter Inc. is based in San Francisco and has more than 25 offices around the world. </a:t>
            </a:r>
            <a:endParaRPr lang="zh-CN" altLang="zh-CN" sz="24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457200" y="1142984"/>
            <a:ext cx="8229600" cy="4864307"/>
          </a:xfrm>
        </p:spPr>
        <p:txBody>
          <a:bodyPr>
            <a:normAutofit fontScale="92500"/>
          </a:bodyPr>
          <a:lstStyle/>
          <a:p>
            <a:pPr>
              <a:lnSpc>
                <a:spcPct val="160000"/>
              </a:lnSpc>
            </a:pPr>
            <a:r>
              <a:rPr lang="en-US" altLang="zh-CN" sz="2400" smtClean="0"/>
              <a:t>Twitter was created in March, 2006. </a:t>
            </a:r>
          </a:p>
          <a:p>
            <a:pPr>
              <a:lnSpc>
                <a:spcPct val="160000"/>
              </a:lnSpc>
            </a:pPr>
            <a:r>
              <a:rPr lang="en-US" altLang="zh-CN" sz="2400" smtClean="0"/>
              <a:t>The service rapidly gained worldwide popularity, with more than 100 million users who in 2012 posted 340 million tweets per day. </a:t>
            </a:r>
          </a:p>
          <a:p>
            <a:pPr>
              <a:lnSpc>
                <a:spcPct val="160000"/>
              </a:lnSpc>
            </a:pPr>
            <a:r>
              <a:rPr lang="en-US" altLang="zh-CN" sz="2400" smtClean="0"/>
              <a:t>The service also handled 1.6 billion search queries per day. </a:t>
            </a:r>
          </a:p>
          <a:p>
            <a:pPr>
              <a:lnSpc>
                <a:spcPct val="160000"/>
              </a:lnSpc>
            </a:pPr>
            <a:r>
              <a:rPr lang="en-US" altLang="zh-CN" sz="2400" smtClean="0"/>
              <a:t>In 2013 Twitter was one of the ten most-visited websites, and has been described as “the SMS of the Internet.” </a:t>
            </a:r>
          </a:p>
          <a:p>
            <a:pPr>
              <a:lnSpc>
                <a:spcPct val="160000"/>
              </a:lnSpc>
            </a:pPr>
            <a:r>
              <a:rPr lang="en-US" altLang="zh-CN" sz="2400" smtClean="0"/>
              <a:t>As of December 2014, Twitter has more than 500 million users, out of which more than 284 million are active users.</a:t>
            </a:r>
            <a:endParaRPr lang="zh-CN" altLang="zh-C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7467600" cy="868346"/>
          </a:xfrm>
        </p:spPr>
        <p:txBody>
          <a:bodyPr>
            <a:normAutofit/>
          </a:bodyPr>
          <a:lstStyle/>
          <a:p>
            <a:r>
              <a:rPr lang="en-US" altLang="zh-CN" b="1" smtClean="0"/>
              <a:t>1. Features</a:t>
            </a:r>
            <a:endParaRPr lang="zh-CN" altLang="en-US"/>
          </a:p>
        </p:txBody>
      </p:sp>
      <p:sp>
        <p:nvSpPr>
          <p:cNvPr id="3" name="内容占位符 2"/>
          <p:cNvSpPr>
            <a:spLocks noGrp="1"/>
          </p:cNvSpPr>
          <p:nvPr>
            <p:ph sz="quarter" idx="1"/>
          </p:nvPr>
        </p:nvSpPr>
        <p:spPr>
          <a:xfrm>
            <a:off x="457200" y="1285860"/>
            <a:ext cx="8229600" cy="4840303"/>
          </a:xfrm>
        </p:spPr>
        <p:txBody>
          <a:bodyPr>
            <a:normAutofit/>
          </a:bodyPr>
          <a:lstStyle/>
          <a:p>
            <a:pPr>
              <a:lnSpc>
                <a:spcPct val="160000"/>
              </a:lnSpc>
            </a:pPr>
            <a:r>
              <a:rPr lang="en-US" altLang="zh-CN" sz="2400" smtClean="0"/>
              <a:t>Tweets are publicly visible by default, but senders can restrict message delivery to just their followers. </a:t>
            </a:r>
          </a:p>
          <a:p>
            <a:pPr>
              <a:lnSpc>
                <a:spcPct val="160000"/>
              </a:lnSpc>
            </a:pPr>
            <a:r>
              <a:rPr lang="en-US" altLang="zh-CN" sz="2400" smtClean="0"/>
              <a:t>Users can tweet via the Twitter website, compatible external applications (such as for smartphones), or by Short Message Service (SMS) available in certain countries. </a:t>
            </a:r>
          </a:p>
          <a:p>
            <a:pPr>
              <a:lnSpc>
                <a:spcPct val="160000"/>
              </a:lnSpc>
            </a:pPr>
            <a:r>
              <a:rPr lang="en-US" altLang="zh-CN" sz="2400" smtClean="0"/>
              <a:t>Retweeting is when a tweet is forwarded via Twitter by users.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KEYWORDS</a:t>
            </a:r>
            <a:endParaRPr lang="zh-CN" altLang="en-US"/>
          </a:p>
        </p:txBody>
      </p:sp>
      <p:sp>
        <p:nvSpPr>
          <p:cNvPr id="3" name="内容占位符 2"/>
          <p:cNvSpPr>
            <a:spLocks noGrp="1"/>
          </p:cNvSpPr>
          <p:nvPr>
            <p:ph sz="quarter" idx="1"/>
          </p:nvPr>
        </p:nvSpPr>
        <p:spPr>
          <a:xfrm>
            <a:off x="428596" y="1447800"/>
            <a:ext cx="8258204" cy="4572000"/>
          </a:xfrm>
        </p:spPr>
        <p:txBody>
          <a:bodyPr>
            <a:normAutofit fontScale="77500" lnSpcReduction="20000"/>
          </a:bodyPr>
          <a:lstStyle/>
          <a:p>
            <a:pPr>
              <a:lnSpc>
                <a:spcPct val="120000"/>
              </a:lnSpc>
            </a:pPr>
            <a:r>
              <a:rPr lang="en-US" altLang="zh-CN" sz="2800" smtClean="0"/>
              <a:t>      blog                        	</a:t>
            </a:r>
            <a:r>
              <a:rPr lang="zh-CN" altLang="zh-CN" sz="2800" smtClean="0"/>
              <a:t>博客</a:t>
            </a:r>
          </a:p>
          <a:p>
            <a:pPr>
              <a:lnSpc>
                <a:spcPct val="120000"/>
              </a:lnSpc>
            </a:pPr>
            <a:r>
              <a:rPr lang="en-US" altLang="zh-CN" sz="2800" smtClean="0"/>
              <a:t>      social network               	</a:t>
            </a:r>
            <a:r>
              <a:rPr lang="zh-CN" altLang="zh-CN" sz="2800" smtClean="0"/>
              <a:t>社交网</a:t>
            </a:r>
          </a:p>
          <a:p>
            <a:pPr>
              <a:lnSpc>
                <a:spcPct val="120000"/>
              </a:lnSpc>
            </a:pPr>
            <a:r>
              <a:rPr lang="en-US" altLang="zh-CN" sz="2800" smtClean="0"/>
              <a:t>      microblogging               	</a:t>
            </a:r>
            <a:r>
              <a:rPr lang="zh-CN" altLang="zh-CN" sz="2800" smtClean="0"/>
              <a:t>微博</a:t>
            </a:r>
          </a:p>
          <a:p>
            <a:pPr>
              <a:lnSpc>
                <a:spcPct val="120000"/>
              </a:lnSpc>
            </a:pPr>
            <a:r>
              <a:rPr lang="en-US" altLang="zh-CN" sz="2800" smtClean="0"/>
              <a:t>      voice chat                   	</a:t>
            </a:r>
            <a:r>
              <a:rPr lang="zh-CN" altLang="zh-CN" sz="2800" smtClean="0"/>
              <a:t>语音聊天</a:t>
            </a:r>
          </a:p>
          <a:p>
            <a:pPr>
              <a:lnSpc>
                <a:spcPct val="120000"/>
              </a:lnSpc>
            </a:pPr>
            <a:r>
              <a:rPr lang="en-US" altLang="zh-CN" sz="2800" smtClean="0"/>
              <a:t>      portal                      	</a:t>
            </a:r>
            <a:r>
              <a:rPr lang="zh-CN" altLang="zh-CN" sz="2800" smtClean="0"/>
              <a:t>门户</a:t>
            </a:r>
          </a:p>
          <a:p>
            <a:pPr>
              <a:lnSpc>
                <a:spcPct val="120000"/>
              </a:lnSpc>
            </a:pPr>
            <a:r>
              <a:rPr lang="en-US" altLang="zh-CN" sz="2800" smtClean="0"/>
              <a:t>      video call                    	</a:t>
            </a:r>
            <a:r>
              <a:rPr lang="zh-CN" altLang="zh-CN" sz="2800" smtClean="0"/>
              <a:t>视频呼叫</a:t>
            </a:r>
          </a:p>
          <a:p>
            <a:pPr>
              <a:lnSpc>
                <a:spcPct val="120000"/>
              </a:lnSpc>
            </a:pPr>
            <a:r>
              <a:rPr lang="en-US" altLang="zh-CN" sz="2800" smtClean="0"/>
              <a:t>      multimedia                  	</a:t>
            </a:r>
            <a:r>
              <a:rPr lang="zh-CN" altLang="zh-CN" sz="2800" smtClean="0"/>
              <a:t>多媒体</a:t>
            </a:r>
          </a:p>
          <a:p>
            <a:pPr>
              <a:lnSpc>
                <a:spcPct val="120000"/>
              </a:lnSpc>
            </a:pPr>
            <a:r>
              <a:rPr lang="en-US" altLang="zh-CN" sz="2800" smtClean="0"/>
              <a:t>      counterpart                  	</a:t>
            </a:r>
            <a:r>
              <a:rPr lang="zh-CN" altLang="zh-CN" sz="2800" smtClean="0"/>
              <a:t>副本，复本，对应物</a:t>
            </a:r>
          </a:p>
          <a:p>
            <a:pPr>
              <a:lnSpc>
                <a:spcPct val="120000"/>
              </a:lnSpc>
            </a:pPr>
            <a:r>
              <a:rPr lang="en-US" altLang="zh-CN" sz="2800" smtClean="0"/>
              <a:t>      open source                 	</a:t>
            </a:r>
            <a:r>
              <a:rPr lang="zh-CN" altLang="zh-CN" sz="2800" smtClean="0"/>
              <a:t>开源</a:t>
            </a:r>
          </a:p>
          <a:p>
            <a:pPr>
              <a:lnSpc>
                <a:spcPct val="120000"/>
              </a:lnSpc>
            </a:pPr>
            <a:r>
              <a:rPr lang="en-US" altLang="zh-CN" sz="2800" smtClean="0"/>
              <a:t>      cross platform               	</a:t>
            </a:r>
            <a:r>
              <a:rPr lang="zh-CN" altLang="zh-CN" sz="2800" smtClean="0"/>
              <a:t>跨平台</a:t>
            </a:r>
          </a:p>
          <a:p>
            <a:pPr>
              <a:lnSpc>
                <a:spcPct val="120000"/>
              </a:lnSpc>
            </a:pPr>
            <a:r>
              <a:rPr lang="en-US" altLang="zh-CN" sz="2800" smtClean="0"/>
              <a:t>      reverse engineering           	</a:t>
            </a:r>
            <a:r>
              <a:rPr lang="zh-CN" altLang="zh-CN" sz="2800" smtClean="0"/>
              <a:t>逆（反）向工程</a:t>
            </a:r>
            <a:r>
              <a:rPr lang="en-US" altLang="zh-CN" sz="2800" smtClean="0"/>
              <a:t> </a:t>
            </a:r>
            <a:endParaRPr lang="zh-CN" altLang="zh-CN"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85860"/>
            <a:ext cx="8229600" cy="4840303"/>
          </a:xfrm>
        </p:spPr>
        <p:txBody>
          <a:bodyPr>
            <a:normAutofit/>
          </a:bodyPr>
          <a:lstStyle/>
          <a:p>
            <a:pPr>
              <a:lnSpc>
                <a:spcPct val="160000"/>
              </a:lnSpc>
            </a:pPr>
            <a:r>
              <a:rPr lang="en-US" altLang="zh-CN" sz="2400" smtClean="0"/>
              <a:t>Both tweets and retweets can be tracked to see which ones are most popular. </a:t>
            </a:r>
          </a:p>
          <a:p>
            <a:pPr>
              <a:lnSpc>
                <a:spcPct val="160000"/>
              </a:lnSpc>
            </a:pPr>
            <a:r>
              <a:rPr lang="en-US" altLang="zh-CN" sz="2400" smtClean="0"/>
              <a:t>While the service is free, accessing it through SMS may incur phone service provider fees. </a:t>
            </a:r>
          </a:p>
          <a:p>
            <a:pPr>
              <a:lnSpc>
                <a:spcPct val="160000"/>
              </a:lnSpc>
            </a:pPr>
            <a:r>
              <a:rPr lang="en-US" altLang="zh-CN" sz="2400" smtClean="0"/>
              <a:t>Twitter allows users to update their profile via their mobile phone either by text messaging or by apps released for certain smartphones and tablets. </a:t>
            </a:r>
            <a:endParaRPr lang="zh-CN" altLang="zh-CN" sz="240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85860"/>
            <a:ext cx="8229600" cy="4840303"/>
          </a:xfrm>
        </p:spPr>
        <p:txBody>
          <a:bodyPr>
            <a:normAutofit fontScale="92500"/>
          </a:bodyPr>
          <a:lstStyle/>
          <a:p>
            <a:pPr>
              <a:lnSpc>
                <a:spcPct val="160000"/>
              </a:lnSpc>
            </a:pPr>
            <a:r>
              <a:rPr lang="en-US" altLang="zh-CN" sz="2400" smtClean="0"/>
              <a:t>As a social network, Twitter revolves around the principle of followers. </a:t>
            </a:r>
          </a:p>
          <a:p>
            <a:pPr>
              <a:lnSpc>
                <a:spcPct val="160000"/>
              </a:lnSpc>
            </a:pPr>
            <a:r>
              <a:rPr lang="en-US" altLang="zh-CN" sz="2400" smtClean="0"/>
              <a:t>When you choose to follow another Twitter user, that user’s tweets appear in reverse chronological order on your main Twitter page. </a:t>
            </a:r>
          </a:p>
          <a:p>
            <a:pPr>
              <a:lnSpc>
                <a:spcPct val="160000"/>
              </a:lnSpc>
            </a:pPr>
            <a:r>
              <a:rPr lang="en-US" altLang="zh-CN" sz="2400" smtClean="0"/>
              <a:t>If you follow 20 people, you’ll see a mix of tweets scrolling down the page: breakfast-cereal updates, interesting new links, music recommendations, even musings on the future of education.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868346"/>
          </a:xfrm>
        </p:spPr>
        <p:txBody>
          <a:bodyPr>
            <a:normAutofit/>
          </a:bodyPr>
          <a:lstStyle/>
          <a:p>
            <a:r>
              <a:rPr lang="en-US" altLang="zh-CN" b="1" smtClean="0"/>
              <a:t>2. Implementation</a:t>
            </a:r>
            <a:endParaRPr lang="zh-CN" altLang="en-US"/>
          </a:p>
        </p:txBody>
      </p:sp>
      <p:sp>
        <p:nvSpPr>
          <p:cNvPr id="3" name="内容占位符 2"/>
          <p:cNvSpPr>
            <a:spLocks noGrp="1"/>
          </p:cNvSpPr>
          <p:nvPr>
            <p:ph sz="quarter" idx="1"/>
          </p:nvPr>
        </p:nvSpPr>
        <p:spPr/>
        <p:txBody>
          <a:bodyPr>
            <a:normAutofit/>
          </a:bodyPr>
          <a:lstStyle/>
          <a:p>
            <a:pPr>
              <a:lnSpc>
                <a:spcPct val="160000"/>
              </a:lnSpc>
            </a:pPr>
            <a:r>
              <a:rPr lang="en-US" altLang="zh-CN" sz="2800" smtClean="0"/>
              <a:t>Twitter places great reliance on open-source software. </a:t>
            </a:r>
          </a:p>
          <a:p>
            <a:pPr>
              <a:lnSpc>
                <a:spcPct val="160000"/>
              </a:lnSpc>
            </a:pPr>
            <a:r>
              <a:rPr lang="en-US" altLang="zh-CN" sz="2800" smtClean="0"/>
              <a:t>The Twitter Web interface uses the Ruby on Rails framework, deployed on a performance enhanced Ruby Enterprise Edition implementation of Ruby.</a:t>
            </a:r>
            <a:endParaRPr lang="zh-CN" altLang="zh-CN" sz="28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pPr>
              <a:lnSpc>
                <a:spcPct val="150000"/>
              </a:lnSpc>
            </a:pPr>
            <a:r>
              <a:rPr lang="en-US" altLang="zh-CN" sz="2400" smtClean="0"/>
              <a:t>As of April 6, 2011, Twitter engineers confirmed they had switched away from their Ruby on Rails search stack, to a Java server they call Blender.</a:t>
            </a:r>
            <a:endParaRPr lang="zh-CN" altLang="zh-CN" sz="2400" smtClean="0"/>
          </a:p>
          <a:p>
            <a:pPr>
              <a:lnSpc>
                <a:spcPct val="150000"/>
              </a:lnSpc>
            </a:pPr>
            <a:r>
              <a:rPr lang="en-US" altLang="zh-CN" sz="2400" smtClean="0"/>
              <a:t>        The service’s application programming interface (API) allows other web services and applications to integrate with Twitter.</a:t>
            </a:r>
            <a:endParaRPr lang="zh-CN" altLang="zh-CN" sz="2400" smtClean="0"/>
          </a:p>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496"/>
            <a:ext cx="8229600" cy="1143008"/>
          </a:xfrm>
        </p:spPr>
        <p:txBody>
          <a:bodyPr>
            <a:normAutofit/>
          </a:bodyPr>
          <a:lstStyle/>
          <a:p>
            <a:r>
              <a:rPr lang="en-US" altLang="zh-CN" sz="3600" b="1" smtClean="0">
                <a:solidFill>
                  <a:srgbClr val="00B050"/>
                </a:solidFill>
              </a:rPr>
              <a:t>5.1.4 WECHAT</a:t>
            </a:r>
            <a:endParaRPr lang="zh-CN" altLang="en-US" sz="3600" b="1">
              <a:solidFill>
                <a:srgbClr val="00B05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400" smtClean="0"/>
              <a:t>KEYWORDS</a:t>
            </a:r>
            <a:endParaRPr lang="zh-CN" altLang="en-US"/>
          </a:p>
        </p:txBody>
      </p:sp>
      <p:sp>
        <p:nvSpPr>
          <p:cNvPr id="2" name="内容占位符 1"/>
          <p:cNvSpPr>
            <a:spLocks noGrp="1"/>
          </p:cNvSpPr>
          <p:nvPr>
            <p:ph sz="quarter" idx="1"/>
          </p:nvPr>
        </p:nvSpPr>
        <p:spPr/>
        <p:txBody>
          <a:bodyPr>
            <a:normAutofit/>
          </a:bodyPr>
          <a:lstStyle/>
          <a:p>
            <a:r>
              <a:rPr lang="en-US" altLang="zh-CN" sz="2400" smtClean="0"/>
              <a:t>           </a:t>
            </a:r>
            <a:r>
              <a:rPr lang="en-US" altLang="zh-CN" sz="2800" smtClean="0"/>
              <a:t>Web Chat                   	</a:t>
            </a:r>
            <a:r>
              <a:rPr lang="zh-CN" altLang="zh-CN" sz="2800" smtClean="0"/>
              <a:t>微信</a:t>
            </a:r>
          </a:p>
          <a:p>
            <a:r>
              <a:rPr lang="en-US" altLang="zh-CN" sz="2800" smtClean="0"/>
              <a:t>          message                    	</a:t>
            </a:r>
            <a:r>
              <a:rPr lang="zh-CN" altLang="zh-CN" sz="2800" smtClean="0"/>
              <a:t>消息，信息，电文</a:t>
            </a:r>
          </a:p>
          <a:p>
            <a:r>
              <a:rPr lang="en-US" altLang="zh-CN" sz="2800" smtClean="0"/>
              <a:t>          register                     	</a:t>
            </a:r>
            <a:r>
              <a:rPr lang="zh-CN" altLang="zh-CN" sz="2800" smtClean="0"/>
              <a:t>注册，寄存器</a:t>
            </a:r>
          </a:p>
          <a:p>
            <a:r>
              <a:rPr lang="en-US" altLang="zh-CN" sz="2800" smtClean="0"/>
              <a:t>          sign up                     	</a:t>
            </a:r>
            <a:r>
              <a:rPr lang="zh-CN" altLang="zh-CN" sz="2800" smtClean="0"/>
              <a:t>签约，参加，入队</a:t>
            </a:r>
          </a:p>
          <a:p>
            <a:r>
              <a:rPr lang="en-US" altLang="zh-CN" sz="2800" smtClean="0"/>
              <a:t>          text messaging               	</a:t>
            </a:r>
            <a:r>
              <a:rPr lang="zh-CN" altLang="zh-CN" sz="2800" smtClean="0"/>
              <a:t>文本消息</a:t>
            </a:r>
          </a:p>
          <a:p>
            <a:r>
              <a:rPr lang="en-US" altLang="zh-CN" sz="2800" smtClean="0"/>
              <a:t>          broadcast                   	</a:t>
            </a:r>
            <a:r>
              <a:rPr lang="zh-CN" altLang="zh-CN" sz="2800" smtClean="0"/>
              <a:t>广播</a:t>
            </a:r>
          </a:p>
          <a:p>
            <a:r>
              <a:rPr lang="en-US" altLang="zh-CN" sz="2800" smtClean="0"/>
              <a:t>          photograph                  	</a:t>
            </a:r>
            <a:r>
              <a:rPr lang="zh-CN" altLang="zh-CN" sz="2800" smtClean="0"/>
              <a:t>照片，相片</a:t>
            </a:r>
          </a:p>
          <a:p>
            <a:r>
              <a:rPr lang="en-US" altLang="zh-CN" sz="2800" smtClean="0"/>
              <a:t>          video                       	</a:t>
            </a:r>
            <a:r>
              <a:rPr lang="zh-CN" altLang="zh-CN" sz="2800" smtClean="0"/>
              <a:t>视频</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457200" y="1219200"/>
            <a:ext cx="8472518" cy="4937760"/>
          </a:xfrm>
        </p:spPr>
        <p:txBody>
          <a:bodyPr>
            <a:normAutofit/>
          </a:bodyPr>
          <a:lstStyle/>
          <a:p>
            <a:r>
              <a:rPr lang="en-US" altLang="zh-CN" sz="2800" smtClean="0"/>
              <a:t>          Bluetooth                   	</a:t>
            </a:r>
            <a:r>
              <a:rPr lang="zh-CN" altLang="zh-CN" sz="2800" smtClean="0"/>
              <a:t>蓝牙</a:t>
            </a:r>
          </a:p>
          <a:p>
            <a:r>
              <a:rPr lang="en-US" altLang="zh-CN" sz="2800" smtClean="0"/>
              <a:t>          random                     	</a:t>
            </a:r>
            <a:r>
              <a:rPr lang="zh-CN" altLang="zh-CN" sz="2800" smtClean="0"/>
              <a:t>随机的</a:t>
            </a:r>
          </a:p>
          <a:p>
            <a:r>
              <a:rPr lang="en-US" altLang="zh-CN" sz="2800" smtClean="0"/>
              <a:t>          integration                  	</a:t>
            </a:r>
            <a:r>
              <a:rPr lang="zh-CN" altLang="zh-CN" sz="2800" smtClean="0"/>
              <a:t>集成，整合</a:t>
            </a:r>
          </a:p>
          <a:p>
            <a:r>
              <a:rPr lang="en-US" altLang="zh-CN" sz="2800" smtClean="0"/>
              <a:t>          social networking service     </a:t>
            </a:r>
            <a:r>
              <a:rPr lang="zh-CN" altLang="zh-CN" sz="2800" smtClean="0"/>
              <a:t>社交网络服务</a:t>
            </a:r>
          </a:p>
          <a:p>
            <a:r>
              <a:rPr lang="en-US" altLang="zh-CN" sz="2800" smtClean="0"/>
              <a:t>          embellish                   	</a:t>
            </a:r>
            <a:r>
              <a:rPr lang="zh-CN" altLang="zh-CN" sz="2800" smtClean="0"/>
              <a:t>美化，装饰，修饰</a:t>
            </a:r>
          </a:p>
          <a:p>
            <a:r>
              <a:rPr lang="en-US" altLang="zh-CN" sz="2800" smtClean="0"/>
              <a:t>          filter                     </a:t>
            </a:r>
            <a:r>
              <a:rPr lang="zh-CN" altLang="zh-CN" sz="2800" smtClean="0"/>
              <a:t>过滤器，滤波器，筛选程序</a:t>
            </a:r>
            <a:endParaRPr lang="en-US" altLang="zh-CN" sz="2800" smtClean="0"/>
          </a:p>
          <a:p>
            <a:r>
              <a:rPr lang="en-US" altLang="zh-CN" sz="2800" smtClean="0"/>
              <a:t>          caption                    	</a:t>
            </a:r>
            <a:r>
              <a:rPr lang="zh-CN" altLang="zh-CN" sz="2800" smtClean="0"/>
              <a:t>标题，图片说明，字幕</a:t>
            </a:r>
          </a:p>
          <a:p>
            <a:r>
              <a:rPr lang="en-US" altLang="zh-CN" sz="2800" smtClean="0"/>
              <a:t>          subscriber                   	</a:t>
            </a:r>
            <a:r>
              <a:rPr lang="zh-CN" altLang="zh-CN" sz="2800" smtClean="0"/>
              <a:t>用户</a:t>
            </a:r>
            <a:endParaRPr lang="zh-CN" altLang="zh-CN" sz="28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457200" y="1357298"/>
            <a:ext cx="8229600" cy="4649993"/>
          </a:xfrm>
        </p:spPr>
        <p:txBody>
          <a:bodyPr>
            <a:normAutofit fontScale="92500" lnSpcReduction="20000"/>
          </a:bodyPr>
          <a:lstStyle/>
          <a:p>
            <a:pPr>
              <a:lnSpc>
                <a:spcPct val="160000"/>
              </a:lnSpc>
            </a:pPr>
            <a:r>
              <a:rPr lang="en-US" altLang="zh-CN" sz="2400" smtClean="0"/>
              <a:t> WeChat is a mobile text and voice messaging communication service developed by Tencent in China, first released in January 2011. </a:t>
            </a:r>
          </a:p>
          <a:p>
            <a:pPr>
              <a:lnSpc>
                <a:spcPct val="160000"/>
              </a:lnSpc>
            </a:pPr>
            <a:r>
              <a:rPr lang="en-US" altLang="zh-CN" sz="2400" smtClean="0"/>
              <a:t>It is the largest standalone messaging app by monthly active users. </a:t>
            </a:r>
            <a:endParaRPr lang="zh-CN" altLang="zh-CN" sz="2400" smtClean="0"/>
          </a:p>
          <a:p>
            <a:pPr>
              <a:lnSpc>
                <a:spcPct val="160000"/>
              </a:lnSpc>
            </a:pPr>
            <a:r>
              <a:rPr lang="en-US" altLang="zh-CN" sz="2400" smtClean="0"/>
              <a:t>        The app is available on Android, iPhone, BlackBerry, Windows Phone and Symbian phones, and there are also Web-based and OS X clients but these require the user to have the app installed on a supported mobile phone for authentication.</a:t>
            </a:r>
          </a:p>
          <a:p>
            <a:pPr>
              <a:lnSpc>
                <a:spcPct val="160000"/>
              </a:lnSpc>
            </a:pPr>
            <a:r>
              <a:rPr lang="en-US" altLang="zh-CN" sz="2400" smtClean="0"/>
              <a:t>As of August 2014, WeChat has 438 million active users; with 70 million outside of China. </a:t>
            </a:r>
            <a:endParaRPr lang="zh-CN" altLang="zh-CN" sz="24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457200" y="1357298"/>
            <a:ext cx="8229600" cy="4649993"/>
          </a:xfrm>
        </p:spPr>
        <p:txBody>
          <a:bodyPr>
            <a:normAutofit fontScale="92500" lnSpcReduction="20000"/>
          </a:bodyPr>
          <a:lstStyle/>
          <a:p>
            <a:pPr>
              <a:lnSpc>
                <a:spcPct val="160000"/>
              </a:lnSpc>
            </a:pPr>
            <a:r>
              <a:rPr lang="en-US" altLang="zh-CN" sz="2400" smtClean="0"/>
              <a:t>Users can register WeChat with Facebook account or sign up with phone number. </a:t>
            </a:r>
          </a:p>
          <a:p>
            <a:pPr>
              <a:lnSpc>
                <a:spcPct val="160000"/>
              </a:lnSpc>
            </a:pPr>
            <a:r>
              <a:rPr lang="en-US" altLang="zh-CN" sz="2400" smtClean="0"/>
              <a:t>WeChat currently supports phone numbers of more than 100 countries to register. </a:t>
            </a:r>
          </a:p>
          <a:p>
            <a:pPr>
              <a:lnSpc>
                <a:spcPct val="160000"/>
              </a:lnSpc>
            </a:pPr>
            <a:r>
              <a:rPr lang="en-US" altLang="zh-CN" sz="2800" smtClean="0"/>
              <a:t>Registration cannot be done directly through Tencent QQ. </a:t>
            </a:r>
          </a:p>
          <a:p>
            <a:pPr>
              <a:lnSpc>
                <a:spcPct val="160000"/>
              </a:lnSpc>
            </a:pPr>
            <a:r>
              <a:rPr lang="en-US" altLang="zh-CN" sz="2800" smtClean="0"/>
              <a:t>But users can connect their WeChat account with Tencent QQ account after registering through phone number.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60000"/>
              </a:lnSpc>
            </a:pPr>
            <a:r>
              <a:rPr lang="en-US" altLang="zh-CN" sz="2400" smtClean="0"/>
              <a:t>WeChat provides text messaging, hold-to-talk voice messaging, broadcast (one-to-many) messaging, sharing of photographs and videos, and location sharing. </a:t>
            </a:r>
          </a:p>
          <a:p>
            <a:pPr>
              <a:lnSpc>
                <a:spcPct val="160000"/>
              </a:lnSpc>
            </a:pPr>
            <a:r>
              <a:rPr lang="en-US" altLang="zh-CN" sz="2400" smtClean="0"/>
              <a:t>It can exchange contacts with people nearby via Bluetooth, as well as providing various features for contacting people at random if desired and integration with social networking services such as those run by Facebook and Tencent QQ.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496"/>
            <a:ext cx="8229600" cy="1143008"/>
          </a:xfrm>
        </p:spPr>
        <p:txBody>
          <a:bodyPr>
            <a:normAutofit/>
          </a:bodyPr>
          <a:lstStyle/>
          <a:p>
            <a:r>
              <a:rPr lang="en-US" altLang="zh-CN" sz="3600" b="1" smtClean="0">
                <a:solidFill>
                  <a:srgbClr val="00B050"/>
                </a:solidFill>
              </a:rPr>
              <a:t>5.1.1 QQ</a:t>
            </a:r>
            <a:endParaRPr lang="zh-CN" altLang="en-US" sz="3600" b="1">
              <a:solidFill>
                <a:srgbClr val="00B05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60000"/>
              </a:lnSpc>
            </a:pPr>
            <a:r>
              <a:rPr lang="en-US" altLang="zh-CN" sz="2400" smtClean="0"/>
              <a:t>Photographs may also be embellished with filters and captions, and a machine translation service is available.</a:t>
            </a:r>
          </a:p>
          <a:p>
            <a:pPr>
              <a:lnSpc>
                <a:spcPct val="160000"/>
              </a:lnSpc>
            </a:pPr>
            <a:r>
              <a:rPr lang="en-US" altLang="zh-CN" sz="2400" smtClean="0"/>
              <a:t>WeChat supports users to register as a public account which enables them to push feeds to subscribers, interact with subscribers and provide them with service. </a:t>
            </a:r>
          </a:p>
          <a:p>
            <a:pPr>
              <a:lnSpc>
                <a:spcPct val="160000"/>
              </a:lnSpc>
            </a:pPr>
            <a:r>
              <a:rPr lang="en-US" altLang="zh-CN" sz="2400" smtClean="0"/>
              <a:t>By the end of 2014, number of Wechat public accounts had reached 8 million. </a:t>
            </a:r>
            <a:endParaRPr lang="zh-CN" altLang="zh-CN" sz="2400" smtClean="0"/>
          </a:p>
          <a:p>
            <a:pPr>
              <a:lnSpc>
                <a:spcPct val="160000"/>
              </a:lnSpc>
            </a:pP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fontScale="92500"/>
          </a:bodyPr>
          <a:lstStyle/>
          <a:p>
            <a:pPr>
              <a:lnSpc>
                <a:spcPct val="150000"/>
              </a:lnSpc>
            </a:pPr>
            <a:r>
              <a:rPr lang="en-US" altLang="zh-CN" sz="2400" smtClean="0"/>
              <a:t>In China, WeChat public accounts have become a common service or promotion platform for government, news media and companies. </a:t>
            </a:r>
          </a:p>
          <a:p>
            <a:pPr>
              <a:lnSpc>
                <a:spcPct val="150000"/>
              </a:lnSpc>
            </a:pPr>
            <a:r>
              <a:rPr lang="en-US" altLang="zh-CN" sz="2400" smtClean="0"/>
              <a:t>Specific public account subscribers use the platform for service like hospital pre-registration, visa renewal or credit card service.</a:t>
            </a:r>
            <a:endParaRPr lang="zh-CN" altLang="zh-CN" sz="2400" smtClean="0"/>
          </a:p>
          <a:p>
            <a:pPr>
              <a:lnSpc>
                <a:spcPct val="150000"/>
              </a:lnSpc>
            </a:pPr>
            <a:r>
              <a:rPr lang="en-US" altLang="zh-CN" sz="2400" smtClean="0"/>
              <a:t>        On 30 September 2014, WeChat 6.0 was launched with new features and functions include Sight capture and share. </a:t>
            </a:r>
            <a:endParaRPr lang="zh-CN" altLang="zh-CN" sz="2400" smtClean="0"/>
          </a:p>
          <a:p>
            <a:pPr>
              <a:lnSpc>
                <a:spcPct val="150000"/>
              </a:lnSpc>
            </a:pPr>
            <a:r>
              <a:rPr lang="en-US" altLang="zh-CN" sz="2400" smtClean="0"/>
              <a:t>        According to GlobalWebIndex, WeChat is the fifth most used smartphone app worldwide and in August 2013, following Google Maps, Facebook, YouTube and Google+. </a:t>
            </a:r>
          </a:p>
          <a:p>
            <a:pPr>
              <a:lnSpc>
                <a:spcPct val="150000"/>
              </a:lnSpc>
            </a:pPr>
            <a:endParaRPr lang="zh-CN" altLang="zh-CN"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50000"/>
              </a:lnSpc>
            </a:pPr>
            <a:r>
              <a:rPr lang="en-US" altLang="zh-CN" sz="2400" smtClean="0"/>
              <a:t>WeChat claimed it had 100 million registered international users which is achieved in only 3 months from 50 million registered international users. </a:t>
            </a:r>
          </a:p>
          <a:p>
            <a:pPr>
              <a:lnSpc>
                <a:spcPct val="150000"/>
              </a:lnSpc>
            </a:pPr>
            <a:r>
              <a:rPr lang="en-US" altLang="zh-CN" sz="2400" smtClean="0"/>
              <a:t>It also claimed 300 million registered Chinese users. </a:t>
            </a:r>
            <a:endParaRPr lang="zh-CN" altLang="zh-CN" sz="2400" smtClean="0"/>
          </a:p>
          <a:p>
            <a:pPr>
              <a:lnSpc>
                <a:spcPct val="150000"/>
              </a:lnSpc>
            </a:pPr>
            <a:r>
              <a:rPr lang="en-US" altLang="zh-CN" sz="2400" smtClean="0"/>
              <a:t>        According to Xinhua, WeChat total users reached 600 millions users worldwide in October 2013. </a:t>
            </a:r>
          </a:p>
          <a:p>
            <a:pPr>
              <a:lnSpc>
                <a:spcPct val="150000"/>
              </a:lnSpc>
            </a:pPr>
            <a:r>
              <a:rPr lang="en-US" altLang="zh-CN" sz="2400" smtClean="0"/>
              <a:t>In addition,approximately 30 per cent of the total WeChat are users abroad. </a:t>
            </a:r>
            <a:endParaRPr lang="zh-CN" altLang="zh-CN"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42910" y="857232"/>
            <a:ext cx="7772400" cy="4429132"/>
          </a:xfrm>
        </p:spPr>
        <p:txBody>
          <a:bodyPr>
            <a:normAutofit fontScale="90000"/>
          </a:bodyPr>
          <a:lstStyle/>
          <a:p>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PART 2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INTERNET APPLICATIONS</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smtClean="0">
                <a:solidFill>
                  <a:srgbClr val="00B050"/>
                </a:solidFill>
              </a:rPr>
              <a:t>CHAPTER 5  NEW INTERNET APPLICATIONS</a:t>
            </a: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3600" b="1" smtClean="0">
                <a:solidFill>
                  <a:srgbClr val="C00000"/>
                </a:solidFill>
              </a:rPr>
              <a:t>5.2  SOCIAL NETWORKING SERVICE (SNS)</a:t>
            </a:r>
            <a:r>
              <a:rPr lang="en-US" altLang="zh-CN" sz="4400" smtClean="0">
                <a:solidFill>
                  <a:srgbClr val="00B050"/>
                </a:solidFill>
              </a:rPr>
              <a:t/>
            </a:r>
            <a:br>
              <a:rPr lang="en-US" altLang="zh-CN" sz="4400" smtClean="0">
                <a:solidFill>
                  <a:srgbClr val="00B050"/>
                </a:solidFill>
              </a:rPr>
            </a:br>
            <a:endParaRPr lang="zh-CN" altLang="en-US" sz="3600" b="1">
              <a:solidFill>
                <a:srgbClr val="C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496"/>
            <a:ext cx="8229600" cy="1143008"/>
          </a:xfrm>
        </p:spPr>
        <p:txBody>
          <a:bodyPr>
            <a:normAutofit/>
          </a:bodyPr>
          <a:lstStyle/>
          <a:p>
            <a:r>
              <a:rPr lang="en-US" altLang="zh-CN" sz="3600" b="1" smtClean="0">
                <a:solidFill>
                  <a:srgbClr val="00B050"/>
                </a:solidFill>
              </a:rPr>
              <a:t>5.2.1 WIKI</a:t>
            </a:r>
            <a:endParaRPr lang="zh-CN" altLang="en-US" sz="3600" b="1">
              <a:solidFill>
                <a:srgbClr val="00B05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400" smtClean="0"/>
              <a:t>KEYWORDS</a:t>
            </a:r>
            <a:endParaRPr lang="zh-CN" altLang="en-US"/>
          </a:p>
        </p:txBody>
      </p:sp>
      <p:sp>
        <p:nvSpPr>
          <p:cNvPr id="2" name="内容占位符 1"/>
          <p:cNvSpPr>
            <a:spLocks noGrp="1"/>
          </p:cNvSpPr>
          <p:nvPr>
            <p:ph sz="quarter" idx="1"/>
          </p:nvPr>
        </p:nvSpPr>
        <p:spPr/>
        <p:txBody>
          <a:bodyPr>
            <a:normAutofit/>
          </a:bodyPr>
          <a:lstStyle/>
          <a:p>
            <a:r>
              <a:rPr lang="en-US" altLang="zh-CN" sz="2400" smtClean="0"/>
              <a:t>         interlink                	</a:t>
            </a:r>
            <a:r>
              <a:rPr lang="zh-CN" altLang="zh-CN" sz="2400" smtClean="0"/>
              <a:t>相互链接</a:t>
            </a:r>
          </a:p>
          <a:p>
            <a:r>
              <a:rPr lang="en-US" altLang="zh-CN" sz="2400" smtClean="0"/>
              <a:t>	community website       	</a:t>
            </a:r>
            <a:r>
              <a:rPr lang="zh-CN" altLang="zh-CN" sz="2400" smtClean="0"/>
              <a:t>团体网站</a:t>
            </a:r>
          </a:p>
          <a:p>
            <a:r>
              <a:rPr lang="en-US" altLang="zh-CN" sz="2400" smtClean="0"/>
              <a:t>	intranet                	</a:t>
            </a:r>
            <a:r>
              <a:rPr lang="zh-CN" altLang="zh-CN" sz="2400" smtClean="0"/>
              <a:t>内联网</a:t>
            </a:r>
          </a:p>
          <a:p>
            <a:r>
              <a:rPr lang="en-US" altLang="zh-CN" sz="2400" smtClean="0"/>
              <a:t>	add-on                 	</a:t>
            </a:r>
            <a:r>
              <a:rPr lang="zh-CN" altLang="zh-CN" sz="2400" smtClean="0"/>
              <a:t>附件</a:t>
            </a:r>
          </a:p>
          <a:p>
            <a:r>
              <a:rPr lang="en-US" altLang="zh-CN" sz="2400" smtClean="0"/>
              <a:t>	landscape               	</a:t>
            </a:r>
            <a:r>
              <a:rPr lang="zh-CN" altLang="zh-CN" sz="2400" smtClean="0"/>
              <a:t>景色，风景</a:t>
            </a:r>
          </a:p>
          <a:p>
            <a:r>
              <a:rPr lang="en-US" altLang="zh-CN" sz="2400" smtClean="0"/>
              <a:t>	hyperlink               	</a:t>
            </a:r>
            <a:r>
              <a:rPr lang="zh-CN" altLang="zh-CN" sz="2400" smtClean="0"/>
              <a:t>超链接</a:t>
            </a:r>
          </a:p>
          <a:p>
            <a:r>
              <a:rPr lang="en-US" altLang="zh-CN" sz="2400" smtClean="0"/>
              <a:t>	database                	</a:t>
            </a:r>
            <a:r>
              <a:rPr lang="zh-CN" altLang="zh-CN" sz="2400" smtClean="0"/>
              <a:t>数据库</a:t>
            </a:r>
          </a:p>
          <a:p>
            <a:r>
              <a:rPr lang="en-US" altLang="zh-CN" sz="2400" smtClean="0"/>
              <a:t>	searching               	</a:t>
            </a:r>
            <a:r>
              <a:rPr lang="zh-CN" altLang="zh-CN" sz="2400" smtClean="0"/>
              <a:t>搜索</a:t>
            </a:r>
          </a:p>
          <a:p>
            <a:r>
              <a:rPr lang="en-US" altLang="zh-CN" sz="2400" smtClean="0"/>
              <a:t>	user account            	</a:t>
            </a:r>
            <a:r>
              <a:rPr lang="zh-CN" altLang="zh-CN" sz="2400" smtClean="0"/>
              <a:t>用户账户</a:t>
            </a:r>
          </a:p>
          <a:p>
            <a:r>
              <a:rPr lang="en-US" altLang="zh-CN" sz="2400" smtClean="0"/>
              <a:t>	log                    	</a:t>
            </a:r>
            <a:r>
              <a:rPr lang="zh-CN" altLang="zh-CN" sz="2400" smtClean="0"/>
              <a:t>登录</a:t>
            </a:r>
          </a:p>
          <a:p>
            <a:r>
              <a:rPr lang="en-US" altLang="zh-CN" sz="2400" smtClean="0"/>
              <a:t>	</a:t>
            </a:r>
            <a:endParaRPr lang="zh-CN" altLang="zh-CN" sz="240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457200" y="1142984"/>
            <a:ext cx="8229600" cy="4983179"/>
          </a:xfrm>
        </p:spPr>
        <p:txBody>
          <a:bodyPr>
            <a:normAutofit/>
          </a:bodyPr>
          <a:lstStyle/>
          <a:p>
            <a:r>
              <a:rPr lang="en-US" altLang="zh-CN" sz="2800" smtClean="0"/>
              <a:t>       cookie                 	</a:t>
            </a:r>
            <a:r>
              <a:rPr lang="zh-CN" altLang="zh-CN" sz="2800" smtClean="0"/>
              <a:t>网络跟踪器，“小甜饼”</a:t>
            </a:r>
          </a:p>
          <a:p>
            <a:r>
              <a:rPr lang="en-US" altLang="zh-CN" sz="2800" smtClean="0"/>
              <a:t>	authentication           	</a:t>
            </a:r>
            <a:r>
              <a:rPr lang="zh-CN" altLang="zh-CN" sz="2800" smtClean="0"/>
              <a:t>验证，鉴别</a:t>
            </a:r>
          </a:p>
          <a:p>
            <a:r>
              <a:rPr lang="en-US" altLang="zh-CN" sz="2800" smtClean="0"/>
              <a:t>	markup language        	</a:t>
            </a:r>
            <a:r>
              <a:rPr lang="zh-CN" altLang="zh-CN" sz="2800" smtClean="0"/>
              <a:t>标记（置标）语言</a:t>
            </a:r>
          </a:p>
          <a:p>
            <a:r>
              <a:rPr lang="en-US" altLang="zh-CN" sz="2800" smtClean="0"/>
              <a:t>	text editor           </a:t>
            </a:r>
            <a:r>
              <a:rPr lang="zh-CN" altLang="zh-CN" sz="2800" smtClean="0"/>
              <a:t>文本编辑程序，文本编辑器</a:t>
            </a:r>
          </a:p>
          <a:p>
            <a:r>
              <a:rPr lang="en-US" altLang="zh-CN" sz="2800" smtClean="0"/>
              <a:t>       implicit structure        	</a:t>
            </a:r>
            <a:r>
              <a:rPr lang="zh-CN" altLang="zh-CN" sz="2800" smtClean="0"/>
              <a:t>隐式结构</a:t>
            </a:r>
            <a:r>
              <a:rPr lang="en-US" altLang="zh-CN" sz="2800" smtClean="0"/>
              <a:t>  </a:t>
            </a:r>
            <a:endParaRPr lang="zh-CN" altLang="zh-CN" sz="2800" smtClean="0"/>
          </a:p>
          <a:p>
            <a:r>
              <a:rPr lang="en-US" altLang="zh-CN" sz="2800" smtClean="0"/>
              <a:t>	emerge                	</a:t>
            </a:r>
            <a:r>
              <a:rPr lang="zh-CN" altLang="zh-CN" sz="2800" smtClean="0"/>
              <a:t>出现，露出，显现，发生</a:t>
            </a:r>
          </a:p>
          <a:p>
            <a:r>
              <a:rPr lang="en-US" altLang="zh-CN" sz="2800" smtClean="0"/>
              <a:t>	encyclopedia            	</a:t>
            </a:r>
            <a:r>
              <a:rPr lang="zh-CN" altLang="zh-CN" sz="2800" smtClean="0"/>
              <a:t>百科全书</a:t>
            </a:r>
          </a:p>
          <a:p>
            <a:r>
              <a:rPr lang="en-US" altLang="zh-CN" sz="2800" smtClean="0"/>
              <a:t>	access                 	</a:t>
            </a:r>
            <a:r>
              <a:rPr lang="zh-CN" altLang="zh-CN" sz="2800" smtClean="0"/>
              <a:t>访问，接入，存取</a:t>
            </a:r>
            <a:endParaRPr lang="zh-CN" altLang="zh-CN"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6953" t="13541" r="21484" b="6250"/>
          <a:stretch>
            <a:fillRect/>
          </a:stretch>
        </p:blipFill>
        <p:spPr bwMode="auto">
          <a:xfrm>
            <a:off x="1071538" y="285728"/>
            <a:ext cx="6286544" cy="5500726"/>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fontScale="92500" lnSpcReduction="10000"/>
          </a:bodyPr>
          <a:lstStyle/>
          <a:p>
            <a:pPr>
              <a:lnSpc>
                <a:spcPct val="160000"/>
              </a:lnSpc>
            </a:pPr>
            <a:r>
              <a:rPr lang="en-US" altLang="zh-CN" noProof="1" smtClean="0"/>
              <a:t>　　</a:t>
            </a:r>
            <a:r>
              <a:rPr lang="en-US" altLang="zh-CN" sz="2400" smtClean="0"/>
              <a:t>A wiki is a website that allows the creation and editing of any number of interlinked web pages via a web browser using a simplified markup language or a WYSIWYG text editor. </a:t>
            </a:r>
          </a:p>
          <a:p>
            <a:pPr>
              <a:lnSpc>
                <a:spcPct val="160000"/>
              </a:lnSpc>
            </a:pPr>
            <a:r>
              <a:rPr lang="en-US" altLang="zh-CN" sz="2400" smtClean="0"/>
              <a:t>Wikis are typically powered by wiki software and are often used collaboratively by multiple users. </a:t>
            </a:r>
          </a:p>
          <a:p>
            <a:pPr>
              <a:lnSpc>
                <a:spcPct val="160000"/>
              </a:lnSpc>
            </a:pPr>
            <a:r>
              <a:rPr lang="en-US" altLang="zh-CN" sz="2400" smtClean="0"/>
              <a:t>Examples include community websites, corporate intranets, knowledge management systems, and note services.</a:t>
            </a:r>
          </a:p>
          <a:p>
            <a:pPr>
              <a:lnSpc>
                <a:spcPct val="160000"/>
              </a:lnSpc>
            </a:pPr>
            <a:r>
              <a:rPr lang="en-US" altLang="zh-CN" sz="2400" smtClean="0"/>
              <a:t>The software can also be used for personal notetaking.</a:t>
            </a:r>
            <a:endParaRPr lang="zh-CN" altLang="zh-CN" sz="240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428736"/>
            <a:ext cx="7467600" cy="5045216"/>
          </a:xfrm>
        </p:spPr>
        <p:txBody>
          <a:bodyPr>
            <a:normAutofit/>
          </a:bodyPr>
          <a:lstStyle/>
          <a:p>
            <a:pPr>
              <a:lnSpc>
                <a:spcPct val="160000"/>
              </a:lnSpc>
            </a:pPr>
            <a:r>
              <a:rPr lang="en-US" altLang="zh-CN" noProof="1" smtClean="0"/>
              <a:t>　</a:t>
            </a:r>
            <a:r>
              <a:rPr lang="en-US" altLang="zh-CN" sz="2400" smtClean="0"/>
              <a:t>    Wikis serve different purposes. </a:t>
            </a:r>
          </a:p>
          <a:p>
            <a:pPr>
              <a:lnSpc>
                <a:spcPct val="160000"/>
              </a:lnSpc>
            </a:pPr>
            <a:r>
              <a:rPr lang="en-US" altLang="zh-CN" sz="2400" smtClean="0"/>
              <a:t>Some permit control over different functions (levels of access). </a:t>
            </a:r>
          </a:p>
          <a:p>
            <a:pPr>
              <a:lnSpc>
                <a:spcPct val="160000"/>
              </a:lnSpc>
            </a:pPr>
            <a:r>
              <a:rPr lang="en-US" altLang="zh-CN" sz="2400" smtClean="0"/>
              <a:t>For example editing rights may permit changing, adding or removing material. </a:t>
            </a:r>
          </a:p>
          <a:p>
            <a:pPr>
              <a:lnSpc>
                <a:spcPct val="160000"/>
              </a:lnSpc>
            </a:pPr>
            <a:r>
              <a:rPr lang="en-US" altLang="zh-CN" sz="2400" smtClean="0"/>
              <a:t>Others may permit access without enforcing access control.        </a:t>
            </a:r>
            <a:endParaRPr lang="zh-CN" altLang="zh-C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en-US" altLang="zh-CN" b="1" smtClean="0"/>
              <a:t>1. Overview of the QQ</a:t>
            </a:r>
            <a:endParaRPr lang="zh-CN" altLang="en-US"/>
          </a:p>
        </p:txBody>
      </p:sp>
      <p:sp>
        <p:nvSpPr>
          <p:cNvPr id="3" name="内容占位符 2"/>
          <p:cNvSpPr>
            <a:spLocks noGrp="1"/>
          </p:cNvSpPr>
          <p:nvPr>
            <p:ph sz="quarter" idx="1"/>
          </p:nvPr>
        </p:nvSpPr>
        <p:spPr>
          <a:xfrm>
            <a:off x="285720" y="1785926"/>
            <a:ext cx="8401080" cy="4286280"/>
          </a:xfrm>
        </p:spPr>
        <p:txBody>
          <a:bodyPr>
            <a:normAutofit/>
          </a:bodyPr>
          <a:lstStyle/>
          <a:p>
            <a:r>
              <a:rPr lang="en-US" altLang="zh-CN" sz="2800" smtClean="0"/>
              <a:t>Tencent QQ, generally referred to as</a:t>
            </a:r>
            <a:r>
              <a:rPr lang="en-US" altLang="zh-CN" sz="2800" b="1" smtClean="0"/>
              <a:t> </a:t>
            </a:r>
            <a:r>
              <a:rPr lang="en-US" altLang="zh-CN" sz="2800" smtClean="0"/>
              <a:t>QQ, is the most popular free instant messaging computer program in Mainland China. </a:t>
            </a:r>
          </a:p>
          <a:p>
            <a:r>
              <a:rPr lang="en-US" altLang="zh-CN" sz="2800" smtClean="0"/>
              <a:t>As of September 30, 2010, the active QQ user accounts for QQ IM amounted to 636.6 million, possibly making it the world’s largest online community.</a:t>
            </a:r>
            <a:r>
              <a:rPr lang="en-US" altLang="zh-CN" sz="2800" baseline="30000" smtClean="0"/>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fontScale="85000" lnSpcReduction="20000"/>
          </a:bodyPr>
          <a:lstStyle/>
          <a:p>
            <a:pPr>
              <a:lnSpc>
                <a:spcPct val="160000"/>
              </a:lnSpc>
            </a:pPr>
            <a:r>
              <a:rPr lang="en-US" altLang="zh-CN" sz="2400" smtClean="0"/>
              <a:t>The essence of the wiki concept is as follows:</a:t>
            </a:r>
            <a:endParaRPr lang="zh-CN" altLang="zh-CN" sz="2400" smtClean="0"/>
          </a:p>
          <a:p>
            <a:pPr>
              <a:lnSpc>
                <a:spcPct val="160000"/>
              </a:lnSpc>
            </a:pPr>
            <a:r>
              <a:rPr lang="en-US" altLang="zh-CN" sz="2400" smtClean="0"/>
              <a:t>        (1) A wiki invites all users to edit any page or to create new pages within the wiki Web site, using only a plain-vanilla Web browser without any extra add-ons.</a:t>
            </a:r>
            <a:endParaRPr lang="zh-CN" altLang="zh-CN" sz="2400" smtClean="0"/>
          </a:p>
          <a:p>
            <a:pPr>
              <a:lnSpc>
                <a:spcPct val="160000"/>
              </a:lnSpc>
            </a:pPr>
            <a:r>
              <a:rPr lang="en-US" altLang="zh-CN" sz="2400" smtClean="0"/>
              <a:t>        (2) Wiki promotes meaningful topic associations between different pages by making page link creation almost intuitively easy and showing whether an intended target page exists or not. </a:t>
            </a:r>
            <a:endParaRPr lang="zh-CN" altLang="zh-CN" sz="2400" smtClean="0"/>
          </a:p>
          <a:p>
            <a:pPr>
              <a:lnSpc>
                <a:spcPct val="160000"/>
              </a:lnSpc>
            </a:pPr>
            <a:r>
              <a:rPr lang="en-US" altLang="zh-CN" sz="2400" smtClean="0"/>
              <a:t>         (3) A wiki is not a carefully crafted site for casual visitors. </a:t>
            </a:r>
          </a:p>
          <a:p>
            <a:pPr>
              <a:lnSpc>
                <a:spcPct val="160000"/>
              </a:lnSpc>
            </a:pPr>
            <a:r>
              <a:rPr lang="en-US" altLang="zh-CN" sz="2400" smtClean="0"/>
              <a:t>Instead, it seeks to involve the visitor in an ongoing process of creation and collaboration that constantly changes the Web site landscape. </a:t>
            </a:r>
            <a:endParaRPr lang="zh-CN" altLang="zh-CN" sz="240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60000"/>
              </a:lnSpc>
            </a:pPr>
            <a:r>
              <a:rPr lang="en-US" altLang="zh-CN" sz="2400" smtClean="0"/>
              <a:t>A single page in a wiki website is referred to as a “wiki page”, while the entire collection of pages, which are usually well interconnected by hyperlinks, is “the wiki”.</a:t>
            </a:r>
            <a:r>
              <a:rPr lang="en-US" altLang="zh-CN" sz="2400" baseline="30000" smtClean="0"/>
              <a:t> </a:t>
            </a:r>
            <a:r>
              <a:rPr lang="en-US" altLang="zh-CN" sz="2400" smtClean="0"/>
              <a:t> </a:t>
            </a:r>
          </a:p>
          <a:p>
            <a:pPr>
              <a:lnSpc>
                <a:spcPct val="160000"/>
              </a:lnSpc>
            </a:pPr>
            <a:r>
              <a:rPr lang="en-US" altLang="zh-CN" sz="2400" smtClean="0"/>
              <a:t>A wiki is essentially a database for creating, browsing, and searching through information. </a:t>
            </a:r>
          </a:p>
          <a:p>
            <a:pPr>
              <a:lnSpc>
                <a:spcPct val="160000"/>
              </a:lnSpc>
            </a:pPr>
            <a:endParaRPr lang="zh-CN" altLang="zh-CN" sz="2400" smtClean="0"/>
          </a:p>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50000"/>
              </a:lnSpc>
            </a:pPr>
            <a:r>
              <a:rPr lang="en-US" altLang="zh-CN" sz="2400" smtClean="0"/>
              <a:t>A defining characteristic of wiki technology is the ease with which pages can be created and updated. </a:t>
            </a:r>
          </a:p>
          <a:p>
            <a:pPr>
              <a:lnSpc>
                <a:spcPct val="150000"/>
              </a:lnSpc>
            </a:pPr>
            <a:r>
              <a:rPr lang="en-US" altLang="zh-CN" sz="2400" smtClean="0"/>
              <a:t>Generally, there is no review before modifications are accepted. </a:t>
            </a:r>
          </a:p>
          <a:p>
            <a:pPr>
              <a:lnSpc>
                <a:spcPct val="150000"/>
              </a:lnSpc>
            </a:pPr>
            <a:r>
              <a:rPr lang="en-US" altLang="zh-CN" sz="2400" smtClean="0"/>
              <a:t>Many wikis are open to alteration by the general public without requiring them to register user accounts. </a:t>
            </a:r>
          </a:p>
          <a:p>
            <a:pPr>
              <a:lnSpc>
                <a:spcPct val="150000"/>
              </a:lnSpc>
            </a:pPr>
            <a:r>
              <a:rPr lang="en-US" altLang="zh-CN" sz="2400" smtClean="0"/>
              <a:t>Sometimes logging in for a session is recommended, to create a “wiki-signature” cookie for signing edits automatically.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50000"/>
              </a:lnSpc>
            </a:pPr>
            <a:r>
              <a:rPr lang="en-US" altLang="zh-CN" sz="2400" smtClean="0"/>
              <a:t>Many edits, however, can be made in real-time and appear almost instantly online. </a:t>
            </a:r>
          </a:p>
          <a:p>
            <a:pPr>
              <a:lnSpc>
                <a:spcPct val="150000"/>
              </a:lnSpc>
            </a:pPr>
            <a:r>
              <a:rPr lang="en-US" altLang="zh-CN" sz="2400" smtClean="0"/>
              <a:t>This can facilitate abuse of the system. </a:t>
            </a:r>
          </a:p>
          <a:p>
            <a:pPr>
              <a:lnSpc>
                <a:spcPct val="150000"/>
              </a:lnSpc>
            </a:pPr>
            <a:r>
              <a:rPr lang="en-US" altLang="zh-CN" sz="2400" smtClean="0"/>
              <a:t>Private wiki servers require user authentication to edit pages, and sometimes even to read them.</a:t>
            </a:r>
            <a:endParaRPr lang="zh-CN" altLang="zh-CN" sz="2400" smtClean="0"/>
          </a:p>
          <a:p>
            <a:pPr>
              <a:lnSpc>
                <a:spcPct val="150000"/>
              </a:lnSpc>
            </a:pPr>
            <a:endParaRPr lang="zh-CN" altLang="zh-CN"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fontScale="92500" lnSpcReduction="20000"/>
          </a:bodyPr>
          <a:lstStyle/>
          <a:p>
            <a:pPr>
              <a:lnSpc>
                <a:spcPct val="160000"/>
              </a:lnSpc>
            </a:pPr>
            <a:r>
              <a:rPr lang="en-US" altLang="zh-CN" sz="2400" smtClean="0"/>
              <a:t>A wiki is an application also, typically a web application, which allows collaborative modification, extension, or deletion of its content and structure. </a:t>
            </a:r>
          </a:p>
          <a:p>
            <a:pPr>
              <a:lnSpc>
                <a:spcPct val="160000"/>
              </a:lnSpc>
            </a:pPr>
            <a:r>
              <a:rPr lang="en-US" altLang="zh-CN" sz="2400" smtClean="0"/>
              <a:t>In a typical wiki, text is written using a simplified markup language (known as “wiki markup”) or a rich-text editor. </a:t>
            </a:r>
          </a:p>
          <a:p>
            <a:pPr>
              <a:lnSpc>
                <a:spcPct val="160000"/>
              </a:lnSpc>
            </a:pPr>
            <a:r>
              <a:rPr lang="en-US" altLang="zh-CN" sz="2400" smtClean="0"/>
              <a:t>While a wiki is a type of content management system, it differs from a blog or most other such systems in that the content is created without any defined owner or leader, and wikis have little implicit structure, allowing structure to emerge according to the needs of the users.</a:t>
            </a:r>
            <a:endParaRPr lang="zh-CN" altLang="zh-CN" sz="240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60000"/>
              </a:lnSpc>
            </a:pPr>
            <a:r>
              <a:rPr lang="en-US" altLang="zh-CN" sz="2400" smtClean="0"/>
              <a:t>The encyclopedia project Wikipedia is the most popular wiki on the public web in terms of page views, but there are many sites running many different kinds of wiki software. </a:t>
            </a:r>
          </a:p>
          <a:p>
            <a:pPr>
              <a:lnSpc>
                <a:spcPct val="160000"/>
              </a:lnSpc>
            </a:pPr>
            <a:r>
              <a:rPr lang="en-US" altLang="zh-CN" sz="2400" smtClean="0"/>
              <a:t>Wikis can serve many different purposes both public and private, including knowledge management, notetaking, community websites and intranets.</a:t>
            </a:r>
          </a:p>
          <a:p>
            <a:pPr>
              <a:lnSpc>
                <a:spcPct val="160000"/>
              </a:lnSpc>
            </a:pPr>
            <a:endParaRPr lang="zh-CN" altLang="zh-CN"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0547" t="16666" r="1562" b="4310"/>
          <a:stretch>
            <a:fillRect/>
          </a:stretch>
        </p:blipFill>
        <p:spPr bwMode="auto">
          <a:xfrm>
            <a:off x="785786" y="1285860"/>
            <a:ext cx="7768915" cy="392909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50000"/>
              </a:lnSpc>
            </a:pPr>
            <a:r>
              <a:rPr lang="en-US" altLang="zh-CN" sz="2400" smtClean="0"/>
              <a:t>Some permit control over different functions (levels of access). </a:t>
            </a:r>
          </a:p>
          <a:p>
            <a:pPr>
              <a:lnSpc>
                <a:spcPct val="150000"/>
              </a:lnSpc>
            </a:pPr>
            <a:r>
              <a:rPr lang="en-US" altLang="zh-CN" sz="2400" smtClean="0"/>
              <a:t>For example, editing rights may permit changing, adding or removing material. </a:t>
            </a:r>
          </a:p>
          <a:p>
            <a:pPr>
              <a:lnSpc>
                <a:spcPct val="150000"/>
              </a:lnSpc>
            </a:pPr>
            <a:r>
              <a:rPr lang="en-US" altLang="zh-CN" sz="2400" smtClean="0"/>
              <a:t>Others may permit access without enforcing access control. </a:t>
            </a:r>
          </a:p>
          <a:p>
            <a:pPr>
              <a:lnSpc>
                <a:spcPct val="150000"/>
              </a:lnSpc>
            </a:pPr>
            <a:r>
              <a:rPr lang="en-US" altLang="zh-CN" sz="2400" smtClean="0"/>
              <a:t>Other rules may also be imposed to organize content.</a:t>
            </a:r>
            <a:endParaRPr lang="zh-CN" altLang="zh-CN" sz="2400" smtClean="0"/>
          </a:p>
          <a:p>
            <a:pPr>
              <a:lnSpc>
                <a:spcPct val="150000"/>
              </a:lnSpc>
            </a:pP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496"/>
            <a:ext cx="8229600" cy="1143008"/>
          </a:xfrm>
        </p:spPr>
        <p:txBody>
          <a:bodyPr>
            <a:normAutofit/>
          </a:bodyPr>
          <a:lstStyle/>
          <a:p>
            <a:r>
              <a:rPr lang="en-US" altLang="zh-CN" sz="3600" b="1" smtClean="0">
                <a:solidFill>
                  <a:srgbClr val="00B050"/>
                </a:solidFill>
              </a:rPr>
              <a:t>5.2.2 BLOG AND MICROBLOG</a:t>
            </a:r>
            <a:endParaRPr lang="zh-CN" altLang="en-US" sz="3600" b="1">
              <a:solidFill>
                <a:srgbClr val="00B05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400" smtClean="0"/>
              <a:t>KEYWORDS</a:t>
            </a:r>
            <a:endParaRPr lang="zh-CN" altLang="en-US"/>
          </a:p>
        </p:txBody>
      </p:sp>
      <p:sp>
        <p:nvSpPr>
          <p:cNvPr id="2" name="内容占位符 1"/>
          <p:cNvSpPr>
            <a:spLocks noGrp="1"/>
          </p:cNvSpPr>
          <p:nvPr>
            <p:ph sz="quarter" idx="1"/>
          </p:nvPr>
        </p:nvSpPr>
        <p:spPr/>
        <p:txBody>
          <a:bodyPr>
            <a:normAutofit fontScale="92500" lnSpcReduction="20000"/>
          </a:bodyPr>
          <a:lstStyle/>
          <a:p>
            <a:r>
              <a:rPr lang="en-US" altLang="zh-CN" sz="2400" smtClean="0"/>
              <a:t>        entry                       	</a:t>
            </a:r>
            <a:r>
              <a:rPr lang="zh-CN" altLang="zh-CN" sz="2400" smtClean="0"/>
              <a:t>条目，词条，入口，进入</a:t>
            </a:r>
          </a:p>
          <a:p>
            <a:r>
              <a:rPr lang="en-US" altLang="zh-CN" sz="2400" smtClean="0"/>
              <a:t>	commentary                 	</a:t>
            </a:r>
            <a:r>
              <a:rPr lang="zh-CN" altLang="zh-CN" sz="2400" smtClean="0"/>
              <a:t>评论，注释</a:t>
            </a:r>
          </a:p>
          <a:p>
            <a:r>
              <a:rPr lang="en-US" altLang="zh-CN" sz="2400" smtClean="0"/>
              <a:t>	reverse-chronological order     	</a:t>
            </a:r>
            <a:r>
              <a:rPr lang="zh-CN" altLang="zh-CN" sz="2400" smtClean="0"/>
              <a:t>反时间顺序</a:t>
            </a:r>
          </a:p>
          <a:p>
            <a:r>
              <a:rPr lang="en-US" altLang="zh-CN" sz="2400" smtClean="0"/>
              <a:t>	interactive                   	</a:t>
            </a:r>
            <a:r>
              <a:rPr lang="zh-CN" altLang="zh-CN" sz="2400" smtClean="0"/>
              <a:t>交互式的</a:t>
            </a:r>
          </a:p>
          <a:p>
            <a:r>
              <a:rPr lang="en-US" altLang="zh-CN" sz="2400" smtClean="0"/>
              <a:t>	widget                      	</a:t>
            </a:r>
            <a:r>
              <a:rPr lang="zh-CN" altLang="zh-CN" sz="2400" smtClean="0"/>
              <a:t>小装置（窗口），窗件</a:t>
            </a:r>
          </a:p>
          <a:p>
            <a:r>
              <a:rPr lang="en-US" altLang="zh-CN" sz="2400" smtClean="0"/>
              <a:t>	art blog                    	</a:t>
            </a:r>
            <a:r>
              <a:rPr lang="zh-CN" altLang="zh-CN" sz="2400" smtClean="0"/>
              <a:t>艺博</a:t>
            </a:r>
          </a:p>
          <a:p>
            <a:r>
              <a:rPr lang="en-US" altLang="zh-CN" sz="2400" smtClean="0"/>
              <a:t>	photoblog                  	</a:t>
            </a:r>
            <a:r>
              <a:rPr lang="zh-CN" altLang="zh-CN" sz="2400" smtClean="0"/>
              <a:t>影博</a:t>
            </a:r>
          </a:p>
          <a:p>
            <a:r>
              <a:rPr lang="en-US" altLang="zh-CN" sz="2400" smtClean="0"/>
              <a:t>	video blogging               	</a:t>
            </a:r>
            <a:r>
              <a:rPr lang="zh-CN" altLang="zh-CN" sz="2400" smtClean="0"/>
              <a:t>视博</a:t>
            </a:r>
          </a:p>
          <a:p>
            <a:r>
              <a:rPr lang="en-US" altLang="zh-CN" sz="2400" smtClean="0"/>
              <a:t>	podcasting                  	Pod</a:t>
            </a:r>
            <a:r>
              <a:rPr lang="zh-CN" altLang="zh-CN" sz="2400" smtClean="0"/>
              <a:t>广播技术</a:t>
            </a:r>
          </a:p>
          <a:p>
            <a:r>
              <a:rPr lang="en-US" altLang="zh-CN" sz="2400" smtClean="0"/>
              <a:t>	blogger                    	</a:t>
            </a:r>
            <a:r>
              <a:rPr lang="zh-CN" altLang="zh-CN" sz="2400" smtClean="0"/>
              <a:t>博客版主</a:t>
            </a:r>
          </a:p>
          <a:p>
            <a:r>
              <a:rPr lang="en-US" altLang="zh-CN" sz="2400" smtClean="0"/>
              <a:t>	statistics                    	</a:t>
            </a:r>
            <a:r>
              <a:rPr lang="zh-CN" altLang="zh-CN" sz="2400" smtClean="0"/>
              <a:t>统计，统计数字，统计表，统计学</a:t>
            </a:r>
          </a:p>
          <a:p>
            <a:r>
              <a:rPr lang="en-US" altLang="zh-CN" sz="2400" smtClean="0"/>
              <a:t>	microblog                  	</a:t>
            </a:r>
            <a:r>
              <a:rPr lang="zh-CN" altLang="zh-CN" sz="2400" smtClean="0"/>
              <a:t>微博</a:t>
            </a:r>
          </a:p>
          <a:p>
            <a:r>
              <a:rPr lang="en-US" altLang="zh-CN" sz="2400" smtClean="0"/>
              <a:t>	aggregate file                	</a:t>
            </a:r>
            <a:r>
              <a:rPr lang="zh-CN" altLang="zh-CN" sz="2400" smtClean="0"/>
              <a:t>聚合文件</a:t>
            </a:r>
          </a:p>
          <a:p>
            <a:r>
              <a:rPr lang="en-US" altLang="zh-CN" sz="2400" smtClean="0"/>
              <a:t>	post                       	</a:t>
            </a:r>
            <a:r>
              <a:rPr lang="zh-CN" altLang="zh-CN" sz="2400" smtClean="0"/>
              <a:t>邮件，邮箱</a:t>
            </a:r>
            <a:r>
              <a:rPr lang="en-US" altLang="zh-CN" sz="2400" smtClean="0"/>
              <a:t>	</a:t>
            </a:r>
            <a:endParaRPr lang="zh-CN" altLang="zh-CN" sz="24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85860"/>
            <a:ext cx="8229600" cy="4721431"/>
          </a:xfrm>
        </p:spPr>
        <p:txBody>
          <a:bodyPr>
            <a:normAutofit/>
          </a:bodyPr>
          <a:lstStyle/>
          <a:p>
            <a:r>
              <a:rPr lang="en-US" altLang="zh-CN" sz="2800" smtClean="0"/>
              <a:t>The number of simultaneous online QQ accounts exceeded 100 million.</a:t>
            </a:r>
          </a:p>
          <a:p>
            <a:r>
              <a:rPr lang="en-US" altLang="zh-CN" sz="2800" smtClean="0"/>
              <a:t> In February 2011, QQ.com ranked 10</a:t>
            </a:r>
            <a:r>
              <a:rPr lang="en-US" altLang="zh-CN" sz="2800" baseline="30000" smtClean="0"/>
              <a:t>th</a:t>
            </a:r>
            <a:r>
              <a:rPr lang="en-US" altLang="zh-CN" sz="2800" smtClean="0"/>
              <a:t> overall in Alexa’s internet rankings just behind Twitter ranked 9</a:t>
            </a:r>
            <a:r>
              <a:rPr lang="en-US" altLang="zh-CN" sz="2800" baseline="30000" smtClean="0"/>
              <a:t>th</a:t>
            </a:r>
            <a:r>
              <a:rPr lang="en-US" altLang="zh-CN" sz="2800" smtClean="0"/>
              <a:t>. </a:t>
            </a:r>
          </a:p>
          <a:p>
            <a:r>
              <a:rPr lang="en-US" altLang="zh-CN" sz="2800" smtClean="0"/>
              <a:t>The program is maintained by Tencent Holdings Limited (HKEX: 0700), owned in part by Naspers.</a:t>
            </a:r>
            <a:endParaRPr lang="en-US" altLang="zh-CN" noProof="1"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457200" y="1142984"/>
            <a:ext cx="8229600" cy="4983179"/>
          </a:xfrm>
        </p:spPr>
        <p:txBody>
          <a:bodyPr>
            <a:normAutofit/>
          </a:bodyPr>
          <a:lstStyle/>
          <a:p>
            <a:r>
              <a:rPr lang="en-US" altLang="zh-CN" sz="2800" smtClean="0"/>
              <a:t>       microblogger                	</a:t>
            </a:r>
            <a:r>
              <a:rPr lang="zh-CN" altLang="zh-CN" sz="2800" smtClean="0"/>
              <a:t>微博版主</a:t>
            </a:r>
          </a:p>
          <a:p>
            <a:r>
              <a:rPr lang="en-US" altLang="zh-CN" sz="2800" smtClean="0"/>
              <a:t>	open source software         	</a:t>
            </a:r>
            <a:r>
              <a:rPr lang="zh-CN" altLang="zh-CN" sz="2800" smtClean="0"/>
              <a:t>开源软件</a:t>
            </a:r>
          </a:p>
          <a:p>
            <a:r>
              <a:rPr lang="en-US" altLang="zh-CN" sz="2800" smtClean="0"/>
              <a:t>	instant messaging            	</a:t>
            </a:r>
            <a:r>
              <a:rPr lang="zh-CN" altLang="zh-CN" sz="2800" smtClean="0"/>
              <a:t>即时消息</a:t>
            </a:r>
          </a:p>
          <a:p>
            <a:r>
              <a:rPr lang="en-US" altLang="zh-CN" sz="2800" smtClean="0"/>
              <a:t>	digital audio                	</a:t>
            </a:r>
            <a:r>
              <a:rPr lang="zh-CN" altLang="zh-CN" sz="2800" smtClean="0"/>
              <a:t>数字音频</a:t>
            </a:r>
          </a:p>
          <a:p>
            <a:r>
              <a:rPr lang="en-US" altLang="zh-CN" sz="2800" smtClean="0"/>
              <a:t>	authorship                  	</a:t>
            </a:r>
            <a:r>
              <a:rPr lang="zh-CN" altLang="zh-CN" sz="2800" smtClean="0"/>
              <a:t>著述业，著者，来源</a:t>
            </a:r>
          </a:p>
          <a:p>
            <a:r>
              <a:rPr lang="en-US" altLang="zh-CN" sz="2800" smtClean="0"/>
              <a:t>	circumventing     </a:t>
            </a:r>
            <a:r>
              <a:rPr lang="zh-CN" altLang="zh-CN" sz="2800" smtClean="0"/>
              <a:t>阻遏，设法规避，欺诈，绕行</a:t>
            </a:r>
          </a:p>
          <a:p>
            <a:r>
              <a:rPr lang="en-US" altLang="zh-CN" sz="2800" smtClean="0"/>
              <a:t>	hosted                     	</a:t>
            </a:r>
            <a:r>
              <a:rPr lang="zh-CN" altLang="zh-CN" sz="2800" smtClean="0"/>
              <a:t>托管的</a:t>
            </a:r>
            <a:endParaRPr lang="zh-CN" altLang="zh-CN" sz="2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1. Blog</a:t>
            </a:r>
            <a:endParaRPr lang="zh-CN" altLang="en-US"/>
          </a:p>
        </p:txBody>
      </p:sp>
      <p:sp>
        <p:nvSpPr>
          <p:cNvPr id="3" name="内容占位符 2"/>
          <p:cNvSpPr>
            <a:spLocks noGrp="1"/>
          </p:cNvSpPr>
          <p:nvPr>
            <p:ph sz="quarter" idx="1"/>
          </p:nvPr>
        </p:nvSpPr>
        <p:spPr/>
        <p:txBody>
          <a:bodyPr>
            <a:normAutofit/>
          </a:bodyPr>
          <a:lstStyle/>
          <a:p>
            <a:pPr>
              <a:lnSpc>
                <a:spcPct val="150000"/>
              </a:lnSpc>
            </a:pPr>
            <a:r>
              <a:rPr lang="en-US" altLang="zh-CN" sz="2400" smtClean="0"/>
              <a:t>A blog (a blend of the term web and log) is a type of website or part of a website. </a:t>
            </a:r>
          </a:p>
          <a:p>
            <a:pPr>
              <a:lnSpc>
                <a:spcPct val="150000"/>
              </a:lnSpc>
            </a:pPr>
            <a:r>
              <a:rPr lang="en-US" altLang="zh-CN" sz="2400" smtClean="0"/>
              <a:t>Blogs are usually maintained by an individual with regular entries of commentary, descriptions of events, or other material such as graphics or video. </a:t>
            </a:r>
          </a:p>
          <a:p>
            <a:pPr>
              <a:lnSpc>
                <a:spcPct val="150000"/>
              </a:lnSpc>
            </a:pPr>
            <a:r>
              <a:rPr lang="en-US" altLang="zh-CN" sz="2400" smtClean="0"/>
              <a:t>Entries are commonly displayed in reverse-chronological order. </a:t>
            </a:r>
          </a:p>
          <a:p>
            <a:pPr>
              <a:lnSpc>
                <a:spcPct val="150000"/>
              </a:lnSpc>
            </a:pPr>
            <a:r>
              <a:rPr lang="en-US" altLang="zh-CN" sz="2400" smtClean="0"/>
              <a:t>Blog can also be used as a verb, meaning to maintain or add content to a blog.</a:t>
            </a:r>
            <a:endParaRPr lang="zh-CN" altLang="zh-CN" sz="2400" smtClean="0"/>
          </a:p>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50000"/>
              </a:lnSpc>
            </a:pPr>
            <a:r>
              <a:rPr lang="en-US" altLang="zh-CN" sz="2400" smtClean="0"/>
              <a:t>Most blogs are interactive, allowing visitors to leave comments and even message each other via widgets on the blogs and it is this interactivity that distinguishes them from other static websites. </a:t>
            </a:r>
            <a:endParaRPr lang="zh-CN" altLang="zh-CN" sz="2400" smtClean="0"/>
          </a:p>
          <a:p>
            <a:pPr>
              <a:lnSpc>
                <a:spcPct val="150000"/>
              </a:lnSpc>
            </a:pPr>
            <a:r>
              <a:rPr lang="en-US" altLang="zh-CN" sz="2400" smtClean="0"/>
              <a:t>        Many blogs provide commentary or news on a particular subject; others function as more personal online diaries. </a:t>
            </a:r>
            <a:r>
              <a:rPr lang="en-US" altLang="zh-CN" sz="2400" baseline="30000" smtClean="0"/>
              <a:t> </a:t>
            </a:r>
          </a:p>
          <a:p>
            <a:pPr>
              <a:lnSpc>
                <a:spcPct val="150000"/>
              </a:lnSpc>
            </a:pPr>
            <a:r>
              <a:rPr lang="en-US" altLang="zh-CN" sz="2400" smtClean="0"/>
              <a:t>A typical blog combines text, images, and links to other blogs, Web pages, and other media related to its topic.</a:t>
            </a:r>
            <a:endParaRPr lang="zh-CN" altLang="zh-CN" sz="2400" smtClean="0"/>
          </a:p>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50000"/>
              </a:lnSpc>
            </a:pPr>
            <a:r>
              <a:rPr lang="en-US" altLang="zh-CN" sz="2400" smtClean="0"/>
              <a:t>The ability of readers to leave comments in an interactive format is an important part of many blogs. </a:t>
            </a:r>
          </a:p>
          <a:p>
            <a:pPr>
              <a:lnSpc>
                <a:spcPct val="150000"/>
              </a:lnSpc>
            </a:pPr>
            <a:r>
              <a:rPr lang="en-US" altLang="zh-CN" sz="2400" smtClean="0"/>
              <a:t>Most blogs are primarily textual, although some focus on art (art blog), photographs (photoblog), videos (video blogging), music (MP3 blog), and audio (podcasting). </a:t>
            </a:r>
          </a:p>
          <a:p>
            <a:pPr>
              <a:lnSpc>
                <a:spcPct val="150000"/>
              </a:lnSpc>
            </a:pPr>
            <a:r>
              <a:rPr lang="en-US" altLang="zh-CN" sz="2400" smtClean="0"/>
              <a:t>Microblogging is another type of blogging, featuring very short posts.</a:t>
            </a:r>
            <a:endParaRPr lang="zh-CN" altLang="zh-CN" sz="240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50000"/>
              </a:lnSpc>
            </a:pPr>
            <a:r>
              <a:rPr lang="en-US" altLang="zh-CN" sz="2400" smtClean="0"/>
              <a:t>As of 16 February 2011, there were over 156 million public blogs in existence. </a:t>
            </a:r>
          </a:p>
          <a:p>
            <a:pPr>
              <a:lnSpc>
                <a:spcPct val="150000"/>
              </a:lnSpc>
            </a:pPr>
            <a:r>
              <a:rPr lang="en-US" altLang="zh-CN" sz="2400" smtClean="0"/>
              <a:t>On 20 February 2014, there were around 172 million Tumblr and 75.8 million WordPress blogs in existence worldwide. </a:t>
            </a:r>
          </a:p>
          <a:p>
            <a:pPr>
              <a:lnSpc>
                <a:spcPct val="150000"/>
              </a:lnSpc>
            </a:pPr>
            <a:r>
              <a:rPr lang="en-US" altLang="zh-CN" sz="2400" smtClean="0"/>
              <a:t>According to critics and other bloggers, Blogger is the most popular blogging service used today, however Blogger does not offer public statistics. </a:t>
            </a:r>
          </a:p>
          <a:p>
            <a:pPr>
              <a:lnSpc>
                <a:spcPct val="150000"/>
              </a:lnSpc>
            </a:pPr>
            <a:r>
              <a:rPr lang="en-US" altLang="zh-CN" sz="2400" smtClean="0"/>
              <a:t>Technorati has 1.3 million blogs as of February 22, 2014.</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50000"/>
              </a:lnSpc>
            </a:pPr>
            <a:r>
              <a:rPr lang="en-US" altLang="zh-CN" sz="2400" smtClean="0"/>
              <a:t>There are many different types of blogs, differing not only in the type of content, but also in the way that content is delivered or written.</a:t>
            </a:r>
            <a:endParaRPr lang="zh-CN" altLang="zh-CN" sz="2400" smtClean="0"/>
          </a:p>
          <a:p>
            <a:pPr>
              <a:buNone/>
            </a:pP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28604"/>
            <a:ext cx="8229600" cy="714396"/>
          </a:xfrm>
        </p:spPr>
        <p:txBody>
          <a:bodyPr/>
          <a:lstStyle/>
          <a:p>
            <a:r>
              <a:rPr lang="en-US" altLang="zh-CN" b="1" smtClean="0"/>
              <a:t>2.</a:t>
            </a:r>
            <a:r>
              <a:rPr lang="en-US" altLang="zh-CN" smtClean="0"/>
              <a:t> </a:t>
            </a:r>
            <a:r>
              <a:rPr lang="en-US" altLang="zh-CN" b="1" smtClean="0"/>
              <a:t>Microblog</a:t>
            </a:r>
            <a:endParaRPr lang="zh-CN" altLang="en-US"/>
          </a:p>
        </p:txBody>
      </p:sp>
      <p:sp>
        <p:nvSpPr>
          <p:cNvPr id="3" name="内容占位符 2"/>
          <p:cNvSpPr>
            <a:spLocks noGrp="1"/>
          </p:cNvSpPr>
          <p:nvPr>
            <p:ph sz="quarter" idx="1"/>
          </p:nvPr>
        </p:nvSpPr>
        <p:spPr/>
        <p:txBody>
          <a:bodyPr/>
          <a:lstStyle/>
          <a:p>
            <a:pPr>
              <a:lnSpc>
                <a:spcPct val="150000"/>
              </a:lnSpc>
            </a:pPr>
            <a:r>
              <a:rPr lang="en-US" altLang="zh-CN" sz="2800" smtClean="0"/>
              <a:t>Microblog is a broadcast medium in the form of blog.</a:t>
            </a:r>
          </a:p>
          <a:p>
            <a:pPr>
              <a:lnSpc>
                <a:spcPct val="150000"/>
              </a:lnSpc>
            </a:pPr>
            <a:r>
              <a:rPr lang="en-US" altLang="zh-CN" sz="2800" smtClean="0"/>
              <a:t>A microblog differs from a traditional blog in that its content is typically smaller in actual file size. </a:t>
            </a:r>
            <a:endParaRPr lang="en-US" altLang="zh-CN" sz="2800" baseline="30000" smtClean="0"/>
          </a:p>
          <a:p>
            <a:pPr>
              <a:lnSpc>
                <a:spcPct val="150000"/>
              </a:lnSpc>
            </a:pPr>
            <a:r>
              <a:rPr lang="en-US" altLang="zh-CN" sz="2800" smtClean="0"/>
              <a:t>Microblogs “allow users to exchange small elements of content such as short sentences, individual images, or video links”.</a:t>
            </a:r>
            <a:endParaRPr lang="zh-CN" altLang="zh-CN" sz="2800" smtClean="0"/>
          </a:p>
          <a:p>
            <a:pPr>
              <a:lnSpc>
                <a:spcPct val="150000"/>
              </a:lnSpc>
            </a:pPr>
            <a:endParaRPr lang="zh-CN" altLang="zh-CN" sz="2800" smtClean="0"/>
          </a:p>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0547" t="13541" r="7421" b="5208"/>
          <a:stretch>
            <a:fillRect/>
          </a:stretch>
        </p:blipFill>
        <p:spPr bwMode="auto">
          <a:xfrm>
            <a:off x="214282" y="1000108"/>
            <a:ext cx="8590877" cy="4786346"/>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10547" t="13542" r="6835" b="4166"/>
          <a:stretch>
            <a:fillRect/>
          </a:stretch>
        </p:blipFill>
        <p:spPr bwMode="auto">
          <a:xfrm>
            <a:off x="428596" y="1000108"/>
            <a:ext cx="8429684" cy="4723014"/>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60000"/>
              </a:lnSpc>
            </a:pPr>
            <a:r>
              <a:rPr lang="en-US" altLang="zh-CN" sz="2400" smtClean="0"/>
              <a:t>As with traditional blog, microbloggers post about topics ranging from the simple, such as “what I’m doing right now,” to the thematic, such as “sports cars.” </a:t>
            </a:r>
          </a:p>
          <a:p>
            <a:pPr>
              <a:lnSpc>
                <a:spcPct val="160000"/>
              </a:lnSpc>
            </a:pPr>
            <a:r>
              <a:rPr lang="en-US" altLang="zh-CN" sz="2400" smtClean="0"/>
              <a:t>Commercial microblogs also exist, to promote websites, services and/or products, and to promote collaboration within an organization.      </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142984"/>
            <a:ext cx="8229600" cy="4983179"/>
          </a:xfrm>
        </p:spPr>
        <p:txBody>
          <a:bodyPr>
            <a:normAutofit/>
          </a:bodyPr>
          <a:lstStyle/>
          <a:p>
            <a:pPr>
              <a:lnSpc>
                <a:spcPct val="150000"/>
              </a:lnSpc>
            </a:pPr>
            <a:r>
              <a:rPr lang="en-US" altLang="zh-CN" sz="2400" smtClean="0"/>
              <a:t>Since its entrance into Chinese households QQ quickly emerged as a modern cultural phenomenon, now being portrayed in popular culture. </a:t>
            </a:r>
            <a:r>
              <a:rPr lang="en-US" altLang="zh-CN" sz="2400" baseline="30000" smtClean="0"/>
              <a:t> </a:t>
            </a:r>
          </a:p>
          <a:p>
            <a:pPr>
              <a:lnSpc>
                <a:spcPct val="150000"/>
              </a:lnSpc>
            </a:pPr>
            <a:r>
              <a:rPr lang="en-US" altLang="zh-CN" sz="2400" smtClean="0"/>
              <a:t>Aside from the chat program, QQ has also developed many sub-features including games, virtual pets, ringtone downloads, music, shopping, blogs, microblogging, and group and voice chat etc.</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067188"/>
          </a:xfrm>
        </p:spPr>
        <p:txBody>
          <a:bodyPr>
            <a:noAutofit/>
          </a:bodyPr>
          <a:lstStyle/>
          <a:p>
            <a:pPr>
              <a:lnSpc>
                <a:spcPct val="160000"/>
              </a:lnSpc>
            </a:pPr>
            <a:r>
              <a:rPr lang="en-US" altLang="zh-CN" sz="2200" smtClean="0"/>
              <a:t>Some microblog services offer features such as privacy settings, which allow users to control who can read their microblogs, or alternative ways of publishing entries besides the web-based interface. </a:t>
            </a:r>
          </a:p>
          <a:p>
            <a:pPr>
              <a:lnSpc>
                <a:spcPct val="160000"/>
              </a:lnSpc>
            </a:pPr>
            <a:r>
              <a:rPr lang="en-US" altLang="zh-CN" sz="2200" smtClean="0"/>
              <a:t>These may include text messaging, instant messaging, E-mail, or digital audio.</a:t>
            </a:r>
            <a:endParaRPr lang="zh-CN" altLang="zh-CN" sz="2200" smtClean="0"/>
          </a:p>
          <a:p>
            <a:pPr>
              <a:lnSpc>
                <a:spcPct val="160000"/>
              </a:lnSpc>
            </a:pPr>
            <a:r>
              <a:rPr lang="en-US" altLang="zh-CN" sz="2200" smtClean="0"/>
              <a:t>        </a:t>
            </a:r>
            <a:endParaRPr lang="zh-CN" altLang="zh-CN" sz="220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24444"/>
          </a:xfrm>
        </p:spPr>
        <p:txBody>
          <a:bodyPr>
            <a:noAutofit/>
          </a:bodyPr>
          <a:lstStyle/>
          <a:p>
            <a:pPr>
              <a:lnSpc>
                <a:spcPct val="160000"/>
              </a:lnSpc>
            </a:pPr>
            <a:r>
              <a:rPr lang="en-US" altLang="zh-CN" sz="2400" smtClean="0"/>
              <a:t>Microblog services have revolutionized the way information is consumed. </a:t>
            </a:r>
          </a:p>
          <a:p>
            <a:pPr>
              <a:lnSpc>
                <a:spcPct val="160000"/>
              </a:lnSpc>
            </a:pPr>
            <a:r>
              <a:rPr lang="en-US" altLang="zh-CN" sz="2400" smtClean="0"/>
              <a:t>It has empowered citizens themselves to act as sensors or sources of data which could lead to important pieces of information. </a:t>
            </a:r>
          </a:p>
          <a:p>
            <a:pPr>
              <a:lnSpc>
                <a:spcPct val="160000"/>
              </a:lnSpc>
            </a:pPr>
            <a:r>
              <a:rPr lang="en-US" altLang="zh-CN" sz="2400" smtClean="0"/>
              <a:t>People now share what they observe in their surroundings, information about events, and what their opinions are about certain topics, for example government policies in healthcare.</a:t>
            </a:r>
            <a:endParaRPr lang="zh-CN" altLang="zh-CN" sz="240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lnSpcReduction="10000"/>
          </a:bodyPr>
          <a:lstStyle/>
          <a:p>
            <a:pPr>
              <a:lnSpc>
                <a:spcPct val="150000"/>
              </a:lnSpc>
            </a:pPr>
            <a:r>
              <a:rPr lang="en-US" altLang="zh-CN" sz="2400" smtClean="0"/>
              <a:t>Moreover, these services store various metadata from these posts, such as location and time. </a:t>
            </a:r>
          </a:p>
          <a:p>
            <a:pPr>
              <a:lnSpc>
                <a:spcPct val="150000"/>
              </a:lnSpc>
            </a:pPr>
            <a:r>
              <a:rPr lang="en-US" altLang="zh-CN" sz="2400" smtClean="0"/>
              <a:t>Aggregated analysis of this data includes different dimensions like space, time, theme, sentiment, network structure etc., and gives researchers an opportunity to understand social perceptions of people in the context of certain events of interest. Microblogging also promotes authorship. </a:t>
            </a:r>
          </a:p>
          <a:p>
            <a:pPr>
              <a:lnSpc>
                <a:spcPct val="150000"/>
              </a:lnSpc>
            </a:pPr>
            <a:r>
              <a:rPr lang="en-US" altLang="zh-CN" sz="2400" smtClean="0"/>
              <a:t>On the microblogging platform Tumblr, the reblogging feature links the post back to the original creator.  </a:t>
            </a: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50000"/>
              </a:lnSpc>
            </a:pPr>
            <a:r>
              <a:rPr lang="en-US" altLang="zh-CN" sz="2400" smtClean="0"/>
              <a:t>Microblogging has the potential to become a new, informal communication medium, especially for collaborative work within organizations. </a:t>
            </a:r>
          </a:p>
          <a:p>
            <a:pPr>
              <a:lnSpc>
                <a:spcPct val="150000"/>
              </a:lnSpc>
            </a:pPr>
            <a:r>
              <a:rPr lang="en-US" altLang="zh-CN" sz="2400" smtClean="0"/>
              <a:t>Over the last few years communication patterns have shifted primarily from face-to-face to online in email, IM, text messaging, and other tools. </a:t>
            </a:r>
          </a:p>
          <a:p>
            <a:pPr>
              <a:lnSpc>
                <a:spcPct val="150000"/>
              </a:lnSpc>
            </a:pPr>
            <a:r>
              <a:rPr lang="en-US" altLang="zh-CN" sz="2400" smtClean="0"/>
              <a:t>However, some argue that email is now a slow and inefficient way to communicate. </a:t>
            </a:r>
            <a:endParaRPr lang="zh-CN" altLang="zh-CN" sz="2400" smtClean="0"/>
          </a:p>
          <a:p>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50000"/>
              </a:lnSpc>
            </a:pPr>
            <a:r>
              <a:rPr lang="en-US" altLang="zh-CN" sz="2400" smtClean="0"/>
              <a:t>For instance, time-consuming “email chains” can develop, whereby two or more people are involved in lengthy communications for simple matters, such as arranging a meeting. </a:t>
            </a:r>
          </a:p>
          <a:p>
            <a:pPr>
              <a:lnSpc>
                <a:spcPct val="150000"/>
              </a:lnSpc>
            </a:pPr>
            <a:r>
              <a:rPr lang="en-US" altLang="zh-CN" sz="2400" smtClean="0"/>
              <a:t>The one-to-many broadcasting offered by microblogs is thought to increase productivity by circumventing this.</a:t>
            </a:r>
            <a:endParaRPr lang="zh-CN" altLang="zh-CN" sz="2400" smtClean="0"/>
          </a:p>
          <a:p>
            <a:pPr>
              <a:lnSpc>
                <a:spcPct val="150000"/>
              </a:lnSpc>
            </a:pPr>
            <a:endParaRPr lang="zh-CN" altLang="zh-CN" sz="2400" smtClean="0"/>
          </a:p>
          <a:p>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nSpc>
                <a:spcPct val="150000"/>
              </a:lnSpc>
            </a:pPr>
            <a:r>
              <a:rPr lang="en-US" altLang="zh-CN" sz="2400" smtClean="0"/>
              <a:t>Users and organizations can set up their own microblog service: free and open source software is available for this purpose. </a:t>
            </a:r>
          </a:p>
          <a:p>
            <a:pPr>
              <a:lnSpc>
                <a:spcPct val="150000"/>
              </a:lnSpc>
            </a:pPr>
            <a:r>
              <a:rPr lang="en-US" altLang="zh-CN" sz="2400" smtClean="0"/>
              <a:t>Hosted microblog platforms are also available for commercial and organizational use.</a:t>
            </a:r>
            <a:endParaRPr lang="zh-CN" altLang="zh-CN"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4062" t="13541" r="976" b="4166"/>
          <a:stretch>
            <a:fillRect/>
          </a:stretch>
        </p:blipFill>
        <p:spPr bwMode="auto">
          <a:xfrm>
            <a:off x="71406" y="642918"/>
            <a:ext cx="8916186" cy="4857784"/>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6116" y="3357562"/>
            <a:ext cx="2109873" cy="369332"/>
          </a:xfrm>
          <a:prstGeom prst="rect">
            <a:avLst/>
          </a:prstGeom>
          <a:noFill/>
        </p:spPr>
        <p:txBody>
          <a:bodyPr wrap="none" rtlCol="0">
            <a:spAutoFit/>
          </a:bodyPr>
          <a:lstStyle/>
          <a:p>
            <a:r>
              <a:rPr lang="en-US" altLang="zh-CN" smtClean="0"/>
              <a:t>The End of this Section</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4422"/>
            <a:ext cx="8229600" cy="4911741"/>
          </a:xfrm>
        </p:spPr>
        <p:txBody>
          <a:bodyPr>
            <a:normAutofit fontScale="92500" lnSpcReduction="20000"/>
          </a:bodyPr>
          <a:lstStyle/>
          <a:p>
            <a:pPr>
              <a:lnSpc>
                <a:spcPct val="150000"/>
              </a:lnSpc>
            </a:pPr>
            <a:r>
              <a:rPr lang="en-US" altLang="zh-CN" sz="2400" smtClean="0"/>
              <a:t>The current version of QQ is QQ2010 beta2. </a:t>
            </a:r>
          </a:p>
          <a:p>
            <a:pPr>
              <a:lnSpc>
                <a:spcPct val="150000"/>
              </a:lnSpc>
            </a:pPr>
            <a:r>
              <a:rPr lang="en-US" altLang="zh-CN" sz="2400" smtClean="0"/>
              <a:t>Tencent periodically releases special versions of QQ to coincide with events such as the Olympics or Chinese New Year.</a:t>
            </a:r>
          </a:p>
          <a:p>
            <a:pPr>
              <a:lnSpc>
                <a:spcPct val="150000"/>
              </a:lnSpc>
            </a:pPr>
            <a:r>
              <a:rPr lang="en-US" altLang="zh-CN" sz="2400" smtClean="0"/>
              <a:t>        The official client runs on Microsoft Windows and a beta public version was launched for Mac OS X version 10.4.9 or newer.</a:t>
            </a:r>
          </a:p>
          <a:p>
            <a:pPr>
              <a:lnSpc>
                <a:spcPct val="150000"/>
              </a:lnSpc>
            </a:pPr>
            <a:r>
              <a:rPr lang="en-US" altLang="zh-CN" sz="2400" smtClean="0"/>
              <a:t>The Web versions, WebQQ (full version) and WebQQ Mini (Lite version), which makes use of </a:t>
            </a:r>
            <a:r>
              <a:rPr lang="en-US" altLang="zh-CN" sz="2400" smtClean="0"/>
              <a:t>Ajax (Asynchronous Javascript and XML), </a:t>
            </a:r>
            <a:r>
              <a:rPr lang="en-US" altLang="zh-CN" sz="2400" smtClean="0"/>
              <a:t>are currently available.</a:t>
            </a:r>
          </a:p>
          <a:p>
            <a:pPr>
              <a:lnSpc>
                <a:spcPct val="150000"/>
              </a:lnSpc>
            </a:pPr>
            <a:r>
              <a:rPr lang="en-US" altLang="zh-CN" sz="2400" smtClean="0"/>
              <a:t>      As of January 2015, there are 829 million active QQ accounts, with a peak of 176.4 million simultaneous online QQ users.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2. QQ International</a:t>
            </a:r>
            <a:endParaRPr lang="zh-CN" altLang="en-US"/>
          </a:p>
        </p:txBody>
      </p:sp>
      <p:sp>
        <p:nvSpPr>
          <p:cNvPr id="3" name="内容占位符 2"/>
          <p:cNvSpPr>
            <a:spLocks noGrp="1"/>
          </p:cNvSpPr>
          <p:nvPr>
            <p:ph sz="quarter" idx="1"/>
          </p:nvPr>
        </p:nvSpPr>
        <p:spPr/>
        <p:txBody>
          <a:bodyPr>
            <a:normAutofit fontScale="85000" lnSpcReduction="10000"/>
          </a:bodyPr>
          <a:lstStyle/>
          <a:p>
            <a:pPr>
              <a:lnSpc>
                <a:spcPct val="150000"/>
              </a:lnSpc>
            </a:pPr>
            <a:r>
              <a:rPr lang="en-US" altLang="zh-CN" sz="2800" smtClean="0"/>
              <a:t> (1)  Windows</a:t>
            </a:r>
            <a:endParaRPr lang="zh-CN" altLang="zh-CN" sz="2800" smtClean="0"/>
          </a:p>
          <a:p>
            <a:pPr>
              <a:lnSpc>
                <a:spcPct val="150000"/>
              </a:lnSpc>
            </a:pPr>
            <a:r>
              <a:rPr lang="en-US" altLang="zh-CN" sz="2800" smtClean="0"/>
              <a:t>         In 2009 QQ began to expand its services internationally with its QQ International client for Windows distributed through a dedicated English-language portal. </a:t>
            </a:r>
          </a:p>
          <a:p>
            <a:pPr>
              <a:lnSpc>
                <a:spcPct val="150000"/>
              </a:lnSpc>
            </a:pPr>
            <a:r>
              <a:rPr lang="en-US" altLang="zh-CN" sz="2800" smtClean="0"/>
              <a:t>        QQ International offers non-Mandarin speakers the opportunity to use all the features of its Chinese counterpart to get in touch with other QQ users via chat and videocalls, it provides a non-Mandarin interface to access Qzone, Tencent’s social network.</a:t>
            </a: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689</TotalTime>
  <Words>3193</Words>
  <Application>Microsoft Office PowerPoint</Application>
  <PresentationFormat>全屏显示(4:3)</PresentationFormat>
  <Paragraphs>281</Paragraphs>
  <Slides>77</Slides>
  <Notes>2</Notes>
  <HiddenSlides>0</HiddenSlides>
  <MMClips>0</MMClips>
  <ScaleCrop>false</ScaleCrop>
  <HeadingPairs>
    <vt:vector size="4" baseType="variant">
      <vt:variant>
        <vt:lpstr>主题</vt:lpstr>
      </vt:variant>
      <vt:variant>
        <vt:i4>1</vt:i4>
      </vt:variant>
      <vt:variant>
        <vt:lpstr>幻灯片标题</vt:lpstr>
      </vt:variant>
      <vt:variant>
        <vt:i4>77</vt:i4>
      </vt:variant>
    </vt:vector>
  </HeadingPairs>
  <TitlesOfParts>
    <vt:vector size="78" baseType="lpstr">
      <vt:lpstr>质朴</vt:lpstr>
      <vt:lpstr>专业外语</vt:lpstr>
      <vt:lpstr>PART 2  INTERNET APPLICATIONS CHAPTER 5  NEW INTERNET APPLICATIONS  5.1  INSTANT MESSAGING (IM) </vt:lpstr>
      <vt:lpstr>KEYWORDS</vt:lpstr>
      <vt:lpstr>5.1.1 QQ</vt:lpstr>
      <vt:lpstr>1. Overview of the QQ</vt:lpstr>
      <vt:lpstr>幻灯片 6</vt:lpstr>
      <vt:lpstr>幻灯片 7</vt:lpstr>
      <vt:lpstr>幻灯片 8</vt:lpstr>
      <vt:lpstr>2. QQ International</vt:lpstr>
      <vt:lpstr>幻灯片 10</vt:lpstr>
      <vt:lpstr>幻灯片 11</vt:lpstr>
      <vt:lpstr>幻灯片 12</vt:lpstr>
      <vt:lpstr>幻灯片 13</vt:lpstr>
      <vt:lpstr>3. Web QQ</vt:lpstr>
      <vt:lpstr>4. Open source and cross-platform clients</vt:lpstr>
      <vt:lpstr>幻灯片 16</vt:lpstr>
      <vt:lpstr>5.1.2 FACEBOOK</vt:lpstr>
      <vt:lpstr>KEYWORDS</vt:lpstr>
      <vt:lpstr>1. Features</vt:lpstr>
      <vt:lpstr>幻灯片 20</vt:lpstr>
      <vt:lpstr>幻灯片 21</vt:lpstr>
      <vt:lpstr>幻灯片 22</vt:lpstr>
      <vt:lpstr>2．Technical aspects</vt:lpstr>
      <vt:lpstr>幻灯片 24</vt:lpstr>
      <vt:lpstr>5.1.3 TWITTER</vt:lpstr>
      <vt:lpstr>KEYWORDS</vt:lpstr>
      <vt:lpstr>幻灯片 27</vt:lpstr>
      <vt:lpstr>幻灯片 28</vt:lpstr>
      <vt:lpstr>1. Features</vt:lpstr>
      <vt:lpstr>幻灯片 30</vt:lpstr>
      <vt:lpstr>幻灯片 31</vt:lpstr>
      <vt:lpstr>2. Implementation</vt:lpstr>
      <vt:lpstr>幻灯片 33</vt:lpstr>
      <vt:lpstr>5.1.4 WECHAT</vt:lpstr>
      <vt:lpstr>KEYWORDS</vt:lpstr>
      <vt:lpstr>幻灯片 36</vt:lpstr>
      <vt:lpstr>幻灯片 37</vt:lpstr>
      <vt:lpstr>幻灯片 38</vt:lpstr>
      <vt:lpstr>幻灯片 39</vt:lpstr>
      <vt:lpstr>幻灯片 40</vt:lpstr>
      <vt:lpstr>幻灯片 41</vt:lpstr>
      <vt:lpstr>幻灯片 42</vt:lpstr>
      <vt:lpstr>PART 2  INTERNET APPLICATIONS CHAPTER 5  NEW INTERNET APPLICATIONS  5.2  SOCIAL NETWORKING SERVICE (SNS) </vt:lpstr>
      <vt:lpstr>5.2.1 WIKI</vt:lpstr>
      <vt:lpstr>KEYWORDS</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5.2.2 BLOG AND MICROBLOG</vt:lpstr>
      <vt:lpstr>KEYWORDS</vt:lpstr>
      <vt:lpstr>幻灯片 60</vt:lpstr>
      <vt:lpstr>1. Blog</vt:lpstr>
      <vt:lpstr>幻灯片 62</vt:lpstr>
      <vt:lpstr>幻灯片 63</vt:lpstr>
      <vt:lpstr>幻灯片 64</vt:lpstr>
      <vt:lpstr>幻灯片 65</vt:lpstr>
      <vt:lpstr>2. Microblog</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专业外语</dc:title>
  <dc:creator>Administrator</dc:creator>
  <cp:lastModifiedBy>Administrator</cp:lastModifiedBy>
  <cp:revision>154</cp:revision>
  <dcterms:created xsi:type="dcterms:W3CDTF">2023-01-17T01:06:14Z</dcterms:created>
  <dcterms:modified xsi:type="dcterms:W3CDTF">2023-03-28T00:47:48Z</dcterms:modified>
</cp:coreProperties>
</file>