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bmp" ContentType="image/bmp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311" r:id="rId3"/>
    <p:sldId id="302" r:id="rId4"/>
    <p:sldId id="303" r:id="rId5"/>
    <p:sldId id="297" r:id="rId6"/>
    <p:sldId id="304" r:id="rId7"/>
    <p:sldId id="281" r:id="rId8"/>
    <p:sldId id="283" r:id="rId9"/>
    <p:sldId id="305" r:id="rId10"/>
    <p:sldId id="306" r:id="rId11"/>
    <p:sldId id="295" r:id="rId12"/>
    <p:sldId id="289" r:id="rId13"/>
    <p:sldId id="290" r:id="rId14"/>
    <p:sldId id="291" r:id="rId15"/>
    <p:sldId id="30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 panose="020B0604020202020204"/>
        <a:ea typeface="+mn-ea"/>
        <a:cs typeface="Arial" pitchFamily="34" charset="0" panose="020B0604020202020204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28"/>
    <a:srgbClr val="F79178"/>
    <a:srgbClr val="93B6CB"/>
    <a:srgbClr val="FFC17E"/>
    <a:srgbClr val="DADADA"/>
    <a:srgbClr val="FDD6BA"/>
    <a:srgbClr val="A49C9B"/>
    <a:srgbClr val="9E260A"/>
    <a:srgbClr val="DEBC9E"/>
    <a:srgbClr val="FA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95596" autoAdjust="0"/>
  </p:normalViewPr>
  <p:slideViewPr>
    <p:cSldViewPr>
      <p:cViewPr varScale="1">
        <p:scale>
          <a:sx n="68" d="100"/>
          <a:sy n="68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EditPoints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EditPoints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/>
          <a:p/>
        </p:txBody>
      </p:sp>
      <p:sp>
        <p:nvSpPr>
          <p:cNvPr id="81925" name="Rectangle 5"/>
          <p:cNvSpPr>
            <a:spLocks noGrp="1" noEditPoints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EditPoints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b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EditPoints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b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fld id="{AD0DE7D1-61F8-4C15-8922-702E177BF12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 panose="020B060402020202020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 panose="020B060402020202020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 panose="020B060402020202020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 panose="020B060402020202020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6BEC425-A0E0-4D2B-963B-2CB0148D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EditPoints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5D2CD8-E65B-433D-A950-C41493308013}" type="slidenum">
              <a:rPr lang="en-US" smtClean="0"/>
              <a:t>‹#›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51204" name="Rectangle 3"/>
          <p:cNvSpPr>
            <a:spLocks noGrp="1" noEditPoints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0D803E-2105-4B80-B701-8BD84EA42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2E4612D-A887-4047-BEC4-415A22E17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AD0DE7D1-61F8-4C15-8922-702E177BF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EF4AD4-9014-4BBF-8024-86867A595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08AFDD-F139-4FE2-91B0-27C513463B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09D9A1-917A-4673-B7E7-39AB58C6A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E92543-6F7B-4250-ADE9-21C226923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EditPoints="1" noChangeArrowheads="1"/>
          </p:cNvSpPr>
          <p:nvPr>
            <p:ph type="ctrTitle"/>
          </p:nvPr>
        </p:nvSpPr>
        <p:spPr>
          <a:xfrm>
            <a:off x="5029200" y="990600"/>
            <a:ext cx="3886200" cy="704850"/>
          </a:xfrm>
          <a:effectLst/>
        </p:spPr>
        <p:txBody>
          <a:bodyPr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EditPoints="1" noChangeArrowheads="1"/>
          </p:cNvSpPr>
          <p:nvPr>
            <p:ph type="subTitle" idx="1"/>
          </p:nvPr>
        </p:nvSpPr>
        <p:spPr>
          <a:xfrm>
            <a:off x="5029200" y="1981200"/>
            <a:ext cx="3886200" cy="6858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EditPoints="1"/>
          </p:cNvSpPr>
          <p:nvPr>
            <p:ph type="title" orient="vert"/>
          </p:nvPr>
        </p:nvSpPr>
        <p:spPr>
          <a:xfrm>
            <a:off x="6272213" y="152400"/>
            <a:ext cx="2014537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>
          <a:xfrm>
            <a:off x="228600" y="152400"/>
            <a:ext cx="5891213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 noEditPoints="1"/>
          </p:cNvSpPr>
          <p:nvPr>
            <p:ph/>
          </p:nvPr>
        </p:nvSpPr>
        <p:spPr>
          <a:xfrm>
            <a:off x="228600" y="152400"/>
            <a:ext cx="8058150" cy="5562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0" y="932723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9144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sz="half" idx="1"/>
          </p:nvPr>
        </p:nvSpPr>
        <p:spPr>
          <a:xfrm>
            <a:off x="9715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 noEditPoints="1"/>
          </p:cNvSpPr>
          <p:nvPr>
            <p:ph sz="half" idx="2"/>
          </p:nvPr>
        </p:nvSpPr>
        <p:spPr>
          <a:xfrm>
            <a:off x="47053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EditPoints="1" noChangeArrowheads="1"/>
          </p:cNvSpPr>
          <p:nvPr>
            <p:ph type="title"/>
          </p:nvPr>
        </p:nvSpPr>
        <p:spPr bwMode="auto">
          <a:xfrm>
            <a:off x="228600" y="152400"/>
            <a:ext cx="7315200" cy="7159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anchor="ctr">
            <a:prstTxWarp prst="textNoShape">
              <a:avLst/>
            </a:prstTxWarp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051" name="Rectangle 3"/>
          <p:cNvSpPr>
            <a:spLocks noGrp="1" noEditPoints="1" noChangeArrowheads="1"/>
          </p:cNvSpPr>
          <p:nvPr>
            <p:ph type="body" idx="1"/>
          </p:nvPr>
        </p:nvSpPr>
        <p:spPr bwMode="auto">
          <a:xfrm>
            <a:off x="971550" y="1524000"/>
            <a:ext cx="7315200" cy="419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5"/>
          <p:cNvSpPr txBox="1">
            <a:spLocks noEditPoints="1" noChangeArrowheads="1"/>
          </p:cNvSpPr>
          <p:nvPr/>
        </p:nvSpPr>
        <p:spPr>
          <a:xfrm>
            <a:off x="776440" y="1746498"/>
            <a:ext cx="6603871" cy="890413"/>
          </a:xfrm>
          <a:prstGeom prst="rect">
            <a:avLst/>
          </a:prstGeo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en-US" sz="3200" b="1" kern="0" dirty="0">
                <a:solidFill>
                  <a:srgbClr val="03136A"/>
                </a:solidFill>
              </a:rPr>
              <a:t>AUTOMATED ESSAY SCORING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8646" y="3429000"/>
            <a:ext cx="493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>
                <a:solidFill>
                  <a:srgbClr val="FF9728"/>
                </a:solidFill>
              </a:rPr>
              <a:t>إعداد الطالبات:</a:t>
            </a:r>
          </a:p>
          <a:p>
            <a:pPr algn="r"/>
            <a:r>
              <a:rPr lang="ar-SY" dirty="0">
                <a:solidFill>
                  <a:schemeClr val="bg1">
                    <a:lumMod val="50000"/>
                  </a:schemeClr>
                </a:solidFill>
              </a:rPr>
              <a:t>         تسنيم زغموت     حلا عويس</a:t>
            </a:r>
          </a:p>
          <a:p>
            <a:pPr algn="r"/>
            <a:r>
              <a:rPr lang="ar-SY" dirty="0">
                <a:solidFill>
                  <a:schemeClr val="bg1">
                    <a:lumMod val="50000"/>
                  </a:schemeClr>
                </a:solidFill>
              </a:rPr>
              <a:t>         وسام السحلي      عبير السيد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20072" y="2463294"/>
            <a:ext cx="3791109" cy="3791109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14400" y="1844824"/>
            <a:ext cx="7315200" cy="7159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Preprocessing: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58416" y="3688560"/>
            <a:ext cx="3977703" cy="584775"/>
            <a:chOff x="1187624" y="2464424"/>
            <a:chExt cx="3977703" cy="584775"/>
          </a:xfrm>
        </p:grpSpPr>
        <p:sp>
          <p:nvSpPr>
            <p:cNvPr id="4" name="Chevron 2"/>
            <p:cNvSpPr/>
            <p:nvPr/>
          </p:nvSpPr>
          <p:spPr>
            <a:xfrm rot="5400000">
              <a:off x="1185202" y="2567326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7704" y="2464424"/>
              <a:ext cx="32576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kern="0" dirty="0">
                  <a:solidFill>
                    <a:srgbClr val="4D4D4D"/>
                  </a:solidFill>
                  <a:latin typeface="Microsoft Sans Serif" pitchFamily="34" charset="0"/>
                  <a:cs typeface="+mn-cs"/>
                </a:rPr>
                <a:t>Features Scaling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8416" y="4740550"/>
            <a:ext cx="4318924" cy="584775"/>
            <a:chOff x="1187842" y="3418805"/>
            <a:chExt cx="4318924" cy="584775"/>
          </a:xfrm>
        </p:grpSpPr>
        <p:sp>
          <p:nvSpPr>
            <p:cNvPr id="7" name="Rectangle 6"/>
            <p:cNvSpPr/>
            <p:nvPr/>
          </p:nvSpPr>
          <p:spPr>
            <a:xfrm>
              <a:off x="1907704" y="3418805"/>
              <a:ext cx="35990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kern="0" dirty="0">
                  <a:solidFill>
                    <a:srgbClr val="4D4D4D"/>
                  </a:solidFill>
                  <a:latin typeface="Microsoft Sans Serif" pitchFamily="34" charset="0"/>
                  <a:cs typeface="+mn-cs"/>
                </a:rPr>
                <a:t>Features Selection</a:t>
              </a:r>
            </a:p>
          </p:txBody>
        </p:sp>
        <p:sp>
          <p:nvSpPr>
            <p:cNvPr id="8" name="Chevron 2"/>
            <p:cNvSpPr/>
            <p:nvPr/>
          </p:nvSpPr>
          <p:spPr>
            <a:xfrm rot="5400000">
              <a:off x="1185420" y="3521706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60774" y="1683114"/>
            <a:ext cx="7315200" cy="715963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F79178"/>
                </a:solidFill>
              </a:rPr>
              <a:t>Model to measure essay relatedness to the question</a:t>
            </a:r>
            <a:endParaRPr sz="3200" dirty="0">
              <a:solidFill>
                <a:srgbClr val="F7917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7584" y="3212976"/>
            <a:ext cx="4936299" cy="584775"/>
            <a:chOff x="827584" y="3212976"/>
            <a:chExt cx="4936299" cy="584775"/>
          </a:xfrm>
        </p:grpSpPr>
        <p:sp>
          <p:nvSpPr>
            <p:cNvPr id="5" name="Chevron 2"/>
            <p:cNvSpPr/>
            <p:nvPr/>
          </p:nvSpPr>
          <p:spPr>
            <a:xfrm rot="5400000">
              <a:off x="825162" y="3315878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F79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rgbClr val="F79178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7664" y="3212976"/>
              <a:ext cx="4216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Summarization essay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5848" y="4611650"/>
            <a:ext cx="5997511" cy="1077218"/>
            <a:chOff x="845848" y="4611650"/>
            <a:chExt cx="5997511" cy="1077218"/>
          </a:xfrm>
        </p:grpSpPr>
        <p:sp>
          <p:nvSpPr>
            <p:cNvPr id="8" name="Rectangle 7"/>
            <p:cNvSpPr/>
            <p:nvPr/>
          </p:nvSpPr>
          <p:spPr>
            <a:xfrm>
              <a:off x="1514767" y="4611650"/>
              <a:ext cx="532859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get semantic similarity with the question  </a:t>
              </a:r>
              <a:endParaRPr lang="ar-SY" sz="3200" dirty="0"/>
            </a:p>
          </p:txBody>
        </p:sp>
        <p:sp>
          <p:nvSpPr>
            <p:cNvPr id="9" name="Chevron 2"/>
            <p:cNvSpPr/>
            <p:nvPr/>
          </p:nvSpPr>
          <p:spPr>
            <a:xfrm rot="5400000">
              <a:off x="843426" y="4960773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F79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91780" y="1628800"/>
            <a:ext cx="3960440" cy="715963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rgbClr val="F79178"/>
                </a:solidFill>
              </a:rPr>
              <a:t>Learning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35696" y="2708920"/>
            <a:ext cx="4950691" cy="37314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771800" y="1466782"/>
            <a:ext cx="3096344" cy="7159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rgbClr val="F79178"/>
                </a:solidFill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584" y="3645024"/>
            <a:ext cx="6984776" cy="174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 flipH="1">
            <a:off x="251520" y="2420888"/>
            <a:ext cx="3921998" cy="2562289"/>
          </a:xfrm>
          <a:custGeom>
            <a:avLst/>
            <a:rect l="l" t="t" r="r" b="b"/>
            <a:pathLst>
              <a:path w="3095038" h="2022026">
                <a:moveTo>
                  <a:pt x="1547519" y="0"/>
                </a:moveTo>
                <a:lnTo>
                  <a:pt x="3095038" y="627509"/>
                </a:lnTo>
                <a:lnTo>
                  <a:pt x="2825277" y="736897"/>
                </a:lnTo>
                <a:lnTo>
                  <a:pt x="2825277" y="1583608"/>
                </a:lnTo>
                <a:lnTo>
                  <a:pt x="2829142" y="1585209"/>
                </a:lnTo>
                <a:cubicBezTo>
                  <a:pt x="2836783" y="1592850"/>
                  <a:pt x="2841509" y="1603406"/>
                  <a:pt x="2841509" y="1615067"/>
                </a:cubicBezTo>
                <a:cubicBezTo>
                  <a:pt x="2841509" y="1626728"/>
                  <a:pt x="2836783" y="1637284"/>
                  <a:pt x="2829142" y="1644926"/>
                </a:cubicBezTo>
                <a:lnTo>
                  <a:pt x="2826092" y="1646189"/>
                </a:lnTo>
                <a:lnTo>
                  <a:pt x="2876626" y="2022026"/>
                </a:lnTo>
                <a:lnTo>
                  <a:pt x="2721940" y="2022026"/>
                </a:lnTo>
                <a:lnTo>
                  <a:pt x="2772475" y="1646189"/>
                </a:lnTo>
                <a:lnTo>
                  <a:pt x="2769425" y="1644926"/>
                </a:lnTo>
                <a:cubicBezTo>
                  <a:pt x="2761784" y="1637284"/>
                  <a:pt x="2757057" y="1626728"/>
                  <a:pt x="2757057" y="1615067"/>
                </a:cubicBezTo>
                <a:cubicBezTo>
                  <a:pt x="2757057" y="1603406"/>
                  <a:pt x="2761784" y="1592850"/>
                  <a:pt x="2769425" y="1585209"/>
                </a:cubicBezTo>
                <a:lnTo>
                  <a:pt x="2773289" y="1583608"/>
                </a:lnTo>
                <a:lnTo>
                  <a:pt x="2773289" y="757978"/>
                </a:lnTo>
                <a:lnTo>
                  <a:pt x="2747752" y="768333"/>
                </a:lnTo>
                <a:lnTo>
                  <a:pt x="2473970" y="981499"/>
                </a:lnTo>
                <a:lnTo>
                  <a:pt x="2473970" y="1333096"/>
                </a:lnTo>
                <a:cubicBezTo>
                  <a:pt x="2176456" y="1474039"/>
                  <a:pt x="1822001" y="1553521"/>
                  <a:pt x="1442377" y="1553521"/>
                </a:cubicBezTo>
                <a:cubicBezTo>
                  <a:pt x="1151810" y="1553521"/>
                  <a:pt x="875988" y="1506956"/>
                  <a:pt x="628675" y="1422110"/>
                </a:cubicBezTo>
                <a:cubicBezTo>
                  <a:pt x="630298" y="1416654"/>
                  <a:pt x="632987" y="1411486"/>
                  <a:pt x="635755" y="1406334"/>
                </a:cubicBezTo>
                <a:cubicBezTo>
                  <a:pt x="631035" y="1404608"/>
                  <a:pt x="626049" y="1403669"/>
                  <a:pt x="621068" y="1402746"/>
                </a:cubicBezTo>
                <a:lnTo>
                  <a:pt x="621068" y="981499"/>
                </a:lnTo>
                <a:lnTo>
                  <a:pt x="0" y="627509"/>
                </a:lnTo>
                <a:lnTo>
                  <a:pt x="154751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99670" y="0"/>
            <a:ext cx="4544329" cy="6801734"/>
          </a:xfrm>
          <a:prstGeom prst="rect">
            <a:avLst/>
          </a:prstGeom>
          <a:gradFill rotWithShape="1">
            <a:gsLst>
              <a:gs pos="0">
                <a:schemeClr val="bg2">
                  <a:tint val="26667"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en-US" sz="6000" b="0" i="0" u="none" strike="noStrike" cap="none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 panose="020B0604020202020204"/>
              </a:rPr>
              <a:t>Thank you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466024" y="2564904"/>
            <a:ext cx="5623560" cy="1005840"/>
            <a:chOff x="1684750" y="2419964"/>
            <a:chExt cx="5623560" cy="1005840"/>
          </a:xfrm>
        </p:grpSpPr>
        <p:grpSp>
          <p:nvGrpSpPr>
            <p:cNvPr id="10" name="Group 9"/>
            <p:cNvGrpSpPr/>
            <p:nvPr/>
          </p:nvGrpSpPr>
          <p:grpSpPr>
            <a:xfrm>
              <a:off x="1684750" y="2419964"/>
              <a:ext cx="5623560" cy="1005840"/>
              <a:chOff x="3131840" y="1491630"/>
              <a:chExt cx="5256584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ko-KR" altLang="en-US" sz="1800" b="0" i="0" u="none" strike="noStrike" kern="1200" cap="none" spc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latin typeface="Arial" pitchFamily="34" charset="0" panose="020B0604020202020204"/>
                  <a:cs typeface="+mn-cs"/>
                </a:endParaRPr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F79178"/>
              </a:soli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ko-KR" altLang="en-US" sz="1800" b="0" i="0" u="none" strike="noStrike" kern="1200" cap="none" spc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latin typeface="Arial" pitchFamily="34" charset="0" panose="020B0604020202020204"/>
                  <a:cs typeface="+mn-cs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161549" y="2691995"/>
              <a:ext cx="26699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Mobile Application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66023" y="4437112"/>
            <a:ext cx="5622344" cy="1008032"/>
            <a:chOff x="1331640" y="4725144"/>
            <a:chExt cx="5622344" cy="1008032"/>
          </a:xfrm>
        </p:grpSpPr>
        <p:grpSp>
          <p:nvGrpSpPr>
            <p:cNvPr id="14" name="Group 13"/>
            <p:cNvGrpSpPr/>
            <p:nvPr/>
          </p:nvGrpSpPr>
          <p:grpSpPr>
            <a:xfrm>
              <a:off x="1331640" y="4725144"/>
              <a:ext cx="5622344" cy="1008032"/>
              <a:chOff x="3131840" y="1491630"/>
              <a:chExt cx="5256584" cy="57606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ko-KR" altLang="en-US" sz="1800" b="0" i="0" u="none" strike="noStrike" kern="1200" cap="none" spc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latin typeface="Arial" pitchFamily="34" charset="0" panose="020B0604020202020204"/>
                  <a:cs typeface="+mn-cs"/>
                </a:endParaRPr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F79178"/>
              </a:soli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ko-KR" altLang="en-US" sz="1800" b="0" i="0" u="none" strike="noStrike" kern="1200" cap="none" spc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latin typeface="Arial" pitchFamily="34" charset="0" panose="020B0604020202020204"/>
                  <a:cs typeface="+mn-cs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101739" y="4902068"/>
              <a:ext cx="4572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system that can score essays automatically like a human</a:t>
              </a:r>
            </a:p>
          </p:txBody>
        </p:sp>
      </p:grpSp>
      <p:sp>
        <p:nvSpPr>
          <p:cNvPr id="21" name="Title 1"/>
          <p:cNvSpPr>
            <a:spLocks noGrp="1" noEditPoints="1"/>
          </p:cNvSpPr>
          <p:nvPr>
            <p:ph type="title"/>
          </p:nvPr>
        </p:nvSpPr>
        <p:spPr>
          <a:xfrm>
            <a:off x="2088359" y="1182293"/>
            <a:ext cx="3949094" cy="7159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Idea</a:t>
            </a:r>
            <a:r>
              <a:rPr lang="ar-SY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65468" y="2592475"/>
            <a:ext cx="3978540" cy="646331"/>
            <a:chOff x="593460" y="1900182"/>
            <a:chExt cx="3978540" cy="646331"/>
          </a:xfrm>
        </p:grpSpPr>
        <p:sp>
          <p:nvSpPr>
            <p:cNvPr id="4" name="Oval 3"/>
            <p:cNvSpPr/>
            <p:nvPr/>
          </p:nvSpPr>
          <p:spPr>
            <a:xfrm>
              <a:off x="593460" y="1949028"/>
              <a:ext cx="548640" cy="548640"/>
            </a:xfrm>
            <a:prstGeom prst="ellipse">
              <a:avLst/>
            </a:prstGeom>
            <a:solidFill>
              <a:srgbClr val="F7917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1900182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kern="0" dirty="0">
                  <a:solidFill>
                    <a:srgbClr val="4D4D4D"/>
                  </a:solidFill>
                  <a:latin typeface="Microsoft Sans Serif" pitchFamily="34" charset="0"/>
                  <a:cs typeface="+mn-cs"/>
                </a:rPr>
                <a:t>Schools</a:t>
              </a:r>
              <a:endParaRPr lang="en-US" sz="3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495" y="5016416"/>
            <a:ext cx="7714706" cy="1200329"/>
            <a:chOff x="577487" y="4324123"/>
            <a:chExt cx="7714706" cy="1200329"/>
          </a:xfrm>
        </p:grpSpPr>
        <p:sp>
          <p:nvSpPr>
            <p:cNvPr id="9" name="Oval 8"/>
            <p:cNvSpPr/>
            <p:nvPr/>
          </p:nvSpPr>
          <p:spPr>
            <a:xfrm>
              <a:off x="577487" y="4375648"/>
              <a:ext cx="548640" cy="548640"/>
            </a:xfrm>
            <a:prstGeom prst="ellipse">
              <a:avLst/>
            </a:prstGeom>
            <a:solidFill>
              <a:srgbClr val="F7917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7417" y="4324123"/>
              <a:ext cx="6984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People who wants to improve their writing skills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5468" y="3834341"/>
            <a:ext cx="6910695" cy="646331"/>
            <a:chOff x="593460" y="3142048"/>
            <a:chExt cx="6910695" cy="646331"/>
          </a:xfrm>
        </p:grpSpPr>
        <p:sp>
          <p:nvSpPr>
            <p:cNvPr id="12" name="Oval 11"/>
            <p:cNvSpPr/>
            <p:nvPr/>
          </p:nvSpPr>
          <p:spPr>
            <a:xfrm>
              <a:off x="593460" y="3222010"/>
              <a:ext cx="548640" cy="548640"/>
            </a:xfrm>
            <a:prstGeom prst="ellipse">
              <a:avLst/>
            </a:prstGeom>
            <a:solidFill>
              <a:srgbClr val="F7917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07417" y="3142048"/>
              <a:ext cx="6196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English Language Centers</a:t>
              </a:r>
            </a:p>
          </p:txBody>
        </p:sp>
      </p:grpSp>
      <p:sp>
        <p:nvSpPr>
          <p:cNvPr id="15" name="Title 1"/>
          <p:cNvSpPr>
            <a:spLocks noGrp="1" noEditPoints="1"/>
          </p:cNvSpPr>
          <p:nvPr>
            <p:ph type="title"/>
          </p:nvPr>
        </p:nvSpPr>
        <p:spPr>
          <a:xfrm>
            <a:off x="2843808" y="1340768"/>
            <a:ext cx="2534388" cy="71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n w="0"/>
                <a:solidFill>
                  <a:srgbClr val="F7917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EditPoints="1" noChangeArrowheads="1"/>
          </p:cNvSpPr>
          <p:nvPr>
            <p:ph type="title"/>
          </p:nvPr>
        </p:nvSpPr>
        <p:spPr>
          <a:xfrm>
            <a:off x="1907704" y="566359"/>
            <a:ext cx="4318992" cy="715963"/>
          </a:xfrm>
          <a:effectLst>
            <a:outerShdw dist="17961" dir="2700000" algn="ctr" rotWithShape="0">
              <a:schemeClr val="accent5"/>
            </a:outerShdw>
          </a:effectLst>
        </p:spPr>
        <p:txBody>
          <a:bodyPr/>
          <a:lstStyle/>
          <a:p>
            <a:pPr algn="ctr"/>
            <a:r>
              <a:rPr lang="en-US" sz="4000" b="1" dirty="0">
                <a:solidFill>
                  <a:srgbClr val="FDA858"/>
                </a:solidFill>
              </a:rPr>
              <a:t>Objectives:</a:t>
            </a:r>
          </a:p>
        </p:txBody>
      </p:sp>
      <p:sp>
        <p:nvSpPr>
          <p:cNvPr id="6" name="Chevron 2"/>
          <p:cNvSpPr/>
          <p:nvPr/>
        </p:nvSpPr>
        <p:spPr>
          <a:xfrm rot="5400000">
            <a:off x="2219852" y="2447442"/>
            <a:ext cx="383816" cy="378972"/>
          </a:xfrm>
          <a:custGeom>
            <a:av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lnTo>
                  <a:pt x="272737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2"/>
          <p:cNvSpPr/>
          <p:nvPr/>
        </p:nvSpPr>
        <p:spPr>
          <a:xfrm rot="5400000">
            <a:off x="2219852" y="4351937"/>
            <a:ext cx="383816" cy="378972"/>
          </a:xfrm>
          <a:custGeom>
            <a:av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lnTo>
                  <a:pt x="272737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228671"/>
            <a:ext cx="538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Helping students to prepare for their  English writing exam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8378" y="4133166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time and money for both students and teachers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256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4492" y="2101103"/>
            <a:ext cx="2952328" cy="4273233"/>
            <a:chOff x="2286062" y="1935805"/>
            <a:chExt cx="2952328" cy="4273233"/>
          </a:xfrm>
        </p:grpSpPr>
        <p:sp>
          <p:nvSpPr>
            <p:cNvPr id="22" name="TextBox 21"/>
            <p:cNvSpPr txBox="1"/>
            <p:nvPr/>
          </p:nvSpPr>
          <p:spPr>
            <a:xfrm>
              <a:off x="2286062" y="1935805"/>
              <a:ext cx="2952328" cy="4273233"/>
            </a:xfrm>
            <a:prstGeom prst="rect">
              <a:avLst/>
            </a:prstGeom>
            <a:solidFill>
              <a:srgbClr val="FAF8F5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0097" y="2456594"/>
              <a:ext cx="2304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Input</a:t>
              </a:r>
            </a:p>
            <a:p>
              <a:pPr algn="ctr"/>
              <a:r>
                <a:rPr lang="en-US" sz="3600" dirty="0"/>
                <a:t>____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11246" y="4164470"/>
              <a:ext cx="13019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Essay</a:t>
              </a:r>
              <a:endParaRPr lang="en-US" dirty="0"/>
            </a:p>
          </p:txBody>
        </p:sp>
      </p:grpSp>
      <p:sp>
        <p:nvSpPr>
          <p:cNvPr id="26" name="Chevron 4"/>
          <p:cNvSpPr/>
          <p:nvPr/>
        </p:nvSpPr>
        <p:spPr>
          <a:xfrm>
            <a:off x="3492000" y="3854579"/>
            <a:ext cx="2160000" cy="685940"/>
          </a:xfrm>
          <a:prstGeom prst="chevron">
            <a:avLst>
              <a:gd name="adj" fmla="val 58203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906772" y="2101102"/>
            <a:ext cx="2952328" cy="4273233"/>
            <a:chOff x="3907488" y="2714423"/>
            <a:chExt cx="2952328" cy="4273233"/>
          </a:xfrm>
        </p:grpSpPr>
        <p:grpSp>
          <p:nvGrpSpPr>
            <p:cNvPr id="27" name="Group 26"/>
            <p:cNvGrpSpPr/>
            <p:nvPr/>
          </p:nvGrpSpPr>
          <p:grpSpPr>
            <a:xfrm>
              <a:off x="3907488" y="2714423"/>
              <a:ext cx="2952328" cy="4273233"/>
              <a:chOff x="2286062" y="1935805"/>
              <a:chExt cx="2952328" cy="427323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86062" y="1935805"/>
                <a:ext cx="2952328" cy="4273233"/>
              </a:xfrm>
              <a:prstGeom prst="rect">
                <a:avLst/>
              </a:prstGeom>
              <a:solidFill>
                <a:srgbClr val="FAF8F5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10097" y="2456594"/>
                <a:ext cx="2304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Output</a:t>
                </a:r>
              </a:p>
              <a:p>
                <a:pPr algn="ctr"/>
                <a:r>
                  <a:rPr lang="en-US" sz="3600" dirty="0"/>
                  <a:t>____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42151" y="5030660"/>
              <a:ext cx="145584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 panose="020B0604020202020204"/>
                <a:buChar char="•"/>
              </a:pPr>
              <a:r>
                <a:rPr lang="en-US" dirty="0"/>
                <a:t>Score</a:t>
              </a:r>
            </a:p>
            <a:p>
              <a:pPr marL="342900" indent="-342900">
                <a:buFont typeface="Arial" pitchFamily="34" charset="0" panose="020B0604020202020204"/>
                <a:buChar char="•"/>
              </a:pPr>
              <a:r>
                <a:rPr lang="en-US" dirty="0"/>
                <a:t>details</a:t>
              </a:r>
            </a:p>
          </p:txBody>
        </p:sp>
      </p:grpSp>
      <p:sp>
        <p:nvSpPr>
          <p:cNvPr id="36" name="Title 1"/>
          <p:cNvSpPr>
            <a:spLocks noGrp="1" noEditPoints="1"/>
          </p:cNvSpPr>
          <p:nvPr>
            <p:ph type="title"/>
          </p:nvPr>
        </p:nvSpPr>
        <p:spPr>
          <a:xfrm>
            <a:off x="2256284" y="1124744"/>
            <a:ext cx="4631432" cy="71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9728"/>
                </a:solidFill>
              </a:rPr>
              <a:t>Input &amp;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55576" y="1268760"/>
            <a:ext cx="7315200" cy="7159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2492896"/>
            <a:ext cx="7315200" cy="3922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55576" y="1287697"/>
            <a:ext cx="7315200" cy="7159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Data Normalization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16158" y="2655849"/>
            <a:ext cx="5394036" cy="4184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615" y="2511505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 was trained using handcrafted features like: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615" y="3832782"/>
            <a:ext cx="6291831" cy="830997"/>
            <a:chOff x="632518" y="3171324"/>
            <a:chExt cx="6291831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1061729" y="3171324"/>
              <a:ext cx="5862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difficult &amp; uncommon words</a:t>
              </a:r>
            </a:p>
            <a:p>
              <a:endParaRPr lang="en-US" dirty="0"/>
            </a:p>
          </p:txBody>
        </p:sp>
        <p:sp>
          <p:nvSpPr>
            <p:cNvPr id="12" name="Chevron 2"/>
            <p:cNvSpPr/>
            <p:nvPr/>
          </p:nvSpPr>
          <p:spPr>
            <a:xfrm rot="5400000">
              <a:off x="630096" y="3205429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854" y="5732111"/>
            <a:ext cx="4618786" cy="461665"/>
            <a:chOff x="682757" y="5070653"/>
            <a:chExt cx="4618786" cy="461665"/>
          </a:xfrm>
        </p:grpSpPr>
        <p:sp>
          <p:nvSpPr>
            <p:cNvPr id="11" name="Rectangle 10"/>
            <p:cNvSpPr/>
            <p:nvPr/>
          </p:nvSpPr>
          <p:spPr>
            <a:xfrm>
              <a:off x="1061729" y="5070653"/>
              <a:ext cx="42398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Number of POS tagging.</a:t>
              </a:r>
            </a:p>
          </p:txBody>
        </p:sp>
        <p:sp>
          <p:nvSpPr>
            <p:cNvPr id="13" name="Chevron 2"/>
            <p:cNvSpPr/>
            <p:nvPr/>
          </p:nvSpPr>
          <p:spPr>
            <a:xfrm rot="5400000">
              <a:off x="680335" y="5150924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1615" y="4749205"/>
            <a:ext cx="6508609" cy="461665"/>
            <a:chOff x="632518" y="4087747"/>
            <a:chExt cx="6508609" cy="461665"/>
          </a:xfrm>
        </p:grpSpPr>
        <p:sp>
          <p:nvSpPr>
            <p:cNvPr id="10" name="Rectangle 9"/>
            <p:cNvSpPr/>
            <p:nvPr/>
          </p:nvSpPr>
          <p:spPr>
            <a:xfrm>
              <a:off x="1105395" y="4087747"/>
              <a:ext cx="60357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Number of spelling and grammar mistakes.</a:t>
              </a:r>
            </a:p>
          </p:txBody>
        </p:sp>
        <p:sp>
          <p:nvSpPr>
            <p:cNvPr id="14" name="Chevron 2"/>
            <p:cNvSpPr/>
            <p:nvPr/>
          </p:nvSpPr>
          <p:spPr>
            <a:xfrm rot="5400000">
              <a:off x="630096" y="4111208"/>
              <a:ext cx="383816" cy="378972"/>
            </a:xfrm>
            <a:custGeom>
              <a:av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lnTo>
                    <a:pt x="272737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1"/>
          <p:cNvSpPr>
            <a:spLocks noGrp="1" noEditPoints="1"/>
          </p:cNvSpPr>
          <p:nvPr>
            <p:ph type="title"/>
          </p:nvPr>
        </p:nvSpPr>
        <p:spPr>
          <a:xfrm>
            <a:off x="601615" y="1372684"/>
            <a:ext cx="7315200" cy="715963"/>
          </a:xfrm>
          <a:prstGeom prst="rect">
            <a:avLst/>
          </a:prstGeom>
        </p:spPr>
        <p:txBody>
          <a:bodyPr/>
          <a:lstStyle/>
          <a:p>
            <a:endParaRPr lang="ar-SY" sz="3600" dirty="0">
              <a:solidFill>
                <a:srgbClr val="FF9728"/>
              </a:solidFill>
            </a:endParaRPr>
          </a:p>
          <a:p>
            <a:r>
              <a:rPr lang="en-US" sz="3600" dirty="0">
                <a:solidFill>
                  <a:srgbClr val="FF9728"/>
                </a:solidFill>
              </a:rPr>
              <a:t>measure essays writing quality</a:t>
            </a:r>
            <a:endParaRPr lang="ar-SY" sz="3600" dirty="0">
              <a:solidFill>
                <a:srgbClr val="FF9728"/>
              </a:solidFill>
            </a:endParaRPr>
          </a:p>
          <a:p>
            <a:endParaRPr sz="3600" dirty="0">
              <a:solidFill>
                <a:srgbClr val="FF972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 noEditPoints="1"/>
          </p:cNvSpPr>
          <p:nvPr>
            <p:ph type="title"/>
          </p:nvPr>
        </p:nvSpPr>
        <p:spPr>
          <a:xfrm>
            <a:off x="803265" y="1009144"/>
            <a:ext cx="7315200" cy="715963"/>
          </a:xfrm>
          <a:prstGeom prst="rect">
            <a:avLst/>
          </a:prstGeom>
        </p:spPr>
        <p:txBody>
          <a:bodyPr/>
          <a:lstStyle/>
          <a:p>
            <a:pPr algn="ctr"/>
            <a:endParaRPr lang="ar-SY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measure essays writing quality.</a:t>
            </a:r>
            <a:endParaRPr lang="ar-SY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902768" y="2385572"/>
            <a:ext cx="3091069" cy="830997"/>
            <a:chOff x="5902768" y="2385572"/>
            <a:chExt cx="3091069" cy="830997"/>
          </a:xfrm>
        </p:grpSpPr>
        <p:sp>
          <p:nvSpPr>
            <p:cNvPr id="27" name="Oval 98"/>
            <p:cNvSpPr/>
            <p:nvPr/>
          </p:nvSpPr>
          <p:spPr>
            <a:xfrm>
              <a:off x="5902768" y="2387069"/>
              <a:ext cx="617116" cy="617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0251" y="2385572"/>
              <a:ext cx="21335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readability features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65552" y="3684439"/>
            <a:ext cx="3675706" cy="1841005"/>
            <a:chOff x="5265552" y="3684439"/>
            <a:chExt cx="3675706" cy="1841005"/>
          </a:xfrm>
        </p:grpSpPr>
        <p:sp>
          <p:nvSpPr>
            <p:cNvPr id="26" name="Oval 97"/>
            <p:cNvSpPr/>
            <p:nvPr/>
          </p:nvSpPr>
          <p:spPr>
            <a:xfrm>
              <a:off x="5265552" y="3684439"/>
              <a:ext cx="617116" cy="617116"/>
            </a:xfrm>
            <a:prstGeom prst="ellipse">
              <a:avLst/>
            </a:prstGeom>
            <a:solidFill>
              <a:srgbClr val="F79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1326" y="4325115"/>
              <a:ext cx="27299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Part-of-speech  bigrams &amp; trigrams.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94575" y="4289410"/>
            <a:ext cx="1932581" cy="2300045"/>
            <a:chOff x="3494575" y="4289410"/>
            <a:chExt cx="1932581" cy="2300045"/>
          </a:xfrm>
        </p:grpSpPr>
        <p:sp>
          <p:nvSpPr>
            <p:cNvPr id="25" name="Oval 96"/>
            <p:cNvSpPr/>
            <p:nvPr/>
          </p:nvSpPr>
          <p:spPr>
            <a:xfrm>
              <a:off x="3843750" y="4289410"/>
              <a:ext cx="617116" cy="6171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575" y="5389126"/>
              <a:ext cx="193258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Number of transition words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56227" y="3668504"/>
            <a:ext cx="1945588" cy="1544238"/>
            <a:chOff x="1156227" y="3668504"/>
            <a:chExt cx="1945588" cy="1544238"/>
          </a:xfrm>
        </p:grpSpPr>
        <p:sp>
          <p:nvSpPr>
            <p:cNvPr id="24" name="Oval 95"/>
            <p:cNvSpPr/>
            <p:nvPr/>
          </p:nvSpPr>
          <p:spPr>
            <a:xfrm>
              <a:off x="2484699" y="3668504"/>
              <a:ext cx="617116" cy="6171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56227" y="4751077"/>
              <a:ext cx="1776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word count 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94869" y="2355098"/>
            <a:ext cx="2229951" cy="1445915"/>
            <a:chOff x="294869" y="2355098"/>
            <a:chExt cx="2229951" cy="1445915"/>
          </a:xfrm>
        </p:grpSpPr>
        <p:sp>
          <p:nvSpPr>
            <p:cNvPr id="23" name="Oval 94"/>
            <p:cNvSpPr/>
            <p:nvPr/>
          </p:nvSpPr>
          <p:spPr>
            <a:xfrm>
              <a:off x="1907704" y="2355098"/>
              <a:ext cx="617116" cy="617116"/>
            </a:xfrm>
            <a:prstGeom prst="ellipse">
              <a:avLst/>
            </a:prstGeom>
            <a:solidFill>
              <a:srgbClr val="FDD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4869" y="2970016"/>
              <a:ext cx="17735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sentences count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powerpoint-template-24">
  <a:themeElements>
    <a:clrScheme name="Другая 232">
      <a:dk1>
        <a:srgbClr val="4D4D4D"/>
      </a:dk1>
      <a:lt1>
        <a:srgbClr val="4D4D4D"/>
      </a:lt1>
      <a:dk2>
        <a:srgbClr val="FFFFFF"/>
      </a:dk2>
      <a:lt2>
        <a:srgbClr val="F89279"/>
      </a:lt2>
      <a:accent1>
        <a:srgbClr val="FF9728"/>
      </a:accent1>
      <a:accent2>
        <a:srgbClr val="00D078"/>
      </a:accent2>
      <a:accent3>
        <a:srgbClr val="DADADA"/>
      </a:accent3>
      <a:accent4>
        <a:srgbClr val="BBC0BB"/>
      </a:accent4>
      <a:accent5>
        <a:srgbClr val="FFFFFF"/>
      </a:accent5>
      <a:accent6>
        <a:srgbClr val="2A9ADC"/>
      </a:accent6>
      <a:hlink>
        <a:srgbClr val="2A9ADC"/>
      </a:hlink>
      <a:folHlink>
        <a:srgbClr val="4D4D4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E21B0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powerpoint-template-24</Template>
  <TotalTime>157</TotalTime>
  <Words>197</Words>
  <Application>Microsoft Office PowerPoint</Application>
  <PresentationFormat>On-screen Show (4:3)</PresentationFormat>
  <Paragraphs>62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Microsoft Sans Serif</vt:lpstr>
      <vt:lpstr>powerpoint-template-24</vt:lpstr>
      <vt:lpstr>AUTOMATED ESSAY SCORING</vt:lpstr>
      <vt:lpstr>PowerPoint Presentation</vt:lpstr>
      <vt:lpstr>PowerPoint Presentation</vt:lpstr>
      <vt:lpstr>Project Idea:</vt:lpstr>
      <vt:lpstr>Users</vt:lpstr>
      <vt:lpstr>Objectives:</vt:lpstr>
      <vt:lpstr>Input &amp; Output</vt:lpstr>
      <vt:lpstr>Data Set</vt:lpstr>
      <vt:lpstr>Data Normalization</vt:lpstr>
      <vt:lpstr> measure essays writing quality </vt:lpstr>
      <vt:lpstr> measure essays writing quality. </vt:lpstr>
      <vt:lpstr>Features Preprocessing:</vt:lpstr>
      <vt:lpstr>Model to measure essay relatedness to the question</vt:lpstr>
      <vt:lpstr>Learning Curve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home</dc:creator>
  <cp:lastModifiedBy>wesam</cp:lastModifiedBy>
  <cp:revision>28</cp:revision>
  <dcterms:created xsi:type="dcterms:W3CDTF">2012-04-20T20:16:23Z</dcterms:created>
  <dcterms:modified xsi:type="dcterms:W3CDTF">2022-08-10T11:38:16Z</dcterms:modified>
</cp:coreProperties>
</file>