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5" r:id="rId2"/>
    <p:sldId id="274" r:id="rId3"/>
    <p:sldId id="276" r:id="rId4"/>
    <p:sldId id="278" r:id="rId5"/>
    <p:sldId id="279" r:id="rId6"/>
    <p:sldId id="277" r:id="rId7"/>
    <p:sldId id="280" r:id="rId8"/>
    <p:sldId id="281" r:id="rId9"/>
    <p:sldId id="282" r:id="rId10"/>
    <p:sldId id="287" r:id="rId11"/>
    <p:sldId id="283" r:id="rId12"/>
    <p:sldId id="288" r:id="rId13"/>
    <p:sldId id="284" r:id="rId14"/>
    <p:sldId id="285" r:id="rId15"/>
    <p:sldId id="286" r:id="rId16"/>
    <p:sldId id="289" r:id="rId17"/>
    <p:sldId id="29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7"/>
    <p:restoredTop sz="94703"/>
  </p:normalViewPr>
  <p:slideViewPr>
    <p:cSldViewPr snapToGrid="0">
      <p:cViewPr varScale="1">
        <p:scale>
          <a:sx n="128" d="100"/>
          <a:sy n="128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1CF6F-35AE-3447-8E37-88B4B10879FA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1452-639B-D64E-83C1-0BBAE12157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07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1452-639B-D64E-83C1-0BBAE121578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27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2E97C-E0FC-5230-5A11-91046C124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D517D5-7D7C-F869-64A9-96B85D369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78324-8B29-BCC6-88A8-0BDCAA0C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D77-443C-714D-B37C-94EF15719FF7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A7E39-F56B-0090-B457-38A4F9A0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E95CE-95BC-0D06-B19B-29C18D08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93D-A18E-814F-9AD0-24F3E5797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89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B75BF-7C3F-BE0E-D3A9-D54D7178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13BDDD-9C27-F1A6-B05B-44532CA90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67723-E522-EAFF-BC47-140AA0A2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D77-443C-714D-B37C-94EF15719FF7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11368-A1B9-2DF2-F566-2E92955F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E2A6F-73E7-6D99-00CD-6828E1C3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93D-A18E-814F-9AD0-24F3E5797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16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FBC56F-1AD8-3934-15D9-EB349802D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F537D6-C926-59E7-6085-F986D3ACA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7623E-22B0-EAC0-52EA-3935AB9A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D77-443C-714D-B37C-94EF15719FF7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5F793-E03B-4B83-A20A-4056C843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1E4C0-568F-53B3-9DC8-20F80696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93D-A18E-814F-9AD0-24F3E5797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99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C1E7A-9713-6B2E-B47A-B54FDACD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2C421-1289-3D7F-5383-73B497B85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C3EE3-42DC-2D7C-888E-47E0AA44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D77-443C-714D-B37C-94EF15719FF7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90866-49F6-5A75-541F-24711135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1D4DEF-55CD-B91D-D721-BE7531DA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93D-A18E-814F-9AD0-24F3E5797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91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7D6F2-63AC-357C-0955-249DC187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5204B9-278B-2603-6212-71B23F67F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D183D-0225-FB08-EDD5-5ED829F5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D77-443C-714D-B37C-94EF15719FF7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B5AF8-4356-A4B1-0A2A-C4DC50F1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73ECA-D7A6-85D6-1ED5-0282CBB8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93D-A18E-814F-9AD0-24F3E5797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91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448D2-8F8F-EB39-E13A-F9B5CC26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756D4-BEF1-2B2B-9DC9-2C5699571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002F2E-E1D6-52E2-3C5A-0F271C774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CAECC-1104-6807-83C5-87CCFA34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D77-443C-714D-B37C-94EF15719FF7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C48ED-03C9-5EFA-0B4E-C3118A6C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28BD76-AC23-BE3B-35FD-639D3018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93D-A18E-814F-9AD0-24F3E5797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79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81788-B2D8-FF81-4F67-CDBAF533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3303E-7751-9CA8-C8C3-CCD145B21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84C392-B8F4-B817-6C0E-5BA58FAA8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9FE08E-43DB-617B-4355-6FCEB4A8D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93A2E4-D752-F797-35B8-EBFDFA628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99D294-5AC8-DF32-F1E6-0AE936C2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D77-443C-714D-B37C-94EF15719FF7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C4225B-BDE6-5037-12E9-BDE3FB0D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A116CB-89C2-812D-D1EA-7017F43F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93D-A18E-814F-9AD0-24F3E5797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40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98E8D-F0FA-9AFD-B573-E5A02C87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46332C-C526-941B-2D03-B2F030AF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D77-443C-714D-B37C-94EF15719FF7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E7B890-CD32-BC53-7D7B-6D421189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3A38DA-689F-07C7-9B7C-A86D2286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93D-A18E-814F-9AD0-24F3E5797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9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4A3760-8D4F-FA65-4C7E-731C12B7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D77-443C-714D-B37C-94EF15719FF7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C3B432-AB93-E75A-4F7A-F2166EBC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5BB813-60F0-A670-016B-C0A86774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93D-A18E-814F-9AD0-24F3E5797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8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44577-A810-435F-1939-0265E532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58937-3A97-5E2A-3B17-52DD83B79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C4C0A5-2DD2-8A67-584B-CF4F8D79E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1002D-DF92-2989-4E4E-368E96A3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D77-443C-714D-B37C-94EF15719FF7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B19535-AAFF-4FA9-4DAF-FDF36392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95BF0-6CBC-B5CF-56AF-3E5018FB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93D-A18E-814F-9AD0-24F3E5797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51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807FF-B1B8-80B1-5B63-F7886C94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1A0303-7856-6C72-6219-588A19ED8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EAE79D-1E1E-6D3E-6764-D87FFC2A8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5F3549-9D22-89C8-1FA4-17D5B860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D77-443C-714D-B37C-94EF15719FF7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37117-3813-7D86-136F-E9A01949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CEC32-6D07-0922-EE8E-74F85DA1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93D-A18E-814F-9AD0-24F3E5797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35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954A5A-9BD3-9574-C71E-AEB25A12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4EF43-21F1-2B0C-FD11-4C280954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33C07-152B-B753-967C-67F67A559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FD77-443C-714D-B37C-94EF15719FF7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9B41C-96A7-30AC-BB97-338CCD4FC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444E6-0880-D279-B7B8-BB1196EE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493D-A18E-814F-9AD0-24F3E5797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59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9DFBB-8E95-B21C-0445-82773E100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短访内容阶段总结：</a:t>
            </a:r>
            <a:r>
              <a:rPr kumimoji="1" lang="en-US" altLang="zh-CN" dirty="0"/>
              <a:t>ESN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F4D466-4186-F9EF-05E5-CAEAC0A87C16}"/>
              </a:ext>
            </a:extLst>
          </p:cNvPr>
          <p:cNvSpPr txBox="1"/>
          <p:nvPr/>
        </p:nvSpPr>
        <p:spPr>
          <a:xfrm>
            <a:off x="9532882" y="54443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孙士渊</a:t>
            </a:r>
          </a:p>
        </p:txBody>
      </p:sp>
      <p:pic>
        <p:nvPicPr>
          <p:cNvPr id="1026" name="Picture 2" descr="RLE at MIT (@RLEatMIT) / X">
            <a:extLst>
              <a:ext uri="{FF2B5EF4-FFF2-40B4-BE49-F238E27FC236}">
                <a16:creationId xmlns:a16="http://schemas.microsoft.com/office/drawing/2014/main" id="{1129C98B-C87A-3CF6-14EF-A067BA623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6" y="94594"/>
            <a:ext cx="860972" cy="86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12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D5DB1-D504-BC17-786D-094934DF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ESN</a:t>
            </a:r>
            <a:r>
              <a:rPr kumimoji="1" lang="zh-CN" altLang="en-US" dirty="0"/>
              <a:t>中的非线性激活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FC835-EC22-0041-6C3F-460DBC15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基于上述开发的</a:t>
            </a:r>
            <a:r>
              <a:rPr kumimoji="1" lang="en-US" altLang="zh-CN" dirty="0"/>
              <a:t>ESN</a:t>
            </a:r>
            <a:r>
              <a:rPr kumimoji="1" lang="zh-CN" altLang="en-US" dirty="0"/>
              <a:t>工具，探讨</a:t>
            </a:r>
            <a:r>
              <a:rPr kumimoji="1" lang="zh-CN" altLang="en-US" b="1" dirty="0"/>
              <a:t>非线性激活</a:t>
            </a:r>
            <a:r>
              <a:rPr kumimoji="1" lang="zh-CN" altLang="en-US" dirty="0"/>
              <a:t>对</a:t>
            </a:r>
            <a:r>
              <a:rPr kumimoji="1" lang="en-US" altLang="zh-CN" dirty="0"/>
              <a:t>ESN</a:t>
            </a:r>
            <a:r>
              <a:rPr kumimoji="1" lang="zh-CN" altLang="en-US" dirty="0"/>
              <a:t>的影响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首先，调整</a:t>
            </a:r>
            <a:r>
              <a:rPr kumimoji="1" lang="en-US" altLang="zh-CN" dirty="0"/>
              <a:t>ESN</a:t>
            </a:r>
            <a:r>
              <a:rPr kumimoji="1" lang="zh-CN" altLang="en-US" dirty="0"/>
              <a:t>代码中不同的激活函数，分别观察线性激活、</a:t>
            </a:r>
            <a:r>
              <a:rPr kumimoji="1" lang="en-US" altLang="zh-CN" dirty="0" err="1"/>
              <a:t>Relu</a:t>
            </a:r>
            <a:r>
              <a:rPr kumimoji="1" lang="zh-CN" altLang="en-US" dirty="0"/>
              <a:t>激活、</a:t>
            </a:r>
            <a:r>
              <a:rPr kumimoji="1" lang="en-US" altLang="zh-CN" dirty="0"/>
              <a:t>sigmoid</a:t>
            </a:r>
            <a:r>
              <a:rPr kumimoji="1" lang="zh-CN" altLang="en-US" dirty="0"/>
              <a:t>激活下的性能曲线，将其与前面结果对比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思考激活函数对</a:t>
            </a:r>
            <a:r>
              <a:rPr kumimoji="1" lang="en-US" altLang="zh-CN" dirty="0"/>
              <a:t>ESN</a:t>
            </a:r>
            <a:r>
              <a:rPr kumimoji="1" lang="zh-CN" altLang="en-US" dirty="0"/>
              <a:t>性能的影响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研究非线性激活下，</a:t>
            </a:r>
            <a:r>
              <a:rPr kumimoji="1" lang="en-US" altLang="zh-CN" dirty="0"/>
              <a:t>RC</a:t>
            </a:r>
            <a:r>
              <a:rPr kumimoji="1" lang="zh-CN" altLang="en-US" dirty="0"/>
              <a:t>参数的最优取值（分布）推导方法</a:t>
            </a:r>
          </a:p>
        </p:txBody>
      </p:sp>
    </p:spTree>
    <p:extLst>
      <p:ext uri="{BB962C8B-B14F-4D97-AF65-F5344CB8AC3E}">
        <p14:creationId xmlns:p14="http://schemas.microsoft.com/office/powerpoint/2010/main" val="249645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7A869-9F60-D60E-998C-BBE334ED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3740" cy="1325563"/>
          </a:xfrm>
        </p:spPr>
        <p:txBody>
          <a:bodyPr/>
          <a:lstStyle/>
          <a:p>
            <a:r>
              <a:rPr kumimoji="1" lang="zh-CN" altLang="en-US" dirty="0"/>
              <a:t>观察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r>
              <a:rPr kumimoji="1" lang="zh-CN" altLang="en-US" dirty="0">
                <a:solidFill>
                  <a:srgbClr val="0432FF"/>
                </a:solidFill>
              </a:rPr>
              <a:t>简单</a:t>
            </a:r>
            <a:r>
              <a:rPr kumimoji="1" lang="zh-CN" altLang="en-US" dirty="0"/>
              <a:t>任务下线性激活表现良好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C9C8E-AC30-8E0A-5519-AE8DE2D5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把前面工作中</a:t>
            </a:r>
            <a:r>
              <a:rPr kumimoji="1" lang="en-US" altLang="zh-CN" dirty="0"/>
              <a:t>tanh</a:t>
            </a:r>
            <a:r>
              <a:rPr kumimoji="1" lang="zh-CN" altLang="en-US" dirty="0"/>
              <a:t>激活改成</a:t>
            </a:r>
            <a:r>
              <a:rPr kumimoji="1" lang="zh-CN" altLang="en-US" b="1" dirty="0"/>
              <a:t>线性激活</a:t>
            </a:r>
            <a:r>
              <a:rPr kumimoji="1" lang="zh-CN" altLang="en-US" dirty="0"/>
              <a:t>，性能</a:t>
            </a:r>
            <a:r>
              <a:rPr kumimoji="1" lang="zh-CN" altLang="en-US" b="1" dirty="0"/>
              <a:t>相差不大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D93E98-BA14-80C7-14DE-1B3A2D581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90" y="2325552"/>
            <a:ext cx="4919624" cy="37378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F18C50-8E23-AB9D-B81C-1C49890DB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392" y="2341704"/>
            <a:ext cx="4932408" cy="374757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0206BB5-8BDB-F0C6-BC79-AF0EE13360DA}"/>
              </a:ext>
            </a:extLst>
          </p:cNvPr>
          <p:cNvSpPr txBox="1"/>
          <p:nvPr/>
        </p:nvSpPr>
        <p:spPr>
          <a:xfrm>
            <a:off x="7271356" y="6261597"/>
            <a:ext cx="399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斜率</a:t>
            </a:r>
            <a:r>
              <a:rPr kumimoji="1" lang="en-US" altLang="zh-CN" dirty="0"/>
              <a:t>=0.5</a:t>
            </a:r>
            <a:r>
              <a:rPr kumimoji="1" lang="zh-CN" altLang="en-US" dirty="0"/>
              <a:t>（和</a:t>
            </a:r>
            <a:r>
              <a:rPr kumimoji="1" lang="en-US" altLang="zh-CN" dirty="0"/>
              <a:t>tanh</a:t>
            </a:r>
            <a:r>
              <a:rPr kumimoji="1" lang="zh-CN" altLang="en-US" dirty="0"/>
              <a:t>表现没有明显差异）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0CEEA9-505F-9184-1699-115EA10374EC}"/>
              </a:ext>
            </a:extLst>
          </p:cNvPr>
          <p:cNvSpPr txBox="1"/>
          <p:nvPr/>
        </p:nvSpPr>
        <p:spPr>
          <a:xfrm>
            <a:off x="2922741" y="6307558"/>
            <a:ext cx="14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斜率</a:t>
            </a:r>
            <a:r>
              <a:rPr kumimoji="1" lang="en-US" altLang="zh-CN" dirty="0"/>
              <a:t>=1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8E0161B-E859-6CF2-C70E-497A13C1E257}"/>
              </a:ext>
            </a:extLst>
          </p:cNvPr>
          <p:cNvCxnSpPr>
            <a:cxnSpLocks/>
          </p:cNvCxnSpPr>
          <p:nvPr/>
        </p:nvCxnSpPr>
        <p:spPr>
          <a:xfrm>
            <a:off x="4056845" y="6603481"/>
            <a:ext cx="29621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9DEAD2C-623B-CD3A-FB4D-0CE7D6D58186}"/>
              </a:ext>
            </a:extLst>
          </p:cNvPr>
          <p:cNvSpPr txBox="1"/>
          <p:nvPr/>
        </p:nvSpPr>
        <p:spPr>
          <a:xfrm>
            <a:off x="4620899" y="62341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选择合适的系数</a:t>
            </a:r>
          </a:p>
        </p:txBody>
      </p:sp>
    </p:spTree>
    <p:extLst>
      <p:ext uri="{BB962C8B-B14F-4D97-AF65-F5344CB8AC3E}">
        <p14:creationId xmlns:p14="http://schemas.microsoft.com/office/powerpoint/2010/main" val="408008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668B0-79EE-F6B9-45A7-B02E5692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观察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zh-CN" altLang="en-US" dirty="0">
                <a:solidFill>
                  <a:srgbClr val="0432FF"/>
                </a:solidFill>
              </a:rPr>
              <a:t>复杂</a:t>
            </a:r>
            <a:r>
              <a:rPr kumimoji="1" lang="zh-CN" altLang="en-US" dirty="0"/>
              <a:t>任务下线性激活表现不佳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14B3C-34A8-922C-0029-76F61488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考虑非线性时间序列：</a:t>
            </a:r>
            <a:r>
              <a:rPr kumimoji="1" lang="en-US" altLang="zh-CN" dirty="0"/>
              <a:t>AR</a:t>
            </a:r>
            <a:r>
              <a:rPr kumimoji="1" lang="zh-CN" altLang="en-US" dirty="0"/>
              <a:t>方程中各延时项改写为原来的</a:t>
            </a:r>
            <a:r>
              <a:rPr kumimoji="1" lang="zh-CN" altLang="en-US" b="1" dirty="0"/>
              <a:t>多次幂</a:t>
            </a:r>
            <a:r>
              <a:rPr kumimoji="1" lang="zh-CN" altLang="en-US" dirty="0"/>
              <a:t>形式，此时线性激活</a:t>
            </a:r>
            <a:r>
              <a:rPr kumimoji="1" lang="en-US" altLang="zh-CN" dirty="0"/>
              <a:t>ESN</a:t>
            </a:r>
            <a:r>
              <a:rPr kumimoji="1" lang="zh-CN" altLang="en-US" dirty="0"/>
              <a:t>的性能</a:t>
            </a:r>
            <a:r>
              <a:rPr kumimoji="1" lang="zh-CN" altLang="en-US" b="1" dirty="0"/>
              <a:t>显著下降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0FFDE1-D0FA-6CDA-B8BC-E32C1338D608}"/>
              </a:ext>
            </a:extLst>
          </p:cNvPr>
          <p:cNvSpPr txBox="1"/>
          <p:nvPr/>
        </p:nvSpPr>
        <p:spPr>
          <a:xfrm>
            <a:off x="2939443" y="64965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线性激活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06FF7D-FB20-5147-E454-2066BEE5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4812"/>
            <a:ext cx="4801432" cy="36480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6C998D-5EBC-3852-9413-37B0920BB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353" y="2844812"/>
            <a:ext cx="4667395" cy="354622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466672C-07B4-6929-0F4F-DA71A7B18902}"/>
              </a:ext>
            </a:extLst>
          </p:cNvPr>
          <p:cNvSpPr txBox="1"/>
          <p:nvPr/>
        </p:nvSpPr>
        <p:spPr>
          <a:xfrm>
            <a:off x="8564506" y="648866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tanh</a:t>
            </a:r>
            <a:r>
              <a:rPr kumimoji="1" lang="zh-CN" altLang="en-US" dirty="0"/>
              <a:t>激活</a:t>
            </a:r>
          </a:p>
        </p:txBody>
      </p:sp>
    </p:spTree>
    <p:extLst>
      <p:ext uri="{BB962C8B-B14F-4D97-AF65-F5344CB8AC3E}">
        <p14:creationId xmlns:p14="http://schemas.microsoft.com/office/powerpoint/2010/main" val="242671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7A869-9F60-D60E-998C-BBE334ED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观察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：非线性激活函数关于</a:t>
            </a:r>
            <a:r>
              <a:rPr kumimoji="1" lang="en-US" altLang="zh-CN" dirty="0"/>
              <a:t>0</a:t>
            </a:r>
            <a:r>
              <a:rPr kumimoji="1" lang="zh-CN" altLang="en-US" dirty="0"/>
              <a:t>值</a:t>
            </a:r>
            <a:r>
              <a:rPr kumimoji="1" lang="zh-CN" altLang="en-US" dirty="0">
                <a:solidFill>
                  <a:srgbClr val="0432FF"/>
                </a:solidFill>
              </a:rPr>
              <a:t>非对称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C9C8E-AC30-8E0A-5519-AE8DE2D5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tanh</a:t>
            </a:r>
            <a:r>
              <a:rPr kumimoji="1" lang="zh-CN" altLang="en-US" dirty="0"/>
              <a:t>激活改成</a:t>
            </a:r>
            <a:r>
              <a:rPr kumimoji="1" lang="en-US" altLang="zh-CN" b="1" dirty="0" err="1"/>
              <a:t>Relu</a:t>
            </a:r>
            <a:r>
              <a:rPr kumimoji="1" lang="zh-CN" altLang="en-US" b="1" dirty="0"/>
              <a:t>激活</a:t>
            </a:r>
            <a:r>
              <a:rPr kumimoji="1" lang="zh-CN" altLang="en-US" dirty="0"/>
              <a:t>，性能</a:t>
            </a:r>
            <a:r>
              <a:rPr kumimoji="1" lang="zh-CN" altLang="en-US" b="1" dirty="0"/>
              <a:t>显著下降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DB4C7D-D74E-EF55-820D-383B18F1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60" y="2431443"/>
            <a:ext cx="5474185" cy="41592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12B521-B212-7C40-3897-52A252B0D23C}"/>
              </a:ext>
            </a:extLst>
          </p:cNvPr>
          <p:cNvSpPr txBox="1"/>
          <p:nvPr/>
        </p:nvSpPr>
        <p:spPr>
          <a:xfrm>
            <a:off x="6795578" y="5704206"/>
            <a:ext cx="50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此时</a:t>
            </a:r>
            <a:r>
              <a:rPr kumimoji="1" lang="en-US" altLang="zh-CN" dirty="0"/>
              <a:t>RC</a:t>
            </a:r>
            <a:r>
              <a:rPr kumimoji="1" lang="zh-CN" altLang="en-US" dirty="0"/>
              <a:t>层输出全是正数，这导致训练效果很差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BDA5-27DA-64B7-9388-954281669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71" y="2662517"/>
            <a:ext cx="4753054" cy="267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23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7A869-9F60-D60E-998C-BBE334ED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观察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：非线性激活函数关于</a:t>
            </a:r>
            <a:r>
              <a:rPr kumimoji="1" lang="en-US" altLang="zh-CN" dirty="0"/>
              <a:t>0</a:t>
            </a:r>
            <a:r>
              <a:rPr kumimoji="1" lang="zh-CN" altLang="en-US" dirty="0"/>
              <a:t>值</a:t>
            </a:r>
            <a:r>
              <a:rPr kumimoji="1" lang="zh-CN" altLang="en-US" dirty="0">
                <a:solidFill>
                  <a:srgbClr val="0432FF"/>
                </a:solidFill>
              </a:rPr>
              <a:t>对称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C9C8E-AC30-8E0A-5519-AE8DE2D5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tanh</a:t>
            </a:r>
            <a:r>
              <a:rPr kumimoji="1" lang="zh-CN" altLang="en-US" dirty="0"/>
              <a:t>激活改成</a:t>
            </a:r>
            <a:r>
              <a:rPr kumimoji="1" lang="en-US" altLang="zh-CN" b="1" dirty="0"/>
              <a:t>Sigmoid</a:t>
            </a:r>
            <a:r>
              <a:rPr kumimoji="1" lang="zh-CN" altLang="en-US" b="1" dirty="0"/>
              <a:t>激活（</a:t>
            </a:r>
            <a:r>
              <a:rPr kumimoji="1" lang="en-US" altLang="zh-CN" b="1" dirty="0"/>
              <a:t>x2</a:t>
            </a:r>
            <a:r>
              <a:rPr kumimoji="1" lang="zh-CN" altLang="en-US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9A204C-9B7F-67CB-5B31-9629C187BBF1}"/>
              </a:ext>
            </a:extLst>
          </p:cNvPr>
          <p:cNvSpPr txBox="1"/>
          <p:nvPr/>
        </p:nvSpPr>
        <p:spPr>
          <a:xfrm>
            <a:off x="1844821" y="6348219"/>
            <a:ext cx="34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Sigmoid</a:t>
            </a:r>
            <a:r>
              <a:rPr kumimoji="1" lang="zh-CN" altLang="en-US" dirty="0"/>
              <a:t>：</a:t>
            </a:r>
            <a:r>
              <a:rPr kumimoji="1" lang="en-US" altLang="zh-CN" dirty="0"/>
              <a:t>0</a:t>
            </a:r>
            <a:r>
              <a:rPr kumimoji="1" lang="zh-CN" altLang="en-US" dirty="0"/>
              <a:t>～</a:t>
            </a:r>
            <a:r>
              <a:rPr kumimoji="1" lang="en-US" altLang="zh-CN" dirty="0"/>
              <a:t>2</a:t>
            </a:r>
            <a:r>
              <a:rPr kumimoji="1" lang="zh-CN" altLang="en-US" dirty="0"/>
              <a:t>分布（非对称）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C56B7F-C0B0-0D8F-05CC-2B0AE984C061}"/>
              </a:ext>
            </a:extLst>
          </p:cNvPr>
          <p:cNvSpPr txBox="1"/>
          <p:nvPr/>
        </p:nvSpPr>
        <p:spPr>
          <a:xfrm>
            <a:off x="6977369" y="6348219"/>
            <a:ext cx="410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sigmoid</a:t>
            </a:r>
            <a:r>
              <a:rPr kumimoji="1" lang="zh-CN" altLang="en-US" dirty="0"/>
              <a:t>偏置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</a:t>
            </a:r>
            <a:r>
              <a:rPr kumimoji="1" lang="en-US" altLang="zh-CN" dirty="0">
                <a:solidFill>
                  <a:srgbClr val="FF0000"/>
                </a:solidFill>
              </a:rPr>
              <a:t>-1</a:t>
            </a:r>
            <a:r>
              <a:rPr kumimoji="1" lang="zh-CN" altLang="en-US" dirty="0">
                <a:solidFill>
                  <a:srgbClr val="FF0000"/>
                </a:solidFill>
              </a:rPr>
              <a:t>～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/>
              <a:t>分布（对称）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C71DEAB-2C60-AED2-A1DE-D6AF6F63B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422" y="2478128"/>
            <a:ext cx="4756754" cy="36141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1EC7FE-3794-130F-B6BF-36D7C0C7F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2846"/>
            <a:ext cx="4756753" cy="3614117"/>
          </a:xfrm>
          <a:prstGeom prst="rect">
            <a:avLst/>
          </a:prstGeom>
        </p:spPr>
      </p:pic>
      <p:pic>
        <p:nvPicPr>
          <p:cNvPr id="2052" name="Picture 4" descr="Sigmoid Function: Types and Applications | BotPenguin">
            <a:extLst>
              <a:ext uri="{FF2B5EF4-FFF2-40B4-BE49-F238E27FC236}">
                <a16:creationId xmlns:a16="http://schemas.microsoft.com/office/drawing/2014/main" id="{37B5EB83-A458-9169-FFE2-D8340FCD9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469" y="90288"/>
            <a:ext cx="2214531" cy="221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D82A7DE-7875-A656-9C08-75FE46FBC5AB}"/>
              </a:ext>
            </a:extLst>
          </p:cNvPr>
          <p:cNvSpPr txBox="1"/>
          <p:nvPr/>
        </p:nvSpPr>
        <p:spPr>
          <a:xfrm>
            <a:off x="8363757" y="3429000"/>
            <a:ext cx="1517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和</a:t>
            </a:r>
            <a:r>
              <a:rPr kumimoji="1" lang="en-US" altLang="zh-CN" dirty="0"/>
              <a:t>tanh</a:t>
            </a:r>
            <a:r>
              <a:rPr kumimoji="1" lang="zh-CN" altLang="en-US" dirty="0"/>
              <a:t>表现</a:t>
            </a:r>
            <a:r>
              <a:rPr kumimoji="1" lang="zh-CN" altLang="en-US" dirty="0">
                <a:solidFill>
                  <a:srgbClr val="0432FF"/>
                </a:solidFill>
              </a:rPr>
              <a:t>基本一致</a:t>
            </a:r>
          </a:p>
        </p:txBody>
      </p:sp>
    </p:spTree>
    <p:extLst>
      <p:ext uri="{BB962C8B-B14F-4D97-AF65-F5344CB8AC3E}">
        <p14:creationId xmlns:p14="http://schemas.microsoft.com/office/powerpoint/2010/main" val="346928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EDD18-ABA5-14F7-51EF-2D5B95C3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AD235-13EE-BC41-095A-D9B65F76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简单任务</a:t>
            </a:r>
            <a:r>
              <a:rPr kumimoji="1" lang="zh-CN" altLang="en-US" dirty="0"/>
              <a:t>下，</a:t>
            </a:r>
            <a:r>
              <a:rPr kumimoji="1" lang="zh-CN" altLang="en-US" dirty="0">
                <a:solidFill>
                  <a:srgbClr val="0432FF"/>
                </a:solidFill>
              </a:rPr>
              <a:t>线性</a:t>
            </a:r>
            <a:r>
              <a:rPr kumimoji="1" lang="zh-CN" altLang="en-US" dirty="0"/>
              <a:t>激活</a:t>
            </a:r>
            <a:r>
              <a:rPr kumimoji="1" lang="en-US" altLang="zh-CN" dirty="0"/>
              <a:t>ESN</a:t>
            </a:r>
            <a:r>
              <a:rPr kumimoji="1" lang="zh-CN" altLang="en-US" dirty="0"/>
              <a:t>性能和非线性激活相近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原任务用</a:t>
            </a:r>
            <a:r>
              <a:rPr kumimoji="1" lang="en-US" altLang="zh-CN" dirty="0"/>
              <a:t>ESN</a:t>
            </a:r>
            <a:r>
              <a:rPr kumimoji="1" lang="zh-CN" altLang="en-US" dirty="0"/>
              <a:t>对</a:t>
            </a:r>
            <a:r>
              <a:rPr kumimoji="1" lang="en-US" altLang="zh-CN" dirty="0"/>
              <a:t>AR(4)</a:t>
            </a:r>
            <a:r>
              <a:rPr kumimoji="1" lang="zh-CN" altLang="en-US" dirty="0"/>
              <a:t>过程进行一步预测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复杂任务</a:t>
            </a:r>
            <a:r>
              <a:rPr kumimoji="1" lang="zh-CN" altLang="en-US" dirty="0"/>
              <a:t>下，</a:t>
            </a:r>
            <a:r>
              <a:rPr kumimoji="1" lang="zh-CN" altLang="en-US" dirty="0">
                <a:solidFill>
                  <a:srgbClr val="0432FF"/>
                </a:solidFill>
              </a:rPr>
              <a:t>非线性</a:t>
            </a:r>
            <a:r>
              <a:rPr kumimoji="1" lang="zh-CN" altLang="en-US" dirty="0"/>
              <a:t>激活</a:t>
            </a:r>
            <a:r>
              <a:rPr kumimoji="1" lang="en-US" altLang="zh-CN" dirty="0"/>
              <a:t>ESN</a:t>
            </a:r>
            <a:r>
              <a:rPr kumimoji="1" lang="zh-CN" altLang="en-US" dirty="0"/>
              <a:t>性能更好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时序信号更换为更为复杂的幂次、非线性方程，此时</a:t>
            </a:r>
            <a:r>
              <a:rPr kumimoji="1" lang="en-US" altLang="zh-CN" dirty="0"/>
              <a:t>tanh</a:t>
            </a:r>
            <a:r>
              <a:rPr kumimoji="1" lang="zh-CN" altLang="en-US" dirty="0"/>
              <a:t>激活优于线性激活</a:t>
            </a:r>
            <a:endParaRPr kumimoji="1" lang="en-US" altLang="zh-CN" dirty="0"/>
          </a:p>
          <a:p>
            <a:r>
              <a:rPr kumimoji="1" lang="zh-CN" altLang="en-US" dirty="0"/>
              <a:t>非线性激活函数应当</a:t>
            </a:r>
            <a:r>
              <a:rPr kumimoji="1" lang="zh-CN" altLang="en-US" dirty="0">
                <a:solidFill>
                  <a:srgbClr val="FF0000"/>
                </a:solidFill>
              </a:rPr>
              <a:t>关于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</a:rPr>
              <a:t>对称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如果激活后全部偏向于</a:t>
            </a:r>
            <a:r>
              <a:rPr kumimoji="1" lang="en-US" altLang="zh-CN" dirty="0"/>
              <a:t>&gt;0</a:t>
            </a:r>
            <a:r>
              <a:rPr kumimoji="1" lang="zh-CN" altLang="en-US" dirty="0"/>
              <a:t>一侧（例如全部结点采用</a:t>
            </a:r>
            <a:r>
              <a:rPr kumimoji="1" lang="en-US" altLang="zh-CN" dirty="0" err="1"/>
              <a:t>Relu</a:t>
            </a:r>
            <a:r>
              <a:rPr kumimoji="1" lang="zh-CN" altLang="en-US" dirty="0"/>
              <a:t>激活），那么训练数据相当于强行加上了非负约束，这并不合理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因为</a:t>
            </a:r>
            <a:r>
              <a:rPr kumimoji="1" lang="en-US" altLang="zh-CN" dirty="0"/>
              <a:t>ESN</a:t>
            </a:r>
            <a:r>
              <a:rPr kumimoji="1" lang="zh-CN" altLang="en-US" dirty="0"/>
              <a:t>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层，上面方案类似于在</a:t>
            </a:r>
            <a:r>
              <a:rPr kumimoji="1" lang="en-US" altLang="zh-CN" dirty="0"/>
              <a:t>CNN</a:t>
            </a:r>
            <a:r>
              <a:rPr kumimoji="1" lang="zh-CN" altLang="en-US" dirty="0"/>
              <a:t>的最后全连接层加</a:t>
            </a:r>
            <a:r>
              <a:rPr kumimoji="1" lang="en-US" altLang="zh-CN" dirty="0" err="1"/>
              <a:t>Relu</a:t>
            </a:r>
            <a:r>
              <a:rPr kumimoji="1" lang="zh-CN" altLang="en-US" dirty="0"/>
              <a:t>，直接抛弃了所有负数的可能。事实上，在</a:t>
            </a:r>
            <a:r>
              <a:rPr kumimoji="1" lang="en-US" altLang="zh-CN" dirty="0"/>
              <a:t>CNN</a:t>
            </a:r>
            <a:r>
              <a:rPr kumimoji="1" lang="zh-CN" altLang="en-US" dirty="0"/>
              <a:t>中最后的全连接层只会有简单的线性组合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81046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42C07-63A9-4F58-2B58-9D8B21B8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149E1-B885-1B17-9E74-16FD0306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基于上述观察，目前有下述研究想法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研究点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：非线性激活函数是否更有优势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研究点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：激活函数关于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的对称性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96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58CA3-0670-AF21-D3F4-165AA85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EEAB0-4485-6C0A-A7D3-FB56ED14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非线性分析：从一个很简单的例子开始，有两个角度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目标系统是一个最简单的非线性，如何近似？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非线性激活（下一阶段）</a:t>
            </a:r>
            <a:endParaRPr kumimoji="1" lang="en-US" altLang="zh-CN" dirty="0"/>
          </a:p>
          <a:p>
            <a:r>
              <a:rPr kumimoji="1" lang="en-US" altLang="zh-CN" dirty="0"/>
              <a:t>Trade-off</a:t>
            </a:r>
            <a:r>
              <a:rPr kumimoji="1" lang="zh-CN" altLang="en-US" dirty="0"/>
              <a:t>的分析</a:t>
            </a:r>
          </a:p>
        </p:txBody>
      </p:sp>
    </p:spTree>
    <p:extLst>
      <p:ext uri="{BB962C8B-B14F-4D97-AF65-F5344CB8AC3E}">
        <p14:creationId xmlns:p14="http://schemas.microsoft.com/office/powerpoint/2010/main" val="154209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A8034-82CE-2BC9-87DF-E1A17A4B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F0976-B4FD-5862-BB1F-778BBE9D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b="1" dirty="0">
                <a:solidFill>
                  <a:srgbClr val="FF0000"/>
                </a:solidFill>
              </a:rPr>
              <a:t>ESN</a:t>
            </a:r>
            <a:r>
              <a:rPr kumimoji="1" lang="zh-CN" altLang="en-US" b="1" dirty="0">
                <a:solidFill>
                  <a:srgbClr val="FF0000"/>
                </a:solidFill>
              </a:rPr>
              <a:t>和传统</a:t>
            </a:r>
            <a:r>
              <a:rPr kumimoji="1" lang="en-US" altLang="zh-CN" b="1" dirty="0">
                <a:solidFill>
                  <a:srgbClr val="FF0000"/>
                </a:solidFill>
              </a:rPr>
              <a:t>RNN</a:t>
            </a:r>
            <a:r>
              <a:rPr kumimoji="1" lang="zh-CN" altLang="en-US" b="1" dirty="0">
                <a:solidFill>
                  <a:srgbClr val="FF0000"/>
                </a:solidFill>
              </a:rPr>
              <a:t>的性能比较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ESN</a:t>
            </a:r>
            <a:r>
              <a:rPr kumimoji="1" lang="zh-CN" altLang="en-US" dirty="0"/>
              <a:t>是否可以取得某些优势？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基于上面结果，能否利用</a:t>
            </a:r>
            <a:r>
              <a:rPr kumimoji="1" lang="en-US" altLang="zh-CN" dirty="0"/>
              <a:t>ESN</a:t>
            </a:r>
            <a:r>
              <a:rPr kumimoji="1" lang="zh-CN" altLang="en-US" dirty="0"/>
              <a:t>完成各种信号处理任务？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信号预测、步态识别、信号分类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61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3B2AF-60C6-98A9-BF10-22045885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基准任务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25DD4-84DF-CFFF-9A48-16E479FC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93582" cy="4928743"/>
          </a:xfrm>
        </p:spPr>
        <p:txBody>
          <a:bodyPr/>
          <a:lstStyle/>
          <a:p>
            <a:r>
              <a:rPr kumimoji="1" lang="zh-CN" altLang="en-US" dirty="0"/>
              <a:t>信号预测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生成</a:t>
            </a:r>
            <a:r>
              <a:rPr kumimoji="1" lang="en-US" altLang="zh-CN" dirty="0"/>
              <a:t>4</a:t>
            </a:r>
            <a:r>
              <a:rPr kumimoji="1" lang="zh-CN" altLang="en-US" dirty="0"/>
              <a:t>阶自回归</a:t>
            </a:r>
            <a:r>
              <a:rPr kumimoji="1" lang="en-US" altLang="zh-CN" dirty="0"/>
              <a:t>(AR)</a:t>
            </a:r>
            <a:r>
              <a:rPr kumimoji="1" lang="zh-CN" altLang="en-US" dirty="0"/>
              <a:t>信号，系数</a:t>
            </a:r>
            <a:r>
              <a:rPr kumimoji="1" lang="en-US" altLang="zh-CN" dirty="0"/>
              <a:t>\phi_{1,2,3,4}</a:t>
            </a:r>
            <a:r>
              <a:rPr kumimoji="1" lang="zh-CN" altLang="en-US" dirty="0"/>
              <a:t>为</a:t>
            </a:r>
            <a:r>
              <a:rPr kumimoji="1" lang="en-US" altLang="zh-CN" dirty="0"/>
              <a:t>[0.95, -0.6, 0.3, 0.1]</a:t>
            </a:r>
            <a:r>
              <a:rPr kumimoji="1" lang="zh-CN" altLang="en-US" dirty="0"/>
              <a:t>，偏置</a:t>
            </a:r>
            <a:r>
              <a:rPr kumimoji="1" lang="en-US" altLang="zh-CN" dirty="0"/>
              <a:t>\phi_0</a:t>
            </a:r>
            <a:r>
              <a:rPr kumimoji="1" lang="zh-CN" altLang="en-US" dirty="0"/>
              <a:t>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，激励噪声</a:t>
            </a:r>
            <a:r>
              <a:rPr kumimoji="1" lang="en-US" altLang="zh-CN" dirty="0" err="1"/>
              <a:t>e_t</a:t>
            </a:r>
            <a:r>
              <a:rPr kumimoji="1" lang="zh-CN" altLang="en-US" dirty="0"/>
              <a:t>方差为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；</a:t>
            </a:r>
            <a:r>
              <a:rPr kumimoji="1" lang="en-US" altLang="zh-CN" dirty="0"/>
              <a:t>AR</a:t>
            </a:r>
            <a:r>
              <a:rPr kumimoji="1" lang="zh-CN" altLang="en-US" dirty="0"/>
              <a:t>信号 </a:t>
            </a:r>
            <a:r>
              <a:rPr kumimoji="1" lang="en-US" altLang="zh-CN" dirty="0" err="1"/>
              <a:t>X_t</a:t>
            </a:r>
            <a:r>
              <a:rPr kumimoji="1" lang="zh-CN" altLang="en-US" dirty="0"/>
              <a:t> 上施加方差为</a:t>
            </a:r>
            <a:r>
              <a:rPr kumimoji="1" lang="en-US" altLang="zh-CN" dirty="0"/>
              <a:t>0.1</a:t>
            </a:r>
            <a:r>
              <a:rPr kumimoji="1" lang="zh-CN" altLang="en-US" dirty="0"/>
              <a:t>的</a:t>
            </a:r>
            <a:r>
              <a:rPr kumimoji="1" lang="en-US" altLang="zh-CN" dirty="0"/>
              <a:t>AWGN</a:t>
            </a:r>
            <a:r>
              <a:rPr kumimoji="1" lang="zh-CN" altLang="en-US" dirty="0"/>
              <a:t>，作为实际接收信号</a:t>
            </a:r>
            <a:r>
              <a:rPr kumimoji="1" lang="en-US" altLang="zh-CN" dirty="0" err="1"/>
              <a:t>Y_t</a:t>
            </a:r>
            <a:r>
              <a:rPr kumimoji="1" lang="zh-CN" altLang="en-US" dirty="0"/>
              <a:t>，总长为</a:t>
            </a:r>
            <a:r>
              <a:rPr kumimoji="1" lang="en-US" altLang="zh-CN" dirty="0"/>
              <a:t>N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训练</a:t>
            </a:r>
            <a:r>
              <a:rPr kumimoji="1" lang="en-US" altLang="zh-CN" dirty="0"/>
              <a:t>/</a:t>
            </a:r>
            <a:r>
              <a:rPr kumimoji="1" lang="zh-CN" altLang="en-US" dirty="0"/>
              <a:t>测试集生成：时间窗长度为</a:t>
            </a:r>
            <a:r>
              <a:rPr kumimoji="1" lang="en-US" altLang="zh-CN" dirty="0" err="1"/>
              <a:t>sample_len</a:t>
            </a:r>
            <a:r>
              <a:rPr kumimoji="1" lang="zh-CN" altLang="en-US" dirty="0"/>
              <a:t>，每个样本由</a:t>
            </a:r>
            <a:r>
              <a:rPr kumimoji="1" lang="en-US" altLang="zh-CN" dirty="0" err="1">
                <a:solidFill>
                  <a:srgbClr val="0432FF"/>
                </a:solidFill>
              </a:rPr>
              <a:t>sample_len</a:t>
            </a:r>
            <a:r>
              <a:rPr kumimoji="1" lang="zh-CN" altLang="en-US" dirty="0">
                <a:solidFill>
                  <a:srgbClr val="0432FF"/>
                </a:solidFill>
              </a:rPr>
              <a:t>长数据</a:t>
            </a:r>
            <a:r>
              <a:rPr kumimoji="1" lang="zh-CN" altLang="en-US" dirty="0"/>
              <a:t>、和</a:t>
            </a:r>
            <a:r>
              <a:rPr kumimoji="1" lang="zh-CN" altLang="en-US" dirty="0">
                <a:solidFill>
                  <a:srgbClr val="0432FF"/>
                </a:solidFill>
              </a:rPr>
              <a:t>后移一位后的</a:t>
            </a:r>
            <a:r>
              <a:rPr kumimoji="1" lang="en-US" altLang="zh-CN" dirty="0" err="1">
                <a:solidFill>
                  <a:srgbClr val="0432FF"/>
                </a:solidFill>
              </a:rPr>
              <a:t>sample_len</a:t>
            </a:r>
            <a:r>
              <a:rPr kumimoji="1" lang="zh-CN" altLang="en-US" dirty="0">
                <a:solidFill>
                  <a:srgbClr val="0432FF"/>
                </a:solidFill>
              </a:rPr>
              <a:t>长数据</a:t>
            </a:r>
            <a:r>
              <a:rPr kumimoji="1" lang="zh-CN" altLang="en-US" dirty="0"/>
              <a:t>两部分构成，再通过不断向后平移生成一系列样本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所有样本的前</a:t>
            </a:r>
            <a:r>
              <a:rPr kumimoji="1" lang="en-US" altLang="zh-CN" dirty="0"/>
              <a:t>alpha%</a:t>
            </a:r>
            <a:r>
              <a:rPr kumimoji="1" lang="zh-CN" altLang="en-US" dirty="0"/>
              <a:t>比例部分用作训练集，用于训练</a:t>
            </a:r>
            <a:r>
              <a:rPr kumimoji="1" lang="zh-CN" altLang="en-US" dirty="0">
                <a:solidFill>
                  <a:srgbClr val="0432FF"/>
                </a:solidFill>
              </a:rPr>
              <a:t>一步长的</a:t>
            </a:r>
            <a:r>
              <a:rPr kumimoji="1" lang="zh-CN" altLang="en-US" dirty="0"/>
              <a:t>信号预测器；后</a:t>
            </a:r>
            <a:r>
              <a:rPr kumimoji="1" lang="en-US" altLang="zh-CN" dirty="0"/>
              <a:t>(1- alpha)%</a:t>
            </a:r>
            <a:r>
              <a:rPr kumimoji="1" lang="zh-CN" altLang="en-US" dirty="0"/>
              <a:t>用作测试集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在测试集上，计算不同信号预测器的预测结果、与真实信号的误差（平均每离散时刻上的平方误差，再开根号）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850A54-78A3-9AA1-F9BB-BFCD2BD7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417" y="3415145"/>
            <a:ext cx="4933738" cy="5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3B2AF-60C6-98A9-BF10-22045885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信号预测器：</a:t>
            </a:r>
            <a:r>
              <a:rPr kumimoji="1" lang="en-US" altLang="zh-CN" dirty="0"/>
              <a:t>ESN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25DD4-84DF-CFFF-9A48-16E479FC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class ESN</a:t>
            </a:r>
          </a:p>
          <a:p>
            <a:pPr lvl="1"/>
            <a:r>
              <a:rPr kumimoji="1" lang="zh-CN" altLang="en-US" dirty="0"/>
              <a:t>内部结构：输入层</a:t>
            </a:r>
            <a:r>
              <a:rPr kumimoji="1" lang="en" altLang="zh-CN" dirty="0" err="1"/>
              <a:t>size_input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RC</a:t>
            </a:r>
            <a:r>
              <a:rPr kumimoji="1" lang="zh-CN" altLang="en-US" dirty="0"/>
              <a:t>层</a:t>
            </a:r>
            <a:r>
              <a:rPr kumimoji="1" lang="en" altLang="zh-CN" dirty="0"/>
              <a:t>node</a:t>
            </a:r>
            <a:r>
              <a:rPr kumimoji="1" lang="zh-CN" altLang="en-US" dirty="0"/>
              <a:t>、输出层</a:t>
            </a:r>
            <a:r>
              <a:rPr kumimoji="1" lang="en" altLang="zh-CN" dirty="0" err="1"/>
              <a:t>size_output</a:t>
            </a:r>
            <a:endParaRPr kumimoji="1" lang="en" altLang="zh-CN" dirty="0"/>
          </a:p>
          <a:p>
            <a:pPr lvl="1"/>
            <a:r>
              <a:rPr kumimoji="1" lang="zh-CN" altLang="en-US" dirty="0"/>
              <a:t>信号连接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输入层</a:t>
            </a:r>
            <a:r>
              <a:rPr kumimoji="1" lang="en-US" altLang="zh-CN" dirty="0"/>
              <a:t>---&gt;RC</a:t>
            </a:r>
          </a:p>
          <a:p>
            <a:pPr lvl="2"/>
            <a:r>
              <a:rPr kumimoji="1" lang="zh-CN" altLang="en-US" dirty="0"/>
              <a:t>输入层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输出层的</a:t>
            </a:r>
            <a:r>
              <a:rPr kumimoji="1" lang="en-US" altLang="zh-CN" dirty="0"/>
              <a:t>skip</a:t>
            </a:r>
            <a:r>
              <a:rPr kumimoji="1" lang="zh-CN" altLang="en-US" dirty="0"/>
              <a:t>连接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RC ---&gt;RC</a:t>
            </a:r>
          </a:p>
          <a:p>
            <a:pPr lvl="2"/>
            <a:r>
              <a:rPr kumimoji="1" lang="en-US" altLang="zh-CN" dirty="0"/>
              <a:t>RC ---&gt;</a:t>
            </a:r>
            <a:r>
              <a:rPr kumimoji="1" lang="zh-CN" altLang="en-US" dirty="0"/>
              <a:t>输出层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输出层</a:t>
            </a:r>
            <a:r>
              <a:rPr kumimoji="1" lang="en-US" altLang="zh-CN" dirty="0"/>
              <a:t>---&gt;RC</a:t>
            </a:r>
            <a:r>
              <a:rPr kumimoji="1" lang="zh-CN" altLang="en-US" dirty="0"/>
              <a:t>反馈连接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0432FF"/>
                </a:solidFill>
              </a:rPr>
              <a:t>超参数选择</a:t>
            </a:r>
            <a:r>
              <a:rPr kumimoji="1" lang="zh-CN" altLang="en-US" dirty="0"/>
              <a:t>：各部分结点数、</a:t>
            </a:r>
            <a:r>
              <a:rPr kumimoji="1" lang="en-US" altLang="zh-CN" dirty="0"/>
              <a:t>RC</a:t>
            </a:r>
            <a:r>
              <a:rPr kumimoji="1" lang="zh-CN" altLang="en-US" dirty="0"/>
              <a:t>层稀疏度、谱半径、激活函数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训练不同于</a:t>
            </a:r>
            <a:r>
              <a:rPr kumimoji="1" lang="en-US" altLang="zh-CN" dirty="0"/>
              <a:t>RNN</a:t>
            </a:r>
          </a:p>
          <a:p>
            <a:pPr lvl="2"/>
            <a:r>
              <a:rPr kumimoji="1" lang="zh-CN" altLang="en-US" dirty="0"/>
              <a:t>训练集每个样本的数据是</a:t>
            </a:r>
            <a:r>
              <a:rPr kumimoji="1" lang="en-US" altLang="zh-CN" dirty="0"/>
              <a:t>RC</a:t>
            </a:r>
            <a:r>
              <a:rPr kumimoji="1" lang="zh-CN" altLang="en-US" dirty="0"/>
              <a:t>内部状态，而非原始接收数据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ESN</a:t>
            </a:r>
            <a:r>
              <a:rPr kumimoji="1" lang="zh-CN" altLang="en-US" dirty="0"/>
              <a:t>利用时序数据来驱动</a:t>
            </a:r>
            <a:r>
              <a:rPr kumimoji="1" lang="en-US" altLang="zh-CN" dirty="0"/>
              <a:t>RC</a:t>
            </a:r>
            <a:r>
              <a:rPr kumimoji="1" lang="zh-CN" altLang="en-US" dirty="0"/>
              <a:t>内部状态更新，因此训练集不能</a:t>
            </a:r>
            <a:r>
              <a:rPr kumimoji="1" lang="en-US" altLang="zh-CN" dirty="0"/>
              <a:t>shuffle</a:t>
            </a:r>
          </a:p>
          <a:p>
            <a:pPr lvl="2"/>
            <a:r>
              <a:rPr kumimoji="1" lang="zh-CN" altLang="en-US" dirty="0"/>
              <a:t>内部状态随机初始化，抛弃最初的一些样本，</a:t>
            </a:r>
            <a:r>
              <a:rPr kumimoji="1" lang="zh-CN" altLang="en-US" dirty="0">
                <a:solidFill>
                  <a:srgbClr val="0432FF"/>
                </a:solidFill>
              </a:rPr>
              <a:t>避免瞬态</a:t>
            </a:r>
            <a:r>
              <a:rPr kumimoji="1" lang="zh-CN" altLang="en-US" dirty="0"/>
              <a:t>的影响</a:t>
            </a:r>
          </a:p>
        </p:txBody>
      </p:sp>
    </p:spTree>
    <p:extLst>
      <p:ext uri="{BB962C8B-B14F-4D97-AF65-F5344CB8AC3E}">
        <p14:creationId xmlns:p14="http://schemas.microsoft.com/office/powerpoint/2010/main" val="304012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3B2AF-60C6-98A9-BF10-22045885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信号预测器：</a:t>
            </a:r>
            <a:r>
              <a:rPr kumimoji="1" lang="en-US" altLang="zh-CN" dirty="0"/>
              <a:t>baseline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25DD4-84DF-CFFF-9A48-16E479FC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399"/>
          </a:xfrm>
        </p:spPr>
        <p:txBody>
          <a:bodyPr/>
          <a:lstStyle/>
          <a:p>
            <a:r>
              <a:rPr kumimoji="1" lang="en-US" altLang="zh-CN" dirty="0"/>
              <a:t>Baseline1: class RNN</a:t>
            </a:r>
          </a:p>
          <a:p>
            <a:pPr lvl="1"/>
            <a:r>
              <a:rPr kumimoji="1" lang="zh-CN" altLang="en-US" dirty="0"/>
              <a:t>直接利用原始接收数据作为训练集，每个</a:t>
            </a:r>
            <a:r>
              <a:rPr kumimoji="1" lang="en-US" altLang="zh-CN" dirty="0"/>
              <a:t>epoch</a:t>
            </a:r>
            <a:r>
              <a:rPr kumimoji="1" lang="zh-CN" altLang="en-US" dirty="0"/>
              <a:t>前</a:t>
            </a:r>
            <a:r>
              <a:rPr kumimoji="1" lang="en-US" altLang="zh-CN" dirty="0"/>
              <a:t>shuffle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重载</a:t>
            </a:r>
            <a:r>
              <a:rPr kumimoji="1" lang="en-US" altLang="zh-CN" dirty="0" err="1"/>
              <a:t>dataloader</a:t>
            </a:r>
            <a:r>
              <a:rPr kumimoji="1" lang="zh-CN" altLang="en-US" dirty="0"/>
              <a:t>，选择</a:t>
            </a:r>
            <a:r>
              <a:rPr kumimoji="1" lang="zh-CN" altLang="en-US" dirty="0">
                <a:solidFill>
                  <a:srgbClr val="0432FF"/>
                </a:solidFill>
              </a:rPr>
              <a:t>适当的超参数</a:t>
            </a:r>
            <a:r>
              <a:rPr kumimoji="1" lang="zh-CN" altLang="en-US" dirty="0"/>
              <a:t>，如</a:t>
            </a:r>
            <a:r>
              <a:rPr kumimoji="1" lang="en-US" altLang="zh-CN" dirty="0" err="1"/>
              <a:t>batch_size</a:t>
            </a:r>
            <a:r>
              <a:rPr kumimoji="1" lang="zh-CN" altLang="en-US" dirty="0"/>
              <a:t>和初始学习率等</a:t>
            </a:r>
            <a:endParaRPr kumimoji="1" lang="en-US" altLang="zh-CN" dirty="0"/>
          </a:p>
          <a:p>
            <a:r>
              <a:rPr kumimoji="1" lang="en-US" altLang="zh-CN" dirty="0"/>
              <a:t>Baseline2: class LSTM</a:t>
            </a:r>
          </a:p>
          <a:p>
            <a:pPr lvl="1"/>
            <a:r>
              <a:rPr kumimoji="1" lang="zh-CN" altLang="en-US" dirty="0"/>
              <a:t>同</a:t>
            </a:r>
            <a:r>
              <a:rPr kumimoji="1" lang="en-US" altLang="zh-CN" dirty="0"/>
              <a:t>RNN</a:t>
            </a:r>
            <a:r>
              <a:rPr kumimoji="1" lang="zh-CN" altLang="en-US" dirty="0"/>
              <a:t>，区别仅</a:t>
            </a:r>
            <a:r>
              <a:rPr kumimoji="1" lang="zh-CN" altLang="en-US" dirty="0">
                <a:solidFill>
                  <a:srgbClr val="0432FF"/>
                </a:solidFill>
              </a:rPr>
              <a:t>在于网络模型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zh-CN" altLang="en-US" dirty="0"/>
              <a:t>除模型本身，和</a:t>
            </a:r>
            <a:r>
              <a:rPr kumimoji="1" lang="en-US" altLang="zh-CN" dirty="0"/>
              <a:t>RNN</a:t>
            </a:r>
            <a:r>
              <a:rPr kumimoji="1" lang="zh-CN" altLang="en-US" dirty="0"/>
              <a:t>保持相同超参数</a:t>
            </a:r>
            <a:endParaRPr kumimoji="1" lang="en-US" altLang="zh-CN" dirty="0"/>
          </a:p>
          <a:p>
            <a:r>
              <a:rPr kumimoji="1" lang="en-US" altLang="zh-CN" dirty="0"/>
              <a:t>Baseline3: </a:t>
            </a:r>
            <a:r>
              <a:rPr kumimoji="1" lang="zh-CN" altLang="en-US" dirty="0"/>
              <a:t>一步直接延时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</a:t>
            </a:r>
            <a:r>
              <a:rPr kumimoji="1" lang="en-US" altLang="zh-CN" dirty="0"/>
              <a:t>trivial</a:t>
            </a:r>
            <a:r>
              <a:rPr kumimoji="1" lang="zh-CN" altLang="en-US" dirty="0"/>
              <a:t>的方案，但是和原始数据贴合非常近，可以用来检验信号预测器是否真的</a:t>
            </a:r>
            <a:r>
              <a:rPr kumimoji="1" lang="zh-CN" altLang="en-US" dirty="0">
                <a:solidFill>
                  <a:srgbClr val="0432FF"/>
                </a:solidFill>
              </a:rPr>
              <a:t>起到了“预测”</a:t>
            </a:r>
            <a:r>
              <a:rPr kumimoji="1" lang="zh-CN" altLang="en-US" dirty="0"/>
              <a:t>的作用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3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7ABAA-01C1-8287-2D41-9F42A0BA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预测器性能比较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D90F4-C4AA-41BC-E74B-A53C0564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/>
          <a:lstStyle/>
          <a:p>
            <a:r>
              <a:rPr kumimoji="1" lang="zh-CN" altLang="en-US" dirty="0"/>
              <a:t>实验条件：</a:t>
            </a:r>
            <a:r>
              <a:rPr kumimoji="1" lang="en-US" altLang="zh-CN" dirty="0"/>
              <a:t> RNN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ESN</a:t>
            </a:r>
          </a:p>
          <a:p>
            <a:pPr lvl="1"/>
            <a:r>
              <a:rPr kumimoji="1" lang="zh-CN" altLang="en-US" dirty="0">
                <a:solidFill>
                  <a:srgbClr val="0432FF"/>
                </a:solidFill>
              </a:rPr>
              <a:t>相同长度</a:t>
            </a:r>
            <a:r>
              <a:rPr kumimoji="1" lang="zh-CN" altLang="en-US" dirty="0"/>
              <a:t>的输入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输出层长度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都用</a:t>
            </a:r>
            <a:r>
              <a:rPr kumimoji="1" lang="zh-CN" altLang="en-US" dirty="0">
                <a:solidFill>
                  <a:srgbClr val="0432FF"/>
                </a:solidFill>
              </a:rPr>
              <a:t>一层</a:t>
            </a:r>
            <a:r>
              <a:rPr kumimoji="1" lang="zh-CN" altLang="en-US" dirty="0"/>
              <a:t>隐藏层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相同的</a:t>
            </a:r>
            <a:r>
              <a:rPr kumimoji="1" lang="zh-CN" altLang="en-US" dirty="0">
                <a:solidFill>
                  <a:srgbClr val="0432FF"/>
                </a:solidFill>
              </a:rPr>
              <a:t>隐藏层结点数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zh-CN" altLang="en-US" dirty="0"/>
              <a:t>使用的</a:t>
            </a:r>
            <a:r>
              <a:rPr kumimoji="1" lang="zh-CN" altLang="en-US" dirty="0">
                <a:solidFill>
                  <a:srgbClr val="0432FF"/>
                </a:solidFill>
              </a:rPr>
              <a:t>数据本身</a:t>
            </a:r>
            <a:r>
              <a:rPr kumimoji="1" lang="zh-CN" altLang="en-US" dirty="0"/>
              <a:t>也完全相同</a:t>
            </a:r>
            <a:endParaRPr kumimoji="1" lang="en-US" altLang="zh-CN" dirty="0"/>
          </a:p>
          <a:p>
            <a:r>
              <a:rPr kumimoji="1" lang="zh-CN" altLang="en-US" dirty="0"/>
              <a:t>实验结果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如右图，在随机种子</a:t>
            </a:r>
            <a:r>
              <a:rPr kumimoji="1" lang="en-US" altLang="zh-CN" dirty="0"/>
              <a:t>=42</a:t>
            </a:r>
            <a:r>
              <a:rPr kumimoji="1" lang="zh-CN" altLang="en-US" dirty="0"/>
              <a:t>条件下生成的</a:t>
            </a:r>
            <a:r>
              <a:rPr kumimoji="1" lang="en-US" altLang="zh-CN" dirty="0"/>
              <a:t>AR(4)</a:t>
            </a:r>
            <a:r>
              <a:rPr kumimoji="1" lang="zh-CN" altLang="en-US" dirty="0"/>
              <a:t>数据，用</a:t>
            </a:r>
            <a:r>
              <a:rPr kumimoji="1" lang="en-US" altLang="zh-CN" dirty="0"/>
              <a:t>ESN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</a:t>
            </a:r>
            <a:r>
              <a:rPr kumimoji="1" lang="en-US" altLang="zh-CN" dirty="0"/>
              <a:t>baseline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schemes</a:t>
            </a:r>
            <a:r>
              <a:rPr kumimoji="1" lang="zh-CN" altLang="en-US" dirty="0"/>
              <a:t>得到预测误差曲线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横坐标</a:t>
            </a:r>
            <a:r>
              <a:rPr kumimoji="1" lang="en-US" altLang="zh-CN" dirty="0"/>
              <a:t>alpha</a:t>
            </a:r>
            <a:r>
              <a:rPr kumimoji="1" lang="zh-CN" altLang="en-US" dirty="0"/>
              <a:t>是用于做训练集的比例，从</a:t>
            </a:r>
            <a:r>
              <a:rPr kumimoji="1" lang="en-US" altLang="zh-CN" dirty="0"/>
              <a:t>0.005%</a:t>
            </a:r>
            <a:r>
              <a:rPr kumimoji="1" lang="zh-CN" altLang="en-US" dirty="0"/>
              <a:t>到</a:t>
            </a:r>
            <a:r>
              <a:rPr kumimoji="1" lang="en-US" altLang="zh-CN" dirty="0"/>
              <a:t>80%</a:t>
            </a:r>
            <a:r>
              <a:rPr kumimoji="1" lang="zh-CN" altLang="en-US" dirty="0"/>
              <a:t>（总数据长度为</a:t>
            </a:r>
            <a:r>
              <a:rPr kumimoji="1" lang="en-US" altLang="zh-CN" dirty="0"/>
              <a:t>30,000</a:t>
            </a:r>
            <a:r>
              <a:rPr kumimoji="1" lang="zh-CN" altLang="en-US" dirty="0"/>
              <a:t>点）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1AA060-B510-FC7F-0525-8233AF07F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264" y="1960562"/>
            <a:ext cx="56972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9C81C1-EF09-6400-1B3F-83E4CCA0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264" y="1960562"/>
            <a:ext cx="5697217" cy="43513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ED7ABAA-01C1-8287-2D41-9F42A0BA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ESN</a:t>
            </a:r>
            <a:r>
              <a:rPr kumimoji="1" lang="zh-CN" altLang="en-US" dirty="0">
                <a:solidFill>
                  <a:srgbClr val="FF0000"/>
                </a:solidFill>
              </a:rPr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D90F4-C4AA-41BC-E74B-A53C0564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55336" cy="5032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阶段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：未学习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数据集过于小（个位数），三种网络</a:t>
            </a:r>
            <a:r>
              <a:rPr kumimoji="1" lang="zh-CN" altLang="en-US" dirty="0">
                <a:solidFill>
                  <a:srgbClr val="0432FF"/>
                </a:solidFill>
              </a:rPr>
              <a:t>什么都学不到</a:t>
            </a:r>
            <a:r>
              <a:rPr kumimoji="1" lang="zh-CN" altLang="en-US" dirty="0"/>
              <a:t>，输出几乎为</a:t>
            </a:r>
            <a:r>
              <a:rPr kumimoji="1" lang="en-US" altLang="zh-CN" dirty="0"/>
              <a:t>0</a:t>
            </a:r>
          </a:p>
          <a:p>
            <a:r>
              <a:rPr kumimoji="1" lang="zh-CN" altLang="en-US" dirty="0"/>
              <a:t>阶段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：瞎学习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数据量增加，</a:t>
            </a:r>
            <a:r>
              <a:rPr kumimoji="1" lang="en-US" altLang="zh-CN" dirty="0"/>
              <a:t>RNN/LSTM</a:t>
            </a:r>
            <a:r>
              <a:rPr kumimoji="1" lang="zh-CN" altLang="en-US" dirty="0"/>
              <a:t>仍然没有学到东西（输出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）；</a:t>
            </a:r>
            <a:r>
              <a:rPr kumimoji="1" lang="en-US" altLang="zh-CN" dirty="0"/>
              <a:t>ESN</a:t>
            </a:r>
            <a:r>
              <a:rPr kumimoji="1" lang="zh-CN" altLang="en-US" dirty="0"/>
              <a:t>开始试图拟合训练集，但是因数据不够</a:t>
            </a:r>
            <a:r>
              <a:rPr kumimoji="1" lang="zh-CN" altLang="en-US" dirty="0">
                <a:solidFill>
                  <a:srgbClr val="0432FF"/>
                </a:solidFill>
              </a:rPr>
              <a:t>导致欠拟合</a:t>
            </a:r>
            <a:r>
              <a:rPr kumimoji="1" lang="zh-CN" altLang="en-US" dirty="0"/>
              <a:t>，因此在测试集上误差奇高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阶段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</a:rPr>
              <a:t>：有效学习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有一定数据量，</a:t>
            </a:r>
            <a:r>
              <a:rPr kumimoji="1" lang="en-US" altLang="zh-CN" dirty="0"/>
              <a:t>ESN</a:t>
            </a:r>
            <a:r>
              <a:rPr kumimoji="1" lang="zh-CN" altLang="en-US" dirty="0">
                <a:solidFill>
                  <a:srgbClr val="0432FF"/>
                </a:solidFill>
              </a:rPr>
              <a:t>迅速表现出较好性能</a:t>
            </a:r>
            <a:r>
              <a:rPr kumimoji="1" lang="zh-CN" altLang="en-US" dirty="0"/>
              <a:t>，优于</a:t>
            </a:r>
            <a:r>
              <a:rPr kumimoji="1" lang="en-US" altLang="zh-CN" dirty="0"/>
              <a:t>RNN/LSTM</a:t>
            </a:r>
            <a:r>
              <a:rPr kumimoji="1" lang="zh-CN" altLang="en-US" dirty="0"/>
              <a:t>，并且比一步延迟预测器更好，体现出预测性能</a:t>
            </a:r>
            <a:endParaRPr kumimoji="1" lang="en-US" altLang="zh-CN" dirty="0"/>
          </a:p>
          <a:p>
            <a:r>
              <a:rPr kumimoji="1" lang="zh-CN" altLang="en-US" dirty="0"/>
              <a:t>阶段</a:t>
            </a:r>
            <a:r>
              <a:rPr kumimoji="1" lang="en-US" altLang="zh-CN" dirty="0"/>
              <a:t>4</a:t>
            </a:r>
            <a:r>
              <a:rPr kumimoji="1" lang="zh-CN" altLang="en-US" dirty="0"/>
              <a:t>：学习瓶颈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数据量持续增加，</a:t>
            </a:r>
            <a:r>
              <a:rPr kumimoji="1" lang="en-US" altLang="zh-CN" dirty="0"/>
              <a:t>ESN</a:t>
            </a:r>
            <a:r>
              <a:rPr kumimoji="1" lang="zh-CN" altLang="en-US" dirty="0"/>
              <a:t>到达性能瓶颈，</a:t>
            </a:r>
            <a:r>
              <a:rPr kumimoji="1" lang="zh-CN" altLang="en-US" dirty="0">
                <a:solidFill>
                  <a:srgbClr val="0432FF"/>
                </a:solidFill>
              </a:rPr>
              <a:t>性能上限弱于</a:t>
            </a:r>
            <a:r>
              <a:rPr kumimoji="1" lang="en-US" altLang="zh-CN" dirty="0"/>
              <a:t>RNN/LSTM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DD1906F-A3B9-D121-F69C-91264EF21C3D}"/>
              </a:ext>
            </a:extLst>
          </p:cNvPr>
          <p:cNvCxnSpPr/>
          <p:nvPr/>
        </p:nvCxnSpPr>
        <p:spPr>
          <a:xfrm>
            <a:off x="7888224" y="1568768"/>
            <a:ext cx="0" cy="46212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DA62DA2-8F23-3549-0C09-439EB22AEB5F}"/>
              </a:ext>
            </a:extLst>
          </p:cNvPr>
          <p:cNvCxnSpPr/>
          <p:nvPr/>
        </p:nvCxnSpPr>
        <p:spPr>
          <a:xfrm>
            <a:off x="7223760" y="1568768"/>
            <a:ext cx="0" cy="46212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D8FFE02-8DD2-0D72-EE2F-0B4685A41083}"/>
              </a:ext>
            </a:extLst>
          </p:cNvPr>
          <p:cNvCxnSpPr/>
          <p:nvPr/>
        </p:nvCxnSpPr>
        <p:spPr>
          <a:xfrm>
            <a:off x="10283952" y="1568768"/>
            <a:ext cx="0" cy="46212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3CFE3A7-1A2D-C1E0-76E3-A4A08AB24E58}"/>
              </a:ext>
            </a:extLst>
          </p:cNvPr>
          <p:cNvSpPr txBox="1"/>
          <p:nvPr/>
        </p:nvSpPr>
        <p:spPr>
          <a:xfrm>
            <a:off x="6347570" y="123323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阶段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C9185D-83F3-6564-21B1-DA59CF935C5B}"/>
              </a:ext>
            </a:extLst>
          </p:cNvPr>
          <p:cNvSpPr txBox="1"/>
          <p:nvPr/>
        </p:nvSpPr>
        <p:spPr>
          <a:xfrm>
            <a:off x="7202643" y="123323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阶段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E51899-9A9C-4AE4-89A2-7E3F0207CE8F}"/>
              </a:ext>
            </a:extLst>
          </p:cNvPr>
          <p:cNvSpPr txBox="1"/>
          <p:nvPr/>
        </p:nvSpPr>
        <p:spPr>
          <a:xfrm>
            <a:off x="8667066" y="123323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阶段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1D4583-627A-DE4F-DF3F-3CF9D36AD0E2}"/>
              </a:ext>
            </a:extLst>
          </p:cNvPr>
          <p:cNvSpPr txBox="1"/>
          <p:nvPr/>
        </p:nvSpPr>
        <p:spPr>
          <a:xfrm>
            <a:off x="10762600" y="123323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阶段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06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7ABAA-01C1-8287-2D41-9F42A0BA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结论与启发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D90F4-C4AA-41BC-E74B-A53C0564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最重要的：</a:t>
            </a:r>
            <a:r>
              <a:rPr kumimoji="1" lang="zh-CN" altLang="en-US" dirty="0">
                <a:solidFill>
                  <a:srgbClr val="0432FF"/>
                </a:solidFill>
              </a:rPr>
              <a:t>小数据量</a:t>
            </a:r>
            <a:r>
              <a:rPr kumimoji="1" lang="zh-CN" altLang="en-US" dirty="0"/>
              <a:t>时</a:t>
            </a:r>
            <a:r>
              <a:rPr kumimoji="1" lang="en-US" altLang="zh-CN" dirty="0"/>
              <a:t>ESN</a:t>
            </a:r>
            <a:r>
              <a:rPr kumimoji="1" lang="zh-CN" altLang="en-US" dirty="0"/>
              <a:t>确实可以取得比传统</a:t>
            </a:r>
            <a:r>
              <a:rPr kumimoji="1" lang="en-US" altLang="zh-CN" dirty="0"/>
              <a:t>RNN</a:t>
            </a:r>
            <a:r>
              <a:rPr kumimoji="1" lang="zh-CN" altLang="en-US" dirty="0"/>
              <a:t>更好的性能，起码在本信号预测任务上表现如此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下一阶段任务的基础</a:t>
            </a:r>
            <a:endParaRPr kumimoji="1" lang="en-US" altLang="zh-CN" dirty="0"/>
          </a:p>
          <a:p>
            <a:r>
              <a:rPr kumimoji="1" lang="en-US" altLang="zh-CN" dirty="0"/>
              <a:t>ESN</a:t>
            </a:r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0432FF"/>
                </a:solidFill>
              </a:rPr>
              <a:t>训练时间</a:t>
            </a:r>
            <a:r>
              <a:rPr kumimoji="1" lang="zh-CN" altLang="en-US" dirty="0"/>
              <a:t>上更具优势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有希望在线部署、训练</a:t>
            </a:r>
            <a:endParaRPr kumimoji="1" lang="en-US" altLang="zh-CN" dirty="0"/>
          </a:p>
          <a:p>
            <a:r>
              <a:rPr kumimoji="1" lang="zh-CN" altLang="en-US" dirty="0"/>
              <a:t>然而，</a:t>
            </a:r>
            <a:r>
              <a:rPr kumimoji="1" lang="en-US" altLang="zh-CN" dirty="0"/>
              <a:t>ESN</a:t>
            </a:r>
            <a:r>
              <a:rPr kumimoji="1" lang="zh-CN" altLang="en-US" dirty="0"/>
              <a:t>鲁棒性比传统</a:t>
            </a:r>
            <a:r>
              <a:rPr kumimoji="1" lang="en-US" altLang="zh-CN" dirty="0"/>
              <a:t>RNN</a:t>
            </a:r>
            <a:r>
              <a:rPr kumimoji="1" lang="zh-CN" altLang="en-US" dirty="0"/>
              <a:t>差，对于</a:t>
            </a:r>
            <a:r>
              <a:rPr kumimoji="1" lang="zh-CN" altLang="en-US" dirty="0">
                <a:solidFill>
                  <a:srgbClr val="FF0000"/>
                </a:solidFill>
              </a:rPr>
              <a:t>超参数很敏感</a:t>
            </a:r>
            <a:r>
              <a:rPr kumimoji="1" lang="zh-CN" altLang="en-US" dirty="0"/>
              <a:t>，需要妥当设计结点数和</a:t>
            </a:r>
            <a:r>
              <a:rPr kumimoji="1" lang="en-US" altLang="zh-CN" dirty="0"/>
              <a:t>RC</a:t>
            </a:r>
            <a:r>
              <a:rPr kumimoji="1" lang="zh-CN" altLang="en-US" dirty="0"/>
              <a:t>层稀疏性等参数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ESN</a:t>
            </a:r>
            <a:r>
              <a:rPr kumimoji="1" lang="zh-CN" altLang="en-US" dirty="0"/>
              <a:t>设计有不小难度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A7E958-D57A-FC73-2B41-44BC3F988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264" y="1960562"/>
            <a:ext cx="5697217" cy="4351338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12E0C9F7-3CFB-5710-D5A7-A1B483AF614C}"/>
              </a:ext>
            </a:extLst>
          </p:cNvPr>
          <p:cNvCxnSpPr/>
          <p:nvPr/>
        </p:nvCxnSpPr>
        <p:spPr>
          <a:xfrm>
            <a:off x="7888224" y="1568768"/>
            <a:ext cx="0" cy="46212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606E54D-BC8A-74D9-D954-AD1669829DB8}"/>
              </a:ext>
            </a:extLst>
          </p:cNvPr>
          <p:cNvCxnSpPr/>
          <p:nvPr/>
        </p:nvCxnSpPr>
        <p:spPr>
          <a:xfrm>
            <a:off x="7223760" y="1568768"/>
            <a:ext cx="0" cy="46212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B8DE4B-A770-05CA-C0AD-94712E2FAA49}"/>
              </a:ext>
            </a:extLst>
          </p:cNvPr>
          <p:cNvCxnSpPr/>
          <p:nvPr/>
        </p:nvCxnSpPr>
        <p:spPr>
          <a:xfrm>
            <a:off x="10283952" y="1568768"/>
            <a:ext cx="0" cy="46212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126D5B3-D769-975A-DE34-46C01557F342}"/>
              </a:ext>
            </a:extLst>
          </p:cNvPr>
          <p:cNvSpPr txBox="1"/>
          <p:nvPr/>
        </p:nvSpPr>
        <p:spPr>
          <a:xfrm>
            <a:off x="6347570" y="123323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阶段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678985-2539-CB8E-D699-1723DE196626}"/>
              </a:ext>
            </a:extLst>
          </p:cNvPr>
          <p:cNvSpPr txBox="1"/>
          <p:nvPr/>
        </p:nvSpPr>
        <p:spPr>
          <a:xfrm>
            <a:off x="7202643" y="123323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阶段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8FD34C-0212-3BCC-BE29-BEFC1ACC5726}"/>
              </a:ext>
            </a:extLst>
          </p:cNvPr>
          <p:cNvSpPr txBox="1"/>
          <p:nvPr/>
        </p:nvSpPr>
        <p:spPr>
          <a:xfrm>
            <a:off x="8667066" y="123323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阶段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07A702-829B-3323-C05D-D469935C2231}"/>
              </a:ext>
            </a:extLst>
          </p:cNvPr>
          <p:cNvSpPr txBox="1"/>
          <p:nvPr/>
        </p:nvSpPr>
        <p:spPr>
          <a:xfrm>
            <a:off x="10762600" y="123323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阶段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E571D0-9C1E-D9D9-B471-EDCA44B3DB82}"/>
              </a:ext>
            </a:extLst>
          </p:cNvPr>
          <p:cNvSpPr/>
          <p:nvPr/>
        </p:nvSpPr>
        <p:spPr>
          <a:xfrm>
            <a:off x="7888223" y="1233232"/>
            <a:ext cx="2395709" cy="5056124"/>
          </a:xfrm>
          <a:prstGeom prst="rect">
            <a:avLst/>
          </a:prstGeom>
          <a:solidFill>
            <a:schemeClr val="accent1">
              <a:alpha val="2068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78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C18A6-FE97-0FE9-B27F-9AB9AE45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期待郑老师批评，同时祝郑老师圣诞快乐！</a:t>
            </a:r>
          </a:p>
        </p:txBody>
      </p:sp>
      <p:pic>
        <p:nvPicPr>
          <p:cNvPr id="1026" name="Picture 2" descr="🎄 Christmas Challenge and Merry Christmas! - General Discussion - MIT App  Inventor Community">
            <a:extLst>
              <a:ext uri="{FF2B5EF4-FFF2-40B4-BE49-F238E27FC236}">
                <a16:creationId xmlns:a16="http://schemas.microsoft.com/office/drawing/2014/main" id="{47603938-3620-E10F-3BC6-C5297E34B3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681" y="1713396"/>
            <a:ext cx="6372638" cy="477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84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1252</Words>
  <Application>Microsoft Macintosh PowerPoint</Application>
  <PresentationFormat>宽屏</PresentationFormat>
  <Paragraphs>111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短访内容阶段总结：ESN</vt:lpstr>
      <vt:lpstr>任务</vt:lpstr>
      <vt:lpstr>基准任务</vt:lpstr>
      <vt:lpstr>信号预测器：ESN</vt:lpstr>
      <vt:lpstr>信号预测器：baseline schemes</vt:lpstr>
      <vt:lpstr>预测器性能比较</vt:lpstr>
      <vt:lpstr>ESN分析</vt:lpstr>
      <vt:lpstr>结论与启发</vt:lpstr>
      <vt:lpstr>期待郑老师批评，同时祝郑老师圣诞快乐！</vt:lpstr>
      <vt:lpstr>ESN中的非线性激活</vt:lpstr>
      <vt:lpstr>观察1：简单任务下线性激活表现良好</vt:lpstr>
      <vt:lpstr>观察2：复杂任务下线性激活表现不佳</vt:lpstr>
      <vt:lpstr>观察3：非线性激活函数关于0值非对称</vt:lpstr>
      <vt:lpstr>观察3：非线性激活函数关于0值对称</vt:lpstr>
      <vt:lpstr>启发</vt:lpstr>
      <vt:lpstr>思路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Shiyuan</dc:creator>
  <cp:lastModifiedBy>Sun Shiyuan</cp:lastModifiedBy>
  <cp:revision>225</cp:revision>
  <dcterms:created xsi:type="dcterms:W3CDTF">2023-11-15T23:08:49Z</dcterms:created>
  <dcterms:modified xsi:type="dcterms:W3CDTF">2024-01-29T20:18:36Z</dcterms:modified>
</cp:coreProperties>
</file>