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1"/>
  </p:notesMasterIdLst>
  <p:sldIdLst>
    <p:sldId id="256" r:id="rId4"/>
    <p:sldId id="404" r:id="rId5"/>
    <p:sldId id="405" r:id="rId6"/>
    <p:sldId id="415" r:id="rId7"/>
    <p:sldId id="406" r:id="rId8"/>
    <p:sldId id="407" r:id="rId9"/>
    <p:sldId id="408" r:id="rId10"/>
    <p:sldId id="425" r:id="rId11"/>
    <p:sldId id="409" r:id="rId12"/>
    <p:sldId id="410" r:id="rId13"/>
    <p:sldId id="411" r:id="rId14"/>
    <p:sldId id="412" r:id="rId15"/>
    <p:sldId id="413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6" r:id="rId26"/>
    <p:sldId id="427" r:id="rId27"/>
    <p:sldId id="428" r:id="rId28"/>
    <p:sldId id="429" r:id="rId29"/>
    <p:sldId id="32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dguo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1086" autoAdjust="0"/>
  </p:normalViewPr>
  <p:slideViewPr>
    <p:cSldViewPr snapToGrid="0">
      <p:cViewPr varScale="1">
        <p:scale>
          <a:sx n="59" d="100"/>
          <a:sy n="59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84EC-5A66-4ACA-9A4F-3D345F494CB2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349-D8AB-4D3A-AC6E-CF7B60D8C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ED349-D8AB-4D3A-AC6E-CF7B60D8CE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0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1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99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73" name="Picture 29" descr="1-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7366" name="Picture 22" descr="图片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</p:spPr>
      </p:pic>
      <p:pic>
        <p:nvPicPr>
          <p:cNvPr id="57367" name="Picture 23" descr="图片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</p:spPr>
      </p:pic>
      <p:pic>
        <p:nvPicPr>
          <p:cNvPr id="57368" name="Picture 24" descr="图片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</p:spPr>
      </p:pic>
      <p:pic>
        <p:nvPicPr>
          <p:cNvPr id="57369" name="Picture 25" descr="图片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</p:spPr>
      </p:pic>
      <p:pic>
        <p:nvPicPr>
          <p:cNvPr id="57370" name="Picture 26" descr="图片4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</p:spPr>
      </p:pic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873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4813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828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106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4197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6353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418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72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41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6333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3541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1425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-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808413"/>
            <a:ext cx="3752850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Ctr="1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6228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66EF84-FE80-4F65-ADEF-0F025E32B108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23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8206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68413"/>
            <a:ext cx="40767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68413"/>
            <a:ext cx="40767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8795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95269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7450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2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32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828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46651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9987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076450" cy="6334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076950" cy="633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4077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68413"/>
            <a:ext cx="40767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68413"/>
            <a:ext cx="40767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76675"/>
            <a:ext cx="40767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22790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68413"/>
            <a:ext cx="40767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68413"/>
            <a:ext cx="40767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76675"/>
            <a:ext cx="40767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353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868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268413"/>
            <a:ext cx="40767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68413"/>
            <a:ext cx="40767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52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90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8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1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1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765E7-F709-4383-A09E-5B143318FD58}" type="datetimeFigureOut">
              <a:rPr lang="zh-CN" altLang="en-US" smtClean="0"/>
              <a:t>2018/7/21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B6466-96E8-402B-A16D-735938E8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471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fontAlgn="base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0"/>
            <a:ext cx="62484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68413"/>
            <a:ext cx="83058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2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9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charset="0"/>
          <a:ea typeface="宋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000">
          <a:solidFill>
            <a:srgbClr val="133984"/>
          </a:solidFill>
          <a:latin typeface="+mn-lt"/>
          <a:ea typeface="+mn-ea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hoo/tensorflow/tree/yahoo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98638"/>
            <a:ext cx="9144000" cy="1470025"/>
          </a:xfrm>
        </p:spPr>
        <p:txBody>
          <a:bodyPr/>
          <a:lstStyle/>
          <a:p>
            <a:r>
              <a:rPr lang="en-US" altLang="zh-CN" dirty="0"/>
              <a:t>The Little </a:t>
            </a:r>
            <a:r>
              <a:rPr lang="en-US" altLang="zh-CN" dirty="0" err="1"/>
              <a:t>TensorFlower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957638"/>
            <a:ext cx="9144000" cy="1757362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Yuxian Qiu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Oct 26</a:t>
            </a:r>
            <a:r>
              <a:rPr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226925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E89E6-6B96-4A10-9DCB-4BC27D84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A0B582-7C2E-4410-A1BB-E91F3D152764}"/>
              </a:ext>
            </a:extLst>
          </p:cNvPr>
          <p:cNvSpPr txBox="1"/>
          <p:nvPr/>
        </p:nvSpPr>
        <p:spPr>
          <a:xfrm>
            <a:off x="947059" y="944563"/>
            <a:ext cx="5908990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Model parameters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.3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.3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dtype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Model input and output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a-DK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W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</a:p>
          <a:p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da-DK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loss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loss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reduce_sum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square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sum of the squares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optimizer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optimizer 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GradientDescentOptimizer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0.01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minimize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training data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training loop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global_variables_initializer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reset values to wrong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range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fr-FR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r-FR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fr-FR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</a:rPr>
              <a:t># evaluate training accuracy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curr_W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curr_b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curr_loss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altLang="zh-CN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})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</a:rPr>
              <a:t>"W: %s b: %s loss: %s"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%(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curr_W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curr_b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curr_loss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79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BC26E-247E-4A3C-848C-901DFC92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Optimizer use automatic differentiation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39F8C-D9FE-4571-9912-E0B22727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0" y="1291794"/>
            <a:ext cx="8150907" cy="471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B87E6-83FB-450F-9D3C-3504286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Without automatic differentiation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E09D68-72EB-4FBA-B371-4ADF2E57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6" y="1120656"/>
            <a:ext cx="8699947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9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0835D-1800-4BD7-9249-FAADBC3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automatic differentiation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95D207-33FB-4CAE-B92F-A75CCA52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3" y="1438172"/>
            <a:ext cx="8052214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737873-8526-4E86-B33B-B969193C97B6}"/>
              </a:ext>
            </a:extLst>
          </p:cNvPr>
          <p:cNvSpPr/>
          <p:nvPr/>
        </p:nvSpPr>
        <p:spPr bwMode="auto">
          <a:xfrm>
            <a:off x="1273628" y="2968847"/>
            <a:ext cx="2754086" cy="631372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1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11C1-DD9F-4179-8105-A56C5A04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Layers: Ops for Neural Network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053041-8958-4FC1-A820-9E39FE65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3" y="1621972"/>
            <a:ext cx="8175574" cy="40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1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737873-8526-4E86-B33B-B969193C97B6}"/>
              </a:ext>
            </a:extLst>
          </p:cNvPr>
          <p:cNvSpPr/>
          <p:nvPr/>
        </p:nvSpPr>
        <p:spPr bwMode="auto">
          <a:xfrm>
            <a:off x="1295400" y="2119761"/>
            <a:ext cx="1306286" cy="631372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9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84D3-9177-491C-9179-623C886C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EEA5F-B6B1-44C4-A1B1-367F9EB577A7}"/>
              </a:ext>
            </a:extLst>
          </p:cNvPr>
          <p:cNvSpPr/>
          <p:nvPr/>
        </p:nvSpPr>
        <p:spPr bwMode="auto">
          <a:xfrm>
            <a:off x="799613" y="1045709"/>
            <a:ext cx="2036606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Define model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78CAA6-DE24-4AF3-BF66-5726BB2B4101}"/>
              </a:ext>
            </a:extLst>
          </p:cNvPr>
          <p:cNvSpPr/>
          <p:nvPr/>
        </p:nvSpPr>
        <p:spPr bwMode="auto">
          <a:xfrm>
            <a:off x="510558" y="1751794"/>
            <a:ext cx="2897750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Define loss function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391301-3026-4553-AABD-800E8185B013}"/>
              </a:ext>
            </a:extLst>
          </p:cNvPr>
          <p:cNvSpPr/>
          <p:nvPr/>
        </p:nvSpPr>
        <p:spPr bwMode="auto">
          <a:xfrm>
            <a:off x="749951" y="2457879"/>
            <a:ext cx="2418964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Select optimizer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7F911E-DB57-4DFA-A3F8-89A41473CF16}"/>
              </a:ext>
            </a:extLst>
          </p:cNvPr>
          <p:cNvSpPr/>
          <p:nvPr/>
        </p:nvSpPr>
        <p:spPr bwMode="auto">
          <a:xfrm>
            <a:off x="5749210" y="1763486"/>
            <a:ext cx="2435304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Select estimator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A60AA6-AA61-4E11-9309-FB4C05814881}"/>
              </a:ext>
            </a:extLst>
          </p:cNvPr>
          <p:cNvCxnSpPr>
            <a:stCxn id="6" idx="3"/>
            <a:endCxn id="10" idx="1"/>
          </p:cNvCxnSpPr>
          <p:nvPr/>
        </p:nvCxnSpPr>
        <p:spPr bwMode="auto">
          <a:xfrm>
            <a:off x="2836219" y="1302305"/>
            <a:ext cx="2912991" cy="71777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3CD3C2-437F-4F63-9BF1-76A73F709B9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>
            <a:off x="3408308" y="2008390"/>
            <a:ext cx="2340902" cy="1169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BA772C-F8F2-4330-984A-68FC39E3444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3168915" y="2020082"/>
            <a:ext cx="2580295" cy="69439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2736A56-D638-46A7-BE4A-701D7248F4CB}"/>
              </a:ext>
            </a:extLst>
          </p:cNvPr>
          <p:cNvSpPr txBox="1"/>
          <p:nvPr/>
        </p:nvSpPr>
        <p:spPr>
          <a:xfrm>
            <a:off x="510558" y="3171800"/>
            <a:ext cx="80073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select estimator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feature_column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numeric_column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"x"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shape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])]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estimator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estimator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LinearRegressor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feature_columns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select data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2.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4.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0.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2.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r-FR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3.</a:t>
            </a:r>
            <a:r>
              <a:rPr lang="fr-FR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input_fn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estimator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numpy_input_fn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"x"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num_epochs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shuffle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estimator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input_fn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input_fn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steps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384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737873-8526-4E86-B33B-B969193C97B6}"/>
              </a:ext>
            </a:extLst>
          </p:cNvPr>
          <p:cNvSpPr/>
          <p:nvPr/>
        </p:nvSpPr>
        <p:spPr bwMode="auto">
          <a:xfrm>
            <a:off x="2699657" y="2130647"/>
            <a:ext cx="1306286" cy="631372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9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6C23-5BD9-456F-AAAA-34825F69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en-US" altLang="zh-CN" dirty="0"/>
              <a:t>: High-level API for DL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194EA-5BE5-41B7-A6BD-7E332E56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1964644"/>
          </a:xfrm>
        </p:spPr>
        <p:txBody>
          <a:bodyPr/>
          <a:lstStyle/>
          <a:p>
            <a:r>
              <a:rPr lang="en-US" altLang="zh-CN" dirty="0" err="1"/>
              <a:t>Keras</a:t>
            </a:r>
            <a:r>
              <a:rPr lang="en-US" altLang="zh-CN" dirty="0"/>
              <a:t> 2.0 API Spec</a:t>
            </a:r>
          </a:p>
          <a:p>
            <a:pPr lvl="1"/>
            <a:r>
              <a:rPr lang="en-US" altLang="zh-CN" dirty="0" err="1"/>
              <a:t>fchollet</a:t>
            </a:r>
            <a:r>
              <a:rPr lang="en-US" altLang="zh-CN" dirty="0"/>
              <a:t>/</a:t>
            </a:r>
            <a:r>
              <a:rPr lang="en-US" altLang="zh-CN" dirty="0" err="1"/>
              <a:t>keras</a:t>
            </a:r>
            <a:r>
              <a:rPr lang="en-US" altLang="zh-CN" dirty="0"/>
              <a:t> (official implementation)</a:t>
            </a:r>
          </a:p>
          <a:p>
            <a:pPr lvl="2"/>
            <a:r>
              <a:rPr lang="en-US" altLang="zh-CN" dirty="0"/>
              <a:t>Support </a:t>
            </a:r>
            <a:r>
              <a:rPr lang="en-US" altLang="zh-CN" dirty="0" err="1"/>
              <a:t>TensorFlow</a:t>
            </a:r>
            <a:r>
              <a:rPr lang="en-US" altLang="zh-CN" dirty="0"/>
              <a:t> /</a:t>
            </a:r>
            <a:r>
              <a:rPr lang="zh-CN" altLang="en-US" dirty="0"/>
              <a:t> </a:t>
            </a:r>
            <a:r>
              <a:rPr lang="en-US" altLang="zh-CN" dirty="0" err="1"/>
              <a:t>Theano</a:t>
            </a:r>
            <a:r>
              <a:rPr lang="en-US" altLang="zh-CN" dirty="0"/>
              <a:t> / CNTK</a:t>
            </a:r>
          </a:p>
          <a:p>
            <a:pPr lvl="1"/>
            <a:r>
              <a:rPr lang="en-US" altLang="zh-CN" dirty="0" err="1"/>
              <a:t>tf.keras</a:t>
            </a:r>
            <a:r>
              <a:rPr lang="en-US" altLang="zh-CN" dirty="0"/>
              <a:t> (</a:t>
            </a:r>
            <a:r>
              <a:rPr lang="en-US" altLang="zh-CN" dirty="0" err="1"/>
              <a:t>TensorFlow</a:t>
            </a:r>
            <a:r>
              <a:rPr lang="en-US" altLang="zh-CN" dirty="0"/>
              <a:t> implementation)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70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9AE1-D871-4374-AFF3-31A7961E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TensorFlow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08561-0661-4E5D-8867-BE5D7EA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embedded language for tensor computation over Python (or other hosted languages)</a:t>
            </a:r>
          </a:p>
          <a:p>
            <a:r>
              <a:rPr lang="en-US" altLang="zh-CN" dirty="0"/>
              <a:t>A distributed runtime on heterogeneous hardware (CPU / GPU / TPU)</a:t>
            </a:r>
          </a:p>
          <a:p>
            <a:r>
              <a:rPr lang="en-US" altLang="zh-CN" dirty="0"/>
              <a:t>A rich toolset for machine learning (especially deep learning)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07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6C23-5BD9-456F-AAAA-34825F69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Vanilla </a:t>
            </a:r>
            <a:r>
              <a:rPr lang="en-US" altLang="zh-CN" dirty="0" err="1"/>
              <a:t>Keras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FDDBD-0B16-4D26-8E11-042A689D7FE8}"/>
              </a:ext>
            </a:extLst>
          </p:cNvPr>
          <p:cNvSpPr txBox="1"/>
          <p:nvPr/>
        </p:nvSpPr>
        <p:spPr>
          <a:xfrm>
            <a:off x="740229" y="1251857"/>
            <a:ext cx="5480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Sequential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define model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Sequential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input_dim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softmax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compile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'categorical_crossentropy'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it-IT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   optimizer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   metrics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select data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epochs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train_on_batch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96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6C23-5BD9-456F-AAAA-34825F69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Keras</a:t>
            </a:r>
            <a:r>
              <a:rPr lang="en-US" altLang="zh-CN" dirty="0"/>
              <a:t> in </a:t>
            </a:r>
            <a:r>
              <a:rPr lang="en-US" altLang="zh-CN" dirty="0" err="1"/>
              <a:t>TensorFlow</a:t>
            </a:r>
            <a:r>
              <a:rPr lang="en-US" altLang="zh-CN" dirty="0"/>
              <a:t> (AFAIK)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FDDBD-0B16-4D26-8E11-042A689D7FE8}"/>
              </a:ext>
            </a:extLst>
          </p:cNvPr>
          <p:cNvSpPr txBox="1"/>
          <p:nvPr/>
        </p:nvSpPr>
        <p:spPr>
          <a:xfrm>
            <a:off x="740229" y="1251857"/>
            <a:ext cx="58017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tensorflow.keras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Sequential</a:t>
            </a: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tensorflow.keras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define model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Sequential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64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input_dim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relu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Activation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softmax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compile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loss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'categorical_crossentropy'</a:t>
            </a:r>
            <a:r>
              <a:rPr lang="it-IT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it-IT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   optimizer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   metrics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'accuracy'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select data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epochs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batch_size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32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train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train_on_batch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x_batch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y_batch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23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737873-8526-4E86-B33B-B969193C97B6}"/>
              </a:ext>
            </a:extLst>
          </p:cNvPr>
          <p:cNvSpPr/>
          <p:nvPr/>
        </p:nvSpPr>
        <p:spPr bwMode="auto">
          <a:xfrm>
            <a:off x="1295400" y="4569047"/>
            <a:ext cx="6770914" cy="631372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41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B1D6-3BCC-48D1-8528-B27D7C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 Graph among Devices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7C48C-B574-4A91-8A50-21DF77FC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Ops provide implementations for different devices (CPU / GPU)</a:t>
            </a:r>
          </a:p>
          <a:p>
            <a:r>
              <a:rPr lang="en-US" altLang="zh-CN" dirty="0"/>
              <a:t>Automatically insert </a:t>
            </a:r>
            <a:r>
              <a:rPr lang="en-US" altLang="zh-CN" i="1" dirty="0"/>
              <a:t>Send/</a:t>
            </a:r>
            <a:r>
              <a:rPr lang="en-US" altLang="zh-CN" i="1" dirty="0" err="1"/>
              <a:t>Recv</a:t>
            </a:r>
            <a:r>
              <a:rPr lang="en-US" altLang="zh-CN" i="1" dirty="0"/>
              <a:t> </a:t>
            </a:r>
            <a:r>
              <a:rPr lang="en-US" altLang="zh-CN" dirty="0"/>
              <a:t>Ops to transport tensors across devices</a:t>
            </a:r>
          </a:p>
          <a:p>
            <a:pPr lvl="1"/>
            <a:r>
              <a:rPr lang="en-US" altLang="zh-CN" i="1" dirty="0" err="1"/>
              <a:t>Recv</a:t>
            </a:r>
            <a:r>
              <a:rPr lang="en-US" altLang="zh-CN" i="1" dirty="0"/>
              <a:t> </a:t>
            </a:r>
            <a:r>
              <a:rPr lang="en-US" altLang="zh-CN" dirty="0"/>
              <a:t>ops pull data from </a:t>
            </a:r>
            <a:r>
              <a:rPr lang="en-US" altLang="zh-CN" i="1" dirty="0"/>
              <a:t>Send </a:t>
            </a:r>
            <a:r>
              <a:rPr lang="en-US" altLang="zh-CN" dirty="0"/>
              <a:t>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612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B1D6-3BCC-48D1-8528-B27D7C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Original dataflow graph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5CC045-8E51-4A62-A40B-A4FA2E55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5674"/>
            <a:ext cx="9144000" cy="35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1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AB1D6-3BCC-48D1-8528-B27D7C2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Dataflow Graph with </a:t>
            </a:r>
            <a:r>
              <a:rPr lang="en-US" altLang="zh-CN" i="1" dirty="0"/>
              <a:t>Send/</a:t>
            </a:r>
            <a:r>
              <a:rPr lang="en-US" altLang="zh-CN" i="1" dirty="0" err="1"/>
              <a:t>Recv</a:t>
            </a:r>
            <a:r>
              <a:rPr lang="en-US" altLang="zh-CN" i="1" dirty="0"/>
              <a:t> </a:t>
            </a:r>
            <a:r>
              <a:rPr lang="en-US" altLang="zh-CN" dirty="0"/>
              <a:t>Ops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9B979-B2CC-4F20-8ACF-495BA64E7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256"/>
            <a:ext cx="9144000" cy="32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5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07116-359B-4F7F-B8F5-C9B957CD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Send and Receive Implementations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C9794-E95D-4B3A-B67B-6FF6B8E5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/>
              <a:t>Different</a:t>
            </a:r>
            <a:r>
              <a:rPr lang="fr-FR" altLang="zh-CN" dirty="0"/>
              <a:t> </a:t>
            </a:r>
            <a:r>
              <a:rPr lang="fr-FR" altLang="zh-CN" dirty="0" err="1"/>
              <a:t>implementations</a:t>
            </a:r>
            <a:r>
              <a:rPr lang="fr-FR" altLang="zh-CN" dirty="0"/>
              <a:t> </a:t>
            </a:r>
            <a:r>
              <a:rPr lang="fr-FR" altLang="zh-CN" dirty="0" err="1"/>
              <a:t>depending</a:t>
            </a:r>
            <a:r>
              <a:rPr lang="fr-FR" altLang="zh-CN" dirty="0"/>
              <a:t> on source/</a:t>
            </a:r>
            <a:r>
              <a:rPr lang="fr-FR" altLang="zh-CN" dirty="0" err="1"/>
              <a:t>dest</a:t>
            </a:r>
            <a:r>
              <a:rPr lang="fr-FR" altLang="zh-CN" dirty="0"/>
              <a:t> </a:t>
            </a:r>
            <a:r>
              <a:rPr lang="fr-FR" altLang="zh-CN" dirty="0" err="1"/>
              <a:t>devices</a:t>
            </a:r>
            <a:endParaRPr lang="fr-FR" altLang="zh-CN" dirty="0"/>
          </a:p>
          <a:p>
            <a:pPr lvl="1"/>
            <a:r>
              <a:rPr lang="en-US" altLang="zh-CN" dirty="0"/>
              <a:t>GPUs on same machine: </a:t>
            </a:r>
            <a:r>
              <a:rPr lang="en-US" altLang="zh-CN" b="1" dirty="0"/>
              <a:t>local GPU → GPU copy</a:t>
            </a:r>
          </a:p>
          <a:p>
            <a:pPr lvl="1"/>
            <a:r>
              <a:rPr lang="en-US" altLang="zh-CN" dirty="0"/>
              <a:t>CPUs on different machines: </a:t>
            </a:r>
            <a:r>
              <a:rPr lang="en-US" altLang="zh-CN" b="1" dirty="0"/>
              <a:t>cross-machine RPC</a:t>
            </a:r>
          </a:p>
          <a:p>
            <a:pPr lvl="1"/>
            <a:r>
              <a:rPr lang="en-US" altLang="zh-CN" dirty="0"/>
              <a:t>GPUs on different machines: </a:t>
            </a:r>
            <a:r>
              <a:rPr lang="en-US" altLang="zh-CN" b="1" dirty="0"/>
              <a:t>RDMA</a:t>
            </a:r>
          </a:p>
          <a:p>
            <a:pPr lvl="2"/>
            <a:r>
              <a:rPr lang="en-US" altLang="zh-CN" b="1" dirty="0"/>
              <a:t>Yahoo fork (</a:t>
            </a:r>
            <a:r>
              <a:rPr lang="en-US" altLang="zh-CN" b="1" dirty="0">
                <a:hlinkClick r:id="rId2"/>
              </a:rPr>
              <a:t>https://github.com/yahoo/tensorflow/tree/yahoo</a:t>
            </a:r>
            <a:r>
              <a:rPr lang="en-US" altLang="zh-CN" b="1" dirty="0"/>
              <a:t>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7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98638"/>
            <a:ext cx="7772400" cy="2544762"/>
          </a:xfrm>
        </p:spPr>
        <p:txBody>
          <a:bodyPr/>
          <a:lstStyle/>
          <a:p>
            <a:r>
              <a:rPr lang="en-US" altLang="zh-CN" sz="4800" dirty="0">
                <a:latin typeface="+mj-ea"/>
              </a:rPr>
              <a:t>Thanks~</a:t>
            </a:r>
            <a:br>
              <a:rPr lang="en-US" altLang="zh-CN" sz="4800" dirty="0">
                <a:latin typeface="+mj-ea"/>
              </a:rPr>
            </a:br>
            <a:br>
              <a:rPr lang="en-US" altLang="zh-CN" sz="4800" dirty="0">
                <a:latin typeface="+mj-ea"/>
              </a:rPr>
            </a:br>
            <a:r>
              <a:rPr lang="en-US" altLang="zh-CN" sz="4800" dirty="0">
                <a:latin typeface="+mj-ea"/>
              </a:rPr>
              <a:t>Questions?</a:t>
            </a:r>
            <a:endParaRPr lang="zh-CN" altLang="en-US" sz="4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881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6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A47C1-F3E4-4A16-BA29-1E3C22C3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TensorFlow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9D145C-A753-49B4-9F73-56E90977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095185"/>
            <a:ext cx="7413171" cy="5010068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737873-8526-4E86-B33B-B969193C97B6}"/>
              </a:ext>
            </a:extLst>
          </p:cNvPr>
          <p:cNvSpPr/>
          <p:nvPr/>
        </p:nvSpPr>
        <p:spPr bwMode="auto">
          <a:xfrm>
            <a:off x="1284514" y="3766457"/>
            <a:ext cx="2754086" cy="631372"/>
          </a:xfrm>
          <a:prstGeom prst="round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A97D4-5197-446D-9D24-9BA8AEF7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as a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D0276-1F63-414D-8E93-B8177577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57527"/>
            <a:ext cx="8229600" cy="5065712"/>
          </a:xfrm>
        </p:spPr>
        <p:txBody>
          <a:bodyPr/>
          <a:lstStyle/>
          <a:p>
            <a:r>
              <a:rPr lang="en-US" altLang="zh-CN" dirty="0"/>
              <a:t>All objects in </a:t>
            </a:r>
            <a:r>
              <a:rPr lang="en-US" altLang="zh-CN" dirty="0" err="1"/>
              <a:t>TensorFlow</a:t>
            </a:r>
            <a:r>
              <a:rPr lang="en-US" altLang="zh-CN" dirty="0"/>
              <a:t> are tensors</a:t>
            </a:r>
          </a:p>
          <a:p>
            <a:r>
              <a:rPr lang="en-US" altLang="zh-CN" dirty="0"/>
              <a:t>Tensor</a:t>
            </a:r>
          </a:p>
          <a:p>
            <a:pPr lvl="1"/>
            <a:r>
              <a:rPr lang="en-US" altLang="zh-CN" dirty="0"/>
              <a:t>Typed n-dimensional array</a:t>
            </a:r>
          </a:p>
          <a:p>
            <a:pPr lvl="1"/>
            <a:r>
              <a:rPr lang="en-US" altLang="zh-CN" dirty="0"/>
              <a:t>Data type: float32 / float64 / int32</a:t>
            </a:r>
          </a:p>
          <a:p>
            <a:pPr lvl="1"/>
            <a:r>
              <a:rPr lang="en-US" altLang="zh-CN" dirty="0"/>
              <a:t>Shape: 256 X 256 X 3</a:t>
            </a:r>
          </a:p>
          <a:p>
            <a:r>
              <a:rPr lang="en-US" altLang="zh-CN" dirty="0"/>
              <a:t>When tensor is</a:t>
            </a:r>
          </a:p>
          <a:p>
            <a:pPr lvl="1"/>
            <a:r>
              <a:rPr lang="en-US" altLang="zh-CN" dirty="0"/>
              <a:t>Immutable value =&gt; Constant</a:t>
            </a:r>
          </a:p>
          <a:p>
            <a:pPr lvl="1"/>
            <a:r>
              <a:rPr lang="en-US" altLang="zh-CN" dirty="0"/>
              <a:t>Mutable value =&gt; Variable</a:t>
            </a:r>
          </a:p>
          <a:p>
            <a:pPr lvl="1"/>
            <a:r>
              <a:rPr lang="en-US" altLang="zh-CN" dirty="0"/>
              <a:t>Parameter =&gt; Placeholder</a:t>
            </a:r>
          </a:p>
          <a:p>
            <a:r>
              <a:rPr lang="en-US" altLang="zh-CN" dirty="0"/>
              <a:t>All functions in </a:t>
            </a:r>
            <a:r>
              <a:rPr lang="en-US" altLang="zh-CN" dirty="0" err="1"/>
              <a:t>TensorFlow</a:t>
            </a:r>
            <a:r>
              <a:rPr lang="en-US" altLang="zh-CN" dirty="0"/>
              <a:t> are 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19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CCB0-03E0-497B-9649-BC23D87D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1 + 1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F59C8-7A7E-4880-B6AD-3BFF06E0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1148216"/>
          </a:xfrm>
        </p:spPr>
        <p:txBody>
          <a:bodyPr/>
          <a:lstStyle/>
          <a:p>
            <a:r>
              <a:rPr lang="en-US" altLang="zh-CN" dirty="0"/>
              <a:t>Define add function</a:t>
            </a:r>
          </a:p>
          <a:p>
            <a:r>
              <a:rPr lang="en-US" altLang="zh-CN" dirty="0"/>
              <a:t>Invoke it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D85CD3-01C0-4BA6-BF7C-5B8C5C7459E0}"/>
              </a:ext>
            </a:extLst>
          </p:cNvPr>
          <p:cNvSpPr txBox="1"/>
          <p:nvPr/>
        </p:nvSpPr>
        <p:spPr>
          <a:xfrm>
            <a:off x="609599" y="2505670"/>
            <a:ext cx="1665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add.tf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B62D0B3-1D3B-47A0-8069-62D2C0C4D4F6}"/>
              </a:ext>
            </a:extLst>
          </p:cNvPr>
          <p:cNvSpPr/>
          <p:nvPr/>
        </p:nvSpPr>
        <p:spPr bwMode="auto">
          <a:xfrm>
            <a:off x="1153885" y="3712029"/>
            <a:ext cx="489857" cy="9233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BD30C3-92BB-411C-860E-74378BDB97D4}"/>
              </a:ext>
            </a:extLst>
          </p:cNvPr>
          <p:cNvSpPr txBox="1"/>
          <p:nvPr/>
        </p:nvSpPr>
        <p:spPr>
          <a:xfrm>
            <a:off x="523036" y="491838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s-E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add.tf x</a:t>
            </a:r>
            <a:r>
              <a:rPr lang="es-E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=</a:t>
            </a:r>
            <a:r>
              <a:rPr lang="es-E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=</a:t>
            </a:r>
            <a:r>
              <a:rPr lang="es-E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DD7963-81F7-4F18-96E5-C10810DF1C72}"/>
              </a:ext>
            </a:extLst>
          </p:cNvPr>
          <p:cNvSpPr txBox="1"/>
          <p:nvPr/>
        </p:nvSpPr>
        <p:spPr>
          <a:xfrm>
            <a:off x="2907374" y="2416629"/>
            <a:ext cx="22878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# add.tf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graph 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placeholder x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placeholder y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fetch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add_op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C1E0126-87F7-42E9-9548-62164EF00734}"/>
              </a:ext>
            </a:extLst>
          </p:cNvPr>
          <p:cNvSpPr/>
          <p:nvPr/>
        </p:nvSpPr>
        <p:spPr bwMode="auto">
          <a:xfrm>
            <a:off x="3877128" y="3966866"/>
            <a:ext cx="489857" cy="92333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43FEC6-EC26-40EE-B657-E445E4D37A3B}"/>
              </a:ext>
            </a:extLst>
          </p:cNvPr>
          <p:cNvSpPr txBox="1"/>
          <p:nvPr/>
        </p:nvSpPr>
        <p:spPr>
          <a:xfrm>
            <a:off x="2546615" y="493178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es-E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add.tf </a:t>
            </a:r>
            <a:r>
              <a:rPr lang="es-ES" altLang="zh-CN" dirty="0" err="1">
                <a:solidFill>
                  <a:srgbClr val="000000"/>
                </a:solidFill>
              </a:rPr>
              <a:t>feed_dict</a:t>
            </a:r>
            <a:r>
              <a:rPr lang="es-ES" altLang="zh-CN" dirty="0">
                <a:solidFill>
                  <a:srgbClr val="000000"/>
                </a:solidFill>
              </a:rPr>
              <a:t>={</a:t>
            </a:r>
            <a:r>
              <a:rPr lang="es-E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:</a:t>
            </a:r>
            <a:r>
              <a:rPr lang="es-E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1,</a:t>
            </a:r>
            <a:r>
              <a:rPr lang="es-E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altLang="zh-CN" b="1" dirty="0">
                <a:solidFill>
                  <a:srgbClr val="804000"/>
                </a:solidFill>
                <a:highlight>
                  <a:srgbClr val="FFFFFF"/>
                </a:highlight>
              </a:rPr>
              <a:t>:</a:t>
            </a:r>
            <a:r>
              <a:rPr lang="es-E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altLang="zh-CN" dirty="0">
                <a:highlight>
                  <a:srgbClr val="FFFFFF"/>
                </a:highlight>
              </a:rPr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1AE997-4D39-4DBF-83E8-1CBB627D8066}"/>
              </a:ext>
            </a:extLst>
          </p:cNvPr>
          <p:cNvSpPr txBox="1"/>
          <p:nvPr/>
        </p:nvSpPr>
        <p:spPr>
          <a:xfrm>
            <a:off x="5675501" y="2236348"/>
            <a:ext cx="35509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tensorflow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a-DK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placeholder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float32</a:t>
            </a:r>
            <a:r>
              <a:rPr lang="da-DK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da-DK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output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session 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Session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sess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run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             [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output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feed_dict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={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:[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1.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]})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139B54F-F126-4647-B213-1AE5CE24ABDA}"/>
              </a:ext>
            </a:extLst>
          </p:cNvPr>
          <p:cNvSpPr/>
          <p:nvPr/>
        </p:nvSpPr>
        <p:spPr bwMode="auto">
          <a:xfrm>
            <a:off x="2460171" y="3341914"/>
            <a:ext cx="295590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DD08736-DEA9-465B-92DD-00BB9B16DEE9}"/>
              </a:ext>
            </a:extLst>
          </p:cNvPr>
          <p:cNvSpPr/>
          <p:nvPr/>
        </p:nvSpPr>
        <p:spPr bwMode="auto">
          <a:xfrm>
            <a:off x="5287545" y="3415393"/>
            <a:ext cx="295590" cy="3693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64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C979E-227F-4E40-B7CA-5A3E42D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TensorFlow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FACDE-574E-4902-8A89-EC92FB75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graph</a:t>
            </a:r>
          </a:p>
          <a:p>
            <a:pPr lvl="1"/>
            <a:r>
              <a:rPr lang="en-US" altLang="zh-CN" dirty="0"/>
              <a:t>Define placeholders / variables / constants</a:t>
            </a:r>
          </a:p>
          <a:p>
            <a:pPr lvl="1"/>
            <a:r>
              <a:rPr lang="en-US" altLang="zh-CN" dirty="0"/>
              <a:t>Use ops to combine them</a:t>
            </a:r>
          </a:p>
          <a:p>
            <a:r>
              <a:rPr lang="en-US" altLang="zh-CN" dirty="0"/>
              <a:t>Run the graph in a session</a:t>
            </a:r>
          </a:p>
          <a:p>
            <a:pPr lvl="1"/>
            <a:r>
              <a:rPr lang="en-US" altLang="zh-CN" dirty="0"/>
              <a:t>Session as an interpreter</a:t>
            </a:r>
          </a:p>
          <a:p>
            <a:pPr lvl="1"/>
            <a:r>
              <a:rPr lang="en-US" altLang="zh-CN" dirty="0"/>
              <a:t>Feed: input</a:t>
            </a:r>
          </a:p>
          <a:p>
            <a:pPr lvl="1"/>
            <a:r>
              <a:rPr lang="en-US" altLang="zh-CN" dirty="0"/>
              <a:t>Fetch: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6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4C71-21FA-4D8E-BDCB-2315D714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more thing about feed &amp; fetch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BAE97-67C9-463F-AAE2-F4691D08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68413"/>
            <a:ext cx="8229600" cy="688975"/>
          </a:xfrm>
        </p:spPr>
        <p:txBody>
          <a:bodyPr/>
          <a:lstStyle/>
          <a:p>
            <a:r>
              <a:rPr lang="en-US" altLang="zh-CN" dirty="0"/>
              <a:t>Only calculate necessary subgraph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B88E0-E397-4639-83AA-679C26C0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94" y="1957388"/>
            <a:ext cx="4819898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84D3-9177-491C-9179-623C886C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TensorFlow</a:t>
            </a:r>
            <a:r>
              <a:rPr lang="en-US" altLang="zh-CN" dirty="0"/>
              <a:t> for ML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EEEEA5F-B6B1-44C4-A1B1-367F9EB577A7}"/>
              </a:ext>
            </a:extLst>
          </p:cNvPr>
          <p:cNvSpPr/>
          <p:nvPr/>
        </p:nvSpPr>
        <p:spPr bwMode="auto">
          <a:xfrm>
            <a:off x="875813" y="1786063"/>
            <a:ext cx="2036606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Define model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78CAA6-DE24-4AF3-BF66-5726BB2B4101}"/>
              </a:ext>
            </a:extLst>
          </p:cNvPr>
          <p:cNvSpPr/>
          <p:nvPr/>
        </p:nvSpPr>
        <p:spPr bwMode="auto">
          <a:xfrm>
            <a:off x="586758" y="2809785"/>
            <a:ext cx="2897750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Define loss function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391301-3026-4553-AABD-800E8185B013}"/>
              </a:ext>
            </a:extLst>
          </p:cNvPr>
          <p:cNvSpPr/>
          <p:nvPr/>
        </p:nvSpPr>
        <p:spPr bwMode="auto">
          <a:xfrm>
            <a:off x="875813" y="3833507"/>
            <a:ext cx="2418964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Select optimizer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4024BC-DA21-45A8-89AE-D035F5FE4E64}"/>
              </a:ext>
            </a:extLst>
          </p:cNvPr>
          <p:cNvSpPr/>
          <p:nvPr/>
        </p:nvSpPr>
        <p:spPr bwMode="auto">
          <a:xfrm>
            <a:off x="397392" y="4868921"/>
            <a:ext cx="3276481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Use examples to train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7F911E-DB57-4DFA-A3F8-89A41473CF16}"/>
              </a:ext>
            </a:extLst>
          </p:cNvPr>
          <p:cNvSpPr/>
          <p:nvPr/>
        </p:nvSpPr>
        <p:spPr bwMode="auto">
          <a:xfrm>
            <a:off x="6016587" y="2821477"/>
            <a:ext cx="2052946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Define Graph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C35D06A-CF96-4BC1-B4D5-702EF2A91CDC}"/>
              </a:ext>
            </a:extLst>
          </p:cNvPr>
          <p:cNvSpPr/>
          <p:nvPr/>
        </p:nvSpPr>
        <p:spPr bwMode="auto">
          <a:xfrm>
            <a:off x="5663780" y="4868920"/>
            <a:ext cx="2758559" cy="51319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Use session to run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A60AA6-AA61-4E11-9309-FB4C05814881}"/>
              </a:ext>
            </a:extLst>
          </p:cNvPr>
          <p:cNvCxnSpPr>
            <a:stCxn id="6" idx="3"/>
            <a:endCxn id="10" idx="1"/>
          </p:cNvCxnSpPr>
          <p:nvPr/>
        </p:nvCxnSpPr>
        <p:spPr bwMode="auto">
          <a:xfrm>
            <a:off x="2912419" y="2042659"/>
            <a:ext cx="3104168" cy="1035414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3CD3C2-437F-4F63-9BF1-76A73F709B9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 bwMode="auto">
          <a:xfrm>
            <a:off x="3484508" y="3066381"/>
            <a:ext cx="2532079" cy="1169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BA772C-F8F2-4330-984A-68FC39E3444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3294777" y="3078073"/>
            <a:ext cx="2721810" cy="101203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E2EFF0-D9D4-49CE-A535-2688CB0DE7A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 flipV="1">
            <a:off x="3673873" y="5125516"/>
            <a:ext cx="1989907" cy="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B6916DE-C148-43CD-AAC5-B4362DC4DF1D}"/>
              </a:ext>
            </a:extLst>
          </p:cNvPr>
          <p:cNvSpPr txBox="1"/>
          <p:nvPr/>
        </p:nvSpPr>
        <p:spPr>
          <a:xfrm>
            <a:off x="1658766" y="60074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ML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B386FF0-4C5F-4A87-9051-5D6B6C398DA2}"/>
              </a:ext>
            </a:extLst>
          </p:cNvPr>
          <p:cNvSpPr txBox="1"/>
          <p:nvPr/>
        </p:nvSpPr>
        <p:spPr>
          <a:xfrm>
            <a:off x="5903452" y="6007423"/>
            <a:ext cx="227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TensorFlow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015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1159</Words>
  <Application>Microsoft Office PowerPoint</Application>
  <PresentationFormat>全屏显示(4:3)</PresentationFormat>
  <Paragraphs>166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黑体</vt:lpstr>
      <vt:lpstr>华文新魏</vt:lpstr>
      <vt:lpstr>宋体</vt:lpstr>
      <vt:lpstr>微软雅黑</vt:lpstr>
      <vt:lpstr>Arial</vt:lpstr>
      <vt:lpstr>Calibri</vt:lpstr>
      <vt:lpstr>Calibri Light</vt:lpstr>
      <vt:lpstr>Georgia</vt:lpstr>
      <vt:lpstr>Office 主题</vt:lpstr>
      <vt:lpstr>1_自定义设计方案</vt:lpstr>
      <vt:lpstr>3_自定义设计方案</vt:lpstr>
      <vt:lpstr>The Little TensorFlower</vt:lpstr>
      <vt:lpstr>What is TensorFlow?</vt:lpstr>
      <vt:lpstr>Overview of TensorFlow</vt:lpstr>
      <vt:lpstr>Overview of TensorFlow</vt:lpstr>
      <vt:lpstr>TensorFlow as a language</vt:lpstr>
      <vt:lpstr>How to calculate 1 + 1</vt:lpstr>
      <vt:lpstr>TensorFlow API</vt:lpstr>
      <vt:lpstr>One more thing about feed &amp; fetch</vt:lpstr>
      <vt:lpstr>Use TensorFlow for ML</vt:lpstr>
      <vt:lpstr>An example</vt:lpstr>
      <vt:lpstr>Optimizer use automatic differentiation</vt:lpstr>
      <vt:lpstr>Without automatic differentiation</vt:lpstr>
      <vt:lpstr>With automatic differentiation</vt:lpstr>
      <vt:lpstr>Overview of TensorFlow</vt:lpstr>
      <vt:lpstr>Layers: Ops for Neural Network</vt:lpstr>
      <vt:lpstr>Overview of TensorFlow</vt:lpstr>
      <vt:lpstr>Estimator</vt:lpstr>
      <vt:lpstr>Overview of TensorFlow</vt:lpstr>
      <vt:lpstr>Keras: High-level API for DL</vt:lpstr>
      <vt:lpstr>Vanilla Keras</vt:lpstr>
      <vt:lpstr>Keras in TensorFlow (AFAIK)</vt:lpstr>
      <vt:lpstr>Overview of TensorFlow</vt:lpstr>
      <vt:lpstr>Distribute Graph among Devices</vt:lpstr>
      <vt:lpstr>Original dataflow graph</vt:lpstr>
      <vt:lpstr>Dataflow Graph with Send/Recv Ops</vt:lpstr>
      <vt:lpstr>Send and Receive Implementations</vt:lpstr>
      <vt:lpstr>Thanks~  Questions?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未定</dc:title>
  <dc:creator>Yanchao Lu</dc:creator>
  <cp:lastModifiedBy>Qiu Yuxian</cp:lastModifiedBy>
  <cp:revision>143</cp:revision>
  <dcterms:created xsi:type="dcterms:W3CDTF">2015-11-28T01:40:31Z</dcterms:created>
  <dcterms:modified xsi:type="dcterms:W3CDTF">2018-07-21T05:47:13Z</dcterms:modified>
</cp:coreProperties>
</file>