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4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gs" Target="tags/tag449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4.png"/><Relationship Id="rId7" Type="http://schemas.openxmlformats.org/officeDocument/2006/relationships/tags" Target="../tags/tag6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image" Target="../media/image7.svg"/><Relationship Id="rId11" Type="http://schemas.openxmlformats.org/officeDocument/2006/relationships/image" Target="../media/image6.png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8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89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image" Target="../media/image9.png"/><Relationship Id="rId2" Type="http://schemas.openxmlformats.org/officeDocument/2006/relationships/tags" Target="../tags/tag8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image" Target="../media/image7.svg"/><Relationship Id="rId12" Type="http://schemas.openxmlformats.org/officeDocument/2006/relationships/image" Target="../media/image6.png"/><Relationship Id="rId11" Type="http://schemas.openxmlformats.org/officeDocument/2006/relationships/tags" Target="../tags/tag90.xml"/><Relationship Id="rId10" Type="http://schemas.openxmlformats.org/officeDocument/2006/relationships/image" Target="../media/image5.sv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4.png"/><Relationship Id="rId7" Type="http://schemas.openxmlformats.org/officeDocument/2006/relationships/tags" Target="../tags/tag13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ags" Target="../tags/tag131.xml"/><Relationship Id="rId3" Type="http://schemas.openxmlformats.org/officeDocument/2006/relationships/image" Target="../media/image1.png"/><Relationship Id="rId2" Type="http://schemas.openxmlformats.org/officeDocument/2006/relationships/tags" Target="../tags/tag130.xml"/><Relationship Id="rId18" Type="http://schemas.openxmlformats.org/officeDocument/2006/relationships/tags" Target="../tags/tag139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image" Target="../media/image7.svg"/><Relationship Id="rId11" Type="http://schemas.openxmlformats.org/officeDocument/2006/relationships/image" Target="../media/image6.png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演示文稿2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125" y="549422"/>
            <a:ext cx="228600" cy="228600"/>
          </a:xfrm>
          <a:prstGeom prst="rect">
            <a:avLst/>
          </a:prstGeom>
        </p:spPr>
      </p:pic>
      <p:pic>
        <p:nvPicPr>
          <p:cNvPr id="16" name="图形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11376660" y="549275"/>
            <a:ext cx="228600" cy="228600"/>
          </a:xfrm>
          <a:prstGeom prst="rect">
            <a:avLst/>
          </a:prstGeom>
        </p:spPr>
      </p:pic>
      <p:pic>
        <p:nvPicPr>
          <p:cNvPr id="17" name="图形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H="1">
            <a:off x="11148060" y="549275"/>
            <a:ext cx="228600" cy="22860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5361305" y="3970020"/>
            <a:ext cx="1468755" cy="4121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10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MiSans" panose="00000500000000000000" pitchFamily="2" charset="-122"/>
                <a:sym typeface="+mn-ea"/>
              </a:defRPr>
            </a:lvl1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931795" y="3439795"/>
            <a:ext cx="6328410" cy="4292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chemeClr val="lt1"/>
                </a:solidFill>
                <a:latin typeface="+mn-lt"/>
                <a:ea typeface="+mn-lt"/>
                <a:cs typeface="MiSans" panose="00000500000000000000" pitchFamily="2" charset="-122"/>
                <a:sym typeface="+mn-ea"/>
              </a:defRPr>
            </a:lvl1pPr>
          </a:lstStyle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931795" y="1271270"/>
            <a:ext cx="6327775" cy="215900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+mj-lt"/>
                <a:ea typeface="+mj-lt"/>
                <a:cs typeface="+mj-lt"/>
                <a:sym typeface="+mn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lt"/>
                <a:ea typeface="+mj-lt"/>
                <a:cs typeface="MiSans" panose="00000500000000000000" pitchFamily="2" charset="-122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3609515" y="1313815"/>
            <a:ext cx="4966970" cy="0"/>
          </a:xfrm>
          <a:prstGeom prst="line">
            <a:avLst/>
          </a:prstGeom>
          <a:ln w="25400" cap="rnd">
            <a:gradFill>
              <a:gsLst>
                <a:gs pos="100000">
                  <a:schemeClr val="tx1">
                    <a:alpha val="0"/>
                  </a:schemeClr>
                </a:gs>
                <a:gs pos="1000">
                  <a:schemeClr val="tx1">
                    <a:alpha val="0"/>
                  </a:schemeClr>
                </a:gs>
                <a:gs pos="36000">
                  <a:schemeClr val="accent1"/>
                </a:gs>
                <a:gs pos="64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演示文稿2_0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8" name="直接连接符 57"/>
          <p:cNvCxnSpPr/>
          <p:nvPr>
            <p:custDataLst>
              <p:tags r:id="rId4"/>
            </p:custDataLst>
          </p:nvPr>
        </p:nvCxnSpPr>
        <p:spPr>
          <a:xfrm>
            <a:off x="9746615" y="688340"/>
            <a:ext cx="0" cy="591185"/>
          </a:xfrm>
          <a:prstGeom prst="line">
            <a:avLst/>
          </a:prstGeom>
          <a:ln w="28575" cap="rnd"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tx1">
                    <a:alpha val="5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1196340" y="637223"/>
            <a:ext cx="8428355" cy="673735"/>
          </a:xfrm>
          <a:prstGeom prst="rect">
            <a:avLst/>
          </a:prstGeom>
          <a:noFill/>
        </p:spPr>
        <p:txBody>
          <a:bodyPr wrap="square" lIns="90170" tIns="46990" rIns="90170" bIns="4699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800" b="0" i="0" u="none" strike="noStrike" kern="1200" cap="none" spc="0" normalizeH="0" baseline="0" noProof="1">
                <a:solidFill>
                  <a:schemeClr val="tx1">
                    <a:alpha val="80000"/>
                  </a:schemeClr>
                </a:solidFill>
                <a:latin typeface="+mj-lt"/>
                <a:ea typeface="+mj-lt"/>
                <a:cs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9760585" y="300990"/>
            <a:ext cx="1863090" cy="134620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lt"/>
                <a:ea typeface="+mj-lt"/>
                <a:cs typeface="MiSans Heavy" panose="00000A00000000000000" pitchFamily="2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1233170" y="3063875"/>
            <a:ext cx="3817620" cy="0"/>
          </a:xfrm>
          <a:prstGeom prst="line">
            <a:avLst/>
          </a:prstGeom>
          <a:ln w="25400" cap="rnd">
            <a:gradFill>
              <a:gsLst>
                <a:gs pos="0">
                  <a:schemeClr val="accent1"/>
                </a:gs>
                <a:gs pos="99000">
                  <a:schemeClr val="tx1">
                    <a:alpha val="0"/>
                  </a:schemeClr>
                </a:gs>
                <a:gs pos="48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形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125" y="549422"/>
            <a:ext cx="228600" cy="228600"/>
          </a:xfrm>
          <a:prstGeom prst="rect">
            <a:avLst/>
          </a:prstGeom>
        </p:spPr>
      </p:pic>
      <p:pic>
        <p:nvPicPr>
          <p:cNvPr id="21" name="图形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376660" y="549275"/>
            <a:ext cx="228600" cy="228600"/>
          </a:xfrm>
          <a:prstGeom prst="rect">
            <a:avLst/>
          </a:prstGeom>
        </p:spPr>
      </p:pic>
      <p:pic>
        <p:nvPicPr>
          <p:cNvPr id="23" name="图形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 flipH="1">
            <a:off x="11148060" y="549275"/>
            <a:ext cx="228600" cy="228600"/>
          </a:xfrm>
          <a:prstGeom prst="rect">
            <a:avLst/>
          </a:prstGeom>
        </p:spPr>
      </p:pic>
      <p:sp>
        <p:nvSpPr>
          <p:cNvPr id="8" name="节编号"/>
          <p:cNvSpPr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1233170" y="1634490"/>
            <a:ext cx="4999990" cy="1445260"/>
          </a:xfrm>
          <a:prstGeom prst="rect">
            <a:avLst/>
          </a:prstGeom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en-GB" sz="88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lt"/>
                <a:ea typeface="+mj-lt"/>
                <a:cs typeface="MiSans" panose="00000500000000000000" pitchFamily="2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1233170" y="3234690"/>
            <a:ext cx="5520055" cy="2420620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0" normalizeH="0" baseline="0" noProof="1" dirty="0">
                <a:solidFill>
                  <a:schemeClr val="lt1"/>
                </a:solidFill>
                <a:latin typeface="+mj-lt"/>
                <a:ea typeface="+mj-lt"/>
                <a:cs typeface="MiSans" panose="00000500000000000000" pitchFamily="2" charset="-122"/>
                <a:sym typeface="+mn-ea"/>
              </a:defRPr>
            </a:lvl1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3609515" y="1313815"/>
            <a:ext cx="4966970" cy="0"/>
          </a:xfrm>
          <a:prstGeom prst="line">
            <a:avLst/>
          </a:prstGeom>
          <a:ln w="25400" cap="rnd">
            <a:gradFill>
              <a:gsLst>
                <a:gs pos="100000">
                  <a:schemeClr val="tx1">
                    <a:alpha val="0"/>
                  </a:schemeClr>
                </a:gs>
                <a:gs pos="1000">
                  <a:schemeClr val="tx1">
                    <a:alpha val="0"/>
                  </a:schemeClr>
                </a:gs>
                <a:gs pos="36000">
                  <a:schemeClr val="accent1"/>
                </a:gs>
                <a:gs pos="64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lt"/>
                <a:cs typeface="MiSans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3609515" y="1313815"/>
            <a:ext cx="4966970" cy="0"/>
          </a:xfrm>
          <a:prstGeom prst="line">
            <a:avLst/>
          </a:prstGeom>
          <a:ln w="25400" cap="rnd">
            <a:gradFill>
              <a:gsLst>
                <a:gs pos="100000">
                  <a:schemeClr val="tx1">
                    <a:alpha val="0"/>
                  </a:schemeClr>
                </a:gs>
                <a:gs pos="1000">
                  <a:schemeClr val="tx1">
                    <a:alpha val="0"/>
                  </a:schemeClr>
                </a:gs>
                <a:gs pos="36000">
                  <a:schemeClr val="accent1"/>
                </a:gs>
                <a:gs pos="64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3609515" y="1313815"/>
            <a:ext cx="4966970" cy="0"/>
          </a:xfrm>
          <a:prstGeom prst="line">
            <a:avLst/>
          </a:prstGeom>
          <a:ln w="25400" cap="rnd">
            <a:gradFill>
              <a:gsLst>
                <a:gs pos="100000">
                  <a:schemeClr val="tx1">
                    <a:alpha val="0"/>
                  </a:schemeClr>
                </a:gs>
                <a:gs pos="1000">
                  <a:schemeClr val="tx1">
                    <a:alpha val="0"/>
                  </a:schemeClr>
                </a:gs>
                <a:gs pos="36000">
                  <a:schemeClr val="accent1"/>
                </a:gs>
                <a:gs pos="64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"/>
          <p:cNvSpPr txBox="1">
            <a:spLocks noGrp="1"/>
          </p:cNvSpPr>
          <p:nvPr>
            <p:ph type="body" idx="3" hasCustomPrompt="1"/>
            <p:custDataLst>
              <p:tags r:id="rId2"/>
            </p:custDataLst>
          </p:nvPr>
        </p:nvSpPr>
        <p:spPr>
          <a:xfrm>
            <a:off x="608400" y="1324800"/>
            <a:ext cx="109692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" panose="00000500000000000000" pitchFamily="2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3609515" y="1313815"/>
            <a:ext cx="4966970" cy="0"/>
          </a:xfrm>
          <a:prstGeom prst="line">
            <a:avLst/>
          </a:prstGeom>
          <a:ln w="25400" cap="rnd">
            <a:gradFill>
              <a:gsLst>
                <a:gs pos="100000">
                  <a:schemeClr val="tx1">
                    <a:alpha val="0"/>
                  </a:schemeClr>
                </a:gs>
                <a:gs pos="1000">
                  <a:schemeClr val="tx1">
                    <a:alpha val="0"/>
                  </a:schemeClr>
                </a:gs>
                <a:gs pos="36000">
                  <a:schemeClr val="accent1"/>
                </a:gs>
                <a:gs pos="64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演示文稿2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125" y="549422"/>
            <a:ext cx="228600" cy="228600"/>
          </a:xfrm>
          <a:prstGeom prst="rect">
            <a:avLst/>
          </a:prstGeom>
        </p:spPr>
      </p:pic>
      <p:pic>
        <p:nvPicPr>
          <p:cNvPr id="9" name="图形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11376660" y="549275"/>
            <a:ext cx="228600" cy="228600"/>
          </a:xfrm>
          <a:prstGeom prst="rect">
            <a:avLst/>
          </a:prstGeom>
        </p:spPr>
      </p:pic>
      <p:pic>
        <p:nvPicPr>
          <p:cNvPr id="12" name="图形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H="1">
            <a:off x="11148060" y="549275"/>
            <a:ext cx="228600" cy="228600"/>
          </a:xfrm>
          <a:prstGeom prst="rect">
            <a:avLst/>
          </a:prstGeom>
        </p:spPr>
      </p:pic>
      <p:cxnSp>
        <p:nvCxnSpPr>
          <p:cNvPr id="45" name="直接连接符 44"/>
          <p:cNvCxnSpPr/>
          <p:nvPr>
            <p:custDataLst>
              <p:tags r:id="rId13"/>
            </p:custDataLst>
          </p:nvPr>
        </p:nvCxnSpPr>
        <p:spPr>
          <a:xfrm>
            <a:off x="3612514" y="3646805"/>
            <a:ext cx="4966970" cy="0"/>
          </a:xfrm>
          <a:prstGeom prst="line">
            <a:avLst/>
          </a:prstGeom>
          <a:ln w="25400" cap="rnd">
            <a:gradFill>
              <a:gsLst>
                <a:gs pos="40000">
                  <a:schemeClr val="accent1"/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0"/>
                  </a:schemeClr>
                </a:gs>
                <a:gs pos="64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5358765" y="4029075"/>
            <a:ext cx="1427480" cy="36766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p:spPr>
        <p:txBody>
          <a:bodyPr wrap="square" lIns="91440" tIns="45720" rIns="91440" bIns="45720" rtlCol="0"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0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MiSans" panose="00000500000000000000" pitchFamily="2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3324225" y="1586865"/>
            <a:ext cx="5520055" cy="200596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+mj-lt"/>
                <a:ea typeface="+mj-lt"/>
                <a:cs typeface="MiSans" panose="00000500000000000000" pitchFamily="2" charset="-122"/>
                <a:sym typeface="+mn-ea"/>
              </a:defRPr>
            </a:lvl1pPr>
          </a:lstStyle>
          <a:p>
            <a:pPr lvl="0" algn="ctr">
              <a:lnSpc>
                <a:spcPct val="110000"/>
              </a:lnSpc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3609515" y="1313815"/>
            <a:ext cx="4966970" cy="0"/>
          </a:xfrm>
          <a:prstGeom prst="line">
            <a:avLst/>
          </a:prstGeom>
          <a:ln w="25400" cap="rnd">
            <a:gradFill>
              <a:gsLst>
                <a:gs pos="100000">
                  <a:schemeClr val="tx1">
                    <a:alpha val="0"/>
                  </a:schemeClr>
                </a:gs>
                <a:gs pos="1000">
                  <a:schemeClr val="tx1">
                    <a:alpha val="0"/>
                  </a:schemeClr>
                </a:gs>
                <a:gs pos="36000">
                  <a:schemeClr val="accent1"/>
                </a:gs>
                <a:gs pos="64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593130"/>
            <a:ext cx="10975200" cy="4583833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spcBef>
                <a:spcPts val="1200"/>
              </a:spcBef>
              <a:spcAft>
                <a:spcPts val="0"/>
              </a:spcAft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>
              <a:spcBef>
                <a:spcPts val="1200"/>
              </a:spcBef>
              <a:spcAft>
                <a:spcPts val="0"/>
              </a:spcAft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>
              <a:spcBef>
                <a:spcPts val="1200"/>
              </a:spcBef>
              <a:spcAft>
                <a:spcPts val="0"/>
              </a:spcAft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>
              <a:spcBef>
                <a:spcPts val="1200"/>
              </a:spcBef>
              <a:spcAft>
                <a:spcPts val="0"/>
              </a:spcAft>
            </a:pP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08400" y="365126"/>
            <a:ext cx="10969200" cy="109056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algn="ctr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uFillTx/>
          <a:latin typeface="+mj-lt"/>
          <a:ea typeface="+mj-lt"/>
          <a:cs typeface="MiSans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chemeClr val="tx1"/>
          </a:solidFill>
          <a:uFillTx/>
          <a:latin typeface="+mn-ea"/>
          <a:ea typeface="+mn-ea"/>
          <a:cs typeface="MiSans" panose="00000500000000000000" pitchFamily="2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MiSans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MiSans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MiSans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MiSans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tags" Target="../tags/tag28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30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tags" Target="../tags/tag29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tags" Target="../tags/tag30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38.xml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354.xml"/><Relationship Id="rId15" Type="http://schemas.openxmlformats.org/officeDocument/2006/relationships/tags" Target="../tags/tag353.xml"/><Relationship Id="rId14" Type="http://schemas.openxmlformats.org/officeDocument/2006/relationships/tags" Target="../tags/tag352.xml"/><Relationship Id="rId13" Type="http://schemas.openxmlformats.org/officeDocument/2006/relationships/tags" Target="../tags/tag351.xml"/><Relationship Id="rId12" Type="http://schemas.openxmlformats.org/officeDocument/2006/relationships/tags" Target="../tags/tag350.xml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tags" Target="../tags/tag3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14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tags" Target="../tags/tag153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66.xml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370.xml"/><Relationship Id="rId12" Type="http://schemas.openxmlformats.org/officeDocument/2006/relationships/tags" Target="../tags/tag369.xml"/><Relationship Id="rId11" Type="http://schemas.openxmlformats.org/officeDocument/2006/relationships/tags" Target="../tags/tag368.xml"/><Relationship Id="rId10" Type="http://schemas.openxmlformats.org/officeDocument/2006/relationships/tags" Target="../tags/tag367.xml"/><Relationship Id="rId1" Type="http://schemas.openxmlformats.org/officeDocument/2006/relationships/tags" Target="../tags/tag35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" Type="http://schemas.openxmlformats.org/officeDocument/2006/relationships/tags" Target="../tags/tag39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39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32" Type="http://schemas.openxmlformats.org/officeDocument/2006/relationships/slideLayout" Target="../slideLayouts/slideLayout13.xml"/><Relationship Id="rId31" Type="http://schemas.openxmlformats.org/officeDocument/2006/relationships/tags" Target="../tags/tag433.xml"/><Relationship Id="rId30" Type="http://schemas.openxmlformats.org/officeDocument/2006/relationships/tags" Target="../tags/tag432.xml"/><Relationship Id="rId3" Type="http://schemas.openxmlformats.org/officeDocument/2006/relationships/tags" Target="../tags/tag405.xml"/><Relationship Id="rId29" Type="http://schemas.openxmlformats.org/officeDocument/2006/relationships/tags" Target="../tags/tag431.xml"/><Relationship Id="rId28" Type="http://schemas.openxmlformats.org/officeDocument/2006/relationships/tags" Target="../tags/tag430.xml"/><Relationship Id="rId27" Type="http://schemas.openxmlformats.org/officeDocument/2006/relationships/tags" Target="../tags/tag429.xml"/><Relationship Id="rId26" Type="http://schemas.openxmlformats.org/officeDocument/2006/relationships/tags" Target="../tags/tag428.xml"/><Relationship Id="rId25" Type="http://schemas.openxmlformats.org/officeDocument/2006/relationships/tags" Target="../tags/tag427.xml"/><Relationship Id="rId24" Type="http://schemas.openxmlformats.org/officeDocument/2006/relationships/tags" Target="../tags/tag426.xml"/><Relationship Id="rId23" Type="http://schemas.openxmlformats.org/officeDocument/2006/relationships/tags" Target="../tags/tag425.xml"/><Relationship Id="rId22" Type="http://schemas.openxmlformats.org/officeDocument/2006/relationships/tags" Target="../tags/tag424.xml"/><Relationship Id="rId21" Type="http://schemas.openxmlformats.org/officeDocument/2006/relationships/tags" Target="../tags/tag423.xml"/><Relationship Id="rId20" Type="http://schemas.openxmlformats.org/officeDocument/2006/relationships/tags" Target="../tags/tag422.xml"/><Relationship Id="rId2" Type="http://schemas.openxmlformats.org/officeDocument/2006/relationships/tags" Target="../tags/tag404.xml"/><Relationship Id="rId19" Type="http://schemas.openxmlformats.org/officeDocument/2006/relationships/tags" Target="../tags/tag421.xml"/><Relationship Id="rId18" Type="http://schemas.openxmlformats.org/officeDocument/2006/relationships/tags" Target="../tags/tag420.xml"/><Relationship Id="rId17" Type="http://schemas.openxmlformats.org/officeDocument/2006/relationships/tags" Target="../tags/tag419.xml"/><Relationship Id="rId16" Type="http://schemas.openxmlformats.org/officeDocument/2006/relationships/tags" Target="../tags/tag418.xml"/><Relationship Id="rId15" Type="http://schemas.openxmlformats.org/officeDocument/2006/relationships/tags" Target="../tags/tag417.xml"/><Relationship Id="rId14" Type="http://schemas.openxmlformats.org/officeDocument/2006/relationships/tags" Target="../tags/tag416.xml"/><Relationship Id="rId13" Type="http://schemas.openxmlformats.org/officeDocument/2006/relationships/tags" Target="../tags/tag415.xml"/><Relationship Id="rId12" Type="http://schemas.openxmlformats.org/officeDocument/2006/relationships/tags" Target="../tags/tag414.xml"/><Relationship Id="rId11" Type="http://schemas.openxmlformats.org/officeDocument/2006/relationships/tags" Target="../tags/tag413.xml"/><Relationship Id="rId10" Type="http://schemas.openxmlformats.org/officeDocument/2006/relationships/tags" Target="../tags/tag412.xml"/><Relationship Id="rId1" Type="http://schemas.openxmlformats.org/officeDocument/2006/relationships/tags" Target="../tags/tag40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tags" Target="../tags/tag43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" Type="http://schemas.openxmlformats.org/officeDocument/2006/relationships/tags" Target="../tags/tag4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tags" Target="../tags/tag18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tags" Target="../tags/tag20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0" Type="http://schemas.openxmlformats.org/officeDocument/2006/relationships/slideLayout" Target="../slideLayouts/slideLayout13.xml"/><Relationship Id="rId3" Type="http://schemas.openxmlformats.org/officeDocument/2006/relationships/tags" Target="../tags/tag219.xml"/><Relationship Id="rId29" Type="http://schemas.openxmlformats.org/officeDocument/2006/relationships/tags" Target="../tags/tag245.xml"/><Relationship Id="rId28" Type="http://schemas.openxmlformats.org/officeDocument/2006/relationships/tags" Target="../tags/tag244.xml"/><Relationship Id="rId27" Type="http://schemas.openxmlformats.org/officeDocument/2006/relationships/tags" Target="../tags/tag243.xml"/><Relationship Id="rId26" Type="http://schemas.openxmlformats.org/officeDocument/2006/relationships/tags" Target="../tags/tag242.xml"/><Relationship Id="rId25" Type="http://schemas.openxmlformats.org/officeDocument/2006/relationships/tags" Target="../tags/tag241.xml"/><Relationship Id="rId24" Type="http://schemas.openxmlformats.org/officeDocument/2006/relationships/tags" Target="../tags/tag240.xml"/><Relationship Id="rId23" Type="http://schemas.openxmlformats.org/officeDocument/2006/relationships/tags" Target="../tags/tag239.xml"/><Relationship Id="rId22" Type="http://schemas.openxmlformats.org/officeDocument/2006/relationships/tags" Target="../tags/tag238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18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tags" Target="../tags/tag229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tags" Target="../tags/tag2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2" Type="http://schemas.openxmlformats.org/officeDocument/2006/relationships/slideLayout" Target="../slideLayouts/slideLayout13.xml"/><Relationship Id="rId31" Type="http://schemas.openxmlformats.org/officeDocument/2006/relationships/tags" Target="../tags/tag276.xml"/><Relationship Id="rId30" Type="http://schemas.openxmlformats.org/officeDocument/2006/relationships/tags" Target="../tags/tag275.xml"/><Relationship Id="rId3" Type="http://schemas.openxmlformats.org/officeDocument/2006/relationships/tags" Target="../tags/tag248.xml"/><Relationship Id="rId29" Type="http://schemas.openxmlformats.org/officeDocument/2006/relationships/tags" Target="../tags/tag274.xml"/><Relationship Id="rId28" Type="http://schemas.openxmlformats.org/officeDocument/2006/relationships/tags" Target="../tags/tag273.xml"/><Relationship Id="rId27" Type="http://schemas.openxmlformats.org/officeDocument/2006/relationships/tags" Target="../tags/tag272.xml"/><Relationship Id="rId26" Type="http://schemas.openxmlformats.org/officeDocument/2006/relationships/tags" Target="../tags/tag271.xml"/><Relationship Id="rId25" Type="http://schemas.openxmlformats.org/officeDocument/2006/relationships/tags" Target="../tags/tag270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tags" Target="../tags/tag247.xml"/><Relationship Id="rId19" Type="http://schemas.openxmlformats.org/officeDocument/2006/relationships/tags" Target="../tags/tag264.xml"/><Relationship Id="rId18" Type="http://schemas.openxmlformats.org/officeDocument/2006/relationships/tags" Target="../tags/tag263.xml"/><Relationship Id="rId17" Type="http://schemas.openxmlformats.org/officeDocument/2006/relationships/tags" Target="../tags/tag262.xml"/><Relationship Id="rId16" Type="http://schemas.openxmlformats.org/officeDocument/2006/relationships/tags" Target="../tags/tag261.xml"/><Relationship Id="rId15" Type="http://schemas.openxmlformats.org/officeDocument/2006/relationships/tags" Target="../tags/tag260.xml"/><Relationship Id="rId14" Type="http://schemas.openxmlformats.org/officeDocument/2006/relationships/tags" Target="../tags/tag259.xml"/><Relationship Id="rId13" Type="http://schemas.openxmlformats.org/officeDocument/2006/relationships/tags" Target="../tags/tag258.xml"/><Relationship Id="rId12" Type="http://schemas.openxmlformats.org/officeDocument/2006/relationships/tags" Target="../tags/tag257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tags" Target="../tags/tag2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en-US" altLang="zh-CN"/>
              <a:t>WPS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WPS,a click to unlimited possibilities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大语言模型与知识图谱的融合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融合优势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提高语义理解能力</a:t>
            </a:r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1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融合知识图谱：利用知识图谱中的实体、关系和属性信息，提高语义理解能力。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融合上下文信息：利用上下文信息，提高语义理解能力，实现更准确的语义理解。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融合多模态信息：利用多模态信息，如文本、图片、音频等，提高语义理解能力，实现更全面的语义理解。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融合预训练模型：利用预训练模型，提高语义理解能力，实现更准确的语义理解和生成。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增强知识推理能力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结合知识图谱的结构化知识，提高大语言模型的知识理解和推理能力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融合后的模型可以在各种知识密集型任务中表现出色，如问答系统、推荐系统等。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融合大语言模型与知识图谱，提高知识推理的准确性和效率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利用大语言模型的自然语言处理能力，更好地理解知识图谱中的语义信息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提升生成文本质量</a:t>
            </a:r>
            <a:endParaRPr lang="zh-CN" altLang="en-US"/>
          </a:p>
        </p:txBody>
      </p:sp>
      <p:sp>
        <p:nvSpPr>
          <p:cNvPr id="65" name="任意多边形: 形状 64"/>
          <p:cNvSpPr/>
          <p:nvPr>
            <p:custDataLst>
              <p:tags r:id="rId1"/>
            </p:custDataLst>
          </p:nvPr>
        </p:nvSpPr>
        <p:spPr>
          <a:xfrm rot="10800000">
            <a:off x="1356977" y="1490400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66" name="矩形 65"/>
          <p:cNvSpPr/>
          <p:nvPr>
            <p:custDataLst>
              <p:tags r:id="rId2"/>
            </p:custDataLst>
          </p:nvPr>
        </p:nvSpPr>
        <p:spPr>
          <a:xfrm>
            <a:off x="1243950" y="1850436"/>
            <a:ext cx="215994" cy="215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>
            <p:custDataLst>
              <p:tags r:id="rId3"/>
            </p:custDataLst>
          </p:nvPr>
        </p:nvSpPr>
        <p:spPr>
          <a:xfrm>
            <a:off x="1621765" y="1752013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融合知识图谱：提高文本的准确性和完整性</a:t>
            </a:r>
            <a:endParaRPr lang="zh-CN" altLang="en-US" sz="2000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任意多边形: 形状 68"/>
          <p:cNvSpPr/>
          <p:nvPr>
            <p:custDataLst>
              <p:tags r:id="rId4"/>
            </p:custDataLst>
          </p:nvPr>
        </p:nvSpPr>
        <p:spPr>
          <a:xfrm rot="10800000">
            <a:off x="6505422" y="1490400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70" name="矩形 69"/>
          <p:cNvSpPr/>
          <p:nvPr>
            <p:custDataLst>
              <p:tags r:id="rId5"/>
            </p:custDataLst>
          </p:nvPr>
        </p:nvSpPr>
        <p:spPr>
          <a:xfrm>
            <a:off x="6391760" y="1850436"/>
            <a:ext cx="215994" cy="215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1" name="文本框 70"/>
          <p:cNvSpPr txBox="1"/>
          <p:nvPr>
            <p:custDataLst>
              <p:tags r:id="rId6"/>
            </p:custDataLst>
          </p:nvPr>
        </p:nvSpPr>
        <p:spPr>
          <a:xfrm>
            <a:off x="6770210" y="1752013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利用大语言模型：提高文本的流畅性和可读性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任意多边形: 形状 72"/>
          <p:cNvSpPr/>
          <p:nvPr>
            <p:custDataLst>
              <p:tags r:id="rId7"/>
            </p:custDataLst>
          </p:nvPr>
        </p:nvSpPr>
        <p:spPr>
          <a:xfrm rot="10800000">
            <a:off x="1356977" y="4018269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75" name="文本框 74"/>
          <p:cNvSpPr txBox="1"/>
          <p:nvPr>
            <p:custDataLst>
              <p:tags r:id="rId8"/>
            </p:custDataLst>
          </p:nvPr>
        </p:nvSpPr>
        <p:spPr>
          <a:xfrm>
            <a:off x="1621765" y="4279247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>
              <a:lnSpc>
                <a:spcPct val="140000"/>
              </a:lnSpc>
            </a:pPr>
            <a:r>
              <a:rPr lang="zh-CN" altLang="en-US" sz="2000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结合上下文：提高文本的连贯性和逻辑性</a:t>
            </a:r>
            <a:endParaRPr lang="zh-CN" altLang="en-US" sz="2000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矩形 73"/>
          <p:cNvSpPr/>
          <p:nvPr>
            <p:custDataLst>
              <p:tags r:id="rId9"/>
            </p:custDataLst>
          </p:nvPr>
        </p:nvSpPr>
        <p:spPr>
          <a:xfrm>
            <a:off x="1243950" y="4378304"/>
            <a:ext cx="215994" cy="215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4" name="任意多边形: 形状 83"/>
          <p:cNvSpPr/>
          <p:nvPr>
            <p:custDataLst>
              <p:tags r:id="rId10"/>
            </p:custDataLst>
          </p:nvPr>
        </p:nvSpPr>
        <p:spPr>
          <a:xfrm rot="10800000">
            <a:off x="6563205" y="4018269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>
            <p:custDataLst>
              <p:tags r:id="rId11"/>
            </p:custDataLst>
          </p:nvPr>
        </p:nvSpPr>
        <p:spPr>
          <a:xfrm>
            <a:off x="6450178" y="4378304"/>
            <a:ext cx="215994" cy="215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6" name="文本框 85"/>
          <p:cNvSpPr txBox="1"/>
          <p:nvPr>
            <p:custDataLst>
              <p:tags r:id="rId12"/>
            </p:custDataLst>
          </p:nvPr>
        </p:nvSpPr>
        <p:spPr>
          <a:xfrm>
            <a:off x="6827993" y="4279247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优化生成算法：提高文本生成的速度和效率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扩展应用领域</a:t>
            </a:r>
            <a:endParaRPr lang="zh-CN" altLang="en-US"/>
          </a:p>
        </p:txBody>
      </p:sp>
      <p:sp>
        <p:nvSpPr>
          <p:cNvPr id="59" name="弧形 58"/>
          <p:cNvSpPr/>
          <p:nvPr>
            <p:custDataLst>
              <p:tags r:id="rId1"/>
            </p:custDataLst>
          </p:nvPr>
        </p:nvSpPr>
        <p:spPr>
          <a:xfrm>
            <a:off x="8107722" y="2135061"/>
            <a:ext cx="3470681" cy="3470681"/>
          </a:xfrm>
          <a:prstGeom prst="arc">
            <a:avLst>
              <a:gd name="adj1" fmla="val 15382684"/>
              <a:gd name="adj2" fmla="val 7430173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弧形 57"/>
          <p:cNvSpPr/>
          <p:nvPr>
            <p:custDataLst>
              <p:tags r:id="rId2"/>
            </p:custDataLst>
          </p:nvPr>
        </p:nvSpPr>
        <p:spPr>
          <a:xfrm>
            <a:off x="608400" y="2135061"/>
            <a:ext cx="3470681" cy="3470681"/>
          </a:xfrm>
          <a:prstGeom prst="arc">
            <a:avLst>
              <a:gd name="adj1" fmla="val 2576083"/>
              <a:gd name="adj2" fmla="val 12584694"/>
            </a:avLst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3"/>
            </p:custDataLst>
          </p:nvPr>
        </p:nvSpPr>
        <p:spPr>
          <a:xfrm>
            <a:off x="8448899" y="2410627"/>
            <a:ext cx="2918746" cy="2918746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4"/>
            </p:custDataLst>
          </p:nvPr>
        </p:nvSpPr>
        <p:spPr>
          <a:xfrm>
            <a:off x="8835066" y="2468739"/>
            <a:ext cx="394024" cy="3940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正文"/>
          <p:cNvSpPr txBox="1"/>
          <p:nvPr>
            <p:custDataLst>
              <p:tags r:id="rId5"/>
            </p:custDataLst>
          </p:nvPr>
        </p:nvSpPr>
        <p:spPr>
          <a:xfrm>
            <a:off x="8901614" y="3253258"/>
            <a:ext cx="2013141" cy="1384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rgbClr val="FFFFFF"/>
                </a:solidFill>
                <a:latin typeface="+mn-ea"/>
                <a:sym typeface="+mn-ea"/>
              </a:rPr>
              <a:t>知识发现：从海量数据中挖掘隐含的知识和规律</a:t>
            </a:r>
            <a:endParaRPr lang="zh-CN" altLang="en-US" sz="1200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25" name="椭圆 24"/>
          <p:cNvSpPr/>
          <p:nvPr>
            <p:custDataLst>
              <p:tags r:id="rId6"/>
            </p:custDataLst>
          </p:nvPr>
        </p:nvSpPr>
        <p:spPr>
          <a:xfrm>
            <a:off x="6016610" y="2410627"/>
            <a:ext cx="2918746" cy="2918746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6401840" y="2468739"/>
            <a:ext cx="394024" cy="394024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正文"/>
          <p:cNvSpPr txBox="1"/>
          <p:nvPr>
            <p:custDataLst>
              <p:tags r:id="rId8"/>
            </p:custDataLst>
          </p:nvPr>
        </p:nvSpPr>
        <p:spPr>
          <a:xfrm>
            <a:off x="6469325" y="3253258"/>
            <a:ext cx="2013141" cy="1384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推荐系统：实现更个性化、精准的推荐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椭圆 7"/>
          <p:cNvSpPr/>
          <p:nvPr>
            <p:custDataLst>
              <p:tags r:id="rId9"/>
            </p:custDataLst>
          </p:nvPr>
        </p:nvSpPr>
        <p:spPr>
          <a:xfrm>
            <a:off x="3584322" y="2410627"/>
            <a:ext cx="2918746" cy="2918746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3969551" y="2468739"/>
            <a:ext cx="394024" cy="3940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正文"/>
          <p:cNvSpPr txBox="1"/>
          <p:nvPr>
            <p:custDataLst>
              <p:tags r:id="rId11"/>
            </p:custDataLst>
          </p:nvPr>
        </p:nvSpPr>
        <p:spPr>
          <a:xfrm>
            <a:off x="4037037" y="3253258"/>
            <a:ext cx="2013141" cy="1384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rgbClr val="FFFFFF"/>
                </a:solidFill>
                <a:latin typeface="+mn-ea"/>
                <a:sym typeface="+mn-ea"/>
              </a:rPr>
              <a:t>知识问答：提供更准确、全面的答案</a:t>
            </a:r>
            <a:endParaRPr lang="zh-CN" altLang="en-US" sz="1200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6" name="椭圆 5"/>
          <p:cNvSpPr/>
          <p:nvPr>
            <p:custDataLst>
              <p:tags r:id="rId12"/>
            </p:custDataLst>
          </p:nvPr>
        </p:nvSpPr>
        <p:spPr>
          <a:xfrm>
            <a:off x="875530" y="2410627"/>
            <a:ext cx="2918746" cy="2918746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13"/>
            </p:custDataLst>
          </p:nvPr>
        </p:nvSpPr>
        <p:spPr>
          <a:xfrm>
            <a:off x="1260759" y="2468739"/>
            <a:ext cx="394024" cy="394024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正文"/>
          <p:cNvSpPr txBox="1"/>
          <p:nvPr>
            <p:custDataLst>
              <p:tags r:id="rId14"/>
            </p:custDataLst>
          </p:nvPr>
        </p:nvSpPr>
        <p:spPr>
          <a:xfrm>
            <a:off x="1328245" y="3253258"/>
            <a:ext cx="2013141" cy="1384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自然语言处理：提高文本理解、生成和翻译能力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/>
              <a:t>04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挑战与问题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数据融合问题</a:t>
            </a:r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1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数据异构：不同来源的数据格式、结构和语义差异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数据质量：数据缺失、错误、重复等问题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数据安全：数据隐私、数据泄露等问题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数据融合方法：如何有效地融合不同来源的数据，提高数据质量，保证数据安全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模型训练问题</a:t>
            </a:r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1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数据标注：需要大量的标注数据，成本高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模型训练：需要大量的计算资源和时间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模型泛化：模型可能无法泛化到新的领域和任务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模型解释：模型难以解释，可能导致不可靠的预测结果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知识推理问题</a:t>
            </a:r>
            <a:endParaRPr lang="zh-CN" altLang="en-US"/>
          </a:p>
        </p:txBody>
      </p:sp>
      <p:sp>
        <p:nvSpPr>
          <p:cNvPr id="19" name="正文"/>
          <p:cNvSpPr txBox="1"/>
          <p:nvPr>
            <p:custDataLst>
              <p:tags r:id="rId1"/>
            </p:custDataLst>
          </p:nvPr>
        </p:nvSpPr>
        <p:spPr>
          <a:xfrm>
            <a:off x="2421831" y="1490400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知识图谱不完整：知识图谱可能存在缺失或不准确的信息，影响推理结果。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0" name="正文"/>
          <p:cNvSpPr txBox="1"/>
          <p:nvPr>
            <p:custDataLst>
              <p:tags r:id="rId2"/>
            </p:custDataLst>
          </p:nvPr>
        </p:nvSpPr>
        <p:spPr>
          <a:xfrm>
            <a:off x="2421831" y="2753249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知识推理方法：不同的知识推理方法可能导致不同的推理结果，需要选择合适的方法。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1" name="正文"/>
          <p:cNvSpPr txBox="1"/>
          <p:nvPr>
            <p:custDataLst>
              <p:tags r:id="rId3"/>
            </p:custDataLst>
          </p:nvPr>
        </p:nvSpPr>
        <p:spPr>
          <a:xfrm>
            <a:off x="2421831" y="4016097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知识推理效率：知识推理需要消耗大量的计算资源，如何提高推理效率是一个挑战。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2" name="正文"/>
          <p:cNvSpPr txBox="1"/>
          <p:nvPr>
            <p:custDataLst>
              <p:tags r:id="rId4"/>
            </p:custDataLst>
          </p:nvPr>
        </p:nvSpPr>
        <p:spPr>
          <a:xfrm>
            <a:off x="2421831" y="5278946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知识推理的可解释性：知识推理的结果需要具有可解释性，以便于人们理解和接受。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应用效果评估问题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1"/>
            </p:custDataLst>
          </p:nvPr>
        </p:nvSpPr>
        <p:spPr>
          <a:xfrm>
            <a:off x="1499579" y="419381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2"/>
            </p:custDataLst>
          </p:nvPr>
        </p:nvSpPr>
        <p:spPr>
          <a:xfrm>
            <a:off x="1499579" y="405319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>
            <a:off x="2058840" y="4053840"/>
            <a:ext cx="84243" cy="14040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2094963" y="420478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泛化能力：如何提高模型的泛化能力，使其在不同领域和任务中都能取得良好的效果？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5"/>
            </p:custDataLst>
          </p:nvPr>
        </p:nvSpPr>
        <p:spPr>
          <a:xfrm>
            <a:off x="1499579" y="1631667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6"/>
            </p:custDataLst>
          </p:nvPr>
        </p:nvSpPr>
        <p:spPr>
          <a:xfrm>
            <a:off x="1499579" y="149040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7"/>
            </p:custDataLst>
          </p:nvPr>
        </p:nvSpPr>
        <p:spPr>
          <a:xfrm>
            <a:off x="2058840" y="1491045"/>
            <a:ext cx="84243" cy="14040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8"/>
            </p:custDataLst>
          </p:nvPr>
        </p:nvSpPr>
        <p:spPr>
          <a:xfrm>
            <a:off x="2094963" y="1634892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评估指标：如何设定合适的评估指标来衡量模型的效果？</a:t>
            </a:r>
            <a:endParaRPr lang="zh-CN" altLang="en-US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9"/>
            </p:custDataLst>
          </p:nvPr>
        </p:nvSpPr>
        <p:spPr>
          <a:xfrm>
            <a:off x="1499579" y="2912742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0"/>
            </p:custDataLst>
          </p:nvPr>
        </p:nvSpPr>
        <p:spPr>
          <a:xfrm>
            <a:off x="1499579" y="2771475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1"/>
            </p:custDataLst>
          </p:nvPr>
        </p:nvSpPr>
        <p:spPr>
          <a:xfrm>
            <a:off x="2058840" y="2772765"/>
            <a:ext cx="84243" cy="14040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094963" y="292370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数据偏差：如何避免数据偏差对模型效果的影响？</a:t>
            </a:r>
            <a:endParaRPr lang="zh-CN" altLang="en-US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3"/>
            </p:custDataLst>
          </p:nvPr>
        </p:nvSpPr>
        <p:spPr>
          <a:xfrm>
            <a:off x="1499579" y="5475536"/>
            <a:ext cx="9186992" cy="77433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4"/>
            </p:custDataLst>
          </p:nvPr>
        </p:nvSpPr>
        <p:spPr>
          <a:xfrm>
            <a:off x="1499579" y="5334270"/>
            <a:ext cx="559136" cy="53353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5"/>
            </p:custDataLst>
          </p:nvPr>
        </p:nvSpPr>
        <p:spPr>
          <a:xfrm>
            <a:off x="2058840" y="5334915"/>
            <a:ext cx="84243" cy="140404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2094963" y="5485857"/>
            <a:ext cx="8300713" cy="76099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计算成本：如何降低模型的计算成本，使其能够在实际应用中得到广泛应用？</a:t>
            </a:r>
            <a:endParaRPr lang="en-US" altLang="zh-CN" sz="1600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序号"/>
          <p:cNvSpPr txBox="1"/>
          <p:nvPr>
            <p:custDataLst>
              <p:tags r:id="rId3"/>
            </p:custDataLst>
          </p:nvPr>
        </p:nvSpPr>
        <p:spPr>
          <a:xfrm>
            <a:off x="610235" y="2814320"/>
            <a:ext cx="1495425" cy="774065"/>
          </a:xfrm>
          <a:prstGeom prst="rect">
            <a:avLst/>
          </a:prstGeom>
          <a:noFill/>
        </p:spPr>
        <p:txBody>
          <a:bodyPr wrap="square" lIns="76200" tIns="76200" rIns="0" bIns="0" rtlCol="0" anchor="ctr" anchorCtr="0">
            <a:normAutofit/>
          </a:bodyPr>
          <a:lstStyle/>
          <a:p>
            <a:pPr algn="l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+mj-lt"/>
                <a:ea typeface="+mj-lt"/>
                <a:cs typeface="MiSans Heavy" panose="00000A00000000000000" pitchFamily="2" charset="-122"/>
                <a:sym typeface="+mn-ea"/>
              </a:rPr>
              <a:t>01</a:t>
            </a:r>
            <a:endParaRPr lang="en-US" altLang="zh-CN" sz="4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effectLst/>
              <a:latin typeface="+mj-lt"/>
              <a:ea typeface="+mj-lt"/>
              <a:cs typeface="MiSans Heavy" panose="00000A00000000000000" pitchFamily="2" charset="-122"/>
              <a:sym typeface="+mn-ea"/>
            </a:endParaRPr>
          </a:p>
        </p:txBody>
      </p:sp>
      <p:sp>
        <p:nvSpPr>
          <p:cNvPr id="9" name="标题"/>
          <p:cNvSpPr txBox="1"/>
          <p:nvPr>
            <p:custDataLst>
              <p:tags r:id="rId4"/>
            </p:custDataLst>
          </p:nvPr>
        </p:nvSpPr>
        <p:spPr>
          <a:xfrm>
            <a:off x="610235" y="4013835"/>
            <a:ext cx="1494790" cy="1766570"/>
          </a:xfrm>
          <a:prstGeom prst="rect">
            <a:avLst/>
          </a:prstGeom>
          <a:noFill/>
        </p:spPr>
        <p:txBody>
          <a:bodyPr wrap="square" lIns="76200" tIns="0" rIns="0" bIns="0" rtlCol="0" anchor="t" anchorCtr="0">
            <a:normAutofit/>
          </a:bodyPr>
          <a:lstStyle/>
          <a:p>
            <a:r>
              <a:rPr lang="zh-CN" altLang="en-US" sz="2000" dirty="0">
                <a:latin typeface="+mj-lt"/>
                <a:ea typeface="+mj-lt"/>
                <a:cs typeface="MiSans Heavy" panose="00000A00000000000000" pitchFamily="2" charset="-122"/>
                <a:sym typeface="MiSans Heavy" panose="00000A00000000000000" pitchFamily="2" charset="-122"/>
              </a:rPr>
              <a:t>融合方式</a:t>
            </a:r>
            <a:endParaRPr lang="zh-CN" altLang="en-US" sz="2000" dirty="0">
              <a:latin typeface="+mj-lt"/>
              <a:ea typeface="+mj-lt"/>
              <a:cs typeface="MiSans Heavy" panose="00000A00000000000000" pitchFamily="2" charset="-122"/>
              <a:sym typeface="MiSans Heavy" panose="00000A00000000000000" pitchFamily="2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699770" y="3801110"/>
            <a:ext cx="1016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tx1">
                    <a:alpha val="0"/>
                  </a:schemeClr>
                </a:gs>
                <a:gs pos="40000">
                  <a:schemeClr val="accent2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序号"/>
          <p:cNvSpPr txBox="1"/>
          <p:nvPr>
            <p:custDataLst>
              <p:tags r:id="rId6"/>
            </p:custDataLst>
          </p:nvPr>
        </p:nvSpPr>
        <p:spPr>
          <a:xfrm>
            <a:off x="2457450" y="2814320"/>
            <a:ext cx="1495425" cy="774065"/>
          </a:xfrm>
          <a:prstGeom prst="rect">
            <a:avLst/>
          </a:prstGeom>
          <a:noFill/>
        </p:spPr>
        <p:txBody>
          <a:bodyPr wrap="square" lIns="76200" tIns="76200" rIns="0" bIns="0" rtlCol="0" anchor="ctr" anchorCtr="0">
            <a:normAutofit/>
          </a:bodyPr>
          <a:lstStyle/>
          <a:p>
            <a:pPr algn="l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+mj-lt"/>
                <a:ea typeface="+mj-lt"/>
                <a:cs typeface="MiSans Heavy" panose="00000A00000000000000" pitchFamily="2" charset="-122"/>
                <a:sym typeface="+mn-ea"/>
              </a:rPr>
              <a:t>02</a:t>
            </a:r>
            <a:endParaRPr lang="en-US" altLang="zh-CN" sz="4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effectLst/>
              <a:latin typeface="+mj-lt"/>
              <a:ea typeface="+mj-lt"/>
              <a:cs typeface="MiSans Heavy" panose="00000A00000000000000" pitchFamily="2" charset="-122"/>
              <a:sym typeface="+mn-ea"/>
            </a:endParaRPr>
          </a:p>
        </p:txBody>
      </p:sp>
      <p:sp>
        <p:nvSpPr>
          <p:cNvPr id="39" name="标题"/>
          <p:cNvSpPr txBox="1"/>
          <p:nvPr>
            <p:custDataLst>
              <p:tags r:id="rId7"/>
            </p:custDataLst>
          </p:nvPr>
        </p:nvSpPr>
        <p:spPr>
          <a:xfrm>
            <a:off x="2457450" y="4013835"/>
            <a:ext cx="1494790" cy="1766570"/>
          </a:xfrm>
          <a:prstGeom prst="rect">
            <a:avLst/>
          </a:prstGeom>
          <a:noFill/>
        </p:spPr>
        <p:txBody>
          <a:bodyPr wrap="square" lIns="76200" tIns="0" rIns="0" bIns="0" rtlCol="0" anchor="t" anchorCtr="0">
            <a:normAutofit/>
          </a:bodyPr>
          <a:lstStyle/>
          <a:p>
            <a:r>
              <a:rPr lang="zh-CN" altLang="en-US" sz="2000" dirty="0">
                <a:latin typeface="+mj-lt"/>
                <a:ea typeface="+mj-lt"/>
                <a:cs typeface="MiSans Heavy" panose="00000A00000000000000" pitchFamily="2" charset="-122"/>
                <a:sym typeface="MiSans Heavy" panose="00000A00000000000000" pitchFamily="2" charset="-122"/>
              </a:rPr>
              <a:t>应用场景</a:t>
            </a:r>
            <a:endParaRPr lang="zh-CN" altLang="en-US" sz="2000" dirty="0">
              <a:latin typeface="+mj-lt"/>
              <a:ea typeface="+mj-lt"/>
              <a:cs typeface="MiSans Heavy" panose="00000A00000000000000" pitchFamily="2" charset="-122"/>
              <a:sym typeface="MiSans Heavy" panose="00000A00000000000000" pitchFamily="2" charset="-122"/>
            </a:endParaRPr>
          </a:p>
        </p:txBody>
      </p:sp>
      <p:sp>
        <p:nvSpPr>
          <p:cNvPr id="45" name="序号"/>
          <p:cNvSpPr txBox="1"/>
          <p:nvPr>
            <p:custDataLst>
              <p:tags r:id="rId8"/>
            </p:custDataLst>
          </p:nvPr>
        </p:nvSpPr>
        <p:spPr>
          <a:xfrm>
            <a:off x="4304665" y="2814320"/>
            <a:ext cx="1495425" cy="774065"/>
          </a:xfrm>
          <a:prstGeom prst="rect">
            <a:avLst/>
          </a:prstGeom>
          <a:noFill/>
        </p:spPr>
        <p:txBody>
          <a:bodyPr wrap="square" lIns="76200" tIns="76200" rIns="0" bIns="0" rtlCol="0" anchor="ctr" anchorCtr="0">
            <a:normAutofit/>
          </a:bodyPr>
          <a:lstStyle/>
          <a:p>
            <a:pPr algn="l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+mj-lt"/>
                <a:ea typeface="+mj-lt"/>
                <a:cs typeface="MiSans Heavy" panose="00000A00000000000000" pitchFamily="2" charset="-122"/>
                <a:sym typeface="+mn-ea"/>
              </a:rPr>
              <a:t>03</a:t>
            </a:r>
            <a:endParaRPr lang="en-US" altLang="zh-CN" sz="4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effectLst/>
              <a:latin typeface="+mj-lt"/>
              <a:ea typeface="+mj-lt"/>
              <a:cs typeface="MiSans Heavy" panose="00000A00000000000000" pitchFamily="2" charset="-122"/>
              <a:sym typeface="+mn-ea"/>
            </a:endParaRPr>
          </a:p>
        </p:txBody>
      </p:sp>
      <p:sp>
        <p:nvSpPr>
          <p:cNvPr id="47" name="标题"/>
          <p:cNvSpPr txBox="1"/>
          <p:nvPr>
            <p:custDataLst>
              <p:tags r:id="rId9"/>
            </p:custDataLst>
          </p:nvPr>
        </p:nvSpPr>
        <p:spPr>
          <a:xfrm>
            <a:off x="4304665" y="4013835"/>
            <a:ext cx="1494790" cy="1766570"/>
          </a:xfrm>
          <a:prstGeom prst="rect">
            <a:avLst/>
          </a:prstGeom>
          <a:noFill/>
        </p:spPr>
        <p:txBody>
          <a:bodyPr wrap="square" lIns="76200" tIns="0" rIns="0" bIns="0" rtlCol="0" anchor="t" anchorCtr="0">
            <a:normAutofit/>
          </a:bodyPr>
          <a:lstStyle/>
          <a:p>
            <a:r>
              <a:rPr lang="zh-CN" altLang="en-US" sz="2000" dirty="0">
                <a:latin typeface="+mj-lt"/>
                <a:ea typeface="+mj-lt"/>
                <a:cs typeface="MiSans Heavy" panose="00000A00000000000000" pitchFamily="2" charset="-122"/>
                <a:sym typeface="MiSans Heavy" panose="00000A00000000000000" pitchFamily="2" charset="-122"/>
              </a:rPr>
              <a:t>融合优势</a:t>
            </a:r>
            <a:endParaRPr lang="zh-CN" altLang="en-US" sz="2000" dirty="0">
              <a:latin typeface="+mj-lt"/>
              <a:ea typeface="+mj-lt"/>
              <a:cs typeface="MiSans Heavy" panose="00000A00000000000000" pitchFamily="2" charset="-122"/>
              <a:sym typeface="MiSans Heavy" panose="00000A00000000000000" pitchFamily="2" charset="-122"/>
            </a:endParaRPr>
          </a:p>
        </p:txBody>
      </p:sp>
      <p:sp>
        <p:nvSpPr>
          <p:cNvPr id="51" name="序号"/>
          <p:cNvSpPr txBox="1"/>
          <p:nvPr>
            <p:custDataLst>
              <p:tags r:id="rId10"/>
            </p:custDataLst>
          </p:nvPr>
        </p:nvSpPr>
        <p:spPr>
          <a:xfrm>
            <a:off x="6151880" y="2814320"/>
            <a:ext cx="1495425" cy="774065"/>
          </a:xfrm>
          <a:prstGeom prst="rect">
            <a:avLst/>
          </a:prstGeom>
          <a:noFill/>
        </p:spPr>
        <p:txBody>
          <a:bodyPr wrap="square" lIns="76200" tIns="76200" rIns="0" bIns="0" rtlCol="0" anchor="ctr" anchorCtr="0">
            <a:normAutofit/>
          </a:bodyPr>
          <a:lstStyle/>
          <a:p>
            <a:pPr algn="l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+mj-lt"/>
                <a:ea typeface="+mj-lt"/>
                <a:cs typeface="MiSans Heavy" panose="00000A00000000000000" pitchFamily="2" charset="-122"/>
                <a:sym typeface="+mn-ea"/>
              </a:rPr>
              <a:t>04</a:t>
            </a:r>
            <a:endParaRPr lang="en-US" altLang="zh-CN" sz="4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effectLst/>
              <a:latin typeface="+mj-lt"/>
              <a:ea typeface="+mj-lt"/>
              <a:cs typeface="MiSans Heavy" panose="00000A00000000000000" pitchFamily="2" charset="-122"/>
              <a:sym typeface="+mn-ea"/>
            </a:endParaRPr>
          </a:p>
        </p:txBody>
      </p:sp>
      <p:sp>
        <p:nvSpPr>
          <p:cNvPr id="53" name="标题"/>
          <p:cNvSpPr txBox="1"/>
          <p:nvPr>
            <p:custDataLst>
              <p:tags r:id="rId11"/>
            </p:custDataLst>
          </p:nvPr>
        </p:nvSpPr>
        <p:spPr>
          <a:xfrm>
            <a:off x="6151880" y="4013835"/>
            <a:ext cx="1494790" cy="1766570"/>
          </a:xfrm>
          <a:prstGeom prst="rect">
            <a:avLst/>
          </a:prstGeom>
          <a:noFill/>
        </p:spPr>
        <p:txBody>
          <a:bodyPr wrap="square" lIns="76200" tIns="0" rIns="0" bIns="0" rtlCol="0" anchor="t" anchorCtr="0">
            <a:normAutofit/>
          </a:bodyPr>
          <a:lstStyle/>
          <a:p>
            <a:r>
              <a:rPr lang="zh-CN" altLang="en-US" sz="2000" dirty="0">
                <a:latin typeface="+mj-lt"/>
                <a:ea typeface="+mj-lt"/>
                <a:cs typeface="MiSans Heavy" panose="00000A00000000000000" pitchFamily="2" charset="-122"/>
                <a:sym typeface="MiSans Heavy" panose="00000A00000000000000" pitchFamily="2" charset="-122"/>
              </a:rPr>
              <a:t>挑战与问题</a:t>
            </a:r>
            <a:endParaRPr lang="zh-CN" altLang="en-US" sz="2000" dirty="0">
              <a:latin typeface="+mj-lt"/>
              <a:ea typeface="+mj-lt"/>
              <a:cs typeface="MiSans Heavy" panose="00000A00000000000000" pitchFamily="2" charset="-122"/>
              <a:sym typeface="MiSans Heavy" panose="00000A00000000000000" pitchFamily="2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12"/>
            </p:custDataLst>
          </p:nvPr>
        </p:nvSpPr>
        <p:spPr>
          <a:xfrm>
            <a:off x="7999095" y="2814320"/>
            <a:ext cx="1495425" cy="774065"/>
          </a:xfrm>
          <a:prstGeom prst="rect">
            <a:avLst/>
          </a:prstGeom>
          <a:noFill/>
        </p:spPr>
        <p:txBody>
          <a:bodyPr wrap="square" lIns="76200" tIns="76200" rIns="0" bIns="0" rtlCol="0" anchor="ctr" anchorCtr="0">
            <a:normAutofit/>
          </a:bodyPr>
          <a:lstStyle/>
          <a:p>
            <a:pPr algn="l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+mj-lt"/>
                <a:ea typeface="+mj-lt"/>
                <a:cs typeface="MiSans Heavy" panose="00000A00000000000000" pitchFamily="2" charset="-122"/>
                <a:sym typeface="+mn-ea"/>
              </a:rPr>
              <a:t>05</a:t>
            </a:r>
            <a:endParaRPr lang="en-US" altLang="zh-CN" sz="4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effectLst/>
              <a:latin typeface="+mj-lt"/>
              <a:ea typeface="+mj-lt"/>
              <a:cs typeface="MiSans Heavy" panose="00000A00000000000000" pitchFamily="2" charset="-122"/>
              <a:sym typeface="+mn-ea"/>
            </a:endParaRPr>
          </a:p>
        </p:txBody>
      </p:sp>
      <p:sp>
        <p:nvSpPr>
          <p:cNvPr id="15" name="标题"/>
          <p:cNvSpPr txBox="1"/>
          <p:nvPr>
            <p:custDataLst>
              <p:tags r:id="rId13"/>
            </p:custDataLst>
          </p:nvPr>
        </p:nvSpPr>
        <p:spPr>
          <a:xfrm>
            <a:off x="7999095" y="4013835"/>
            <a:ext cx="1494790" cy="1766570"/>
          </a:xfrm>
          <a:prstGeom prst="rect">
            <a:avLst/>
          </a:prstGeom>
          <a:noFill/>
        </p:spPr>
        <p:txBody>
          <a:bodyPr wrap="square" lIns="76200" tIns="0" rIns="0" bIns="0" rtlCol="0" anchor="t" anchorCtr="0">
            <a:normAutofit/>
          </a:bodyPr>
          <a:lstStyle/>
          <a:p>
            <a:r>
              <a:rPr lang="zh-CN" altLang="en-US" sz="2000" dirty="0">
                <a:latin typeface="+mj-lt"/>
                <a:ea typeface="+mj-lt"/>
                <a:cs typeface="MiSans Heavy" panose="00000A00000000000000" pitchFamily="2" charset="-122"/>
                <a:sym typeface="MiSans Heavy" panose="00000A00000000000000" pitchFamily="2" charset="-122"/>
              </a:rPr>
              <a:t>未来研究方向</a:t>
            </a:r>
            <a:endParaRPr lang="zh-CN" altLang="en-US" sz="2000" dirty="0">
              <a:latin typeface="+mj-lt"/>
              <a:ea typeface="+mj-lt"/>
              <a:cs typeface="MiSans Heavy" panose="00000A00000000000000" pitchFamily="2" charset="-122"/>
              <a:sym typeface="MiSans Heavy" panose="00000A00000000000000" pitchFamily="2" charset="-122"/>
            </a:endParaRPr>
          </a:p>
        </p:txBody>
      </p:sp>
      <p:sp>
        <p:nvSpPr>
          <p:cNvPr id="18" name="序号"/>
          <p:cNvSpPr txBox="1"/>
          <p:nvPr>
            <p:custDataLst>
              <p:tags r:id="rId14"/>
            </p:custDataLst>
          </p:nvPr>
        </p:nvSpPr>
        <p:spPr>
          <a:xfrm>
            <a:off x="9846310" y="2814320"/>
            <a:ext cx="1495425" cy="774065"/>
          </a:xfrm>
          <a:prstGeom prst="rect">
            <a:avLst/>
          </a:prstGeom>
          <a:noFill/>
        </p:spPr>
        <p:txBody>
          <a:bodyPr wrap="square" lIns="76200" tIns="76200" rIns="0" bIns="0" rtlCol="0" anchor="ctr" anchorCtr="0">
            <a:normAutofit/>
          </a:bodyPr>
          <a:lstStyle/>
          <a:p>
            <a:pPr algn="l"/>
            <a:r>
              <a:rPr lang="en-US" altLang="zh-CN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+mj-lt"/>
                <a:ea typeface="+mj-lt"/>
                <a:cs typeface="MiSans Heavy" panose="00000A00000000000000" pitchFamily="2" charset="-122"/>
                <a:sym typeface="+mn-ea"/>
              </a:rPr>
              <a:t>06</a:t>
            </a:r>
            <a:endParaRPr lang="en-US" altLang="zh-CN" sz="4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effectLst/>
              <a:latin typeface="+mj-lt"/>
              <a:ea typeface="+mj-lt"/>
              <a:cs typeface="MiSans Heavy" panose="00000A00000000000000" pitchFamily="2" charset="-122"/>
              <a:sym typeface="+mn-ea"/>
            </a:endParaRPr>
          </a:p>
        </p:txBody>
      </p:sp>
      <p:sp>
        <p:nvSpPr>
          <p:cNvPr id="22" name="标题"/>
          <p:cNvSpPr txBox="1"/>
          <p:nvPr>
            <p:custDataLst>
              <p:tags r:id="rId15"/>
            </p:custDataLst>
          </p:nvPr>
        </p:nvSpPr>
        <p:spPr>
          <a:xfrm>
            <a:off x="9846310" y="4013835"/>
            <a:ext cx="1494790" cy="1766570"/>
          </a:xfrm>
          <a:prstGeom prst="rect">
            <a:avLst/>
          </a:prstGeom>
          <a:noFill/>
        </p:spPr>
        <p:txBody>
          <a:bodyPr wrap="square" lIns="76200" tIns="0" rIns="0" bIns="0" rtlCol="0" anchor="t" anchorCtr="0">
            <a:normAutofit/>
          </a:bodyPr>
          <a:lstStyle/>
          <a:p>
            <a:r>
              <a:rPr lang="zh-CN" altLang="en-US" sz="2000" dirty="0">
                <a:latin typeface="+mj-lt"/>
                <a:ea typeface="+mj-lt"/>
                <a:cs typeface="MiSans Heavy" panose="00000A00000000000000" pitchFamily="2" charset="-122"/>
                <a:sym typeface="MiSans Heavy" panose="00000A00000000000000" pitchFamily="2" charset="-122"/>
              </a:rPr>
              <a:t>结论与展望</a:t>
            </a:r>
            <a:endParaRPr lang="zh-CN" altLang="en-US" sz="2000" dirty="0">
              <a:latin typeface="+mj-lt"/>
              <a:ea typeface="+mj-lt"/>
              <a:cs typeface="MiSans Heavy" panose="00000A00000000000000" pitchFamily="2" charset="-122"/>
              <a:sym typeface="MiSans Heavy" panose="00000A00000000000000" pitchFamily="2" charset="-122"/>
            </a:endParaRPr>
          </a:p>
        </p:txBody>
      </p:sp>
      <p:cxnSp>
        <p:nvCxnSpPr>
          <p:cNvPr id="40" name="直接连接符 39"/>
          <p:cNvCxnSpPr/>
          <p:nvPr>
            <p:custDataLst>
              <p:tags r:id="rId16"/>
            </p:custDataLst>
          </p:nvPr>
        </p:nvCxnSpPr>
        <p:spPr>
          <a:xfrm>
            <a:off x="2567305" y="3801110"/>
            <a:ext cx="1016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tx1">
                    <a:alpha val="0"/>
                  </a:schemeClr>
                </a:gs>
                <a:gs pos="40000">
                  <a:schemeClr val="accent2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4434840" y="3801110"/>
            <a:ext cx="1016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tx1">
                    <a:alpha val="0"/>
                  </a:schemeClr>
                </a:gs>
                <a:gs pos="40000">
                  <a:schemeClr val="accent2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302375" y="3801110"/>
            <a:ext cx="1016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tx1">
                    <a:alpha val="0"/>
                  </a:schemeClr>
                </a:gs>
                <a:gs pos="40000">
                  <a:schemeClr val="accent2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8169910" y="3801110"/>
            <a:ext cx="1016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tx1">
                    <a:alpha val="0"/>
                  </a:schemeClr>
                </a:gs>
                <a:gs pos="40000">
                  <a:schemeClr val="accent2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>
            <p:custDataLst>
              <p:tags r:id="rId20"/>
            </p:custDataLst>
          </p:nvPr>
        </p:nvCxnSpPr>
        <p:spPr>
          <a:xfrm>
            <a:off x="10037445" y="3801110"/>
            <a:ext cx="101600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tx1">
                    <a:alpha val="0"/>
                  </a:schemeClr>
                </a:gs>
                <a:gs pos="40000">
                  <a:schemeClr val="accent2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/>
              <a:t>05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未来研究方向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融合技术研究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知识融合技术：研究如何将大语言模型与知识图谱中的知识进行融合，提高知识应用的效率和准确性。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应用研究：研究如何将融合后的大语言模型与知识图谱应用于实际场景，提高实际应用的效率和准确性。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自然语言处理技术：研究如何将大语言模型与知识图谱进行融合，提高自然语言处理的准确性和效率。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知识表示技术：研究如何将知识图谱中的知识表示为大语言模型可以理解的形式，提高知识推理的效率和准确性。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模型优化研究</a:t>
            </a:r>
            <a:endParaRPr lang="zh-CN" altLang="en-US"/>
          </a:p>
        </p:txBody>
      </p:sp>
      <p:sp>
        <p:nvSpPr>
          <p:cNvPr id="31" name="五边形 30"/>
          <p:cNvSpPr/>
          <p:nvPr>
            <p:custDataLst>
              <p:tags r:id="rId1"/>
            </p:custDataLst>
          </p:nvPr>
        </p:nvSpPr>
        <p:spPr>
          <a:xfrm>
            <a:off x="608400" y="3293207"/>
            <a:ext cx="2907318" cy="1181787"/>
          </a:xfrm>
          <a:prstGeom prst="homePlate">
            <a:avLst/>
          </a:prstGeom>
          <a:ln>
            <a:noFill/>
          </a:ln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7" name="燕尾形 36"/>
          <p:cNvSpPr/>
          <p:nvPr>
            <p:custDataLst>
              <p:tags r:id="rId2"/>
            </p:custDataLst>
          </p:nvPr>
        </p:nvSpPr>
        <p:spPr>
          <a:xfrm>
            <a:off x="3220492" y="3293207"/>
            <a:ext cx="2907318" cy="1181787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8" name="燕尾形 37"/>
          <p:cNvSpPr/>
          <p:nvPr>
            <p:custDataLst>
              <p:tags r:id="rId3"/>
            </p:custDataLst>
          </p:nvPr>
        </p:nvSpPr>
        <p:spPr>
          <a:xfrm>
            <a:off x="8444676" y="3293207"/>
            <a:ext cx="2907318" cy="1181787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9" name="燕尾形 38"/>
          <p:cNvSpPr/>
          <p:nvPr>
            <p:custDataLst>
              <p:tags r:id="rId4"/>
            </p:custDataLst>
          </p:nvPr>
        </p:nvSpPr>
        <p:spPr>
          <a:xfrm>
            <a:off x="5832584" y="3293207"/>
            <a:ext cx="2907318" cy="1181787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schemeClr val="accent3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159684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训练策略优化：研究更高效的训练策略，提高模型的训练速度和收敛速度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8400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模型结构优化：设计更先进的模型结构，提高模型的表达能力和泛化能力</a:t>
            </a:r>
            <a:endParaRPr lang="zh-CN" altLang="en-US" sz="1400" spc="150" dirty="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830821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知识融合优化：研究更合理的知识融合方法，提高模型的知识理解和推理能力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8442032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应用场景优化：针对不同应用场景，研究更适用的模型和算法，提高模型的应用效果和价值。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知识推理研究</a:t>
            </a:r>
            <a:endParaRPr lang="zh-CN" altLang="en-US"/>
          </a:p>
        </p:txBody>
      </p:sp>
      <p:sp>
        <p:nvSpPr>
          <p:cNvPr id="19" name="正文"/>
          <p:cNvSpPr txBox="1"/>
          <p:nvPr>
            <p:custDataLst>
              <p:tags r:id="rId1"/>
            </p:custDataLst>
          </p:nvPr>
        </p:nvSpPr>
        <p:spPr>
          <a:xfrm>
            <a:off x="2421831" y="1490400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知识图谱表示学习：研究如何将知识图谱中的实体和关系表示为低维向量，以便于进行知识推理。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0" name="正文"/>
          <p:cNvSpPr txBox="1"/>
          <p:nvPr>
            <p:custDataLst>
              <p:tags r:id="rId2"/>
            </p:custDataLst>
          </p:nvPr>
        </p:nvSpPr>
        <p:spPr>
          <a:xfrm>
            <a:off x="2421831" y="2753249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知识推理算法：研究如何利用知识图谱进行推理，例如基于图神经网络的知识推理算法。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1" name="正文"/>
          <p:cNvSpPr txBox="1"/>
          <p:nvPr>
            <p:custDataLst>
              <p:tags r:id="rId3"/>
            </p:custDataLst>
          </p:nvPr>
        </p:nvSpPr>
        <p:spPr>
          <a:xfrm>
            <a:off x="2421831" y="4016097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知识推理与自然语言处理：研究如何将知识推理与自然语言处理技术相结合，例如利用知识图谱进行语义解析和问答系统。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2" name="正文"/>
          <p:cNvSpPr txBox="1"/>
          <p:nvPr>
            <p:custDataLst>
              <p:tags r:id="rId4"/>
            </p:custDataLst>
          </p:nvPr>
        </p:nvSpPr>
        <p:spPr>
          <a:xfrm>
            <a:off x="2421831" y="5278946"/>
            <a:ext cx="7342337" cy="9706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知识推理与深度学习：研究如何将知识推理与深度学习相结合，例如利用深度学习技术进行知识图谱的表示学习和推理。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应用效果评估研究</a:t>
            </a:r>
            <a:endParaRPr lang="zh-CN" altLang="en-US"/>
          </a:p>
        </p:txBody>
      </p:sp>
      <p:sp>
        <p:nvSpPr>
          <p:cNvPr id="31" name="五边形 30"/>
          <p:cNvSpPr/>
          <p:nvPr>
            <p:custDataLst>
              <p:tags r:id="rId1"/>
            </p:custDataLst>
          </p:nvPr>
        </p:nvSpPr>
        <p:spPr>
          <a:xfrm>
            <a:off x="608400" y="3293207"/>
            <a:ext cx="2907318" cy="1181787"/>
          </a:xfrm>
          <a:prstGeom prst="homePlate">
            <a:avLst/>
          </a:prstGeom>
          <a:ln>
            <a:noFill/>
          </a:ln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7" name="燕尾形 36"/>
          <p:cNvSpPr/>
          <p:nvPr>
            <p:custDataLst>
              <p:tags r:id="rId2"/>
            </p:custDataLst>
          </p:nvPr>
        </p:nvSpPr>
        <p:spPr>
          <a:xfrm>
            <a:off x="3220492" y="3293207"/>
            <a:ext cx="2907318" cy="1181787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8" name="燕尾形 37"/>
          <p:cNvSpPr/>
          <p:nvPr>
            <p:custDataLst>
              <p:tags r:id="rId3"/>
            </p:custDataLst>
          </p:nvPr>
        </p:nvSpPr>
        <p:spPr>
          <a:xfrm>
            <a:off x="8444676" y="3293207"/>
            <a:ext cx="2907318" cy="1181787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9" name="燕尾形 38"/>
          <p:cNvSpPr/>
          <p:nvPr>
            <p:custDataLst>
              <p:tags r:id="rId4"/>
            </p:custDataLst>
          </p:nvPr>
        </p:nvSpPr>
        <p:spPr>
          <a:xfrm>
            <a:off x="5832584" y="3293207"/>
            <a:ext cx="2907318" cy="1181787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schemeClr val="accent3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159684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评估方法：交叉验证、留一法等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8400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评估指标：准确率、召回率、F1值等</a:t>
            </a:r>
            <a:endParaRPr lang="zh-CN" altLang="en-US" sz="1400" spc="150" dirty="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830821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评估场景：文本生成、问答系统、情感分析等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8442032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评估挑战：数据不平衡、标注困难、模型泛化能力等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/>
              <a:t>06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结论与展望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大语言模型与知识图谱融合的重要性</a:t>
            </a:r>
            <a:endParaRPr lang="zh-CN" altLang="en-US"/>
          </a:p>
        </p:txBody>
      </p:sp>
      <p:sp>
        <p:nvSpPr>
          <p:cNvPr id="31" name="五边形 30"/>
          <p:cNvSpPr/>
          <p:nvPr>
            <p:custDataLst>
              <p:tags r:id="rId1"/>
            </p:custDataLst>
          </p:nvPr>
        </p:nvSpPr>
        <p:spPr>
          <a:xfrm>
            <a:off x="608400" y="3293207"/>
            <a:ext cx="2907318" cy="1181787"/>
          </a:xfrm>
          <a:prstGeom prst="homePlate">
            <a:avLst/>
          </a:prstGeom>
          <a:ln>
            <a:noFill/>
          </a:ln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7" name="燕尾形 36"/>
          <p:cNvSpPr/>
          <p:nvPr>
            <p:custDataLst>
              <p:tags r:id="rId2"/>
            </p:custDataLst>
          </p:nvPr>
        </p:nvSpPr>
        <p:spPr>
          <a:xfrm>
            <a:off x="3220492" y="3293207"/>
            <a:ext cx="2907318" cy="1181787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8" name="燕尾形 37"/>
          <p:cNvSpPr/>
          <p:nvPr>
            <p:custDataLst>
              <p:tags r:id="rId3"/>
            </p:custDataLst>
          </p:nvPr>
        </p:nvSpPr>
        <p:spPr>
          <a:xfrm>
            <a:off x="8444676" y="3293207"/>
            <a:ext cx="2907318" cy="1181787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9" name="燕尾形 38"/>
          <p:cNvSpPr/>
          <p:nvPr>
            <p:custDataLst>
              <p:tags r:id="rId4"/>
            </p:custDataLst>
          </p:nvPr>
        </p:nvSpPr>
        <p:spPr>
          <a:xfrm>
            <a:off x="5832584" y="3293207"/>
            <a:ext cx="2907318" cy="1181787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schemeClr val="accent3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159684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增强知识推理能力：知识图谱为大语言模型提供了丰富的知识库，有助于提高模型的知识推理能力。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8400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提高自然语言处理能力：融合知识图谱的大语言模型能够更好地理解语义，提高语言理解和生成的准确性。</a:t>
            </a:r>
            <a:endParaRPr lang="zh-CN" altLang="en-US" sz="1400" spc="150" dirty="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830821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促进跨领域应用：融合知识图谱的大语言模型可以应用于多个领域，如金融、医疗、教育等，提高模型的通用性。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8442032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推动人工智能发展：大语言模型与知识图谱的融合是人工智能领域的重要研究方向，有助于推动人工智能技术的发展。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融合技术的应用前景</a:t>
            </a:r>
            <a:endParaRPr lang="zh-CN" altLang="en-US"/>
          </a:p>
        </p:txBody>
      </p:sp>
      <p:cxnSp>
        <p:nvCxnSpPr>
          <p:cNvPr id="98" name="直接连接符 97"/>
          <p:cNvCxnSpPr/>
          <p:nvPr>
            <p:custDataLst>
              <p:tags r:id="rId1"/>
            </p:custDataLst>
          </p:nvPr>
        </p:nvCxnSpPr>
        <p:spPr>
          <a:xfrm flipV="1">
            <a:off x="10384536" y="2619200"/>
            <a:ext cx="3081" cy="1163305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2"/>
            </p:custDataLst>
          </p:nvPr>
        </p:nvCxnSpPr>
        <p:spPr>
          <a:xfrm flipH="1">
            <a:off x="9455371" y="3858909"/>
            <a:ext cx="616" cy="333341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>
            <p:custDataLst>
              <p:tags r:id="rId3"/>
            </p:custDataLst>
          </p:nvPr>
        </p:nvCxnSpPr>
        <p:spPr>
          <a:xfrm flipV="1">
            <a:off x="8504640" y="3307448"/>
            <a:ext cx="3697" cy="510794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>
            <p:custDataLst>
              <p:tags r:id="rId4"/>
            </p:custDataLst>
          </p:nvPr>
        </p:nvCxnSpPr>
        <p:spPr>
          <a:xfrm flipV="1">
            <a:off x="7579788" y="3797910"/>
            <a:ext cx="1848" cy="1427637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>
            <p:custDataLst>
              <p:tags r:id="rId5"/>
            </p:custDataLst>
          </p:nvPr>
        </p:nvCxnSpPr>
        <p:spPr>
          <a:xfrm flipV="1">
            <a:off x="6619815" y="2446060"/>
            <a:ext cx="3697" cy="1292698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5680791" y="3844121"/>
            <a:ext cx="0" cy="543451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 flipH="1">
            <a:off x="4730676" y="3483053"/>
            <a:ext cx="3697" cy="259402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>
            <p:custDataLst>
              <p:tags r:id="rId8"/>
            </p:custDataLst>
          </p:nvPr>
        </p:nvCxnSpPr>
        <p:spPr>
          <a:xfrm flipV="1">
            <a:off x="3797198" y="3797910"/>
            <a:ext cx="3697" cy="1086902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9"/>
            </p:custDataLst>
          </p:nvPr>
        </p:nvCxnSpPr>
        <p:spPr>
          <a:xfrm>
            <a:off x="2853244" y="2837320"/>
            <a:ext cx="616" cy="905135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>
            <p:custDataLst>
              <p:tags r:id="rId10"/>
            </p:custDataLst>
          </p:nvPr>
        </p:nvCxnSpPr>
        <p:spPr>
          <a:xfrm flipV="1">
            <a:off x="1908059" y="3818243"/>
            <a:ext cx="616" cy="17868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文"/>
          <p:cNvSpPr txBox="1"/>
          <p:nvPr>
            <p:custDataLst>
              <p:tags r:id="rId11"/>
            </p:custDataLst>
          </p:nvPr>
        </p:nvSpPr>
        <p:spPr>
          <a:xfrm>
            <a:off x="1980149" y="1877347"/>
            <a:ext cx="1746806" cy="6993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知识问答：提供更准确、全面的答案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12"/>
            </p:custDataLst>
          </p:nvPr>
        </p:nvSpPr>
        <p:spPr>
          <a:xfrm>
            <a:off x="3859429" y="2524312"/>
            <a:ext cx="1746806" cy="6993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搜索引擎：提高搜索结果的相关性和准确性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正文"/>
          <p:cNvSpPr txBox="1"/>
          <p:nvPr>
            <p:custDataLst>
              <p:tags r:id="rId13"/>
            </p:custDataLst>
          </p:nvPr>
        </p:nvSpPr>
        <p:spPr>
          <a:xfrm>
            <a:off x="5748568" y="1490400"/>
            <a:ext cx="1746806" cy="6993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知识发现：挖掘隐藏在数据中的知识规律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正文"/>
          <p:cNvSpPr txBox="1"/>
          <p:nvPr>
            <p:custDataLst>
              <p:tags r:id="rId14"/>
            </p:custDataLst>
          </p:nvPr>
        </p:nvSpPr>
        <p:spPr>
          <a:xfrm>
            <a:off x="7633394" y="2341313"/>
            <a:ext cx="1746806" cy="6993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医疗领域：辅助诊断和治疗，提高医疗质量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15"/>
            </p:custDataLst>
          </p:nvPr>
        </p:nvSpPr>
        <p:spPr>
          <a:xfrm>
            <a:off x="9512674" y="1661692"/>
            <a:ext cx="1746806" cy="6993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lnSpcReduction="10000"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法律领域：智能合同审查和法律咨询，提高法律服务水平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6" name="正文"/>
          <p:cNvSpPr txBox="1"/>
          <p:nvPr>
            <p:custDataLst>
              <p:tags r:id="rId16"/>
            </p:custDataLst>
          </p:nvPr>
        </p:nvSpPr>
        <p:spPr>
          <a:xfrm>
            <a:off x="1034964" y="4251401"/>
            <a:ext cx="1746806" cy="7911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自然语言处理：提高语言理解和生成能力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5" name="正文"/>
          <p:cNvSpPr txBox="1"/>
          <p:nvPr>
            <p:custDataLst>
              <p:tags r:id="rId17"/>
            </p:custDataLst>
          </p:nvPr>
        </p:nvSpPr>
        <p:spPr>
          <a:xfrm>
            <a:off x="2925951" y="5124496"/>
            <a:ext cx="1746806" cy="7911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推荐系统：实现更精准的个性化推荐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9" name="正文"/>
          <p:cNvSpPr txBox="1"/>
          <p:nvPr>
            <p:custDataLst>
              <p:tags r:id="rId18"/>
            </p:custDataLst>
          </p:nvPr>
        </p:nvSpPr>
        <p:spPr>
          <a:xfrm>
            <a:off x="4807696" y="4618631"/>
            <a:ext cx="1746806" cy="7911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智能助手：提供更智能、高效的服务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1" name="正文"/>
          <p:cNvSpPr txBox="1"/>
          <p:nvPr>
            <p:custDataLst>
              <p:tags r:id="rId19"/>
            </p:custDataLst>
          </p:nvPr>
        </p:nvSpPr>
        <p:spPr>
          <a:xfrm>
            <a:off x="6707309" y="5458454"/>
            <a:ext cx="1746806" cy="7911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教育领域：提高教学效果和学生学习能力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7" name="正文"/>
          <p:cNvSpPr txBox="1"/>
          <p:nvPr>
            <p:custDataLst>
              <p:tags r:id="rId20"/>
            </p:custDataLst>
          </p:nvPr>
        </p:nvSpPr>
        <p:spPr>
          <a:xfrm>
            <a:off x="8582276" y="4434400"/>
            <a:ext cx="1746806" cy="7911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金融领域：风险评估和投资决策，提高金融效率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184" name="直接箭头连接符 183"/>
          <p:cNvCxnSpPr/>
          <p:nvPr>
            <p:custDataLst>
              <p:tags r:id="rId21"/>
            </p:custDataLst>
          </p:nvPr>
        </p:nvCxnSpPr>
        <p:spPr>
          <a:xfrm>
            <a:off x="774946" y="3800990"/>
            <a:ext cx="10636725" cy="0"/>
          </a:xfrm>
          <a:prstGeom prst="straightConnector1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>
            <p:custDataLst>
              <p:tags r:id="rId22"/>
            </p:custDataLst>
          </p:nvPr>
        </p:nvSpPr>
        <p:spPr>
          <a:xfrm flipV="1">
            <a:off x="10321072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2" name="椭圆 21"/>
          <p:cNvSpPr/>
          <p:nvPr>
            <p:custDataLst>
              <p:tags r:id="rId23"/>
            </p:custDataLst>
          </p:nvPr>
        </p:nvSpPr>
        <p:spPr>
          <a:xfrm flipV="1">
            <a:off x="7515708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24"/>
            </p:custDataLst>
          </p:nvPr>
        </p:nvSpPr>
        <p:spPr>
          <a:xfrm flipV="1">
            <a:off x="9390675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25"/>
            </p:custDataLst>
          </p:nvPr>
        </p:nvSpPr>
        <p:spPr>
          <a:xfrm flipV="1">
            <a:off x="8441792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" name="椭圆 13"/>
          <p:cNvSpPr/>
          <p:nvPr>
            <p:custDataLst>
              <p:tags r:id="rId26"/>
            </p:custDataLst>
          </p:nvPr>
        </p:nvSpPr>
        <p:spPr>
          <a:xfrm flipV="1">
            <a:off x="6556967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27"/>
            </p:custDataLst>
          </p:nvPr>
        </p:nvSpPr>
        <p:spPr>
          <a:xfrm flipV="1">
            <a:off x="5616094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28"/>
            </p:custDataLst>
          </p:nvPr>
        </p:nvSpPr>
        <p:spPr>
          <a:xfrm flipV="1">
            <a:off x="4667828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椭圆 17"/>
          <p:cNvSpPr/>
          <p:nvPr>
            <p:custDataLst>
              <p:tags r:id="rId29"/>
            </p:custDataLst>
          </p:nvPr>
        </p:nvSpPr>
        <p:spPr>
          <a:xfrm flipV="1">
            <a:off x="3734350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9" name="椭圆 18"/>
          <p:cNvSpPr/>
          <p:nvPr>
            <p:custDataLst>
              <p:tags r:id="rId30"/>
            </p:custDataLst>
          </p:nvPr>
        </p:nvSpPr>
        <p:spPr>
          <a:xfrm flipV="1">
            <a:off x="2788548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0" name="椭圆 19"/>
          <p:cNvSpPr/>
          <p:nvPr>
            <p:custDataLst>
              <p:tags r:id="rId31"/>
            </p:custDataLst>
          </p:nvPr>
        </p:nvSpPr>
        <p:spPr>
          <a:xfrm flipV="1">
            <a:off x="1843362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未来研究方向与挑战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推理能力：如何提高模型的推理能力，使其能够更好地处理复杂的逻辑关系和推理任务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应用领域：如何将大语言模型与知识图谱的融合技术应用于更多的领域，如自然语言处理、知识问答、推荐系统等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融合策略：如何更好地将大语言模型与知识图谱融合，提高模型的性能和泛化能力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知识表示：如何设计更合适的知识表示方法，以便更好地理解和处理知识图谱中的信息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en-US" altLang="zh-CN"/>
              <a:t>WPS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THANK YOU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融合方式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知识图谱增强大语言模型</a:t>
            </a:r>
            <a:endParaRPr lang="zh-CN" altLang="en-US"/>
          </a:p>
        </p:txBody>
      </p:sp>
      <p:sp>
        <p:nvSpPr>
          <p:cNvPr id="27" name="圆角矩形 26"/>
          <p:cNvSpPr/>
          <p:nvPr>
            <p:custDataLst>
              <p:tags r:id="rId1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2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40000"/>
          </a:bodyPr>
          <a:p>
            <a:pPr lvl="0" algn="ctr">
              <a:buClrTx/>
              <a:buSzTx/>
              <a:buFontTx/>
            </a:pPr>
            <a:endParaRPr lang="zh-CN" altLang="en-US"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知识图谱：结构化的知识库，包含实体、属性和关系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5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大语言模型：基于深度学习的自然语言处理模型，能够生成自然语言文本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7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8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融合方式：将知识图谱与大语言模型相结合，提高模型的理解和推理能力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0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1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应用场景：智能问答、知识推理、文本生成等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大语言模型增强知识图谱</a:t>
            </a:r>
            <a:endParaRPr lang="zh-CN" altLang="en-US"/>
          </a:p>
        </p:txBody>
      </p:sp>
      <p:sp>
        <p:nvSpPr>
          <p:cNvPr id="27" name="圆角矩形 26"/>
          <p:cNvSpPr/>
          <p:nvPr>
            <p:custDataLst>
              <p:tags r:id="rId1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2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40000"/>
          </a:bodyPr>
          <a:p>
            <a:pPr lvl="0" algn="ctr">
              <a:buClrTx/>
              <a:buSzTx/>
              <a:buFontTx/>
            </a:pPr>
            <a:endParaRPr lang="zh-CN" altLang="en-US"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预训练模型：利用大规模预训练模型进行知识抽取和表示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5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知识融合：将知识图谱与大语言模型进行融合，提高模型的理解和推理能力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7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8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知识推理：利用大语言模型进行知识推理，提高知识图谱的准确性和完整性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0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1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知识应用：将融合后的知识图谱应用于各种自然语言处理任务，提高模型的性能和效果。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应用场景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智能问答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611886" y="1490400"/>
            <a:ext cx="9490524" cy="104345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083650" y="1490400"/>
            <a:ext cx="257380" cy="104345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83622" y="1580556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应用场景：智能客服、智能助手、智能搜索等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1611886" y="2729087"/>
            <a:ext cx="9490524" cy="104345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83650" y="2729087"/>
            <a:ext cx="257380" cy="104345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2" name="文本框 41"/>
          <p:cNvSpPr txBox="1"/>
          <p:nvPr>
            <p:custDataLst>
              <p:tags r:id="rId6"/>
            </p:custDataLst>
          </p:nvPr>
        </p:nvSpPr>
        <p:spPr>
          <a:xfrm>
            <a:off x="1883622" y="2819243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技术原理：结合大语言模型与知识图谱，实现自然语言理解和知识推理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1611886" y="3967774"/>
            <a:ext cx="9490524" cy="104345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083650" y="3967774"/>
            <a:ext cx="257380" cy="104345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1883622" y="4057930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优势：提高问答准确率，降低人工成本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0"/>
            </p:custDataLst>
          </p:nvPr>
        </p:nvSpPr>
        <p:spPr>
          <a:xfrm>
            <a:off x="1611886" y="5205827"/>
            <a:ext cx="9490524" cy="104345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1083650" y="5205827"/>
            <a:ext cx="257380" cy="104345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883622" y="5295982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挑战：需要大量的训练数据，以及如何平衡模型的准确性和效率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机器翻译</a:t>
            </a:r>
            <a:endParaRPr lang="zh-CN" altLang="en-US"/>
          </a:p>
        </p:txBody>
      </p:sp>
      <p:sp>
        <p:nvSpPr>
          <p:cNvPr id="263" name="椭圆 262"/>
          <p:cNvSpPr/>
          <p:nvPr>
            <p:custDataLst>
              <p:tags r:id="rId1"/>
            </p:custDataLst>
          </p:nvPr>
        </p:nvSpPr>
        <p:spPr>
          <a:xfrm>
            <a:off x="2414161" y="4122271"/>
            <a:ext cx="7357168" cy="1924802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25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4" name="椭圆 263"/>
          <p:cNvSpPr/>
          <p:nvPr>
            <p:custDataLst>
              <p:tags r:id="rId2"/>
            </p:custDataLst>
          </p:nvPr>
        </p:nvSpPr>
        <p:spPr>
          <a:xfrm>
            <a:off x="3266392" y="4202657"/>
            <a:ext cx="5578093" cy="165295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25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5" name="椭圆 264"/>
          <p:cNvSpPr/>
          <p:nvPr>
            <p:custDataLst>
              <p:tags r:id="rId3"/>
            </p:custDataLst>
          </p:nvPr>
        </p:nvSpPr>
        <p:spPr>
          <a:xfrm>
            <a:off x="4064378" y="4439243"/>
            <a:ext cx="3981222" cy="117975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6" name="椭圆 265"/>
          <p:cNvSpPr/>
          <p:nvPr>
            <p:custDataLst>
              <p:tags r:id="rId4"/>
            </p:custDataLst>
          </p:nvPr>
        </p:nvSpPr>
        <p:spPr>
          <a:xfrm>
            <a:off x="4738842" y="4639229"/>
            <a:ext cx="2632042" cy="779952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accent1">
                <a:alpha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7" name="椭圆 266"/>
          <p:cNvSpPr/>
          <p:nvPr>
            <p:custDataLst>
              <p:tags r:id="rId5"/>
            </p:custDataLst>
          </p:nvPr>
        </p:nvSpPr>
        <p:spPr>
          <a:xfrm>
            <a:off x="5430299" y="4843791"/>
            <a:ext cx="1513964" cy="448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14300"/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68" name="直接连接符 267"/>
          <p:cNvCxnSpPr/>
          <p:nvPr>
            <p:custDataLst>
              <p:tags r:id="rId6"/>
            </p:custDataLst>
          </p:nvPr>
        </p:nvCxnSpPr>
        <p:spPr>
          <a:xfrm>
            <a:off x="2869686" y="4769286"/>
            <a:ext cx="0" cy="847465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69" name="椭圆 268"/>
          <p:cNvSpPr/>
          <p:nvPr>
            <p:custDataLst>
              <p:tags r:id="rId7"/>
            </p:custDataLst>
          </p:nvPr>
        </p:nvSpPr>
        <p:spPr>
          <a:xfrm flipV="1">
            <a:off x="2778189" y="4583024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0" name="椭圆 269"/>
          <p:cNvSpPr/>
          <p:nvPr>
            <p:custDataLst>
              <p:tags r:id="rId8"/>
            </p:custDataLst>
          </p:nvPr>
        </p:nvSpPr>
        <p:spPr>
          <a:xfrm flipV="1">
            <a:off x="2820017" y="4625505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1" name="椭圆 270"/>
          <p:cNvSpPr/>
          <p:nvPr>
            <p:custDataLst>
              <p:tags r:id="rId9"/>
            </p:custDataLst>
          </p:nvPr>
        </p:nvSpPr>
        <p:spPr>
          <a:xfrm flipV="1">
            <a:off x="7787004" y="3768700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2" name="直接连接符 271"/>
          <p:cNvCxnSpPr/>
          <p:nvPr>
            <p:custDataLst>
              <p:tags r:id="rId10"/>
            </p:custDataLst>
          </p:nvPr>
        </p:nvCxnSpPr>
        <p:spPr>
          <a:xfrm>
            <a:off x="7839942" y="3883724"/>
            <a:ext cx="0" cy="1924802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73" name="椭圆 272"/>
          <p:cNvSpPr/>
          <p:nvPr>
            <p:custDataLst>
              <p:tags r:id="rId11"/>
            </p:custDataLst>
          </p:nvPr>
        </p:nvSpPr>
        <p:spPr>
          <a:xfrm flipV="1">
            <a:off x="4010133" y="3643218"/>
            <a:ext cx="387628" cy="387616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4" name="直接连接符 273"/>
          <p:cNvCxnSpPr/>
          <p:nvPr>
            <p:custDataLst>
              <p:tags r:id="rId12"/>
            </p:custDataLst>
          </p:nvPr>
        </p:nvCxnSpPr>
        <p:spPr>
          <a:xfrm>
            <a:off x="4202931" y="4062797"/>
            <a:ext cx="0" cy="1017061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cxnSp>
        <p:nvCxnSpPr>
          <p:cNvPr id="275" name="直接连接符 274"/>
          <p:cNvCxnSpPr/>
          <p:nvPr>
            <p:custDataLst>
              <p:tags r:id="rId13"/>
            </p:custDataLst>
          </p:nvPr>
        </p:nvCxnSpPr>
        <p:spPr>
          <a:xfrm>
            <a:off x="7130839" y="3750400"/>
            <a:ext cx="0" cy="847465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76" name="椭圆 275"/>
          <p:cNvSpPr/>
          <p:nvPr>
            <p:custDataLst>
              <p:tags r:id="rId14"/>
            </p:custDataLst>
          </p:nvPr>
        </p:nvSpPr>
        <p:spPr>
          <a:xfrm flipV="1">
            <a:off x="7039342" y="3564138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7" name="椭圆 276"/>
          <p:cNvSpPr/>
          <p:nvPr>
            <p:custDataLst>
              <p:tags r:id="rId15"/>
            </p:custDataLst>
          </p:nvPr>
        </p:nvSpPr>
        <p:spPr>
          <a:xfrm flipV="1">
            <a:off x="7081169" y="3606619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8" name="椭圆 277"/>
          <p:cNvSpPr/>
          <p:nvPr>
            <p:custDataLst>
              <p:tags r:id="rId16"/>
            </p:custDataLst>
          </p:nvPr>
        </p:nvSpPr>
        <p:spPr>
          <a:xfrm flipV="1">
            <a:off x="3758516" y="4424865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9" name="直接连接符 278"/>
          <p:cNvCxnSpPr/>
          <p:nvPr>
            <p:custDataLst>
              <p:tags r:id="rId17"/>
            </p:custDataLst>
          </p:nvPr>
        </p:nvCxnSpPr>
        <p:spPr>
          <a:xfrm>
            <a:off x="3811453" y="4539890"/>
            <a:ext cx="0" cy="1112963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0" name="椭圆 279"/>
          <p:cNvSpPr/>
          <p:nvPr>
            <p:custDataLst>
              <p:tags r:id="rId18"/>
            </p:custDataLst>
          </p:nvPr>
        </p:nvSpPr>
        <p:spPr>
          <a:xfrm flipV="1">
            <a:off x="8529438" y="4660797"/>
            <a:ext cx="264040" cy="264032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1" name="直接连接符 280"/>
          <p:cNvCxnSpPr/>
          <p:nvPr>
            <p:custDataLst>
              <p:tags r:id="rId19"/>
            </p:custDataLst>
          </p:nvPr>
        </p:nvCxnSpPr>
        <p:spPr>
          <a:xfrm>
            <a:off x="8660148" y="4953588"/>
            <a:ext cx="0" cy="412902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2" name="椭圆 281"/>
          <p:cNvSpPr/>
          <p:nvPr>
            <p:custDataLst>
              <p:tags r:id="rId20"/>
            </p:custDataLst>
          </p:nvPr>
        </p:nvSpPr>
        <p:spPr>
          <a:xfrm flipV="1">
            <a:off x="4949286" y="4972540"/>
            <a:ext cx="327062" cy="32705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3" name="直接连接符 282"/>
          <p:cNvCxnSpPr/>
          <p:nvPr>
            <p:custDataLst>
              <p:tags r:id="rId21"/>
            </p:custDataLst>
          </p:nvPr>
        </p:nvCxnSpPr>
        <p:spPr>
          <a:xfrm>
            <a:off x="5110059" y="5351600"/>
            <a:ext cx="0" cy="722502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4" name="图形 15"/>
          <p:cNvSpPr/>
          <p:nvPr>
            <p:custDataLst>
              <p:tags r:id="rId22"/>
            </p:custDataLst>
          </p:nvPr>
        </p:nvSpPr>
        <p:spPr>
          <a:xfrm>
            <a:off x="5016602" y="5042470"/>
            <a:ext cx="187014" cy="182226"/>
          </a:xfrm>
          <a:custGeom>
            <a:avLst/>
            <a:gdLst>
              <a:gd name="connsiteX0" fmla="*/ 754063 w 1547773"/>
              <a:gd name="connsiteY0" fmla="*/ 19 h 1508143"/>
              <a:gd name="connsiteX1" fmla="*/ 1066998 w 1547773"/>
              <a:gd name="connsiteY1" fmla="*/ 67805 h 1508143"/>
              <a:gd name="connsiteX2" fmla="*/ 947341 w 1547773"/>
              <a:gd name="connsiteY2" fmla="*/ 181430 h 1508143"/>
              <a:gd name="connsiteX3" fmla="*/ 916583 w 1547773"/>
              <a:gd name="connsiteY3" fmla="*/ 293944 h 1508143"/>
              <a:gd name="connsiteX4" fmla="*/ 918766 w 1547773"/>
              <a:gd name="connsiteY4" fmla="*/ 301406 h 1508143"/>
              <a:gd name="connsiteX5" fmla="*/ 936784 w 1547773"/>
              <a:gd name="connsiteY5" fmla="*/ 357484 h 1508143"/>
              <a:gd name="connsiteX6" fmla="*/ 754063 w 1547773"/>
              <a:gd name="connsiteY6" fmla="*/ 317519 h 1508143"/>
              <a:gd name="connsiteX7" fmla="*/ 317500 w 1547773"/>
              <a:gd name="connsiteY7" fmla="*/ 754081 h 1508143"/>
              <a:gd name="connsiteX8" fmla="*/ 754063 w 1547773"/>
              <a:gd name="connsiteY8" fmla="*/ 1190644 h 1508143"/>
              <a:gd name="connsiteX9" fmla="*/ 1190625 w 1547773"/>
              <a:gd name="connsiteY9" fmla="*/ 754081 h 1508143"/>
              <a:gd name="connsiteX10" fmla="*/ 1163280 w 1547773"/>
              <a:gd name="connsiteY10" fmla="*/ 601681 h 1508143"/>
              <a:gd name="connsiteX11" fmla="*/ 1264722 w 1547773"/>
              <a:gd name="connsiteY11" fmla="*/ 630455 h 1508143"/>
              <a:gd name="connsiteX12" fmla="*/ 1373148 w 1547773"/>
              <a:gd name="connsiteY12" fmla="*/ 586640 h 1508143"/>
              <a:gd name="connsiteX13" fmla="*/ 1378188 w 1547773"/>
              <a:gd name="connsiteY13" fmla="*/ 581639 h 1508143"/>
              <a:gd name="connsiteX14" fmla="*/ 1462326 w 1547773"/>
              <a:gd name="connsiteY14" fmla="*/ 494604 h 1508143"/>
              <a:gd name="connsiteX15" fmla="*/ 1508125 w 1547773"/>
              <a:gd name="connsiteY15" fmla="*/ 754081 h 1508143"/>
              <a:gd name="connsiteX16" fmla="*/ 754063 w 1547773"/>
              <a:gd name="connsiteY16" fmla="*/ 1508144 h 1508143"/>
              <a:gd name="connsiteX17" fmla="*/ 0 w 1547773"/>
              <a:gd name="connsiteY17" fmla="*/ 754081 h 1508143"/>
              <a:gd name="connsiteX18" fmla="*/ 754063 w 1547773"/>
              <a:gd name="connsiteY18" fmla="*/ 19 h 1508143"/>
              <a:gd name="connsiteX19" fmla="*/ 754063 w 1547773"/>
              <a:gd name="connsiteY19" fmla="*/ 436581 h 1508143"/>
              <a:gd name="connsiteX20" fmla="*/ 895429 w 1547773"/>
              <a:gd name="connsiteY20" fmla="*/ 469720 h 1508143"/>
              <a:gd name="connsiteX21" fmla="*/ 700842 w 1547773"/>
              <a:gd name="connsiteY21" fmla="*/ 673952 h 1508143"/>
              <a:gd name="connsiteX22" fmla="*/ 720765 w 1547773"/>
              <a:gd name="connsiteY22" fmla="*/ 828138 h 1508143"/>
              <a:gd name="connsiteX23" fmla="*/ 887889 w 1547773"/>
              <a:gd name="connsiteY23" fmla="*/ 833139 h 1508143"/>
              <a:gd name="connsiteX24" fmla="*/ 892294 w 1547773"/>
              <a:gd name="connsiteY24" fmla="*/ 829170 h 1508143"/>
              <a:gd name="connsiteX25" fmla="*/ 1059299 w 1547773"/>
              <a:gd name="connsiteY25" fmla="*/ 666372 h 1508143"/>
              <a:gd name="connsiteX26" fmla="*/ 841864 w 1547773"/>
              <a:gd name="connsiteY26" fmla="*/ 1059226 h 1508143"/>
              <a:gd name="connsiteX27" fmla="*/ 449010 w 1547773"/>
              <a:gd name="connsiteY27" fmla="*/ 841791 h 1508143"/>
              <a:gd name="connsiteX28" fmla="*/ 666445 w 1547773"/>
              <a:gd name="connsiteY28" fmla="*/ 448936 h 1508143"/>
              <a:gd name="connsiteX29" fmla="*/ 754063 w 1547773"/>
              <a:gd name="connsiteY29" fmla="*/ 436581 h 1508143"/>
              <a:gd name="connsiteX30" fmla="*/ 1290876 w 1547773"/>
              <a:gd name="connsiteY30" fmla="*/ 11330 h 1508143"/>
              <a:gd name="connsiteX31" fmla="*/ 1300202 w 1547773"/>
              <a:gd name="connsiteY31" fmla="*/ 26451 h 1508143"/>
              <a:gd name="connsiteX32" fmla="*/ 1355368 w 1547773"/>
              <a:gd name="connsiteY32" fmla="*/ 192543 h 1508143"/>
              <a:gd name="connsiteX33" fmla="*/ 1521341 w 1547773"/>
              <a:gd name="connsiteY33" fmla="*/ 247629 h 1508143"/>
              <a:gd name="connsiteX34" fmla="*/ 1545787 w 1547773"/>
              <a:gd name="connsiteY34" fmla="*/ 296463 h 1508143"/>
              <a:gd name="connsiteX35" fmla="*/ 1536502 w 1547773"/>
              <a:gd name="connsiteY35" fmla="*/ 311526 h 1508143"/>
              <a:gd name="connsiteX36" fmla="*/ 1313259 w 1547773"/>
              <a:gd name="connsiteY36" fmla="*/ 534808 h 1508143"/>
              <a:gd name="connsiteX37" fmla="*/ 1234202 w 1547773"/>
              <a:gd name="connsiteY37" fmla="*/ 553461 h 1508143"/>
              <a:gd name="connsiteX38" fmla="*/ 1115854 w 1547773"/>
              <a:gd name="connsiteY38" fmla="*/ 513853 h 1508143"/>
              <a:gd name="connsiteX39" fmla="*/ 852884 w 1547773"/>
              <a:gd name="connsiteY39" fmla="*/ 776822 h 1508143"/>
              <a:gd name="connsiteX40" fmla="*/ 771009 w 1547773"/>
              <a:gd name="connsiteY40" fmla="*/ 778303 h 1508143"/>
              <a:gd name="connsiteX41" fmla="*/ 769528 w 1547773"/>
              <a:gd name="connsiteY41" fmla="*/ 696428 h 1508143"/>
              <a:gd name="connsiteX42" fmla="*/ 771009 w 1547773"/>
              <a:gd name="connsiteY42" fmla="*/ 694947 h 1508143"/>
              <a:gd name="connsiteX43" fmla="*/ 1033423 w 1547773"/>
              <a:gd name="connsiteY43" fmla="*/ 432533 h 1508143"/>
              <a:gd name="connsiteX44" fmla="*/ 994132 w 1547773"/>
              <a:gd name="connsiteY44" fmla="*/ 313471 h 1508143"/>
              <a:gd name="connsiteX45" fmla="*/ 1012904 w 1547773"/>
              <a:gd name="connsiteY45" fmla="*/ 234731 h 1508143"/>
              <a:gd name="connsiteX46" fmla="*/ 1236305 w 1547773"/>
              <a:gd name="connsiteY46" fmla="*/ 11290 h 1508143"/>
              <a:gd name="connsiteX47" fmla="*/ 1290876 w 1547773"/>
              <a:gd name="connsiteY47" fmla="*/ 11290 h 150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7773" h="1508143">
                <a:moveTo>
                  <a:pt x="754063" y="19"/>
                </a:moveTo>
                <a:cubicBezTo>
                  <a:pt x="865704" y="19"/>
                  <a:pt x="971669" y="24268"/>
                  <a:pt x="1066998" y="67805"/>
                </a:cubicBezTo>
                <a:lnTo>
                  <a:pt x="947341" y="181430"/>
                </a:lnTo>
                <a:cubicBezTo>
                  <a:pt x="917906" y="210853"/>
                  <a:pt x="906210" y="253639"/>
                  <a:pt x="916583" y="293944"/>
                </a:cubicBezTo>
                <a:lnTo>
                  <a:pt x="918766" y="301406"/>
                </a:lnTo>
                <a:lnTo>
                  <a:pt x="936784" y="357484"/>
                </a:lnTo>
                <a:cubicBezTo>
                  <a:pt x="879496" y="331069"/>
                  <a:pt x="817147" y="317432"/>
                  <a:pt x="754063" y="317519"/>
                </a:cubicBezTo>
                <a:cubicBezTo>
                  <a:pt x="512961" y="317519"/>
                  <a:pt x="317500" y="512980"/>
                  <a:pt x="317500" y="754081"/>
                </a:cubicBezTo>
                <a:cubicBezTo>
                  <a:pt x="317500" y="995183"/>
                  <a:pt x="512961" y="1190644"/>
                  <a:pt x="754063" y="1190644"/>
                </a:cubicBezTo>
                <a:cubicBezTo>
                  <a:pt x="995164" y="1190644"/>
                  <a:pt x="1190625" y="995183"/>
                  <a:pt x="1190625" y="754081"/>
                </a:cubicBezTo>
                <a:cubicBezTo>
                  <a:pt x="1190625" y="700503"/>
                  <a:pt x="1180981" y="649147"/>
                  <a:pt x="1163280" y="601681"/>
                </a:cubicBezTo>
                <a:lnTo>
                  <a:pt x="1264722" y="630455"/>
                </a:lnTo>
                <a:cubicBezTo>
                  <a:pt x="1304766" y="643829"/>
                  <a:pt x="1342509" y="616366"/>
                  <a:pt x="1373148" y="586640"/>
                </a:cubicBezTo>
                <a:lnTo>
                  <a:pt x="1378188" y="581639"/>
                </a:lnTo>
                <a:lnTo>
                  <a:pt x="1462326" y="494604"/>
                </a:lnTo>
                <a:cubicBezTo>
                  <a:pt x="1492732" y="577730"/>
                  <a:pt x="1508236" y="665569"/>
                  <a:pt x="1508125" y="754081"/>
                </a:cubicBezTo>
                <a:cubicBezTo>
                  <a:pt x="1508125" y="1170522"/>
                  <a:pt x="1170503" y="1508144"/>
                  <a:pt x="754063" y="1508144"/>
                </a:cubicBezTo>
                <a:cubicBezTo>
                  <a:pt x="337622" y="1508144"/>
                  <a:pt x="0" y="1170522"/>
                  <a:pt x="0" y="754081"/>
                </a:cubicBezTo>
                <a:cubicBezTo>
                  <a:pt x="0" y="337640"/>
                  <a:pt x="337622" y="19"/>
                  <a:pt x="754063" y="19"/>
                </a:cubicBezTo>
                <a:close/>
                <a:moveTo>
                  <a:pt x="754063" y="436581"/>
                </a:moveTo>
                <a:cubicBezTo>
                  <a:pt x="804862" y="436581"/>
                  <a:pt x="852845" y="448487"/>
                  <a:pt x="895429" y="469720"/>
                </a:cubicBezTo>
                <a:lnTo>
                  <a:pt x="700842" y="673952"/>
                </a:lnTo>
                <a:cubicBezTo>
                  <a:pt x="666393" y="708401"/>
                  <a:pt x="677188" y="786784"/>
                  <a:pt x="720765" y="828138"/>
                </a:cubicBezTo>
                <a:cubicBezTo>
                  <a:pt x="762595" y="867826"/>
                  <a:pt x="850463" y="864016"/>
                  <a:pt x="887889" y="833139"/>
                </a:cubicBezTo>
                <a:lnTo>
                  <a:pt x="892294" y="829170"/>
                </a:lnTo>
                <a:lnTo>
                  <a:pt x="1059299" y="666372"/>
                </a:lnTo>
                <a:cubicBezTo>
                  <a:pt x="1107740" y="834899"/>
                  <a:pt x="1010390" y="1010785"/>
                  <a:pt x="841864" y="1059226"/>
                </a:cubicBezTo>
                <a:cubicBezTo>
                  <a:pt x="673337" y="1107667"/>
                  <a:pt x="497450" y="1010317"/>
                  <a:pt x="449010" y="841791"/>
                </a:cubicBezTo>
                <a:cubicBezTo>
                  <a:pt x="400569" y="673264"/>
                  <a:pt x="497918" y="497377"/>
                  <a:pt x="666445" y="448936"/>
                </a:cubicBezTo>
                <a:cubicBezTo>
                  <a:pt x="694931" y="440749"/>
                  <a:pt x="724423" y="436590"/>
                  <a:pt x="754063" y="436581"/>
                </a:cubicBezTo>
                <a:close/>
                <a:moveTo>
                  <a:pt x="1290876" y="11330"/>
                </a:moveTo>
                <a:cubicBezTo>
                  <a:pt x="1295118" y="15577"/>
                  <a:pt x="1298311" y="20754"/>
                  <a:pt x="1300202" y="26451"/>
                </a:cubicBezTo>
                <a:lnTo>
                  <a:pt x="1355368" y="192543"/>
                </a:lnTo>
                <a:lnTo>
                  <a:pt x="1521341" y="247629"/>
                </a:lnTo>
                <a:cubicBezTo>
                  <a:pt x="1541577" y="254363"/>
                  <a:pt x="1552522" y="276227"/>
                  <a:pt x="1545787" y="296463"/>
                </a:cubicBezTo>
                <a:cubicBezTo>
                  <a:pt x="1543900" y="302135"/>
                  <a:pt x="1540721" y="307291"/>
                  <a:pt x="1536502" y="311526"/>
                </a:cubicBezTo>
                <a:lnTo>
                  <a:pt x="1313259" y="534808"/>
                </a:lnTo>
                <a:cubicBezTo>
                  <a:pt x="1292573" y="555509"/>
                  <a:pt x="1261960" y="562732"/>
                  <a:pt x="1234202" y="553461"/>
                </a:cubicBezTo>
                <a:lnTo>
                  <a:pt x="1115854" y="513853"/>
                </a:lnTo>
                <a:lnTo>
                  <a:pt x="852884" y="776822"/>
                </a:lnTo>
                <a:cubicBezTo>
                  <a:pt x="830684" y="799840"/>
                  <a:pt x="794027" y="800504"/>
                  <a:pt x="771009" y="778303"/>
                </a:cubicBezTo>
                <a:cubicBezTo>
                  <a:pt x="747991" y="756103"/>
                  <a:pt x="747328" y="719446"/>
                  <a:pt x="769528" y="696428"/>
                </a:cubicBezTo>
                <a:cubicBezTo>
                  <a:pt x="770013" y="695925"/>
                  <a:pt x="770506" y="695432"/>
                  <a:pt x="771009" y="694947"/>
                </a:cubicBezTo>
                <a:lnTo>
                  <a:pt x="1033423" y="432533"/>
                </a:lnTo>
                <a:lnTo>
                  <a:pt x="994132" y="313471"/>
                </a:lnTo>
                <a:cubicBezTo>
                  <a:pt x="985023" y="285785"/>
                  <a:pt x="992284" y="255328"/>
                  <a:pt x="1012904" y="234731"/>
                </a:cubicBezTo>
                <a:lnTo>
                  <a:pt x="1236305" y="11290"/>
                </a:lnTo>
                <a:cubicBezTo>
                  <a:pt x="1251381" y="-3763"/>
                  <a:pt x="1275800" y="-3763"/>
                  <a:pt x="1290876" y="1129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5" name="图形 19"/>
          <p:cNvSpPr/>
          <p:nvPr>
            <p:custDataLst>
              <p:tags r:id="rId23"/>
            </p:custDataLst>
          </p:nvPr>
        </p:nvSpPr>
        <p:spPr>
          <a:xfrm>
            <a:off x="8597408" y="4734648"/>
            <a:ext cx="128077" cy="115335"/>
          </a:xfrm>
          <a:custGeom>
            <a:avLst/>
            <a:gdLst>
              <a:gd name="connsiteX0" fmla="*/ 1043984 w 1521932"/>
              <a:gd name="connsiteY0" fmla="*/ 0 h 1370507"/>
              <a:gd name="connsiteX1" fmla="*/ 1273457 w 1521932"/>
              <a:gd name="connsiteY1" fmla="*/ 132834 h 1370507"/>
              <a:gd name="connsiteX2" fmla="*/ 1504359 w 1521932"/>
              <a:gd name="connsiteY2" fmla="*/ 534988 h 1370507"/>
              <a:gd name="connsiteX3" fmla="*/ 1483920 w 1521932"/>
              <a:gd name="connsiteY3" fmla="*/ 693658 h 1370507"/>
              <a:gd name="connsiteX4" fmla="*/ 856858 w 1521932"/>
              <a:gd name="connsiteY4" fmla="*/ 1330960 h 1370507"/>
              <a:gd name="connsiteX5" fmla="*/ 669795 w 1521932"/>
              <a:gd name="connsiteY5" fmla="*/ 1332561 h 1370507"/>
              <a:gd name="connsiteX6" fmla="*/ 666358 w 1521932"/>
              <a:gd name="connsiteY6" fmla="*/ 1329055 h 1370507"/>
              <a:gd name="connsiteX7" fmla="*/ 36160 w 1521932"/>
              <a:gd name="connsiteY7" fmla="*/ 662384 h 1370507"/>
              <a:gd name="connsiteX8" fmla="*/ 19174 w 1521932"/>
              <a:gd name="connsiteY8" fmla="*/ 502920 h 1370507"/>
              <a:gd name="connsiteX9" fmla="*/ 246861 w 1521932"/>
              <a:gd name="connsiteY9" fmla="*/ 127476 h 1370507"/>
              <a:gd name="connsiteX10" fmla="*/ 473040 w 1521932"/>
              <a:gd name="connsiteY10" fmla="*/ 0 h 1370507"/>
              <a:gd name="connsiteX11" fmla="*/ 1043984 w 1521932"/>
              <a:gd name="connsiteY11" fmla="*/ 0 h 1370507"/>
              <a:gd name="connsiteX12" fmla="*/ 1107405 w 1521932"/>
              <a:gd name="connsiteY12" fmla="*/ 549235 h 1370507"/>
              <a:gd name="connsiteX13" fmla="*/ 1023228 w 1521932"/>
              <a:gd name="connsiteY13" fmla="*/ 549235 h 1370507"/>
              <a:gd name="connsiteX14" fmla="*/ 756607 w 1521932"/>
              <a:gd name="connsiteY14" fmla="*/ 815816 h 1370507"/>
              <a:gd name="connsiteX15" fmla="*/ 490026 w 1521932"/>
              <a:gd name="connsiteY15" fmla="*/ 549235 h 1370507"/>
              <a:gd name="connsiteX16" fmla="*/ 405849 w 1521932"/>
              <a:gd name="connsiteY16" fmla="*/ 547772 h 1370507"/>
              <a:gd name="connsiteX17" fmla="*/ 404386 w 1521932"/>
              <a:gd name="connsiteY17" fmla="*/ 631949 h 1370507"/>
              <a:gd name="connsiteX18" fmla="*/ 405849 w 1521932"/>
              <a:gd name="connsiteY18" fmla="*/ 633413 h 1370507"/>
              <a:gd name="connsiteX19" fmla="*/ 714538 w 1521932"/>
              <a:gd name="connsiteY19" fmla="*/ 942102 h 1370507"/>
              <a:gd name="connsiteX20" fmla="*/ 798715 w 1521932"/>
              <a:gd name="connsiteY20" fmla="*/ 942102 h 1370507"/>
              <a:gd name="connsiteX21" fmla="*/ 1107405 w 1521932"/>
              <a:gd name="connsiteY21" fmla="*/ 633413 h 1370507"/>
              <a:gd name="connsiteX22" fmla="*/ 1107405 w 1521932"/>
              <a:gd name="connsiteY22" fmla="*/ 549235 h 13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1932" h="1370507">
                <a:moveTo>
                  <a:pt x="1043984" y="0"/>
                </a:moveTo>
                <a:cubicBezTo>
                  <a:pt x="1138743" y="-6"/>
                  <a:pt x="1226270" y="50660"/>
                  <a:pt x="1273457" y="132834"/>
                </a:cubicBezTo>
                <a:lnTo>
                  <a:pt x="1504359" y="534988"/>
                </a:lnTo>
                <a:cubicBezTo>
                  <a:pt x="1533926" y="586471"/>
                  <a:pt x="1525569" y="651348"/>
                  <a:pt x="1483920" y="693658"/>
                </a:cubicBezTo>
                <a:lnTo>
                  <a:pt x="856858" y="1330960"/>
                </a:lnTo>
                <a:cubicBezTo>
                  <a:pt x="805644" y="1383058"/>
                  <a:pt x="721893" y="1383775"/>
                  <a:pt x="669795" y="1332561"/>
                </a:cubicBezTo>
                <a:cubicBezTo>
                  <a:pt x="668627" y="1331414"/>
                  <a:pt x="667481" y="1330245"/>
                  <a:pt x="666358" y="1329055"/>
                </a:cubicBezTo>
                <a:lnTo>
                  <a:pt x="36160" y="662384"/>
                </a:lnTo>
                <a:cubicBezTo>
                  <a:pt x="-4751" y="619113"/>
                  <a:pt x="-11704" y="553839"/>
                  <a:pt x="19174" y="502920"/>
                </a:cubicBezTo>
                <a:lnTo>
                  <a:pt x="246861" y="127476"/>
                </a:lnTo>
                <a:cubicBezTo>
                  <a:pt x="294792" y="48374"/>
                  <a:pt x="380549" y="41"/>
                  <a:pt x="473040" y="0"/>
                </a:cubicBezTo>
                <a:lnTo>
                  <a:pt x="1043984" y="0"/>
                </a:lnTo>
                <a:close/>
                <a:moveTo>
                  <a:pt x="1107405" y="549235"/>
                </a:moveTo>
                <a:cubicBezTo>
                  <a:pt x="1084158" y="525995"/>
                  <a:pt x="1046475" y="525995"/>
                  <a:pt x="1023228" y="549235"/>
                </a:cubicBezTo>
                <a:lnTo>
                  <a:pt x="756607" y="815816"/>
                </a:lnTo>
                <a:lnTo>
                  <a:pt x="490026" y="549235"/>
                </a:lnTo>
                <a:cubicBezTo>
                  <a:pt x="467185" y="525586"/>
                  <a:pt x="429498" y="524931"/>
                  <a:pt x="405849" y="547772"/>
                </a:cubicBezTo>
                <a:cubicBezTo>
                  <a:pt x="382200" y="570613"/>
                  <a:pt x="381545" y="608301"/>
                  <a:pt x="404386" y="631949"/>
                </a:cubicBezTo>
                <a:cubicBezTo>
                  <a:pt x="404865" y="632446"/>
                  <a:pt x="405353" y="632933"/>
                  <a:pt x="405849" y="633413"/>
                </a:cubicBezTo>
                <a:lnTo>
                  <a:pt x="714538" y="942102"/>
                </a:lnTo>
                <a:cubicBezTo>
                  <a:pt x="737785" y="965342"/>
                  <a:pt x="775469" y="965342"/>
                  <a:pt x="798715" y="942102"/>
                </a:cubicBezTo>
                <a:lnTo>
                  <a:pt x="1107405" y="633413"/>
                </a:lnTo>
                <a:cubicBezTo>
                  <a:pt x="1130645" y="610166"/>
                  <a:pt x="1130645" y="572482"/>
                  <a:pt x="1107405" y="54923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6" name="图形 27"/>
          <p:cNvSpPr/>
          <p:nvPr>
            <p:custDataLst>
              <p:tags r:id="rId24"/>
            </p:custDataLst>
          </p:nvPr>
        </p:nvSpPr>
        <p:spPr>
          <a:xfrm>
            <a:off x="4113394" y="3767392"/>
            <a:ext cx="181121" cy="139302"/>
          </a:xfrm>
          <a:custGeom>
            <a:avLst/>
            <a:gdLst>
              <a:gd name="connsiteX0" fmla="*/ 2390182 w 2476872"/>
              <a:gd name="connsiteY0" fmla="*/ 282512 h 1905000"/>
              <a:gd name="connsiteX1" fmla="*/ 2476872 w 2476872"/>
              <a:gd name="connsiteY1" fmla="*/ 363284 h 1905000"/>
              <a:gd name="connsiteX2" fmla="*/ 2476872 w 2476872"/>
              <a:gd name="connsiteY2" fmla="*/ 1541717 h 1905000"/>
              <a:gd name="connsiteX3" fmla="*/ 2435909 w 2476872"/>
              <a:gd name="connsiteY3" fmla="*/ 1610297 h 1905000"/>
              <a:gd name="connsiteX4" fmla="*/ 2349218 w 2476872"/>
              <a:gd name="connsiteY4" fmla="*/ 1614392 h 1905000"/>
              <a:gd name="connsiteX5" fmla="*/ 1938819 w 2476872"/>
              <a:gd name="connsiteY5" fmla="*/ 1444847 h 1905000"/>
              <a:gd name="connsiteX6" fmla="*/ 1938819 w 2476872"/>
              <a:gd name="connsiteY6" fmla="*/ 1747552 h 1905000"/>
              <a:gd name="connsiteX7" fmla="*/ 1761056 w 2476872"/>
              <a:gd name="connsiteY7" fmla="*/ 1905000 h 1905000"/>
              <a:gd name="connsiteX8" fmla="*/ 177763 w 2476872"/>
              <a:gd name="connsiteY8" fmla="*/ 1905000 h 1905000"/>
              <a:gd name="connsiteX9" fmla="*/ 0 w 2476872"/>
              <a:gd name="connsiteY9" fmla="*/ 1747552 h 1905000"/>
              <a:gd name="connsiteX10" fmla="*/ 0 w 2476872"/>
              <a:gd name="connsiteY10" fmla="*/ 157448 h 1905000"/>
              <a:gd name="connsiteX11" fmla="*/ 177858 w 2476872"/>
              <a:gd name="connsiteY11" fmla="*/ 0 h 1905000"/>
              <a:gd name="connsiteX12" fmla="*/ 1765629 w 2476872"/>
              <a:gd name="connsiteY12" fmla="*/ 0 h 1905000"/>
              <a:gd name="connsiteX13" fmla="*/ 1943392 w 2476872"/>
              <a:gd name="connsiteY13" fmla="*/ 157448 h 1905000"/>
              <a:gd name="connsiteX14" fmla="*/ 1943392 w 2476872"/>
              <a:gd name="connsiteY14" fmla="*/ 460058 h 1905000"/>
              <a:gd name="connsiteX15" fmla="*/ 2353791 w 2476872"/>
              <a:gd name="connsiteY15" fmla="*/ 290513 h 1905000"/>
              <a:gd name="connsiteX16" fmla="*/ 2390277 w 2476872"/>
              <a:gd name="connsiteY16" fmla="*/ 282416 h 1905000"/>
              <a:gd name="connsiteX17" fmla="*/ 1292737 w 2476872"/>
              <a:gd name="connsiteY17" fmla="*/ 986600 h 1905000"/>
              <a:gd name="connsiteX18" fmla="*/ 1325541 w 2476872"/>
              <a:gd name="connsiteY18" fmla="*/ 855950 h 1905000"/>
              <a:gd name="connsiteX19" fmla="*/ 1292737 w 2476872"/>
              <a:gd name="connsiteY19" fmla="*/ 823151 h 1905000"/>
              <a:gd name="connsiteX20" fmla="*/ 811080 w 2476872"/>
              <a:gd name="connsiteY20" fmla="*/ 534543 h 1905000"/>
              <a:gd name="connsiteX21" fmla="*/ 680398 w 2476872"/>
              <a:gd name="connsiteY21" fmla="*/ 567289 h 1905000"/>
              <a:gd name="connsiteX22" fmla="*/ 666850 w 2476872"/>
              <a:gd name="connsiteY22" fmla="*/ 616077 h 1905000"/>
              <a:gd name="connsiteX23" fmla="*/ 666850 w 2476872"/>
              <a:gd name="connsiteY23" fmla="*/ 1193483 h 1905000"/>
              <a:gd name="connsiteX24" fmla="*/ 762190 w 2476872"/>
              <a:gd name="connsiteY24" fmla="*/ 1288657 h 1905000"/>
              <a:gd name="connsiteX25" fmla="*/ 811080 w 2476872"/>
              <a:gd name="connsiteY25" fmla="*/ 1275112 h 1905000"/>
              <a:gd name="connsiteX26" fmla="*/ 1292641 w 2476872"/>
              <a:gd name="connsiteY26" fmla="*/ 986504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872" h="1905000">
                <a:moveTo>
                  <a:pt x="2390182" y="282512"/>
                </a:moveTo>
                <a:cubicBezTo>
                  <a:pt x="2440386" y="282512"/>
                  <a:pt x="2476872" y="318802"/>
                  <a:pt x="2476872" y="363284"/>
                </a:cubicBezTo>
                <a:lnTo>
                  <a:pt x="2476872" y="1541717"/>
                </a:lnTo>
                <a:cubicBezTo>
                  <a:pt x="2476872" y="1570006"/>
                  <a:pt x="2463154" y="1594199"/>
                  <a:pt x="2435909" y="1610297"/>
                </a:cubicBezTo>
                <a:cubicBezTo>
                  <a:pt x="2408472" y="1622489"/>
                  <a:pt x="2376559" y="1626489"/>
                  <a:pt x="2349218" y="1614392"/>
                </a:cubicBezTo>
                <a:lnTo>
                  <a:pt x="1938819" y="1444847"/>
                </a:lnTo>
                <a:lnTo>
                  <a:pt x="1938819" y="1747552"/>
                </a:lnTo>
                <a:cubicBezTo>
                  <a:pt x="1938819" y="1832324"/>
                  <a:pt x="1861369" y="1905000"/>
                  <a:pt x="1761056" y="1905000"/>
                </a:cubicBezTo>
                <a:lnTo>
                  <a:pt x="177763" y="1905000"/>
                </a:lnTo>
                <a:cubicBezTo>
                  <a:pt x="82213" y="1905000"/>
                  <a:pt x="0" y="1836420"/>
                  <a:pt x="0" y="1747552"/>
                </a:cubicBezTo>
                <a:lnTo>
                  <a:pt x="0" y="157448"/>
                </a:lnTo>
                <a:cubicBezTo>
                  <a:pt x="0" y="72676"/>
                  <a:pt x="77545" y="0"/>
                  <a:pt x="177858" y="0"/>
                </a:cubicBezTo>
                <a:lnTo>
                  <a:pt x="1765629" y="0"/>
                </a:lnTo>
                <a:cubicBezTo>
                  <a:pt x="1861369" y="0"/>
                  <a:pt x="1943392" y="68580"/>
                  <a:pt x="1943392" y="157448"/>
                </a:cubicBezTo>
                <a:lnTo>
                  <a:pt x="1943392" y="460058"/>
                </a:lnTo>
                <a:lnTo>
                  <a:pt x="2353791" y="290513"/>
                </a:lnTo>
                <a:cubicBezTo>
                  <a:pt x="2365296" y="285422"/>
                  <a:pt x="2377698" y="282670"/>
                  <a:pt x="2390277" y="282416"/>
                </a:cubicBezTo>
                <a:close/>
                <a:moveTo>
                  <a:pt x="1292737" y="986600"/>
                </a:moveTo>
                <a:cubicBezTo>
                  <a:pt x="1337879" y="959579"/>
                  <a:pt x="1352566" y="901085"/>
                  <a:pt x="1325541" y="855950"/>
                </a:cubicBezTo>
                <a:cubicBezTo>
                  <a:pt x="1317477" y="842481"/>
                  <a:pt x="1306208" y="831214"/>
                  <a:pt x="1292737" y="823151"/>
                </a:cubicBezTo>
                <a:lnTo>
                  <a:pt x="811080" y="534543"/>
                </a:lnTo>
                <a:cubicBezTo>
                  <a:pt x="765950" y="507504"/>
                  <a:pt x="707441" y="522165"/>
                  <a:pt x="680398" y="567289"/>
                </a:cubicBezTo>
                <a:cubicBezTo>
                  <a:pt x="671562" y="582032"/>
                  <a:pt x="666881" y="598890"/>
                  <a:pt x="666850" y="616077"/>
                </a:cubicBezTo>
                <a:lnTo>
                  <a:pt x="666850" y="1193483"/>
                </a:lnTo>
                <a:cubicBezTo>
                  <a:pt x="666892" y="1246088"/>
                  <a:pt x="709577" y="1288699"/>
                  <a:pt x="762190" y="1288657"/>
                </a:cubicBezTo>
                <a:cubicBezTo>
                  <a:pt x="779412" y="1288644"/>
                  <a:pt x="796308" y="1283963"/>
                  <a:pt x="811080" y="1275112"/>
                </a:cubicBezTo>
                <a:lnTo>
                  <a:pt x="1292641" y="98650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7" name="任意多边形: 形状 286"/>
          <p:cNvSpPr/>
          <p:nvPr>
            <p:custDataLst>
              <p:tags r:id="rId25"/>
            </p:custDataLst>
          </p:nvPr>
        </p:nvSpPr>
        <p:spPr>
          <a:xfrm>
            <a:off x="5421150" y="3716415"/>
            <a:ext cx="1343154" cy="1343161"/>
          </a:xfrm>
          <a:custGeom>
            <a:avLst/>
            <a:gdLst>
              <a:gd name="connsiteX0" fmla="*/ 216236 w 216800"/>
              <a:gd name="connsiteY0" fmla="*/ 137858 h 216801"/>
              <a:gd name="connsiteX1" fmla="*/ 216004 w 216800"/>
              <a:gd name="connsiteY1" fmla="*/ 144612 h 216801"/>
              <a:gd name="connsiteX2" fmla="*/ 213679 w 216800"/>
              <a:gd name="connsiteY2" fmla="*/ 152646 h 216801"/>
              <a:gd name="connsiteX3" fmla="*/ 209726 w 216800"/>
              <a:gd name="connsiteY3" fmla="*/ 159981 h 216801"/>
              <a:gd name="connsiteX4" fmla="*/ 204611 w 216800"/>
              <a:gd name="connsiteY4" fmla="*/ 164638 h 216801"/>
              <a:gd name="connsiteX5" fmla="*/ 199728 w 216800"/>
              <a:gd name="connsiteY5" fmla="*/ 166036 h 216801"/>
              <a:gd name="connsiteX6" fmla="*/ 195078 w 216800"/>
              <a:gd name="connsiteY6" fmla="*/ 165104 h 216801"/>
              <a:gd name="connsiteX7" fmla="*/ 189265 w 216800"/>
              <a:gd name="connsiteY7" fmla="*/ 163823 h 216801"/>
              <a:gd name="connsiteX8" fmla="*/ 182173 w 216800"/>
              <a:gd name="connsiteY8" fmla="*/ 163590 h 216801"/>
              <a:gd name="connsiteX9" fmla="*/ 174966 w 216800"/>
              <a:gd name="connsiteY9" fmla="*/ 165104 h 216801"/>
              <a:gd name="connsiteX10" fmla="*/ 168804 w 216800"/>
              <a:gd name="connsiteY10" fmla="*/ 169063 h 216801"/>
              <a:gd name="connsiteX11" fmla="*/ 162293 w 216800"/>
              <a:gd name="connsiteY11" fmla="*/ 182336 h 216801"/>
              <a:gd name="connsiteX12" fmla="*/ 164386 w 216800"/>
              <a:gd name="connsiteY12" fmla="*/ 196542 h 216801"/>
              <a:gd name="connsiteX13" fmla="*/ 163688 w 216800"/>
              <a:gd name="connsiteY13" fmla="*/ 205856 h 216801"/>
              <a:gd name="connsiteX14" fmla="*/ 159271 w 216800"/>
              <a:gd name="connsiteY14" fmla="*/ 209698 h 216801"/>
              <a:gd name="connsiteX15" fmla="*/ 152644 w 216800"/>
              <a:gd name="connsiteY15" fmla="*/ 213307 h 216801"/>
              <a:gd name="connsiteX16" fmla="*/ 145087 w 216800"/>
              <a:gd name="connsiteY16" fmla="*/ 215870 h 216801"/>
              <a:gd name="connsiteX17" fmla="*/ 138112 w 216800"/>
              <a:gd name="connsiteY17" fmla="*/ 216802 h 216801"/>
              <a:gd name="connsiteX18" fmla="*/ 134159 w 216800"/>
              <a:gd name="connsiteY18" fmla="*/ 215171 h 216801"/>
              <a:gd name="connsiteX19" fmla="*/ 131602 w 216800"/>
              <a:gd name="connsiteY19" fmla="*/ 211679 h 216801"/>
              <a:gd name="connsiteX20" fmla="*/ 131369 w 216800"/>
              <a:gd name="connsiteY20" fmla="*/ 211679 h 216801"/>
              <a:gd name="connsiteX21" fmla="*/ 122650 w 216800"/>
              <a:gd name="connsiteY21" fmla="*/ 199219 h 216801"/>
              <a:gd name="connsiteX22" fmla="*/ 108350 w 216800"/>
              <a:gd name="connsiteY22" fmla="*/ 193979 h 216801"/>
              <a:gd name="connsiteX23" fmla="*/ 94051 w 216800"/>
              <a:gd name="connsiteY23" fmla="*/ 199219 h 216801"/>
              <a:gd name="connsiteX24" fmla="*/ 85099 w 216800"/>
              <a:gd name="connsiteY24" fmla="*/ 211444 h 216801"/>
              <a:gd name="connsiteX25" fmla="*/ 81611 w 216800"/>
              <a:gd name="connsiteY25" fmla="*/ 215520 h 216801"/>
              <a:gd name="connsiteX26" fmla="*/ 76496 w 216800"/>
              <a:gd name="connsiteY26" fmla="*/ 216802 h 216801"/>
              <a:gd name="connsiteX27" fmla="*/ 69172 w 216800"/>
              <a:gd name="connsiteY27" fmla="*/ 215636 h 216801"/>
              <a:gd name="connsiteX28" fmla="*/ 61034 w 216800"/>
              <a:gd name="connsiteY28" fmla="*/ 212725 h 216801"/>
              <a:gd name="connsiteX29" fmla="*/ 53710 w 216800"/>
              <a:gd name="connsiteY29" fmla="*/ 208651 h 216801"/>
              <a:gd name="connsiteX30" fmla="*/ 48827 w 216800"/>
              <a:gd name="connsiteY30" fmla="*/ 203993 h 216801"/>
              <a:gd name="connsiteX31" fmla="*/ 47548 w 216800"/>
              <a:gd name="connsiteY31" fmla="*/ 200151 h 216801"/>
              <a:gd name="connsiteX32" fmla="*/ 49292 w 216800"/>
              <a:gd name="connsiteY32" fmla="*/ 193979 h 216801"/>
              <a:gd name="connsiteX33" fmla="*/ 51268 w 216800"/>
              <a:gd name="connsiteY33" fmla="*/ 181754 h 216801"/>
              <a:gd name="connsiteX34" fmla="*/ 45339 w 216800"/>
              <a:gd name="connsiteY34" fmla="*/ 169063 h 216801"/>
              <a:gd name="connsiteX35" fmla="*/ 37434 w 216800"/>
              <a:gd name="connsiteY35" fmla="*/ 164522 h 216801"/>
              <a:gd name="connsiteX36" fmla="*/ 28598 w 216800"/>
              <a:gd name="connsiteY36" fmla="*/ 163707 h 216801"/>
              <a:gd name="connsiteX37" fmla="*/ 18600 w 216800"/>
              <a:gd name="connsiteY37" fmla="*/ 165570 h 216801"/>
              <a:gd name="connsiteX38" fmla="*/ 12090 w 216800"/>
              <a:gd name="connsiteY38" fmla="*/ 165104 h 216801"/>
              <a:gd name="connsiteX39" fmla="*/ 7323 w 216800"/>
              <a:gd name="connsiteY39" fmla="*/ 160796 h 216801"/>
              <a:gd name="connsiteX40" fmla="*/ 3371 w 216800"/>
              <a:gd name="connsiteY40" fmla="*/ 153344 h 216801"/>
              <a:gd name="connsiteX41" fmla="*/ 696 w 216800"/>
              <a:gd name="connsiteY41" fmla="*/ 144961 h 216801"/>
              <a:gd name="connsiteX42" fmla="*/ 231 w 216800"/>
              <a:gd name="connsiteY42" fmla="*/ 137858 h 216801"/>
              <a:gd name="connsiteX43" fmla="*/ 4882 w 216800"/>
              <a:gd name="connsiteY43" fmla="*/ 131338 h 216801"/>
              <a:gd name="connsiteX44" fmla="*/ 17437 w 216800"/>
              <a:gd name="connsiteY44" fmla="*/ 122140 h 216801"/>
              <a:gd name="connsiteX45" fmla="*/ 23018 w 216800"/>
              <a:gd name="connsiteY45" fmla="*/ 107818 h 216801"/>
              <a:gd name="connsiteX46" fmla="*/ 17437 w 216800"/>
              <a:gd name="connsiteY46" fmla="*/ 93613 h 216801"/>
              <a:gd name="connsiteX47" fmla="*/ 4882 w 216800"/>
              <a:gd name="connsiteY47" fmla="*/ 84764 h 216801"/>
              <a:gd name="connsiteX48" fmla="*/ 1394 w 216800"/>
              <a:gd name="connsiteY48" fmla="*/ 81388 h 216801"/>
              <a:gd name="connsiteX49" fmla="*/ -1 w 216800"/>
              <a:gd name="connsiteY49" fmla="*/ 75915 h 216801"/>
              <a:gd name="connsiteX50" fmla="*/ 929 w 216800"/>
              <a:gd name="connsiteY50" fmla="*/ 69162 h 216801"/>
              <a:gd name="connsiteX51" fmla="*/ 3371 w 216800"/>
              <a:gd name="connsiteY51" fmla="*/ 61943 h 216801"/>
              <a:gd name="connsiteX52" fmla="*/ 6858 w 216800"/>
              <a:gd name="connsiteY52" fmla="*/ 55539 h 216801"/>
              <a:gd name="connsiteX53" fmla="*/ 11160 w 216800"/>
              <a:gd name="connsiteY53" fmla="*/ 51231 h 216801"/>
              <a:gd name="connsiteX54" fmla="*/ 14764 w 216800"/>
              <a:gd name="connsiteY54" fmla="*/ 50300 h 216801"/>
              <a:gd name="connsiteX55" fmla="*/ 18600 w 216800"/>
              <a:gd name="connsiteY55" fmla="*/ 51231 h 216801"/>
              <a:gd name="connsiteX56" fmla="*/ 33132 w 216800"/>
              <a:gd name="connsiteY56" fmla="*/ 52978 h 216801"/>
              <a:gd name="connsiteX57" fmla="*/ 46502 w 216800"/>
              <a:gd name="connsiteY57" fmla="*/ 46341 h 216801"/>
              <a:gd name="connsiteX58" fmla="*/ 50571 w 216800"/>
              <a:gd name="connsiteY58" fmla="*/ 39471 h 216801"/>
              <a:gd name="connsiteX59" fmla="*/ 52198 w 216800"/>
              <a:gd name="connsiteY59" fmla="*/ 31437 h 216801"/>
              <a:gd name="connsiteX60" fmla="*/ 52198 w 216800"/>
              <a:gd name="connsiteY60" fmla="*/ 24218 h 216801"/>
              <a:gd name="connsiteX61" fmla="*/ 51617 w 216800"/>
              <a:gd name="connsiteY61" fmla="*/ 19561 h 216801"/>
              <a:gd name="connsiteX62" fmla="*/ 50803 w 216800"/>
              <a:gd name="connsiteY62" fmla="*/ 16301 h 216801"/>
              <a:gd name="connsiteX63" fmla="*/ 51152 w 216800"/>
              <a:gd name="connsiteY63" fmla="*/ 13041 h 216801"/>
              <a:gd name="connsiteX64" fmla="*/ 56151 w 216800"/>
              <a:gd name="connsiteY64" fmla="*/ 7335 h 216801"/>
              <a:gd name="connsiteX65" fmla="*/ 63940 w 216800"/>
              <a:gd name="connsiteY65" fmla="*/ 3260 h 216801"/>
              <a:gd name="connsiteX66" fmla="*/ 72078 w 216800"/>
              <a:gd name="connsiteY66" fmla="*/ 815 h 216801"/>
              <a:gd name="connsiteX67" fmla="*/ 78356 w 216800"/>
              <a:gd name="connsiteY67" fmla="*/ 0 h 216801"/>
              <a:gd name="connsiteX68" fmla="*/ 83123 w 216800"/>
              <a:gd name="connsiteY68" fmla="*/ 1980 h 216801"/>
              <a:gd name="connsiteX69" fmla="*/ 85564 w 216800"/>
              <a:gd name="connsiteY69" fmla="*/ 6055 h 216801"/>
              <a:gd name="connsiteX70" fmla="*/ 93934 w 216800"/>
              <a:gd name="connsiteY70" fmla="*/ 17116 h 216801"/>
              <a:gd name="connsiteX71" fmla="*/ 107653 w 216800"/>
              <a:gd name="connsiteY71" fmla="*/ 21890 h 216801"/>
              <a:gd name="connsiteX72" fmla="*/ 122069 w 216800"/>
              <a:gd name="connsiteY72" fmla="*/ 17349 h 216801"/>
              <a:gd name="connsiteX73" fmla="*/ 130904 w 216800"/>
              <a:gd name="connsiteY73" fmla="*/ 5822 h 216801"/>
              <a:gd name="connsiteX74" fmla="*/ 133811 w 216800"/>
              <a:gd name="connsiteY74" fmla="*/ 1980 h 216801"/>
              <a:gd name="connsiteX75" fmla="*/ 137879 w 216800"/>
              <a:gd name="connsiteY75" fmla="*/ 0 h 216801"/>
              <a:gd name="connsiteX76" fmla="*/ 144971 w 216800"/>
              <a:gd name="connsiteY76" fmla="*/ 931 h 216801"/>
              <a:gd name="connsiteX77" fmla="*/ 152528 w 216800"/>
              <a:gd name="connsiteY77" fmla="*/ 3493 h 216801"/>
              <a:gd name="connsiteX78" fmla="*/ 159387 w 216800"/>
              <a:gd name="connsiteY78" fmla="*/ 7685 h 216801"/>
              <a:gd name="connsiteX79" fmla="*/ 164386 w 216800"/>
              <a:gd name="connsiteY79" fmla="*/ 13273 h 216801"/>
              <a:gd name="connsiteX80" fmla="*/ 165083 w 216800"/>
              <a:gd name="connsiteY80" fmla="*/ 17349 h 216801"/>
              <a:gd name="connsiteX81" fmla="*/ 164153 w 216800"/>
              <a:gd name="connsiteY81" fmla="*/ 20493 h 216801"/>
              <a:gd name="connsiteX82" fmla="*/ 162293 w 216800"/>
              <a:gd name="connsiteY82" fmla="*/ 34697 h 216801"/>
              <a:gd name="connsiteX83" fmla="*/ 169036 w 216800"/>
              <a:gd name="connsiteY83" fmla="*/ 47738 h 216801"/>
              <a:gd name="connsiteX84" fmla="*/ 182755 w 216800"/>
              <a:gd name="connsiteY84" fmla="*/ 53909 h 216801"/>
              <a:gd name="connsiteX85" fmla="*/ 197869 w 216800"/>
              <a:gd name="connsiteY85" fmla="*/ 51231 h 216801"/>
              <a:gd name="connsiteX86" fmla="*/ 202402 w 216800"/>
              <a:gd name="connsiteY86" fmla="*/ 50300 h 216801"/>
              <a:gd name="connsiteX87" fmla="*/ 206935 w 216800"/>
              <a:gd name="connsiteY87" fmla="*/ 52395 h 216801"/>
              <a:gd name="connsiteX88" fmla="*/ 213097 w 216800"/>
              <a:gd name="connsiteY88" fmla="*/ 62292 h 216801"/>
              <a:gd name="connsiteX89" fmla="*/ 216701 w 216800"/>
              <a:gd name="connsiteY89" fmla="*/ 75682 h 216801"/>
              <a:gd name="connsiteX90" fmla="*/ 215424 w 216800"/>
              <a:gd name="connsiteY90" fmla="*/ 81853 h 216801"/>
              <a:gd name="connsiteX91" fmla="*/ 211818 w 216800"/>
              <a:gd name="connsiteY91" fmla="*/ 84764 h 216801"/>
              <a:gd name="connsiteX92" fmla="*/ 199496 w 216800"/>
              <a:gd name="connsiteY92" fmla="*/ 93730 h 216801"/>
              <a:gd name="connsiteX93" fmla="*/ 194380 w 216800"/>
              <a:gd name="connsiteY93" fmla="*/ 108284 h 216801"/>
              <a:gd name="connsiteX94" fmla="*/ 198681 w 216800"/>
              <a:gd name="connsiteY94" fmla="*/ 122140 h 216801"/>
              <a:gd name="connsiteX95" fmla="*/ 209959 w 216800"/>
              <a:gd name="connsiteY95" fmla="*/ 130639 h 216801"/>
              <a:gd name="connsiteX96" fmla="*/ 212748 w 216800"/>
              <a:gd name="connsiteY96" fmla="*/ 132502 h 216801"/>
              <a:gd name="connsiteX97" fmla="*/ 216236 w 216800"/>
              <a:gd name="connsiteY97" fmla="*/ 137858 h 216801"/>
              <a:gd name="connsiteX98" fmla="*/ 108118 w 216800"/>
              <a:gd name="connsiteY98" fmla="*/ 158816 h 216801"/>
              <a:gd name="connsiteX99" fmla="*/ 127881 w 216800"/>
              <a:gd name="connsiteY99" fmla="*/ 154858 h 216801"/>
              <a:gd name="connsiteX100" fmla="*/ 144041 w 216800"/>
              <a:gd name="connsiteY100" fmla="*/ 143913 h 216801"/>
              <a:gd name="connsiteX101" fmla="*/ 154853 w 216800"/>
              <a:gd name="connsiteY101" fmla="*/ 127729 h 216801"/>
              <a:gd name="connsiteX102" fmla="*/ 158805 w 216800"/>
              <a:gd name="connsiteY102" fmla="*/ 108051 h 216801"/>
              <a:gd name="connsiteX103" fmla="*/ 154853 w 216800"/>
              <a:gd name="connsiteY103" fmla="*/ 88374 h 216801"/>
              <a:gd name="connsiteX104" fmla="*/ 144041 w 216800"/>
              <a:gd name="connsiteY104" fmla="*/ 72306 h 216801"/>
              <a:gd name="connsiteX105" fmla="*/ 127881 w 216800"/>
              <a:gd name="connsiteY105" fmla="*/ 61477 h 216801"/>
              <a:gd name="connsiteX106" fmla="*/ 108118 w 216800"/>
              <a:gd name="connsiteY106" fmla="*/ 57519 h 216801"/>
              <a:gd name="connsiteX107" fmla="*/ 88470 w 216800"/>
              <a:gd name="connsiteY107" fmla="*/ 61477 h 216801"/>
              <a:gd name="connsiteX108" fmla="*/ 72427 w 216800"/>
              <a:gd name="connsiteY108" fmla="*/ 72306 h 216801"/>
              <a:gd name="connsiteX109" fmla="*/ 61615 w 216800"/>
              <a:gd name="connsiteY109" fmla="*/ 88374 h 216801"/>
              <a:gd name="connsiteX110" fmla="*/ 57662 w 216800"/>
              <a:gd name="connsiteY110" fmla="*/ 108051 h 216801"/>
              <a:gd name="connsiteX111" fmla="*/ 61615 w 216800"/>
              <a:gd name="connsiteY111" fmla="*/ 127729 h 216801"/>
              <a:gd name="connsiteX112" fmla="*/ 72427 w 216800"/>
              <a:gd name="connsiteY112" fmla="*/ 143913 h 216801"/>
              <a:gd name="connsiteX113" fmla="*/ 88470 w 216800"/>
              <a:gd name="connsiteY113" fmla="*/ 154858 h 216801"/>
              <a:gd name="connsiteX114" fmla="*/ 108118 w 216800"/>
              <a:gd name="connsiteY114" fmla="*/ 158816 h 2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16800" h="216801">
                <a:moveTo>
                  <a:pt x="216236" y="137858"/>
                </a:moveTo>
                <a:cubicBezTo>
                  <a:pt x="216547" y="139721"/>
                  <a:pt x="216471" y="141972"/>
                  <a:pt x="216004" y="144612"/>
                </a:cubicBezTo>
                <a:cubicBezTo>
                  <a:pt x="215539" y="147251"/>
                  <a:pt x="214765" y="149929"/>
                  <a:pt x="213679" y="152646"/>
                </a:cubicBezTo>
                <a:cubicBezTo>
                  <a:pt x="212594" y="155362"/>
                  <a:pt x="211277" y="157808"/>
                  <a:pt x="209726" y="159981"/>
                </a:cubicBezTo>
                <a:cubicBezTo>
                  <a:pt x="208175" y="162154"/>
                  <a:pt x="206470" y="163707"/>
                  <a:pt x="204611" y="164638"/>
                </a:cubicBezTo>
                <a:cubicBezTo>
                  <a:pt x="202750" y="165570"/>
                  <a:pt x="201123" y="166036"/>
                  <a:pt x="199728" y="166036"/>
                </a:cubicBezTo>
                <a:cubicBezTo>
                  <a:pt x="198334" y="166036"/>
                  <a:pt x="196783" y="165725"/>
                  <a:pt x="195078" y="165104"/>
                </a:cubicBezTo>
                <a:cubicBezTo>
                  <a:pt x="193527" y="164638"/>
                  <a:pt x="191589" y="164211"/>
                  <a:pt x="189265" y="163823"/>
                </a:cubicBezTo>
                <a:cubicBezTo>
                  <a:pt x="186939" y="163435"/>
                  <a:pt x="184575" y="163358"/>
                  <a:pt x="182173" y="163590"/>
                </a:cubicBezTo>
                <a:cubicBezTo>
                  <a:pt x="179771" y="163823"/>
                  <a:pt x="177368" y="164328"/>
                  <a:pt x="174966" y="165104"/>
                </a:cubicBezTo>
                <a:cubicBezTo>
                  <a:pt x="172563" y="165880"/>
                  <a:pt x="170509" y="167200"/>
                  <a:pt x="168804" y="169063"/>
                </a:cubicBezTo>
                <a:cubicBezTo>
                  <a:pt x="165083" y="172944"/>
                  <a:pt x="162913" y="177369"/>
                  <a:pt x="162293" y="182336"/>
                </a:cubicBezTo>
                <a:cubicBezTo>
                  <a:pt x="161673" y="187303"/>
                  <a:pt x="162371" y="192039"/>
                  <a:pt x="164386" y="196542"/>
                </a:cubicBezTo>
                <a:cubicBezTo>
                  <a:pt x="165936" y="199645"/>
                  <a:pt x="165704" y="202751"/>
                  <a:pt x="163688" y="205856"/>
                </a:cubicBezTo>
                <a:cubicBezTo>
                  <a:pt x="162758" y="207098"/>
                  <a:pt x="161286" y="208380"/>
                  <a:pt x="159271" y="209698"/>
                </a:cubicBezTo>
                <a:cubicBezTo>
                  <a:pt x="157255" y="211018"/>
                  <a:pt x="155046" y="212221"/>
                  <a:pt x="152644" y="213307"/>
                </a:cubicBezTo>
                <a:cubicBezTo>
                  <a:pt x="150241" y="214395"/>
                  <a:pt x="147722" y="215249"/>
                  <a:pt x="145087" y="215870"/>
                </a:cubicBezTo>
                <a:cubicBezTo>
                  <a:pt x="142452" y="216491"/>
                  <a:pt x="140127" y="216802"/>
                  <a:pt x="138112" y="216802"/>
                </a:cubicBezTo>
                <a:cubicBezTo>
                  <a:pt x="136717" y="216802"/>
                  <a:pt x="135399" y="216257"/>
                  <a:pt x="134159" y="215171"/>
                </a:cubicBezTo>
                <a:cubicBezTo>
                  <a:pt x="132919" y="214085"/>
                  <a:pt x="132067" y="212919"/>
                  <a:pt x="131602" y="211679"/>
                </a:cubicBezTo>
                <a:lnTo>
                  <a:pt x="131369" y="211679"/>
                </a:lnTo>
                <a:cubicBezTo>
                  <a:pt x="129664" y="206866"/>
                  <a:pt x="126757" y="202712"/>
                  <a:pt x="122650" y="199219"/>
                </a:cubicBezTo>
                <a:cubicBezTo>
                  <a:pt x="118542" y="195727"/>
                  <a:pt x="113775" y="193979"/>
                  <a:pt x="108350" y="193979"/>
                </a:cubicBezTo>
                <a:cubicBezTo>
                  <a:pt x="103080" y="193979"/>
                  <a:pt x="98313" y="195727"/>
                  <a:pt x="94051" y="199219"/>
                </a:cubicBezTo>
                <a:cubicBezTo>
                  <a:pt x="89788" y="202712"/>
                  <a:pt x="86804" y="206788"/>
                  <a:pt x="85099" y="211444"/>
                </a:cubicBezTo>
                <a:cubicBezTo>
                  <a:pt x="84324" y="213307"/>
                  <a:pt x="83161" y="214667"/>
                  <a:pt x="81611" y="215520"/>
                </a:cubicBezTo>
                <a:cubicBezTo>
                  <a:pt x="80061" y="216374"/>
                  <a:pt x="78356" y="216802"/>
                  <a:pt x="76496" y="216802"/>
                </a:cubicBezTo>
                <a:cubicBezTo>
                  <a:pt x="74326" y="216802"/>
                  <a:pt x="71884" y="216413"/>
                  <a:pt x="69172" y="215636"/>
                </a:cubicBezTo>
                <a:cubicBezTo>
                  <a:pt x="66459" y="214860"/>
                  <a:pt x="63746" y="213889"/>
                  <a:pt x="61034" y="212725"/>
                </a:cubicBezTo>
                <a:cubicBezTo>
                  <a:pt x="58321" y="211561"/>
                  <a:pt x="55879" y="210204"/>
                  <a:pt x="53710" y="208651"/>
                </a:cubicBezTo>
                <a:cubicBezTo>
                  <a:pt x="51540" y="207098"/>
                  <a:pt x="49912" y="205546"/>
                  <a:pt x="48827" y="203993"/>
                </a:cubicBezTo>
                <a:cubicBezTo>
                  <a:pt x="48052" y="202907"/>
                  <a:pt x="47625" y="201626"/>
                  <a:pt x="47548" y="200151"/>
                </a:cubicBezTo>
                <a:cubicBezTo>
                  <a:pt x="47471" y="198676"/>
                  <a:pt x="48052" y="196620"/>
                  <a:pt x="49292" y="193979"/>
                </a:cubicBezTo>
                <a:cubicBezTo>
                  <a:pt x="50997" y="190409"/>
                  <a:pt x="51656" y="186334"/>
                  <a:pt x="51268" y="181754"/>
                </a:cubicBezTo>
                <a:cubicBezTo>
                  <a:pt x="50881" y="177174"/>
                  <a:pt x="48904" y="172944"/>
                  <a:pt x="45339" y="169063"/>
                </a:cubicBezTo>
                <a:cubicBezTo>
                  <a:pt x="43169" y="166734"/>
                  <a:pt x="40534" y="165220"/>
                  <a:pt x="37434" y="164522"/>
                </a:cubicBezTo>
                <a:cubicBezTo>
                  <a:pt x="34334" y="163823"/>
                  <a:pt x="31388" y="163551"/>
                  <a:pt x="28598" y="163707"/>
                </a:cubicBezTo>
                <a:cubicBezTo>
                  <a:pt x="25343" y="163862"/>
                  <a:pt x="22010" y="164483"/>
                  <a:pt x="18600" y="165570"/>
                </a:cubicBezTo>
                <a:cubicBezTo>
                  <a:pt x="16430" y="166191"/>
                  <a:pt x="14260" y="166036"/>
                  <a:pt x="12090" y="165104"/>
                </a:cubicBezTo>
                <a:cubicBezTo>
                  <a:pt x="10385" y="164483"/>
                  <a:pt x="8796" y="163047"/>
                  <a:pt x="7323" y="160796"/>
                </a:cubicBezTo>
                <a:cubicBezTo>
                  <a:pt x="5851" y="158545"/>
                  <a:pt x="4533" y="156061"/>
                  <a:pt x="3371" y="153344"/>
                </a:cubicBezTo>
                <a:cubicBezTo>
                  <a:pt x="2208" y="150627"/>
                  <a:pt x="1317" y="147833"/>
                  <a:pt x="696" y="144961"/>
                </a:cubicBezTo>
                <a:cubicBezTo>
                  <a:pt x="77" y="142089"/>
                  <a:pt x="-79" y="139721"/>
                  <a:pt x="231" y="137858"/>
                </a:cubicBezTo>
                <a:cubicBezTo>
                  <a:pt x="696" y="134443"/>
                  <a:pt x="2246" y="132270"/>
                  <a:pt x="4882" y="131338"/>
                </a:cubicBezTo>
                <a:cubicBezTo>
                  <a:pt x="9532" y="129475"/>
                  <a:pt x="13717" y="126409"/>
                  <a:pt x="17437" y="122140"/>
                </a:cubicBezTo>
                <a:cubicBezTo>
                  <a:pt x="21158" y="117870"/>
                  <a:pt x="23018" y="113097"/>
                  <a:pt x="23018" y="107818"/>
                </a:cubicBezTo>
                <a:cubicBezTo>
                  <a:pt x="23018" y="102385"/>
                  <a:pt x="21158" y="97650"/>
                  <a:pt x="17437" y="93613"/>
                </a:cubicBezTo>
                <a:cubicBezTo>
                  <a:pt x="13717" y="89577"/>
                  <a:pt x="9532" y="86627"/>
                  <a:pt x="4882" y="84764"/>
                </a:cubicBezTo>
                <a:cubicBezTo>
                  <a:pt x="3487" y="84299"/>
                  <a:pt x="2324" y="83173"/>
                  <a:pt x="1394" y="81388"/>
                </a:cubicBezTo>
                <a:cubicBezTo>
                  <a:pt x="464" y="79602"/>
                  <a:pt x="-1" y="77778"/>
                  <a:pt x="-1" y="75915"/>
                </a:cubicBezTo>
                <a:cubicBezTo>
                  <a:pt x="-1" y="73897"/>
                  <a:pt x="309" y="71646"/>
                  <a:pt x="929" y="69162"/>
                </a:cubicBezTo>
                <a:cubicBezTo>
                  <a:pt x="1549" y="66678"/>
                  <a:pt x="2363" y="64272"/>
                  <a:pt x="3371" y="61943"/>
                </a:cubicBezTo>
                <a:cubicBezTo>
                  <a:pt x="4378" y="59615"/>
                  <a:pt x="5541" y="57480"/>
                  <a:pt x="6858" y="55539"/>
                </a:cubicBezTo>
                <a:cubicBezTo>
                  <a:pt x="8176" y="53599"/>
                  <a:pt x="9609" y="52163"/>
                  <a:pt x="11160" y="51231"/>
                </a:cubicBezTo>
                <a:cubicBezTo>
                  <a:pt x="12400" y="50455"/>
                  <a:pt x="13601" y="50144"/>
                  <a:pt x="14764" y="50300"/>
                </a:cubicBezTo>
                <a:cubicBezTo>
                  <a:pt x="15926" y="50455"/>
                  <a:pt x="17205" y="50765"/>
                  <a:pt x="18600" y="51231"/>
                </a:cubicBezTo>
                <a:cubicBezTo>
                  <a:pt x="23250" y="53094"/>
                  <a:pt x="28094" y="53676"/>
                  <a:pt x="33132" y="52978"/>
                </a:cubicBezTo>
                <a:cubicBezTo>
                  <a:pt x="38170" y="52279"/>
                  <a:pt x="42626" y="50067"/>
                  <a:pt x="46502" y="46341"/>
                </a:cubicBezTo>
                <a:cubicBezTo>
                  <a:pt x="48362" y="44478"/>
                  <a:pt x="49718" y="42188"/>
                  <a:pt x="50571" y="39471"/>
                </a:cubicBezTo>
                <a:cubicBezTo>
                  <a:pt x="51423" y="36754"/>
                  <a:pt x="51966" y="34076"/>
                  <a:pt x="52198" y="31437"/>
                </a:cubicBezTo>
                <a:cubicBezTo>
                  <a:pt x="52431" y="28798"/>
                  <a:pt x="52431" y="26392"/>
                  <a:pt x="52198" y="24218"/>
                </a:cubicBezTo>
                <a:cubicBezTo>
                  <a:pt x="51966" y="22045"/>
                  <a:pt x="51772" y="20493"/>
                  <a:pt x="51617" y="19561"/>
                </a:cubicBezTo>
                <a:cubicBezTo>
                  <a:pt x="51307" y="18630"/>
                  <a:pt x="51036" y="17543"/>
                  <a:pt x="50803" y="16301"/>
                </a:cubicBezTo>
                <a:cubicBezTo>
                  <a:pt x="50571" y="15059"/>
                  <a:pt x="50687" y="13972"/>
                  <a:pt x="51152" y="13041"/>
                </a:cubicBezTo>
                <a:cubicBezTo>
                  <a:pt x="52082" y="10867"/>
                  <a:pt x="53748" y="8966"/>
                  <a:pt x="56151" y="7335"/>
                </a:cubicBezTo>
                <a:cubicBezTo>
                  <a:pt x="58554" y="5705"/>
                  <a:pt x="61150" y="4347"/>
                  <a:pt x="63940" y="3260"/>
                </a:cubicBezTo>
                <a:cubicBezTo>
                  <a:pt x="66730" y="2173"/>
                  <a:pt x="69443" y="1358"/>
                  <a:pt x="72078" y="815"/>
                </a:cubicBezTo>
                <a:cubicBezTo>
                  <a:pt x="74713" y="272"/>
                  <a:pt x="76806" y="0"/>
                  <a:pt x="78356" y="0"/>
                </a:cubicBezTo>
                <a:cubicBezTo>
                  <a:pt x="80371" y="0"/>
                  <a:pt x="81960" y="660"/>
                  <a:pt x="83123" y="1980"/>
                </a:cubicBezTo>
                <a:cubicBezTo>
                  <a:pt x="84285" y="3299"/>
                  <a:pt x="85099" y="4658"/>
                  <a:pt x="85564" y="6055"/>
                </a:cubicBezTo>
                <a:cubicBezTo>
                  <a:pt x="87269" y="10246"/>
                  <a:pt x="90059" y="13933"/>
                  <a:pt x="93934" y="17116"/>
                </a:cubicBezTo>
                <a:cubicBezTo>
                  <a:pt x="97810" y="20298"/>
                  <a:pt x="102382" y="21890"/>
                  <a:pt x="107653" y="21890"/>
                </a:cubicBezTo>
                <a:cubicBezTo>
                  <a:pt x="113078" y="21890"/>
                  <a:pt x="117883" y="20376"/>
                  <a:pt x="122069" y="17349"/>
                </a:cubicBezTo>
                <a:cubicBezTo>
                  <a:pt x="126254" y="14322"/>
                  <a:pt x="129199" y="10479"/>
                  <a:pt x="130904" y="5822"/>
                </a:cubicBezTo>
                <a:cubicBezTo>
                  <a:pt x="131524" y="4580"/>
                  <a:pt x="132493" y="3299"/>
                  <a:pt x="133811" y="1980"/>
                </a:cubicBezTo>
                <a:cubicBezTo>
                  <a:pt x="135128" y="660"/>
                  <a:pt x="136484" y="0"/>
                  <a:pt x="137879" y="0"/>
                </a:cubicBezTo>
                <a:cubicBezTo>
                  <a:pt x="140049" y="0"/>
                  <a:pt x="142413" y="311"/>
                  <a:pt x="144971" y="931"/>
                </a:cubicBezTo>
                <a:cubicBezTo>
                  <a:pt x="147529" y="1553"/>
                  <a:pt x="150047" y="2406"/>
                  <a:pt x="152528" y="3493"/>
                </a:cubicBezTo>
                <a:cubicBezTo>
                  <a:pt x="155008" y="4580"/>
                  <a:pt x="157294" y="5977"/>
                  <a:pt x="159387" y="7685"/>
                </a:cubicBezTo>
                <a:cubicBezTo>
                  <a:pt x="161480" y="9392"/>
                  <a:pt x="163146" y="11255"/>
                  <a:pt x="164386" y="13273"/>
                </a:cubicBezTo>
                <a:cubicBezTo>
                  <a:pt x="165161" y="14515"/>
                  <a:pt x="165393" y="15874"/>
                  <a:pt x="165083" y="17349"/>
                </a:cubicBezTo>
                <a:cubicBezTo>
                  <a:pt x="164774" y="18824"/>
                  <a:pt x="164463" y="19871"/>
                  <a:pt x="164153" y="20493"/>
                </a:cubicBezTo>
                <a:cubicBezTo>
                  <a:pt x="162138" y="24995"/>
                  <a:pt x="161518" y="29730"/>
                  <a:pt x="162293" y="34697"/>
                </a:cubicBezTo>
                <a:cubicBezTo>
                  <a:pt x="163068" y="39665"/>
                  <a:pt x="165316" y="44012"/>
                  <a:pt x="169036" y="47738"/>
                </a:cubicBezTo>
                <a:cubicBezTo>
                  <a:pt x="172756" y="51464"/>
                  <a:pt x="177329" y="53521"/>
                  <a:pt x="182755" y="53909"/>
                </a:cubicBezTo>
                <a:cubicBezTo>
                  <a:pt x="188179" y="54297"/>
                  <a:pt x="193218" y="53404"/>
                  <a:pt x="197869" y="51231"/>
                </a:cubicBezTo>
                <a:cubicBezTo>
                  <a:pt x="199107" y="50455"/>
                  <a:pt x="200619" y="50144"/>
                  <a:pt x="202402" y="50300"/>
                </a:cubicBezTo>
                <a:cubicBezTo>
                  <a:pt x="204185" y="50455"/>
                  <a:pt x="205695" y="51154"/>
                  <a:pt x="206935" y="52395"/>
                </a:cubicBezTo>
                <a:cubicBezTo>
                  <a:pt x="209261" y="54569"/>
                  <a:pt x="211314" y="57868"/>
                  <a:pt x="213097" y="62292"/>
                </a:cubicBezTo>
                <a:cubicBezTo>
                  <a:pt x="214881" y="66717"/>
                  <a:pt x="216082" y="71180"/>
                  <a:pt x="216701" y="75682"/>
                </a:cubicBezTo>
                <a:cubicBezTo>
                  <a:pt x="217012" y="78321"/>
                  <a:pt x="216586" y="80379"/>
                  <a:pt x="215424" y="81853"/>
                </a:cubicBezTo>
                <a:cubicBezTo>
                  <a:pt x="214260" y="83328"/>
                  <a:pt x="213058" y="84299"/>
                  <a:pt x="211818" y="84764"/>
                </a:cubicBezTo>
                <a:cubicBezTo>
                  <a:pt x="207013" y="86472"/>
                  <a:pt x="202906" y="89461"/>
                  <a:pt x="199496" y="93730"/>
                </a:cubicBezTo>
                <a:cubicBezTo>
                  <a:pt x="196085" y="97999"/>
                  <a:pt x="194380" y="102850"/>
                  <a:pt x="194380" y="108284"/>
                </a:cubicBezTo>
                <a:cubicBezTo>
                  <a:pt x="194380" y="113563"/>
                  <a:pt x="195814" y="118181"/>
                  <a:pt x="198681" y="122140"/>
                </a:cubicBezTo>
                <a:cubicBezTo>
                  <a:pt x="201548" y="126098"/>
                  <a:pt x="205308" y="128932"/>
                  <a:pt x="209959" y="130639"/>
                </a:cubicBezTo>
                <a:cubicBezTo>
                  <a:pt x="211043" y="131261"/>
                  <a:pt x="211974" y="131881"/>
                  <a:pt x="212748" y="132502"/>
                </a:cubicBezTo>
                <a:cubicBezTo>
                  <a:pt x="214453" y="133900"/>
                  <a:pt x="215617" y="135685"/>
                  <a:pt x="216236" y="137858"/>
                </a:cubicBezTo>
                <a:close/>
                <a:moveTo>
                  <a:pt x="108118" y="158816"/>
                </a:moveTo>
                <a:cubicBezTo>
                  <a:pt x="115093" y="158816"/>
                  <a:pt x="121681" y="157497"/>
                  <a:pt x="127881" y="154858"/>
                </a:cubicBezTo>
                <a:cubicBezTo>
                  <a:pt x="134082" y="152219"/>
                  <a:pt x="139468" y="148570"/>
                  <a:pt x="144041" y="143913"/>
                </a:cubicBezTo>
                <a:cubicBezTo>
                  <a:pt x="148614" y="139256"/>
                  <a:pt x="152218" y="133861"/>
                  <a:pt x="154853" y="127729"/>
                </a:cubicBezTo>
                <a:cubicBezTo>
                  <a:pt x="157488" y="121596"/>
                  <a:pt x="158805" y="115037"/>
                  <a:pt x="158805" y="108051"/>
                </a:cubicBezTo>
                <a:cubicBezTo>
                  <a:pt x="158805" y="101065"/>
                  <a:pt x="157488" y="94506"/>
                  <a:pt x="154853" y="88374"/>
                </a:cubicBezTo>
                <a:cubicBezTo>
                  <a:pt x="152218" y="82242"/>
                  <a:pt x="148614" y="76886"/>
                  <a:pt x="144041" y="72306"/>
                </a:cubicBezTo>
                <a:cubicBezTo>
                  <a:pt x="139468" y="67726"/>
                  <a:pt x="134082" y="64116"/>
                  <a:pt x="127881" y="61477"/>
                </a:cubicBezTo>
                <a:cubicBezTo>
                  <a:pt x="121681" y="58838"/>
                  <a:pt x="115093" y="57519"/>
                  <a:pt x="108118" y="57519"/>
                </a:cubicBezTo>
                <a:cubicBezTo>
                  <a:pt x="101142" y="57519"/>
                  <a:pt x="94593" y="58838"/>
                  <a:pt x="88470" y="61477"/>
                </a:cubicBezTo>
                <a:cubicBezTo>
                  <a:pt x="82348" y="64116"/>
                  <a:pt x="77000" y="67726"/>
                  <a:pt x="72427" y="72306"/>
                </a:cubicBezTo>
                <a:cubicBezTo>
                  <a:pt x="67854" y="76886"/>
                  <a:pt x="64250" y="82242"/>
                  <a:pt x="61615" y="88374"/>
                </a:cubicBezTo>
                <a:cubicBezTo>
                  <a:pt x="58980" y="94506"/>
                  <a:pt x="57662" y="101065"/>
                  <a:pt x="57662" y="108051"/>
                </a:cubicBezTo>
                <a:cubicBezTo>
                  <a:pt x="57662" y="115037"/>
                  <a:pt x="58980" y="121596"/>
                  <a:pt x="61615" y="127729"/>
                </a:cubicBezTo>
                <a:cubicBezTo>
                  <a:pt x="64250" y="133861"/>
                  <a:pt x="67854" y="139256"/>
                  <a:pt x="72427" y="143913"/>
                </a:cubicBezTo>
                <a:cubicBezTo>
                  <a:pt x="77000" y="148570"/>
                  <a:pt x="82348" y="152219"/>
                  <a:pt x="88470" y="154858"/>
                </a:cubicBezTo>
                <a:cubicBezTo>
                  <a:pt x="94593" y="157497"/>
                  <a:pt x="101142" y="158816"/>
                  <a:pt x="108118" y="158816"/>
                </a:cubicBez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2700000" scaled="1"/>
            <a:tileRect/>
          </a:gradFill>
          <a:ln w="7495" cap="flat">
            <a:noFill/>
            <a:prstDash val="solid"/>
            <a:miter/>
          </a:ln>
          <a:effectLst>
            <a:outerShdw blurRad="215900" sx="102000" sy="102000" algn="ctr" rotWithShape="0">
              <a:schemeClr val="accent1">
                <a:alpha val="40000"/>
              </a:schemeClr>
            </a:outerShdw>
          </a:effectLst>
          <a:scene3d>
            <a:camera prst="isometricOffAxis2Left"/>
            <a:lightRig rig="threePt" dir="t">
              <a:rot lat="0" lon="0" rev="10800000"/>
            </a:lightRig>
          </a:scene3d>
          <a:sp3d extrusionH="203200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20" name="正文"/>
          <p:cNvSpPr txBox="1"/>
          <p:nvPr>
            <p:custDataLst>
              <p:tags r:id="rId26"/>
            </p:custDataLst>
          </p:nvPr>
        </p:nvSpPr>
        <p:spPr>
          <a:xfrm>
            <a:off x="608400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应用场景：跨语言交流、文献翻译、网站翻译等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27"/>
            </p:custDataLst>
          </p:nvPr>
        </p:nvSpPr>
        <p:spPr>
          <a:xfrm>
            <a:off x="9419575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挑战：需要大量的训练数据，需要处理复杂的语言现象和知识图谱的构建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28"/>
            </p:custDataLst>
          </p:nvPr>
        </p:nvSpPr>
        <p:spPr>
          <a:xfrm>
            <a:off x="7063523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优势：提高翻译速度，降低人工成本，提高翻译准确性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正文"/>
          <p:cNvSpPr txBox="1"/>
          <p:nvPr>
            <p:custDataLst>
              <p:tags r:id="rId29"/>
            </p:custDataLst>
          </p:nvPr>
        </p:nvSpPr>
        <p:spPr>
          <a:xfrm>
            <a:off x="2964451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技术原理：利用大语言模型和知识图谱进行翻译，提高翻译质量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自然语言生成</a:t>
            </a:r>
            <a:endParaRPr lang="zh-CN" altLang="en-US"/>
          </a:p>
        </p:txBody>
      </p:sp>
      <p:cxnSp>
        <p:nvCxnSpPr>
          <p:cNvPr id="98" name="直接连接符 97"/>
          <p:cNvCxnSpPr/>
          <p:nvPr>
            <p:custDataLst>
              <p:tags r:id="rId1"/>
            </p:custDataLst>
          </p:nvPr>
        </p:nvCxnSpPr>
        <p:spPr>
          <a:xfrm flipV="1">
            <a:off x="10384536" y="2619200"/>
            <a:ext cx="3081" cy="1163305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2"/>
            </p:custDataLst>
          </p:nvPr>
        </p:nvCxnSpPr>
        <p:spPr>
          <a:xfrm flipH="1">
            <a:off x="9455371" y="3858909"/>
            <a:ext cx="616" cy="333341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>
            <p:custDataLst>
              <p:tags r:id="rId3"/>
            </p:custDataLst>
          </p:nvPr>
        </p:nvCxnSpPr>
        <p:spPr>
          <a:xfrm flipV="1">
            <a:off x="8504640" y="3307448"/>
            <a:ext cx="3697" cy="510794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>
            <p:custDataLst>
              <p:tags r:id="rId4"/>
            </p:custDataLst>
          </p:nvPr>
        </p:nvCxnSpPr>
        <p:spPr>
          <a:xfrm flipV="1">
            <a:off x="7579788" y="3797910"/>
            <a:ext cx="1848" cy="1427637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>
            <p:custDataLst>
              <p:tags r:id="rId5"/>
            </p:custDataLst>
          </p:nvPr>
        </p:nvCxnSpPr>
        <p:spPr>
          <a:xfrm flipV="1">
            <a:off x="6619815" y="2446060"/>
            <a:ext cx="3697" cy="1292698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5680791" y="3844121"/>
            <a:ext cx="0" cy="543451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 flipH="1">
            <a:off x="4730676" y="3483053"/>
            <a:ext cx="3697" cy="259402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>
            <p:custDataLst>
              <p:tags r:id="rId8"/>
            </p:custDataLst>
          </p:nvPr>
        </p:nvCxnSpPr>
        <p:spPr>
          <a:xfrm flipV="1">
            <a:off x="3797198" y="3797910"/>
            <a:ext cx="3697" cy="1086902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9"/>
            </p:custDataLst>
          </p:nvPr>
        </p:nvCxnSpPr>
        <p:spPr>
          <a:xfrm>
            <a:off x="2853244" y="2837320"/>
            <a:ext cx="616" cy="905135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>
            <p:custDataLst>
              <p:tags r:id="rId10"/>
            </p:custDataLst>
          </p:nvPr>
        </p:nvCxnSpPr>
        <p:spPr>
          <a:xfrm flipV="1">
            <a:off x="1908059" y="3818243"/>
            <a:ext cx="616" cy="178686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文"/>
          <p:cNvSpPr txBox="1"/>
          <p:nvPr>
            <p:custDataLst>
              <p:tags r:id="rId11"/>
            </p:custDataLst>
          </p:nvPr>
        </p:nvSpPr>
        <p:spPr>
          <a:xfrm>
            <a:off x="1980149" y="1877347"/>
            <a:ext cx="1746806" cy="6993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生成小说、剧本等文学作品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12"/>
            </p:custDataLst>
          </p:nvPr>
        </p:nvSpPr>
        <p:spPr>
          <a:xfrm>
            <a:off x="3859429" y="2524312"/>
            <a:ext cx="1746806" cy="6993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生成聊天机器人回复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正文"/>
          <p:cNvSpPr txBox="1"/>
          <p:nvPr>
            <p:custDataLst>
              <p:tags r:id="rId13"/>
            </p:custDataLst>
          </p:nvPr>
        </p:nvSpPr>
        <p:spPr>
          <a:xfrm>
            <a:off x="5748568" y="1490400"/>
            <a:ext cx="1746806" cy="6993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生成电子邮件回复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正文"/>
          <p:cNvSpPr txBox="1"/>
          <p:nvPr>
            <p:custDataLst>
              <p:tags r:id="rId14"/>
            </p:custDataLst>
          </p:nvPr>
        </p:nvSpPr>
        <p:spPr>
          <a:xfrm>
            <a:off x="7633394" y="2341313"/>
            <a:ext cx="1746806" cy="6993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生成翻译文本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15"/>
            </p:custDataLst>
          </p:nvPr>
        </p:nvSpPr>
        <p:spPr>
          <a:xfrm>
            <a:off x="9512674" y="1661692"/>
            <a:ext cx="1746806" cy="6993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生成数据分析和可视化报告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6" name="正文"/>
          <p:cNvSpPr txBox="1"/>
          <p:nvPr>
            <p:custDataLst>
              <p:tags r:id="rId16"/>
            </p:custDataLst>
          </p:nvPr>
        </p:nvSpPr>
        <p:spPr>
          <a:xfrm>
            <a:off x="1034964" y="4251401"/>
            <a:ext cx="1746806" cy="7911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自动生成新闻报道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5" name="正文"/>
          <p:cNvSpPr txBox="1"/>
          <p:nvPr>
            <p:custDataLst>
              <p:tags r:id="rId17"/>
            </p:custDataLst>
          </p:nvPr>
        </p:nvSpPr>
        <p:spPr>
          <a:xfrm>
            <a:off x="2925951" y="5124496"/>
            <a:ext cx="1746806" cy="7911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生成产品说明书、技术文档等专业文档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9" name="正文"/>
          <p:cNvSpPr txBox="1"/>
          <p:nvPr>
            <p:custDataLst>
              <p:tags r:id="rId18"/>
            </p:custDataLst>
          </p:nvPr>
        </p:nvSpPr>
        <p:spPr>
          <a:xfrm>
            <a:off x="4807696" y="4618631"/>
            <a:ext cx="1746806" cy="7911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生成社交媒体内容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1" name="正文"/>
          <p:cNvSpPr txBox="1"/>
          <p:nvPr>
            <p:custDataLst>
              <p:tags r:id="rId19"/>
            </p:custDataLst>
          </p:nvPr>
        </p:nvSpPr>
        <p:spPr>
          <a:xfrm>
            <a:off x="6707309" y="5458454"/>
            <a:ext cx="1746806" cy="7911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生成语音识别和语音合成的文本输入和输出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7" name="正文"/>
          <p:cNvSpPr txBox="1"/>
          <p:nvPr>
            <p:custDataLst>
              <p:tags r:id="rId20"/>
            </p:custDataLst>
          </p:nvPr>
        </p:nvSpPr>
        <p:spPr>
          <a:xfrm>
            <a:off x="8582276" y="4434400"/>
            <a:ext cx="1746806" cy="7911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生成代码注释和文档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184" name="直接箭头连接符 183"/>
          <p:cNvCxnSpPr/>
          <p:nvPr>
            <p:custDataLst>
              <p:tags r:id="rId21"/>
            </p:custDataLst>
          </p:nvPr>
        </p:nvCxnSpPr>
        <p:spPr>
          <a:xfrm>
            <a:off x="774946" y="3800990"/>
            <a:ext cx="10636725" cy="0"/>
          </a:xfrm>
          <a:prstGeom prst="straightConnector1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>
            <p:custDataLst>
              <p:tags r:id="rId22"/>
            </p:custDataLst>
          </p:nvPr>
        </p:nvSpPr>
        <p:spPr>
          <a:xfrm flipV="1">
            <a:off x="10321072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2" name="椭圆 21"/>
          <p:cNvSpPr/>
          <p:nvPr>
            <p:custDataLst>
              <p:tags r:id="rId23"/>
            </p:custDataLst>
          </p:nvPr>
        </p:nvSpPr>
        <p:spPr>
          <a:xfrm flipV="1">
            <a:off x="7515708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24"/>
            </p:custDataLst>
          </p:nvPr>
        </p:nvSpPr>
        <p:spPr>
          <a:xfrm flipV="1">
            <a:off x="9390675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25"/>
            </p:custDataLst>
          </p:nvPr>
        </p:nvSpPr>
        <p:spPr>
          <a:xfrm flipV="1">
            <a:off x="8441792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" name="椭圆 13"/>
          <p:cNvSpPr/>
          <p:nvPr>
            <p:custDataLst>
              <p:tags r:id="rId26"/>
            </p:custDataLst>
          </p:nvPr>
        </p:nvSpPr>
        <p:spPr>
          <a:xfrm flipV="1">
            <a:off x="6556967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27"/>
            </p:custDataLst>
          </p:nvPr>
        </p:nvSpPr>
        <p:spPr>
          <a:xfrm flipV="1">
            <a:off x="5616094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28"/>
            </p:custDataLst>
          </p:nvPr>
        </p:nvSpPr>
        <p:spPr>
          <a:xfrm flipV="1">
            <a:off x="4667828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8" name="椭圆 17"/>
          <p:cNvSpPr/>
          <p:nvPr>
            <p:custDataLst>
              <p:tags r:id="rId29"/>
            </p:custDataLst>
          </p:nvPr>
        </p:nvSpPr>
        <p:spPr>
          <a:xfrm flipV="1">
            <a:off x="3734350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9" name="椭圆 18"/>
          <p:cNvSpPr/>
          <p:nvPr>
            <p:custDataLst>
              <p:tags r:id="rId30"/>
            </p:custDataLst>
          </p:nvPr>
        </p:nvSpPr>
        <p:spPr>
          <a:xfrm flipV="1">
            <a:off x="2788548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0" name="椭圆 19"/>
          <p:cNvSpPr/>
          <p:nvPr>
            <p:custDataLst>
              <p:tags r:id="rId31"/>
            </p:custDataLst>
          </p:nvPr>
        </p:nvSpPr>
        <p:spPr>
          <a:xfrm flipV="1">
            <a:off x="1843362" y="3734445"/>
            <a:ext cx="129248" cy="12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08.xml><?xml version="1.0" encoding="utf-8"?>
<p:tagLst xmlns:p="http://schemas.openxmlformats.org/presentationml/2006/main">
  <p:tag name="KSO_WM_BEAUTIFY_FLAG" val="#wm#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9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13.xml><?xml version="1.0" encoding="utf-8"?>
<p:tagLst xmlns:p="http://schemas.openxmlformats.org/presentationml/2006/main">
  <p:tag name="KSO_WM_BEAUTIFY_FLAG" val="#wm#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9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26.xml><?xml version="1.0" encoding="utf-8"?>
<p:tagLst xmlns:p="http://schemas.openxmlformats.org/presentationml/2006/main">
  <p:tag name="KSO_WM_BEAUTIFY_FLAG" val="#wm#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9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34.xml><?xml version="1.0" encoding="utf-8"?>
<p:tagLst xmlns:p="http://schemas.openxmlformats.org/presentationml/2006/main">
  <p:tag name="KSO_WM_BEAUTIFY_FLAG" val="#wm#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9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CONTENT_GROUP_TYPE" val="contentchip"/>
  <p:tag name="KSO_WM_UNIT_TYPE" val="i"/>
  <p:tag name="KSO_WM_UNIT_INDEX" val="5"/>
</p:tagLst>
</file>

<file path=ppt/tags/tag13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9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69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69"/>
</p:tagLst>
</file>

<file path=ppt/tags/tag14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69"/>
  <p:tag name="KSO_WM_SPECIAL_SOURCE" val="bdnull"/>
  <p:tag name="KSO_WM_TEMPLATE_THUMBS_INDEX" val="1、9"/>
</p:tagLst>
</file>

<file path=ppt/tags/tag1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69_1*f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汇报人：WPS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69_1*b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WPS,a click to unlimited possibilities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69_1*a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CONTENT_GROUP_TYPE" val="contentchip"/>
  <p:tag name="KSO_WM_UNIT_PRESET_TEXT" val="单击此处添&#10;加文档标题内容"/>
</p:tagLst>
</file>

<file path=ppt/tags/tag151.xml><?xml version="1.0" encoding="utf-8"?>
<p:tagLst xmlns:p="http://schemas.openxmlformats.org/presentationml/2006/main">
  <p:tag name="KSO_WM_SLIDE_ID" val="custom2023026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69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95.5&quot;,&quot;top&quot;:&quot;83.9&quot;,&quot;width&quot;:&quot;570.55&quot;,&quot;height&quot;:&quot;279.45&quot;}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69_6*b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DIAGRAM_GROUP_CODE" val="l1-1"/>
  <p:tag name="KSO_WM_UNIT_PRESET_TEXT" val="CONTENTS"/>
  <p:tag name="KSO_WM_UNIT_USESOURCEFORMAT_APPLY" val="0"/>
</p:tagLst>
</file>

<file path=ppt/tags/tag153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69_6*a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DIAGRAM_GROUP_CODE" val="l1-1"/>
  <p:tag name="KSO_WM_UNIT_PRESET_TEXT" val="目录"/>
  <p:tag name="KSO_WM_UNIT_TEXT_FILL_FORE_SCHEMECOLOR_INDEX" val="5"/>
  <p:tag name="KSO_WM_UNIT_TEXT_FILL_TYPE" val="1"/>
  <p:tag name="KSO_WM_UNIT_USESOURCEFORMAT_APPLY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269_6*l_h_i*1_1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69_6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69_6*l_h_i*1_1_2"/>
  <p:tag name="KSO_WM_TEMPLATE_CATEGORY" val="custom"/>
  <p:tag name="KSO_WM_TEMPLATE_INDEX" val="20230269"/>
  <p:tag name="KSO_WM_UNIT_LAYERLEVEL" val="1_1_1"/>
  <p:tag name="KSO_WM_TAG_VERSION" val="1.0"/>
  <p:tag name="KSO_WM_DIAGRAM_GROUP_CODE" val="l1-1"/>
  <p:tag name="KSO_WM_UNIT_TYPE" val="l_h_i"/>
  <p:tag name="KSO_WM_UNIT_INDEX" val="1_1_2"/>
  <p:tag name="KSO_WM_DIAGRAM_VERSION" val="3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13,&quot;pos&quot;:1,&quot;transparency&quot;:1},{&quot;brightness&quot;:0,&quot;colorType&quot;:1,&quot;foreColorIndex&quot;:6,&quot;pos&quot;:0.4000000059604645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269_6*l_h_i*1_2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69_6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269_6*l_h_i*1_3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3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69_6*l_h_a*1_3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269_6*l_h_i*1_4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4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69_6*l_h_a*1_4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custom20230269_6*l_h_i*1_5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5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5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69_6*l_h_a*1_5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6_1"/>
  <p:tag name="KSO_WM_UNIT_ID" val="custom20230269_6*l_h_i*1_6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6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6_1"/>
  <p:tag name="KSO_WM_TEMPLATE_CATEGORY" val="custom"/>
  <p:tag name="KSO_WM_TEMPLATE_INDEX" val="20230269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269_6*l_h_a*1_6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69_6*l_h_i*1_2_2"/>
  <p:tag name="KSO_WM_TEMPLATE_CATEGORY" val="custom"/>
  <p:tag name="KSO_WM_TEMPLATE_INDEX" val="20230269"/>
  <p:tag name="KSO_WM_UNIT_LAYERLEVEL" val="1_1_1"/>
  <p:tag name="KSO_WM_TAG_VERSION" val="1.0"/>
  <p:tag name="KSO_WM_DIAGRAM_GROUP_CODE" val="l1-1"/>
  <p:tag name="KSO_WM_UNIT_TYPE" val="l_h_i"/>
  <p:tag name="KSO_WM_UNIT_INDEX" val="1_2_2"/>
  <p:tag name="KSO_WM_DIAGRAM_VERSION" val="3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13,&quot;pos&quot;:1,&quot;transparency&quot;:1},{&quot;brightness&quot;:0,&quot;colorType&quot;:1,&quot;foreColorIndex&quot;:6,&quot;pos&quot;:0.4000000059604645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69_6*l_h_i*1_3_2"/>
  <p:tag name="KSO_WM_TEMPLATE_CATEGORY" val="custom"/>
  <p:tag name="KSO_WM_TEMPLATE_INDEX" val="20230269"/>
  <p:tag name="KSO_WM_UNIT_LAYERLEVEL" val="1_1_1"/>
  <p:tag name="KSO_WM_TAG_VERSION" val="1.0"/>
  <p:tag name="KSO_WM_DIAGRAM_GROUP_CODE" val="l1-1"/>
  <p:tag name="KSO_WM_UNIT_TYPE" val="l_h_i"/>
  <p:tag name="KSO_WM_UNIT_INDEX" val="1_3_2"/>
  <p:tag name="KSO_WM_DIAGRAM_VERSION" val="3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13,&quot;pos&quot;:1,&quot;transparency&quot;:1},{&quot;brightness&quot;:0,&quot;colorType&quot;:1,&quot;foreColorIndex&quot;:6,&quot;pos&quot;:0.4000000059604645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69_6*l_h_i*1_4_2"/>
  <p:tag name="KSO_WM_TEMPLATE_CATEGORY" val="custom"/>
  <p:tag name="KSO_WM_TEMPLATE_INDEX" val="20230269"/>
  <p:tag name="KSO_WM_UNIT_LAYERLEVEL" val="1_1_1"/>
  <p:tag name="KSO_WM_TAG_VERSION" val="1.0"/>
  <p:tag name="KSO_WM_DIAGRAM_GROUP_CODE" val="l1-1"/>
  <p:tag name="KSO_WM_UNIT_TYPE" val="l_h_i"/>
  <p:tag name="KSO_WM_UNIT_INDEX" val="1_4_2"/>
  <p:tag name="KSO_WM_DIAGRAM_VERSION" val="3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13,&quot;pos&quot;:1,&quot;transparency&quot;:1},{&quot;brightness&quot;:0,&quot;colorType&quot;:1,&quot;foreColorIndex&quot;:6,&quot;pos&quot;:0.4000000059604645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69_6*l_h_i*1_5_2"/>
  <p:tag name="KSO_WM_TEMPLATE_CATEGORY" val="custom"/>
  <p:tag name="KSO_WM_TEMPLATE_INDEX" val="20230269"/>
  <p:tag name="KSO_WM_UNIT_LAYERLEVEL" val="1_1_1"/>
  <p:tag name="KSO_WM_TAG_VERSION" val="1.0"/>
  <p:tag name="KSO_WM_DIAGRAM_GROUP_CODE" val="l1-1"/>
  <p:tag name="KSO_WM_UNIT_TYPE" val="l_h_i"/>
  <p:tag name="KSO_WM_UNIT_INDEX" val="1_5_2"/>
  <p:tag name="KSO_WM_DIAGRAM_VERSION" val="3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13,&quot;pos&quot;:1,&quot;transparency&quot;:1},{&quot;brightness&quot;:0,&quot;colorType&quot;:1,&quot;foreColorIndex&quot;:6,&quot;pos&quot;:0.4000000059604645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69_6*l_h_i*1_6_2"/>
  <p:tag name="KSO_WM_TEMPLATE_CATEGORY" val="custom"/>
  <p:tag name="KSO_WM_TEMPLATE_INDEX" val="20230269"/>
  <p:tag name="KSO_WM_UNIT_LAYERLEVEL" val="1_1_1"/>
  <p:tag name="KSO_WM_TAG_VERSION" val="1.0"/>
  <p:tag name="KSO_WM_DIAGRAM_GROUP_CODE" val="l1-1"/>
  <p:tag name="KSO_WM_UNIT_TYPE" val="l_h_i"/>
  <p:tag name="KSO_WM_UNIT_INDEX" val="1_6_2"/>
  <p:tag name="KSO_WM_DIAGRAM_VERSION" val="3"/>
  <p:tag name="KSO_WM_DIAGRAM_MAX_ITEMCNT" val="6"/>
  <p:tag name="KSO_WM_DIAGRAM_MIN_ITEMCNT" val="2"/>
  <p:tag name="KSO_WM_DIAGRAM_VIRTUALLY_FRAME" val="{&quot;height&quot;:233.54999999999998,&quot;width&quot;:84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13,&quot;pos&quot;:1,&quot;transparency&quot;:1},{&quot;brightness&quot;:0,&quot;colorType&quot;:1,&quot;foreColorIndex&quot;:6,&quot;pos&quot;:0.4000000059604645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72.xml><?xml version="1.0" encoding="utf-8"?>
<p:tagLst xmlns:p="http://schemas.openxmlformats.org/presentationml/2006/main">
  <p:tag name="KSO_WM_SLIDE_ID" val="custom20230269_6"/>
  <p:tag name="KSO_WM_TEMPLATE_SUBCATEGORY" val="29"/>
  <p:tag name="KSO_WM_TEMPLATE_MASTER_TYPE" val="0"/>
  <p:tag name="KSO_WM_TEMPLATE_COLOR_TYPE" val="0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30269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7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69_7*e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01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69_7*a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CONTENT_GROUP_TYPE" val="contentchip"/>
  <p:tag name="KSO_WM_UNIT_PRESET_TEXT" val="输入章节标题"/>
</p:tagLst>
</file>

<file path=ppt/tags/tag175.xml><?xml version="1.0" encoding="utf-8"?>
<p:tagLst xmlns:p="http://schemas.openxmlformats.org/presentationml/2006/main">
  <p:tag name="KSO_WM_SLIDE_ID" val="custom2023026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69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36.1&quot;,&quot;top&quot;:&quot;87.2&quot;,&quot;width&quot;:&quot;531.65&quot;,&quot;height&quot;:&quot;365.6&quot;}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7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8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8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8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88.xml><?xml version="1.0" encoding="utf-8"?>
<p:tagLst xmlns:p="http://schemas.openxmlformats.org/presentationml/2006/main">
  <p:tag name="KSO_WM_TEMPLATE_CATEGORY" val="custom"/>
  <p:tag name="KSO_WM_TEMPLATE_INDEX" val="20230269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9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9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19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286.15,&quot;width&quot;:853.477244094488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0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69_7*e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02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69_7*a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CONTENT_GROUP_TYPE" val="contentchip"/>
  <p:tag name="KSO_WM_UNIT_PRESET_TEXT" val="输入章节标题"/>
</p:tagLst>
</file>

<file path=ppt/tags/tag203.xml><?xml version="1.0" encoding="utf-8"?>
<p:tagLst xmlns:p="http://schemas.openxmlformats.org/presentationml/2006/main">
  <p:tag name="KSO_WM_SLIDE_ID" val="custom2023026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69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36.1&quot;,&quot;top&quot;:&quot;87.2&quot;,&quot;width&quot;:&quot;531.65&quot;,&quot;height&quot;:&quot;365.6&quot;}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06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12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15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TEMPLATE_CATEGORY" val="custom"/>
  <p:tag name="KSO_WM_TEMPLATE_INDEX" val="20230269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444_3*l_i*1_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444_3*l_i*1_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444_3*l_i*1_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444_3*l_i*1_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solidLine&quot;:{&quot;brightness&quot;:0,&quot;colorType&quot;:1,&quot;foreColorIndex&quot;: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1444_3*l_i*1_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1444_3*l_i*1_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1444_3*l_i*1_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1444_3*l_i*1_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1444_3*l_i*1_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1444_3*l_i*1_1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1444_3*l_i*1_1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1444_3*l_i*1_1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1444_3*l_i*1_1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1444_3*l_i*1_1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1444_3*l_i*1_1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1444_3*l_i*1_1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7"/>
  <p:tag name="KSO_WM_UNIT_ID" val="diagram20231444_3*l_i*1_1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8"/>
  <p:tag name="KSO_WM_UNIT_ID" val="diagram20231444_3*l_i*1_1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9"/>
  <p:tag name="KSO_WM_UNIT_ID" val="diagram20231444_3*l_i*1_1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0"/>
  <p:tag name="KSO_WM_UNIT_ID" val="diagram20231444_3*l_i*1_2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1"/>
  <p:tag name="KSO_WM_UNIT_ID" val="diagram20231444_3*l_i*1_2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2"/>
  <p:tag name="KSO_WM_UNIT_ID" val="diagram20231444_3*l_i*1_2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3"/>
  <p:tag name="KSO_WM_UNIT_ID" val="diagram20231444_3*l_i*1_2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4"/>
  <p:tag name="KSO_WM_UNIT_ID" val="diagram20231444_3*l_i*1_2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5"/>
  <p:tag name="KSO_WM_UNIT_ID" val="diagram20231444_3*l_i*1_2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gradient&quot;:[{&quot;brightness&quot;:-0.25,&quot;colorType&quot;:1,&quot;foreColorIndex&quot;:5,&quot;pos&quot;:0.9200000166893005,&quot;transparency&quot;:0},{&quot;brightness&quot;:0.800000011920929,&quot;colorType&quot;:1,&quot;foreColorIndex&quot;:5,&quot;pos&quot;:0,&quot;transparency&quot;:0},{&quot;brightness&quot;:0.4000000059604645,&quot;colorType&quot;:1,&quot;foreColorIndex&quot;:5,&quot;pos&quot;:0.4000000059604645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4_3*l_h_f*1_1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4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4_3*l_h_f*1_4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4_3*l_h_f*1_3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4_3*l_h_f*1_2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13385827,&quot;width&quot;:839.23393700787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10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0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9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9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8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8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7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7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6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6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25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0965_9*m_h_f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0965_9*m_h_f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30965_9*m_h_f*1_6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8_1"/>
  <p:tag name="KSO_WM_UNIT_ID" val="diagram20230965_9*m_h_f*1_8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0_1"/>
  <p:tag name="KSO_WM_UNIT_ID" val="diagram20230965_9*m_h_f*1_10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0965_9*m_h_f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0965_9*m_h_f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0965_9*m_h_f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7_1"/>
  <p:tag name="KSO_WM_UNIT_ID" val="diagram20230965_9*m_h_f*1_7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9_1"/>
  <p:tag name="KSO_WM_UNIT_ID" val="diagram20230965_9*m_h_f*1_9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i*1_1"/>
  <p:tag name="KSO_WM_TEMPLATE_CATEGORY" val="diagram"/>
  <p:tag name="KSO_WM_TEMPLATE_INDEX" val="20230965"/>
  <p:tag name="KSO_WM_UNIT_LAYERLEVEL" val="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i"/>
  <p:tag name="KSO_WM_UNIT_INDEX" val="1_1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2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10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0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7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7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9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9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8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8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6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6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5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4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3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2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1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7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69_7*e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03"/>
</p:tagLst>
</file>

<file path=ppt/tags/tag2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69_7*a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CONTENT_GROUP_TYPE" val="contentchip"/>
  <p:tag name="KSO_WM_UNIT_PRESET_TEXT" val="输入章节标题"/>
</p:tagLst>
</file>

<file path=ppt/tags/tag279.xml><?xml version="1.0" encoding="utf-8"?>
<p:tagLst xmlns:p="http://schemas.openxmlformats.org/presentationml/2006/main">
  <p:tag name="KSO_WM_SLIDE_ID" val="custom2023026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69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36.1&quot;,&quot;top&quot;:&quot;87.2&quot;,&quot;width&quot;:&quot;531.65&quot;,&quot;height&quot;:&quot;365.6&quot;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81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82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83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84.xml><?xml version="1.0" encoding="utf-8"?>
<p:tagLst xmlns:p="http://schemas.openxmlformats.org/presentationml/2006/main">
  <p:tag name="KSO_WM_TEMPLATE_CATEGORY" val="custom"/>
  <p:tag name="KSO_WM_TEMPLATE_INDEX" val="20230269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70_3*l_h_i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0.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0_3*l_h_i*1_1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9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0_3*l_h_f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70_3*l_h_i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0_3*l_h_i*1_2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2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0_3*l_h_f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70_3*l_h_i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0.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4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0_3*l_h_f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70_3*l_h_i*1_3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70_3*l_h_i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0_3*l_h_i*1_4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08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0_3*l_h_f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1447_3*l_i*1_1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1447_3*l_i*1_2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1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47_3*l_h_i*1_4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1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447_3*l_h_i*1_4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14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,&quot;colorType&quot;:1,&quot;foreColorIndex&quot;:14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1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7_3*l_h_f*1_4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1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47_3*l_h_i*1_3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1,&quot;foreColorIndex&quot;:14,&quot;pos&quot;:0.47999998927116394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1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447_3*l_h_i*1_3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7_3*l_h_f*1_3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1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47_3*l_h_i*1_2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1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447_3*l_h_i*1_2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14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,&quot;colorType&quot;:1,&quot;foreColorIndex&quot;:14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7_3*l_h_f*1_2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47_3*l_h_i*1_1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1,&quot;foreColorIndex&quot;:14,&quot;pos&quot;:0.47999998927116394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2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447_3*l_h_i*1_1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7_3*l_h_f*1_1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2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69_7*e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04"/>
</p:tagLst>
</file>

<file path=ppt/tags/tag3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69_7*a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CONTENT_GROUP_TYPE" val="contentchip"/>
  <p:tag name="KSO_WM_UNIT_PRESET_TEXT" val="输入章节标题"/>
</p:tagLst>
</file>

<file path=ppt/tags/tag325.xml><?xml version="1.0" encoding="utf-8"?>
<p:tagLst xmlns:p="http://schemas.openxmlformats.org/presentationml/2006/main">
  <p:tag name="KSO_WM_SLIDE_ID" val="custom2023026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69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36.1&quot;,&quot;top&quot;:&quot;87.2&quot;,&quot;width&quot;:&quot;531.65&quot;,&quot;height&quot;:&quot;365.6&quot;}"/>
</p:tagLst>
</file>

<file path=ppt/tags/tag326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7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9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EMPLATE_CATEGORY" val="custom"/>
  <p:tag name="KSO_WM_TEMPLATE_INDEX" val="20230269"/>
</p:tagLst>
</file>

<file path=ppt/tags/tag331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2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3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4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62_3*l_h_f*1_1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62_3*l_h_f*1_2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62_3*l_h_f*1_3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3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62_3*l_h_f*1_4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5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69_7*e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05"/>
</p:tagLst>
</file>

<file path=ppt/tags/tag3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69_7*a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CONTENT_GROUP_TYPE" val="contentchip"/>
  <p:tag name="KSO_WM_UNIT_PRESET_TEXT" val="输入章节标题"/>
</p:tagLst>
</file>

<file path=ppt/tags/tag357.xml><?xml version="1.0" encoding="utf-8"?>
<p:tagLst xmlns:p="http://schemas.openxmlformats.org/presentationml/2006/main">
  <p:tag name="KSO_WM_SLIDE_ID" val="custom2023026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69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36.1&quot;,&quot;top&quot;:&quot;87.2&quot;,&quot;width&quot;:&quot;531.65&quot;,&quot;height&quot;:&quot;365.6&quot;}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TEMPLATE_CATEGORY" val="custom"/>
  <p:tag name="KSO_WM_TEMPLATE_INDEX" val="20230269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85_4*l_h_i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5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85_4*l_h_i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6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85_4*l_h_i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8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400000005960464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85_4*l_h_i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10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-0.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75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485_4*l_h_f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76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485_4*l_h_f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77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485_4*l_h_f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78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485_4*l_h_f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7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62_3*l_h_f*1_1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62_3*l_h_f*1_2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8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62_3*l_h_f*1_3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8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62_3*l_h_f*1_4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85_4*l_h_i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5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85_4*l_h_i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6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85_4*l_h_i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8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400000005960464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85_4*l_h_i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10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-0.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87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485_4*l_h_f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88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485_4*l_h_f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89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485_4*l_h_f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485_4*l_h_f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9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69_7*e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06"/>
</p:tagLst>
</file>

<file path=ppt/tags/tag3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69_7*a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CONTENT_GROUP_TYPE" val="contentchip"/>
  <p:tag name="KSO_WM_UNIT_PRESET_TEXT" val="输入章节标题"/>
</p:tagLst>
</file>

<file path=ppt/tags/tag393.xml><?xml version="1.0" encoding="utf-8"?>
<p:tagLst xmlns:p="http://schemas.openxmlformats.org/presentationml/2006/main">
  <p:tag name="KSO_WM_SLIDE_ID" val="custom2023026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269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36.1&quot;,&quot;top&quot;:&quot;87.2&quot;,&quot;width&quot;:&quot;531.65&quot;,&quot;height&quot;:&quot;365.6&quot;}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85_4*l_h_i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5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85_4*l_h_i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6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85_4*l_h_i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8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400000005960464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85_4*l_h_i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10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-0.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98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485_4*l_h_f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99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485_4*l_h_f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485_4*l_h_f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01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485_4*l_h_f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,&quot;width&quot;:91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02.xml><?xml version="1.0" encoding="utf-8"?>
<p:tagLst xmlns:p="http://schemas.openxmlformats.org/presentationml/2006/main">
  <p:tag name="KSO_WM_TEMPLATE_CATEGORY" val="custom"/>
  <p:tag name="KSO_WM_TEMPLATE_INDEX" val="20230269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10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0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9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9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8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8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7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7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6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6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h_i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ILL_TYPE" val="2"/>
  <p:tag name="KSO_WM_UNIT_USESOURCEFORMAT_APPLY" val="0"/>
</p:tagLst>
</file>

<file path=ppt/tags/tag41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0965_9*m_h_f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0965_9*m_h_f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30965_9*m_h_f*1_6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8_1"/>
  <p:tag name="KSO_WM_UNIT_ID" val="diagram20230965_9*m_h_f*1_8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0_1"/>
  <p:tag name="KSO_WM_UNIT_ID" val="diagram20230965_9*m_h_f*1_10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0965_9*m_h_f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0965_9*m_h_f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0965_9*m_h_f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7_1"/>
  <p:tag name="KSO_WM_UNIT_ID" val="diagram20230965_9*m_h_f*1_7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9_1"/>
  <p:tag name="KSO_WM_UNIT_ID" val="diagram20230965_9*m_h_f*1_9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9*m_i*1_1"/>
  <p:tag name="KSO_WM_TEMPLATE_CATEGORY" val="diagram"/>
  <p:tag name="KSO_WM_TEMPLATE_INDEX" val="20230965"/>
  <p:tag name="KSO_WM_UNIT_LAYERLEVEL" val="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i"/>
  <p:tag name="KSO_WM_UNIT_INDEX" val="1_1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4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10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0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7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7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9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9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8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8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6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6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5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4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3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2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9*m_h_i*1_1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630.8979527559055,&quot;width&quot;:887.46212598425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44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69_9*f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汇报人：WPS"/>
</p:tagLst>
</file>

<file path=ppt/tags/tag4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69_9*a*1"/>
  <p:tag name="KSO_WM_TEMPLATE_CATEGORY" val="custom"/>
  <p:tag name="KSO_WM_TEMPLATE_INDEX" val="20230269"/>
  <p:tag name="KSO_WM_UNIT_LAYERLEVEL" val="1"/>
  <p:tag name="KSO_WM_TAG_VERSION" val="1.0"/>
  <p:tag name="KSO_WM_BEAUTIFY_FLAG" val="#wm#"/>
  <p:tag name="KSO_WM_UNIT_CONTENT_GROUP_TYPE" val="contentchip"/>
  <p:tag name="KSO_WM_UNIT_PRESET_TEXT" val="THANK YOU"/>
</p:tagLst>
</file>

<file path=ppt/tags/tag448.xml><?xml version="1.0" encoding="utf-8"?>
<p:tagLst xmlns:p="http://schemas.openxmlformats.org/presentationml/2006/main">
  <p:tag name="KSO_WM_SLIDE_ID" val="custom2023026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69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94.75&quot;,&quot;top&quot;:&quot;89.2&quot;,&quot;width&quot;:&quot;570.55&quot;,&quot;height&quot;:&quot;279.45&quot;}"/>
</p:tagLst>
</file>

<file path=ppt/tags/tag449.xml><?xml version="1.0" encoding="utf-8"?>
<p:tagLst xmlns:p="http://schemas.openxmlformats.org/presentationml/2006/main">
  <p:tag name="commondata" val="eyJoZGlkIjoiZTgwNjc0MmZlNWI3YjlmMmY4ODJkNmMxMTgxZGQwZjQifQ==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67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&#10;加文档标题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75.xml><?xml version="1.0" encoding="utf-8"?>
<p:tagLst xmlns:p="http://schemas.openxmlformats.org/presentationml/2006/main">
  <p:tag name="KSO_WM_BEAUTIFY_FLAG" val="#wm#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9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9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CONTENT_GROUP_TYPE" val="contentchip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91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输入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99.xml><?xml version="1.0" encoding="utf-8"?>
<p:tagLst xmlns:p="http://schemas.openxmlformats.org/presentationml/2006/main">
  <p:tag name="KSO_WM_BEAUTIFY_FLAG" val="#wm#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9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09">
      <a:dk1>
        <a:srgbClr val="000000"/>
      </a:dk1>
      <a:lt1>
        <a:srgbClr val="FFFFFF"/>
      </a:lt1>
      <a:dk2>
        <a:srgbClr val="001A54"/>
      </a:dk2>
      <a:lt2>
        <a:srgbClr val="E8E3EF"/>
      </a:lt2>
      <a:accent1>
        <a:srgbClr val="0149EB"/>
      </a:accent1>
      <a:accent2>
        <a:srgbClr val="F43AA9"/>
      </a:accent2>
      <a:accent3>
        <a:srgbClr val="5364E3"/>
      </a:accent3>
      <a:accent4>
        <a:srgbClr val="6243D1"/>
      </a:accent4>
      <a:accent5>
        <a:srgbClr val="9340C3"/>
      </a:accent5>
      <a:accent6>
        <a:srgbClr val="C33DB6"/>
      </a:accent6>
      <a:hlink>
        <a:srgbClr val="0563C1"/>
      </a:hlink>
      <a:folHlink>
        <a:srgbClr val="954F72"/>
      </a:folHlink>
    </a:clrScheme>
    <a:fontScheme name="自定义 6">
      <a:majorFont>
        <a:latin typeface="MiSans Heavy"/>
        <a:ea typeface="MiSans Heavy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2907</Words>
  <Application>WPS 演示</Application>
  <PresentationFormat>宽屏</PresentationFormat>
  <Paragraphs>310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MiSans</vt:lpstr>
      <vt:lpstr>MiSans Heavy</vt:lpstr>
      <vt:lpstr>Arial</vt:lpstr>
      <vt:lpstr>WPS</vt:lpstr>
      <vt:lpstr>Office 主题</vt:lpstr>
      <vt:lpstr>大语言模型与知识图谱的融合</vt:lpstr>
      <vt:lpstr>目录</vt:lpstr>
      <vt:lpstr>融合方式</vt:lpstr>
      <vt:lpstr>知识图谱增强大语言模型</vt:lpstr>
      <vt:lpstr>大语言模型增强知识图谱</vt:lpstr>
      <vt:lpstr>应用场景</vt:lpstr>
      <vt:lpstr>智能问答</vt:lpstr>
      <vt:lpstr>机器翻译</vt:lpstr>
      <vt:lpstr>自然语言生成</vt:lpstr>
      <vt:lpstr>融合优势</vt:lpstr>
      <vt:lpstr>提高语义理解能力</vt:lpstr>
      <vt:lpstr>增强知识推理能力</vt:lpstr>
      <vt:lpstr>提升生成文本质量</vt:lpstr>
      <vt:lpstr>扩展应用领域</vt:lpstr>
      <vt:lpstr>挑战与问题</vt:lpstr>
      <vt:lpstr>数据融合问题</vt:lpstr>
      <vt:lpstr>模型训练问题</vt:lpstr>
      <vt:lpstr>知识推理问题</vt:lpstr>
      <vt:lpstr>应用效果评估问题</vt:lpstr>
      <vt:lpstr>未来研究方向</vt:lpstr>
      <vt:lpstr>融合技术研究</vt:lpstr>
      <vt:lpstr>模型优化研究</vt:lpstr>
      <vt:lpstr>知识推理研究</vt:lpstr>
      <vt:lpstr>应用效果评估研究</vt:lpstr>
      <vt:lpstr>结论与展望</vt:lpstr>
      <vt:lpstr>大语言模型与知识图谱融合的重要性</vt:lpstr>
      <vt:lpstr>融合技术的应用前景</vt:lpstr>
      <vt:lpstr>未来研究方向与挑战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赤松子</cp:lastModifiedBy>
  <cp:revision>155</cp:revision>
  <dcterms:created xsi:type="dcterms:W3CDTF">2019-06-19T02:08:00Z</dcterms:created>
  <dcterms:modified xsi:type="dcterms:W3CDTF">2023-11-22T14:26:25Z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C128E1D755364A379580DA1E17A8B1DB_11</vt:lpwstr>
  </property>
</Properties>
</file>