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36"/>
  </p:handoutMasterIdLst>
  <p:sldIdLst>
    <p:sldId id="257" r:id="rId6"/>
    <p:sldId id="258" r:id="rId8"/>
    <p:sldId id="259" r:id="rId9"/>
    <p:sldId id="260" r:id="rId10"/>
    <p:sldId id="261" r:id="rId11"/>
    <p:sldId id="293" r:id="rId12"/>
    <p:sldId id="262" r:id="rId13"/>
    <p:sldId id="263" r:id="rId14"/>
    <p:sldId id="29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0" Type="http://schemas.openxmlformats.org/officeDocument/2006/relationships/tags" Target="tags/tag593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2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3.jpe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pn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image" Target="../media/image1.png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2.jpeg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image" Target="../media/image3.jpeg"/><Relationship Id="rId2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image" Target="../media/image1.png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1.png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image" Target="../media/image2.jpeg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image" Target="../media/image1.png"/><Relationship Id="rId2" Type="http://schemas.openxmlformats.org/officeDocument/2006/relationships/tags" Target="../tags/tag280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1302385" y="4168775"/>
            <a:ext cx="1503045" cy="369570"/>
          </a:xfrm>
          <a:prstGeom prst="roundRect">
            <a:avLst>
              <a:gd name="adj" fmla="val 19759"/>
            </a:avLst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188085" y="3399155"/>
            <a:ext cx="5519420" cy="456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1187450" y="1575435"/>
            <a:ext cx="5520055" cy="167640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938529" y="1982470"/>
            <a:ext cx="1607820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61695" y="2116455"/>
            <a:ext cx="2269490" cy="50228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defPPr>
              <a:defRPr lang="zh-CN"/>
            </a:defPPr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861694" y="833120"/>
            <a:ext cx="2269490" cy="123063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flipH="1">
            <a:off x="6700520" y="4715510"/>
            <a:ext cx="4398645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733790" y="1106170"/>
            <a:ext cx="2516505" cy="1697355"/>
          </a:xfrm>
          <a:prstGeom prst="rect">
            <a:avLst/>
          </a:prstGeom>
          <a:noFill/>
        </p:spPr>
        <p:txBody>
          <a:bodyPr wrap="square" lIns="90170" tIns="46990" rIns="9017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9600" b="0" i="0" u="none" strike="noStrike" kern="1200" cap="none" spc="0" normalizeH="0" baseline="0" noProof="1" dirty="0">
                <a:ln w="15875"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2851150" y="2803525"/>
            <a:ext cx="8403590" cy="1911985"/>
          </a:xfrm>
          <a:prstGeom prst="rect">
            <a:avLst/>
          </a:prstGeom>
          <a:noFill/>
        </p:spPr>
        <p:txBody>
          <a:bodyPr vert="horz" wrap="square" lIns="90170" tIns="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n-lt"/>
                <a:ea typeface="+mn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287145" y="4157345"/>
            <a:ext cx="1517650" cy="369570"/>
          </a:xfrm>
          <a:prstGeom prst="roundRect">
            <a:avLst/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94435" y="1905998"/>
            <a:ext cx="5520055" cy="1756228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1302385" y="4168775"/>
            <a:ext cx="1503045" cy="369570"/>
          </a:xfrm>
          <a:prstGeom prst="roundRect">
            <a:avLst>
              <a:gd name="adj" fmla="val 19759"/>
            </a:avLst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188085" y="3399155"/>
            <a:ext cx="5519420" cy="456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1187450" y="1575435"/>
            <a:ext cx="5520055" cy="167640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938529" y="1982470"/>
            <a:ext cx="1607820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61695" y="2116455"/>
            <a:ext cx="2269490" cy="50228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defPPr>
              <a:defRPr lang="zh-CN"/>
            </a:defPPr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861694" y="833120"/>
            <a:ext cx="2269490" cy="123063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flipH="1">
            <a:off x="6700520" y="4715510"/>
            <a:ext cx="4398645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733790" y="1106170"/>
            <a:ext cx="2516505" cy="1697355"/>
          </a:xfrm>
          <a:prstGeom prst="rect">
            <a:avLst/>
          </a:prstGeom>
          <a:noFill/>
        </p:spPr>
        <p:txBody>
          <a:bodyPr wrap="square" lIns="90170" tIns="46990" rIns="9017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9600" b="0" i="0" u="none" strike="noStrike" kern="1200" cap="none" spc="0" normalizeH="0" baseline="0" noProof="1" dirty="0">
                <a:ln w="15875"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2851150" y="2803525"/>
            <a:ext cx="8403590" cy="1911985"/>
          </a:xfrm>
          <a:prstGeom prst="rect">
            <a:avLst/>
          </a:prstGeom>
          <a:noFill/>
        </p:spPr>
        <p:txBody>
          <a:bodyPr vert="horz" wrap="square" lIns="90170" tIns="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n-lt"/>
                <a:ea typeface="+mn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287145" y="4157345"/>
            <a:ext cx="1517650" cy="369570"/>
          </a:xfrm>
          <a:prstGeom prst="roundRect">
            <a:avLst/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94435" y="1905998"/>
            <a:ext cx="5520055" cy="1756228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1302385" y="4168775"/>
            <a:ext cx="1503045" cy="369570"/>
          </a:xfrm>
          <a:prstGeom prst="roundRect">
            <a:avLst>
              <a:gd name="adj" fmla="val 19759"/>
            </a:avLst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188085" y="3399155"/>
            <a:ext cx="5519420" cy="456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1187450" y="1575435"/>
            <a:ext cx="5520055" cy="167640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938529" y="1982470"/>
            <a:ext cx="1607820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61695" y="2116455"/>
            <a:ext cx="2269490" cy="50228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defPPr>
              <a:defRPr lang="zh-CN"/>
            </a:defPPr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861694" y="833120"/>
            <a:ext cx="2269490" cy="123063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0" y="635"/>
            <a:ext cx="12192000" cy="6856095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flipH="1">
            <a:off x="6700520" y="4715510"/>
            <a:ext cx="4398645" cy="0"/>
          </a:xfrm>
          <a:prstGeom prst="line">
            <a:avLst/>
          </a:prstGeom>
          <a:ln w="25400" cap="rnd">
            <a:gradFill>
              <a:gsLst>
                <a:gs pos="0">
                  <a:schemeClr val="accent6"/>
                </a:gs>
                <a:gs pos="100000">
                  <a:schemeClr val="tx1">
                    <a:alpha val="0"/>
                  </a:schemeClr>
                </a:gs>
                <a:gs pos="56000">
                  <a:schemeClr val="accent4"/>
                </a:gs>
              </a:gsLst>
              <a:lin ang="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733790" y="1106170"/>
            <a:ext cx="2516505" cy="1697355"/>
          </a:xfrm>
          <a:prstGeom prst="rect">
            <a:avLst/>
          </a:prstGeom>
          <a:noFill/>
        </p:spPr>
        <p:txBody>
          <a:bodyPr wrap="square" lIns="90170" tIns="46990" rIns="9017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9600" b="0" i="0" u="none" strike="noStrike" kern="1200" cap="none" spc="0" normalizeH="0" baseline="0" noProof="1" dirty="0">
                <a:ln w="15875"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2851150" y="2803525"/>
            <a:ext cx="8403590" cy="1911985"/>
          </a:xfrm>
          <a:prstGeom prst="rect">
            <a:avLst/>
          </a:prstGeom>
          <a:noFill/>
        </p:spPr>
        <p:txBody>
          <a:bodyPr vert="horz" wrap="square" lIns="90170" tIns="0" rIns="91440" bIns="45720" rtlCol="0" anchor="ctr" anchorCtr="0">
            <a:normAutofit/>
          </a:bodyPr>
          <a:lstStyle>
            <a:defPPr>
              <a:defRPr lang="zh-CN"/>
            </a:defPPr>
            <a:lvl1pPr marL="0" marR="0" lvl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300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n-lt"/>
                <a:ea typeface="+mn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89460" cy="6858000"/>
          </a:xfrm>
          <a:custGeom>
            <a:avLst/>
            <a:gdLst>
              <a:gd name="connsiteX0" fmla="*/ 0 w 12189730"/>
              <a:gd name="connsiteY0" fmla="*/ 0 h 6858000"/>
              <a:gd name="connsiteX1" fmla="*/ 12189730 w 12189730"/>
              <a:gd name="connsiteY1" fmla="*/ 0 h 6858000"/>
              <a:gd name="connsiteX2" fmla="*/ 12189730 w 12189730"/>
              <a:gd name="connsiteY2" fmla="*/ 6858000 h 6858000"/>
              <a:gd name="connsiteX3" fmla="*/ 0 w 12189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730" h="6858000">
                <a:moveTo>
                  <a:pt x="0" y="0"/>
                </a:moveTo>
                <a:lnTo>
                  <a:pt x="12189730" y="0"/>
                </a:lnTo>
                <a:lnTo>
                  <a:pt x="12189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287145" y="4157345"/>
            <a:ext cx="1517650" cy="369570"/>
          </a:xfrm>
          <a:prstGeom prst="roundRect">
            <a:avLst/>
          </a:prstGeom>
          <a:gradFill>
            <a:gsLst>
              <a:gs pos="0">
                <a:schemeClr val="accent6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charset="-122"/>
                <a:sym typeface="+mn-ea"/>
              </a:defRPr>
            </a:lvl1pPr>
          </a:lstStyle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94435" y="1905998"/>
            <a:ext cx="5520055" cy="1756228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293.xml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365760" y="365125"/>
            <a:ext cx="10988040" cy="77946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65760" y="1253330"/>
            <a:ext cx="10988040" cy="483426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+mn-lt"/>
          <a:ea typeface="+mn-lt"/>
          <a:cs typeface="MiSans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365760" y="365125"/>
            <a:ext cx="10988040" cy="77946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65760" y="1253330"/>
            <a:ext cx="10988040" cy="483426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+mn-lt"/>
          <a:ea typeface="+mn-lt"/>
          <a:cs typeface="MiSans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90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365760" y="365125"/>
            <a:ext cx="10988040" cy="77946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65760" y="1253330"/>
            <a:ext cx="10988040" cy="483426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9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+mn-lt"/>
          <a:ea typeface="+mn-lt"/>
          <a:cs typeface="MiSans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31.xml"/><Relationship Id="rId13" Type="http://schemas.openxmlformats.org/officeDocument/2006/relationships/tags" Target="../tags/tag430.xml"/><Relationship Id="rId12" Type="http://schemas.openxmlformats.org/officeDocument/2006/relationships/tags" Target="../tags/tag429.xml"/><Relationship Id="rId11" Type="http://schemas.openxmlformats.org/officeDocument/2006/relationships/tags" Target="../tags/tag428.xml"/><Relationship Id="rId10" Type="http://schemas.openxmlformats.org/officeDocument/2006/relationships/tags" Target="../tags/tag427.xml"/><Relationship Id="rId1" Type="http://schemas.openxmlformats.org/officeDocument/2006/relationships/tags" Target="../tags/tag4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2" Type="http://schemas.openxmlformats.org/officeDocument/2006/relationships/slideLayout" Target="../slideLayouts/slideLayout13.xml"/><Relationship Id="rId31" Type="http://schemas.openxmlformats.org/officeDocument/2006/relationships/tags" Target="../tags/tag462.xml"/><Relationship Id="rId30" Type="http://schemas.openxmlformats.org/officeDocument/2006/relationships/tags" Target="../tags/tag461.xml"/><Relationship Id="rId3" Type="http://schemas.openxmlformats.org/officeDocument/2006/relationships/tags" Target="../tags/tag434.xml"/><Relationship Id="rId29" Type="http://schemas.openxmlformats.org/officeDocument/2006/relationships/tags" Target="../tags/tag460.xml"/><Relationship Id="rId28" Type="http://schemas.openxmlformats.org/officeDocument/2006/relationships/tags" Target="../tags/tag459.xml"/><Relationship Id="rId27" Type="http://schemas.openxmlformats.org/officeDocument/2006/relationships/tags" Target="../tags/tag458.xml"/><Relationship Id="rId26" Type="http://schemas.openxmlformats.org/officeDocument/2006/relationships/tags" Target="../tags/tag457.xml"/><Relationship Id="rId25" Type="http://schemas.openxmlformats.org/officeDocument/2006/relationships/tags" Target="../tags/tag456.xml"/><Relationship Id="rId24" Type="http://schemas.openxmlformats.org/officeDocument/2006/relationships/tags" Target="../tags/tag455.xml"/><Relationship Id="rId23" Type="http://schemas.openxmlformats.org/officeDocument/2006/relationships/tags" Target="../tags/tag454.xml"/><Relationship Id="rId22" Type="http://schemas.openxmlformats.org/officeDocument/2006/relationships/tags" Target="../tags/tag453.xml"/><Relationship Id="rId21" Type="http://schemas.openxmlformats.org/officeDocument/2006/relationships/tags" Target="../tags/tag452.xml"/><Relationship Id="rId20" Type="http://schemas.openxmlformats.org/officeDocument/2006/relationships/tags" Target="../tags/tag451.xml"/><Relationship Id="rId2" Type="http://schemas.openxmlformats.org/officeDocument/2006/relationships/tags" Target="../tags/tag433.xml"/><Relationship Id="rId19" Type="http://schemas.openxmlformats.org/officeDocument/2006/relationships/tags" Target="../tags/tag450.xml"/><Relationship Id="rId18" Type="http://schemas.openxmlformats.org/officeDocument/2006/relationships/tags" Target="../tags/tag449.xml"/><Relationship Id="rId17" Type="http://schemas.openxmlformats.org/officeDocument/2006/relationships/tags" Target="../tags/tag448.xml"/><Relationship Id="rId16" Type="http://schemas.openxmlformats.org/officeDocument/2006/relationships/tags" Target="../tags/tag447.xml"/><Relationship Id="rId15" Type="http://schemas.openxmlformats.org/officeDocument/2006/relationships/tags" Target="../tags/tag446.xml"/><Relationship Id="rId14" Type="http://schemas.openxmlformats.org/officeDocument/2006/relationships/tags" Target="../tags/tag445.xml"/><Relationship Id="rId13" Type="http://schemas.openxmlformats.org/officeDocument/2006/relationships/tags" Target="../tags/tag444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tags" Target="../tags/tag43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69.xml"/><Relationship Id="rId1" Type="http://schemas.openxmlformats.org/officeDocument/2006/relationships/tags" Target="../tags/tag46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86.xml"/><Relationship Id="rId13" Type="http://schemas.openxmlformats.org/officeDocument/2006/relationships/tags" Target="../tags/tag485.xml"/><Relationship Id="rId12" Type="http://schemas.openxmlformats.org/officeDocument/2006/relationships/tags" Target="../tags/tag484.xml"/><Relationship Id="rId11" Type="http://schemas.openxmlformats.org/officeDocument/2006/relationships/tags" Target="../tags/tag483.xml"/><Relationship Id="rId10" Type="http://schemas.openxmlformats.org/officeDocument/2006/relationships/tags" Target="../tags/tag482.xml"/><Relationship Id="rId1" Type="http://schemas.openxmlformats.org/officeDocument/2006/relationships/tags" Target="../tags/tag4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36.xml"/><Relationship Id="rId21" Type="http://schemas.openxmlformats.org/officeDocument/2006/relationships/tags" Target="../tags/tag318.xml"/><Relationship Id="rId20" Type="http://schemas.openxmlformats.org/officeDocument/2006/relationships/tags" Target="../tags/tag317.xml"/><Relationship Id="rId2" Type="http://schemas.openxmlformats.org/officeDocument/2006/relationships/tags" Target="../tags/tag299.xml"/><Relationship Id="rId19" Type="http://schemas.openxmlformats.org/officeDocument/2006/relationships/tags" Target="../tags/tag316.xml"/><Relationship Id="rId18" Type="http://schemas.openxmlformats.org/officeDocument/2006/relationships/tags" Target="../tags/tag315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29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496.xml"/><Relationship Id="rId1" Type="http://schemas.openxmlformats.org/officeDocument/2006/relationships/tags" Target="../tags/tag48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" Type="http://schemas.openxmlformats.org/officeDocument/2006/relationships/tags" Target="../tags/tag50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14.xml"/><Relationship Id="rId8" Type="http://schemas.openxmlformats.org/officeDocument/2006/relationships/tags" Target="../tags/tag513.xml"/><Relationship Id="rId7" Type="http://schemas.openxmlformats.org/officeDocument/2006/relationships/tags" Target="../tags/tag512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tags" Target="../tags/tag509.xml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515.xml"/><Relationship Id="rId1" Type="http://schemas.openxmlformats.org/officeDocument/2006/relationships/tags" Target="../tags/tag50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30.xml"/><Relationship Id="rId8" Type="http://schemas.openxmlformats.org/officeDocument/2006/relationships/tags" Target="../tags/tag529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539.xml"/><Relationship Id="rId17" Type="http://schemas.openxmlformats.org/officeDocument/2006/relationships/tags" Target="../tags/tag538.xml"/><Relationship Id="rId16" Type="http://schemas.openxmlformats.org/officeDocument/2006/relationships/tags" Target="../tags/tag537.xml"/><Relationship Id="rId15" Type="http://schemas.openxmlformats.org/officeDocument/2006/relationships/tags" Target="../tags/tag536.xml"/><Relationship Id="rId14" Type="http://schemas.openxmlformats.org/officeDocument/2006/relationships/tags" Target="../tags/tag535.xml"/><Relationship Id="rId13" Type="http://schemas.openxmlformats.org/officeDocument/2006/relationships/tags" Target="../tags/tag534.xml"/><Relationship Id="rId12" Type="http://schemas.openxmlformats.org/officeDocument/2006/relationships/tags" Target="../tags/tag533.xml"/><Relationship Id="rId11" Type="http://schemas.openxmlformats.org/officeDocument/2006/relationships/tags" Target="../tags/tag532.xml"/><Relationship Id="rId10" Type="http://schemas.openxmlformats.org/officeDocument/2006/relationships/tags" Target="../tags/tag531.xml"/><Relationship Id="rId1" Type="http://schemas.openxmlformats.org/officeDocument/2006/relationships/tags" Target="../tags/tag52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48.xml"/><Relationship Id="rId8" Type="http://schemas.openxmlformats.org/officeDocument/2006/relationships/tags" Target="../tags/tag547.xml"/><Relationship Id="rId7" Type="http://schemas.openxmlformats.org/officeDocument/2006/relationships/tags" Target="../tags/tag546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4" Type="http://schemas.openxmlformats.org/officeDocument/2006/relationships/tags" Target="../tags/tag543.xml"/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553.xml"/><Relationship Id="rId13" Type="http://schemas.openxmlformats.org/officeDocument/2006/relationships/tags" Target="../tags/tag552.xml"/><Relationship Id="rId12" Type="http://schemas.openxmlformats.org/officeDocument/2006/relationships/tags" Target="../tags/tag551.xml"/><Relationship Id="rId11" Type="http://schemas.openxmlformats.org/officeDocument/2006/relationships/tags" Target="../tags/tag550.xml"/><Relationship Id="rId10" Type="http://schemas.openxmlformats.org/officeDocument/2006/relationships/tags" Target="../tags/tag549.xml"/><Relationship Id="rId1" Type="http://schemas.openxmlformats.org/officeDocument/2006/relationships/tags" Target="../tags/tag54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62.xml"/><Relationship Id="rId8" Type="http://schemas.openxmlformats.org/officeDocument/2006/relationships/tags" Target="../tags/tag561.xml"/><Relationship Id="rId7" Type="http://schemas.openxmlformats.org/officeDocument/2006/relationships/tags" Target="../tags/tag560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575.xml"/><Relationship Id="rId21" Type="http://schemas.openxmlformats.org/officeDocument/2006/relationships/tags" Target="../tags/tag574.xml"/><Relationship Id="rId20" Type="http://schemas.openxmlformats.org/officeDocument/2006/relationships/tags" Target="../tags/tag573.xml"/><Relationship Id="rId2" Type="http://schemas.openxmlformats.org/officeDocument/2006/relationships/tags" Target="../tags/tag555.xml"/><Relationship Id="rId19" Type="http://schemas.openxmlformats.org/officeDocument/2006/relationships/tags" Target="../tags/tag572.xml"/><Relationship Id="rId18" Type="http://schemas.openxmlformats.org/officeDocument/2006/relationships/tags" Target="../tags/tag571.xml"/><Relationship Id="rId17" Type="http://schemas.openxmlformats.org/officeDocument/2006/relationships/tags" Target="../tags/tag570.xml"/><Relationship Id="rId16" Type="http://schemas.openxmlformats.org/officeDocument/2006/relationships/tags" Target="../tags/tag569.xml"/><Relationship Id="rId15" Type="http://schemas.openxmlformats.org/officeDocument/2006/relationships/tags" Target="../tags/tag568.xml"/><Relationship Id="rId14" Type="http://schemas.openxmlformats.org/officeDocument/2006/relationships/tags" Target="../tags/tag567.xml"/><Relationship Id="rId13" Type="http://schemas.openxmlformats.org/officeDocument/2006/relationships/tags" Target="../tags/tag566.xml"/><Relationship Id="rId12" Type="http://schemas.openxmlformats.org/officeDocument/2006/relationships/tags" Target="../tags/tag565.xml"/><Relationship Id="rId11" Type="http://schemas.openxmlformats.org/officeDocument/2006/relationships/tags" Target="../tags/tag564.xml"/><Relationship Id="rId10" Type="http://schemas.openxmlformats.org/officeDocument/2006/relationships/tags" Target="../tags/tag563.xml"/><Relationship Id="rId1" Type="http://schemas.openxmlformats.org/officeDocument/2006/relationships/tags" Target="../tags/tag55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tags" Target="../tags/tag581.xml"/><Relationship Id="rId5" Type="http://schemas.openxmlformats.org/officeDocument/2006/relationships/tags" Target="../tags/tag580.xml"/><Relationship Id="rId4" Type="http://schemas.openxmlformats.org/officeDocument/2006/relationships/tags" Target="../tags/tag579.xml"/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589.xml"/><Relationship Id="rId13" Type="http://schemas.openxmlformats.org/officeDocument/2006/relationships/tags" Target="../tags/tag588.xml"/><Relationship Id="rId12" Type="http://schemas.openxmlformats.org/officeDocument/2006/relationships/tags" Target="../tags/tag587.xml"/><Relationship Id="rId11" Type="http://schemas.openxmlformats.org/officeDocument/2006/relationships/tags" Target="../tags/tag586.xml"/><Relationship Id="rId10" Type="http://schemas.openxmlformats.org/officeDocument/2006/relationships/tags" Target="../tags/tag585.xml"/><Relationship Id="rId1" Type="http://schemas.openxmlformats.org/officeDocument/2006/relationships/tags" Target="../tags/tag57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" Type="http://schemas.openxmlformats.org/officeDocument/2006/relationships/tags" Target="../tags/tag59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tags" Target="../tags/tag3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357.xml"/><Relationship Id="rId21" Type="http://schemas.openxmlformats.org/officeDocument/2006/relationships/tags" Target="../tags/tag356.xml"/><Relationship Id="rId20" Type="http://schemas.openxmlformats.org/officeDocument/2006/relationships/tags" Target="../tags/tag355.xml"/><Relationship Id="rId2" Type="http://schemas.openxmlformats.org/officeDocument/2006/relationships/tags" Target="../tags/tag337.xml"/><Relationship Id="rId19" Type="http://schemas.openxmlformats.org/officeDocument/2006/relationships/tags" Target="../tags/tag354.xml"/><Relationship Id="rId18" Type="http://schemas.openxmlformats.org/officeDocument/2006/relationships/tags" Target="../tags/tag353.xml"/><Relationship Id="rId17" Type="http://schemas.openxmlformats.org/officeDocument/2006/relationships/tags" Target="../tags/tag352.xml"/><Relationship Id="rId16" Type="http://schemas.openxmlformats.org/officeDocument/2006/relationships/tags" Target="../tags/tag351.xml"/><Relationship Id="rId15" Type="http://schemas.openxmlformats.org/officeDocument/2006/relationships/tags" Target="../tags/tag350.xml"/><Relationship Id="rId14" Type="http://schemas.openxmlformats.org/officeDocument/2006/relationships/tags" Target="../tags/tag349.xml"/><Relationship Id="rId13" Type="http://schemas.openxmlformats.org/officeDocument/2006/relationships/tags" Target="../tags/tag348.xml"/><Relationship Id="rId12" Type="http://schemas.openxmlformats.org/officeDocument/2006/relationships/tags" Target="../tags/tag34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tags" Target="../tags/tag3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3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388.xml"/><Relationship Id="rId3" Type="http://schemas.openxmlformats.org/officeDocument/2006/relationships/tags" Target="../tags/tag361.xml"/><Relationship Id="rId29" Type="http://schemas.openxmlformats.org/officeDocument/2006/relationships/tags" Target="../tags/tag387.xml"/><Relationship Id="rId28" Type="http://schemas.openxmlformats.org/officeDocument/2006/relationships/tags" Target="../tags/tag386.xml"/><Relationship Id="rId27" Type="http://schemas.openxmlformats.org/officeDocument/2006/relationships/tags" Target="../tags/tag385.xml"/><Relationship Id="rId26" Type="http://schemas.openxmlformats.org/officeDocument/2006/relationships/tags" Target="../tags/tag384.xml"/><Relationship Id="rId25" Type="http://schemas.openxmlformats.org/officeDocument/2006/relationships/tags" Target="../tags/tag383.xml"/><Relationship Id="rId24" Type="http://schemas.openxmlformats.org/officeDocument/2006/relationships/tags" Target="../tags/tag382.xml"/><Relationship Id="rId23" Type="http://schemas.openxmlformats.org/officeDocument/2006/relationships/tags" Target="../tags/tag381.xml"/><Relationship Id="rId22" Type="http://schemas.openxmlformats.org/officeDocument/2006/relationships/tags" Target="../tags/tag380.xml"/><Relationship Id="rId21" Type="http://schemas.openxmlformats.org/officeDocument/2006/relationships/tags" Target="../tags/tag379.xml"/><Relationship Id="rId20" Type="http://schemas.openxmlformats.org/officeDocument/2006/relationships/tags" Target="../tags/tag378.xml"/><Relationship Id="rId2" Type="http://schemas.openxmlformats.org/officeDocument/2006/relationships/tags" Target="../tags/tag360.xml"/><Relationship Id="rId19" Type="http://schemas.openxmlformats.org/officeDocument/2006/relationships/tags" Target="../tags/tag377.xml"/><Relationship Id="rId18" Type="http://schemas.openxmlformats.org/officeDocument/2006/relationships/tags" Target="../tags/tag376.xml"/><Relationship Id="rId17" Type="http://schemas.openxmlformats.org/officeDocument/2006/relationships/tags" Target="../tags/tag375.xml"/><Relationship Id="rId16" Type="http://schemas.openxmlformats.org/officeDocument/2006/relationships/tags" Target="../tags/tag374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5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93.xml"/><Relationship Id="rId2" Type="http://schemas.openxmlformats.org/officeDocument/2006/relationships/image" Target="../media/image5.png"/><Relationship Id="rId1" Type="http://schemas.openxmlformats.org/officeDocument/2006/relationships/tags" Target="../tags/tag3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gradFill>
            <a:lin ang="2700000" scaled="0"/>
          </a:gradFill>
        </p:spPr>
        <p:txBody>
          <a:bodyPr/>
          <a:p>
            <a:r>
              <a:rPr lang="zh-CN" altLang="en-US">
                <a:solidFill>
                  <a:schemeClr val="lt1"/>
                </a:solidFill>
              </a:rPr>
              <a:t>汇报人：</a:t>
            </a:r>
            <a:r>
              <a:rPr lang="en-US" altLang="zh-CN">
                <a:solidFill>
                  <a:schemeClr val="lt1"/>
                </a:solidFill>
              </a:rPr>
              <a:t>WPS</a:t>
            </a:r>
            <a:endParaRPr lang="en-US" altLang="zh-CN">
              <a:solidFill>
                <a:schemeClr val="l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88085" y="3399155"/>
            <a:ext cx="5519420" cy="4565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t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lt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lang="zh-CN" altLang="en-US" sz="1600" b="0" i="0" u="none" strike="noStrike" kern="1200" cap="none" spc="150" normalizeH="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iSans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iSans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iSans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iSans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lt1"/>
                </a:solidFill>
              </a:rPr>
              <a:t>WPS,a click to unlimited possibilities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>
                <a:solidFill>
                  <a:schemeClr val="lt1"/>
                </a:solidFill>
              </a:rPr>
              <a:t>知识图谱与大模型融合</a:t>
            </a:r>
            <a:endParaRPr lang="zh-CN" altLang="en-US" sz="4400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知识图谱增强大模型</a:t>
            </a:r>
            <a:endParaRPr>
              <a:sym typeface="+mn-ea"/>
            </a:endParaRPr>
          </a:p>
        </p:txBody>
      </p:sp>
      <p:sp>
        <p:nvSpPr>
          <p:cNvPr id="28" name="正文"/>
          <p:cNvSpPr txBox="1"/>
          <p:nvPr>
            <p:custDataLst>
              <p:tags r:id="rId2"/>
            </p:custDataLst>
          </p:nvPr>
        </p:nvSpPr>
        <p:spPr>
          <a:xfrm>
            <a:off x="2880868" y="1490400"/>
            <a:ext cx="6424264" cy="849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知识图谱：结构化的知识库，包含实体、属性和关系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9" name="正文"/>
          <p:cNvSpPr txBox="1"/>
          <p:nvPr>
            <p:custDataLst>
              <p:tags r:id="rId3"/>
            </p:custDataLst>
          </p:nvPr>
        </p:nvSpPr>
        <p:spPr>
          <a:xfrm>
            <a:off x="2880868" y="2467879"/>
            <a:ext cx="6424264" cy="849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大模型：基于深度学习的自然语言处理模型，具有强大的文本理解能力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0" name="正文"/>
          <p:cNvSpPr txBox="1"/>
          <p:nvPr>
            <p:custDataLst>
              <p:tags r:id="rId4"/>
            </p:custDataLst>
          </p:nvPr>
        </p:nvSpPr>
        <p:spPr>
          <a:xfrm>
            <a:off x="2880868" y="3445358"/>
            <a:ext cx="6424264" cy="849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融合方式：将知识图谱与大模型相结合，提高模型的知识理解和推理能力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1" name="正文"/>
          <p:cNvSpPr txBox="1"/>
          <p:nvPr>
            <p:custDataLst>
              <p:tags r:id="rId5"/>
            </p:custDataLst>
          </p:nvPr>
        </p:nvSpPr>
        <p:spPr>
          <a:xfrm>
            <a:off x="2880868" y="4422836"/>
            <a:ext cx="6424264" cy="849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应用场景：智能问答、知识推理、文本生成等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2" name="正文"/>
          <p:cNvSpPr txBox="1"/>
          <p:nvPr>
            <p:custDataLst>
              <p:tags r:id="rId6"/>
            </p:custDataLst>
          </p:nvPr>
        </p:nvSpPr>
        <p:spPr>
          <a:xfrm>
            <a:off x="2880868" y="5400315"/>
            <a:ext cx="6424264" cy="849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优势：提高模型的知识准确性和泛化能力，降低对数据的依赖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大模型增强知识图谱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08400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963006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6" name="TextBox 2"/>
          <p:cNvSpPr txBox="1"/>
          <p:nvPr>
            <p:custDataLst>
              <p:tags r:id="rId4"/>
            </p:custDataLst>
          </p:nvPr>
        </p:nvSpPr>
        <p:spPr>
          <a:xfrm>
            <a:off x="763381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大模型可以学习海量数据，提高知识图谱的覆盖率和准确性</a:t>
            </a:r>
            <a:endParaRPr lang="zh-CN" altLang="en-US" sz="20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40698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80724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TextBox 2"/>
          <p:cNvSpPr txBox="1"/>
          <p:nvPr>
            <p:custDataLst>
              <p:tags r:id="rId7"/>
            </p:custDataLst>
          </p:nvPr>
        </p:nvSpPr>
        <p:spPr>
          <a:xfrm>
            <a:off x="3561327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大模型可以挖掘知识图谱中的潜在关系，发现新的知识</a:t>
            </a:r>
            <a:endParaRPr lang="zh-CN" altLang="en-US" sz="20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620110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6555710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2" name="TextBox 2"/>
          <p:cNvSpPr txBox="1"/>
          <p:nvPr>
            <p:custDataLst>
              <p:tags r:id="rId10"/>
            </p:custDataLst>
          </p:nvPr>
        </p:nvSpPr>
        <p:spPr>
          <a:xfrm>
            <a:off x="6356085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大模型可以优化知识图谱的表示和存储方式，提高查询效率</a:t>
            </a:r>
            <a:endParaRPr lang="zh-CN" altLang="en-US" sz="20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898948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9" name="矩形 38"/>
          <p:cNvSpPr/>
          <p:nvPr>
            <p:custDataLst>
              <p:tags r:id="rId12"/>
            </p:custDataLst>
          </p:nvPr>
        </p:nvSpPr>
        <p:spPr>
          <a:xfrm>
            <a:off x="9363224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3" name="TextBox 2"/>
          <p:cNvSpPr txBox="1"/>
          <p:nvPr>
            <p:custDataLst>
              <p:tags r:id="rId13"/>
            </p:custDataLst>
          </p:nvPr>
        </p:nvSpPr>
        <p:spPr>
          <a:xfrm>
            <a:off x="9144465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大模型可以结合知识图谱进行推理和预测，提高决策能力</a:t>
            </a:r>
            <a:endParaRPr lang="zh-CN" altLang="en-US" sz="20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03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tx1"/>
                </a:solidFill>
              </a:rPr>
              <a:t>知识图谱增强大模型的推理</a:t>
            </a:r>
            <a:endParaRPr lang="zh-CN" altLang="en-US" sz="6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知识动态融合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08400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963006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6" name="TextBox 2"/>
          <p:cNvSpPr txBox="1"/>
          <p:nvPr>
            <p:custDataLst>
              <p:tags r:id="rId4"/>
            </p:custDataLst>
          </p:nvPr>
        </p:nvSpPr>
        <p:spPr>
          <a:xfrm>
            <a:off x="763381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知识图谱与大模型的融合：将知识图谱与大模型相结合，提高模型的推理能力</a:t>
            </a:r>
            <a:endParaRPr lang="zh-CN" altLang="en-US" sz="16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40698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80724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TextBox 2"/>
          <p:cNvSpPr txBox="1"/>
          <p:nvPr>
            <p:custDataLst>
              <p:tags r:id="rId7"/>
            </p:custDataLst>
          </p:nvPr>
        </p:nvSpPr>
        <p:spPr>
          <a:xfrm>
            <a:off x="3561327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知识动态融合：在模型推理过程中，实时更新和融合知识图谱，提高模型的准确性和实时性</a:t>
            </a:r>
            <a:endParaRPr lang="zh-CN" altLang="en-US" sz="16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620110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6555710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2" name="TextBox 2"/>
          <p:cNvSpPr txBox="1"/>
          <p:nvPr>
            <p:custDataLst>
              <p:tags r:id="rId10"/>
            </p:custDataLst>
          </p:nvPr>
        </p:nvSpPr>
        <p:spPr>
          <a:xfrm>
            <a:off x="6356085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知识图谱的动态更新：通过实时获取和更新知识图谱，提高模型的知识储备和推理能力</a:t>
            </a:r>
            <a:endParaRPr lang="zh-CN" altLang="en-US" sz="16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8989484" y="2564143"/>
            <a:ext cx="2588675" cy="2618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9" name="矩形 38"/>
          <p:cNvSpPr/>
          <p:nvPr>
            <p:custDataLst>
              <p:tags r:id="rId12"/>
            </p:custDataLst>
          </p:nvPr>
        </p:nvSpPr>
        <p:spPr>
          <a:xfrm>
            <a:off x="9363224" y="2558403"/>
            <a:ext cx="531515" cy="2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3" name="TextBox 2"/>
          <p:cNvSpPr txBox="1"/>
          <p:nvPr>
            <p:custDataLst>
              <p:tags r:id="rId13"/>
            </p:custDataLst>
          </p:nvPr>
        </p:nvSpPr>
        <p:spPr>
          <a:xfrm>
            <a:off x="9144465" y="3137508"/>
            <a:ext cx="2278952" cy="184023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微软雅黑" panose="020B0503020204020204" charset="-122"/>
                <a:sym typeface="MiSans" panose="00000500000000000000" charset="-122"/>
              </a:rPr>
              <a:t>大模型的动态调整：根据知识图谱的更新，实时调整大模型的参数和结构，提高模型的适应性和准确性</a:t>
            </a:r>
            <a:endParaRPr lang="zh-CN" altLang="en-US" sz="2000" spc="15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微软雅黑" panose="020B0503020204020204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检索增强知识融合</a:t>
            </a:r>
            <a:endParaRPr>
              <a:sym typeface="+mn-ea"/>
            </a:endParaRPr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solidFill>
            <a:schemeClr val="accent1"/>
          </a:soli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知识图谱：结构化的知识库，包含实体、属性和关系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知识融合：将知识图谱与大模型相结合，实现更准确的文本理解和生成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检索增强：通过检索知识图谱中的知识，提高大模型的推理能力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大模型：基于深度学习的自然语言处理模型，具有强大的文本理解和生成能力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04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tx1"/>
                </a:solidFill>
              </a:rPr>
              <a:t>知识图谱增强大模型的可解释性</a:t>
            </a:r>
            <a:endParaRPr lang="zh-CN" altLang="en-US" sz="6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知识图谱增强 LLMs 探测</a:t>
            </a: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知识图谱增强 LLMs分析</a:t>
            </a: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05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/>
              <a:t>大模型增强知识图谱</a:t>
            </a:r>
            <a:endParaRPr lang="zh-CN" altLang="en-US" sz="60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大模型增强知识图谱嵌入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应用场景：知识问答、推荐系统、搜索引擎等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挑战：如何平衡模型的表达能力和计算效率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嵌入方法：将知识图谱中的实体和关系映射到大模型的向量空间中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优势：提高知识图谱的表示能力和推理能力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/>
                </a:solidFill>
                <a:latin typeface="+mj-ea"/>
                <a:ea typeface="+mj-ea"/>
              </a:rPr>
              <a:t>CONTENTS</a:t>
            </a:r>
            <a:endParaRPr lang="zh-CN" altLang="en-US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目录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 flipV="1">
            <a:off x="2644775" y="283781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序号"/>
          <p:cNvSpPr txBox="1"/>
          <p:nvPr>
            <p:custDataLst>
              <p:tags r:id="rId4"/>
            </p:custDataLst>
          </p:nvPr>
        </p:nvSpPr>
        <p:spPr>
          <a:xfrm>
            <a:off x="2014220" y="270510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01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2693035" y="270510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知识图谱的定义和研究现状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6"/>
            </p:custDataLst>
          </p:nvPr>
        </p:nvCxnSpPr>
        <p:spPr>
          <a:xfrm flipV="1">
            <a:off x="5582285" y="283781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序号"/>
          <p:cNvSpPr txBox="1"/>
          <p:nvPr>
            <p:custDataLst>
              <p:tags r:id="rId7"/>
            </p:custDataLst>
          </p:nvPr>
        </p:nvSpPr>
        <p:spPr>
          <a:xfrm>
            <a:off x="4951730" y="270510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02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33" name="标题"/>
          <p:cNvSpPr txBox="1"/>
          <p:nvPr>
            <p:custDataLst>
              <p:tags r:id="rId8"/>
            </p:custDataLst>
          </p:nvPr>
        </p:nvSpPr>
        <p:spPr>
          <a:xfrm>
            <a:off x="5630545" y="270510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知识图谱与大模型的融合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9"/>
            </p:custDataLst>
          </p:nvPr>
        </p:nvCxnSpPr>
        <p:spPr>
          <a:xfrm flipV="1">
            <a:off x="2644775" y="469455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序号"/>
          <p:cNvSpPr txBox="1"/>
          <p:nvPr>
            <p:custDataLst>
              <p:tags r:id="rId10"/>
            </p:custDataLst>
          </p:nvPr>
        </p:nvSpPr>
        <p:spPr>
          <a:xfrm>
            <a:off x="2014220" y="456184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04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38" name="标题"/>
          <p:cNvSpPr txBox="1"/>
          <p:nvPr>
            <p:custDataLst>
              <p:tags r:id="rId11"/>
            </p:custDataLst>
          </p:nvPr>
        </p:nvSpPr>
        <p:spPr>
          <a:xfrm>
            <a:off x="2693035" y="456184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知识图谱增强大模型的可解释性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2"/>
            </p:custDataLst>
          </p:nvPr>
        </p:nvCxnSpPr>
        <p:spPr>
          <a:xfrm flipV="1">
            <a:off x="5582285" y="469455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序号"/>
          <p:cNvSpPr txBox="1"/>
          <p:nvPr>
            <p:custDataLst>
              <p:tags r:id="rId13"/>
            </p:custDataLst>
          </p:nvPr>
        </p:nvSpPr>
        <p:spPr>
          <a:xfrm>
            <a:off x="4951730" y="456184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05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45" name="标题"/>
          <p:cNvSpPr txBox="1"/>
          <p:nvPr>
            <p:custDataLst>
              <p:tags r:id="rId14"/>
            </p:custDataLst>
          </p:nvPr>
        </p:nvSpPr>
        <p:spPr>
          <a:xfrm>
            <a:off x="5630545" y="456184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大模型增强知识图谱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5"/>
            </p:custDataLst>
          </p:nvPr>
        </p:nvCxnSpPr>
        <p:spPr>
          <a:xfrm flipV="1">
            <a:off x="8519795" y="283781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序号"/>
          <p:cNvSpPr txBox="1"/>
          <p:nvPr>
            <p:custDataLst>
              <p:tags r:id="rId16"/>
            </p:custDataLst>
          </p:nvPr>
        </p:nvSpPr>
        <p:spPr>
          <a:xfrm>
            <a:off x="7889240" y="270510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03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18" name="标题"/>
          <p:cNvSpPr txBox="1"/>
          <p:nvPr>
            <p:custDataLst>
              <p:tags r:id="rId17"/>
            </p:custDataLst>
          </p:nvPr>
        </p:nvSpPr>
        <p:spPr>
          <a:xfrm>
            <a:off x="8568055" y="270510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知识图谱增强大模型的推理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8"/>
            </p:custDataLst>
          </p:nvPr>
        </p:nvCxnSpPr>
        <p:spPr>
          <a:xfrm flipV="1">
            <a:off x="8519795" y="4694555"/>
            <a:ext cx="0" cy="831215"/>
          </a:xfrm>
          <a:prstGeom prst="line">
            <a:avLst/>
          </a:prstGeom>
          <a:ln>
            <a:gradFill>
              <a:gsLst>
                <a:gs pos="0">
                  <a:srgbClr val="653CFC">
                    <a:alpha val="0"/>
                  </a:srgbClr>
                </a:gs>
                <a:gs pos="100000">
                  <a:srgbClr val="000000"/>
                </a:gs>
              </a:gsLst>
              <a:lin ang="5400000" scaled="0"/>
            </a:gra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序号"/>
          <p:cNvSpPr txBox="1"/>
          <p:nvPr>
            <p:custDataLst>
              <p:tags r:id="rId19"/>
            </p:custDataLst>
          </p:nvPr>
        </p:nvSpPr>
        <p:spPr>
          <a:xfrm>
            <a:off x="7889240" y="4561840"/>
            <a:ext cx="662305" cy="478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33CCFF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rgbClr val="33CCFF">
                      <a:alpha val="3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altLang="zh-CN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2700000" scaled="0"/>
                  <a:tileRect/>
                </a:gradFill>
                <a:effectLst/>
                <a:latin typeface="+mj-lt"/>
                <a:ea typeface="+mj-lt"/>
                <a:cs typeface="MiSans" panose="00000500000000000000" charset="-122"/>
                <a:sym typeface="+mn-ea"/>
              </a:rPr>
              <a:t>06</a:t>
            </a:r>
            <a:endParaRPr lang="en-US" altLang="zh-CN" dirty="0">
              <a:gradFill flip="none" rotWithShape="1"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2700000" scaled="0"/>
                <a:tileRect/>
              </a:gradFill>
              <a:effectLst/>
              <a:latin typeface="+mj-lt"/>
              <a:ea typeface="+mj-lt"/>
              <a:cs typeface="MiSans" panose="00000500000000000000" charset="-122"/>
              <a:sym typeface="+mn-ea"/>
            </a:endParaRPr>
          </a:p>
        </p:txBody>
      </p:sp>
      <p:sp>
        <p:nvSpPr>
          <p:cNvPr id="23" name="标题"/>
          <p:cNvSpPr txBox="1"/>
          <p:nvPr>
            <p:custDataLst>
              <p:tags r:id="rId20"/>
            </p:custDataLst>
          </p:nvPr>
        </p:nvSpPr>
        <p:spPr>
          <a:xfrm>
            <a:off x="8568055" y="4561840"/>
            <a:ext cx="2316480" cy="133858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rm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dirty="0">
                <a:solidFill>
                  <a:schemeClr val="lt1"/>
                </a:solidFill>
                <a:effectLst/>
                <a:latin typeface="+mj-ea"/>
                <a:ea typeface="+mj-ea"/>
                <a:cs typeface="MiSans" panose="00000500000000000000" charset="-122"/>
                <a:sym typeface="MiSans" panose="00000500000000000000" charset="-122"/>
              </a:rPr>
              <a:t>可研究方向</a:t>
            </a:r>
            <a:endParaRPr lang="zh-CN" altLang="en-US" sz="2400" dirty="0">
              <a:solidFill>
                <a:schemeClr val="lt1"/>
              </a:solidFill>
              <a:effectLst/>
              <a:latin typeface="+mj-ea"/>
              <a:ea typeface="+mj-ea"/>
              <a:cs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大模型增强知识图谱完整性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115" name="正文"/>
          <p:cNvSpPr txBox="1"/>
          <p:nvPr>
            <p:custDataLst>
              <p:tags r:id="rId2"/>
            </p:custDataLst>
          </p:nvPr>
        </p:nvSpPr>
        <p:spPr>
          <a:xfrm>
            <a:off x="3520105" y="2008917"/>
            <a:ext cx="5145790" cy="628128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知识图谱与大模型的融合：通过大模型学习知识图谱中的实体、关系和属性，提高知识图谱的完整性。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5" name="标题"/>
          <p:cNvSpPr txBox="1"/>
          <p:nvPr>
            <p:custDataLst>
              <p:tags r:id="rId3"/>
            </p:custDataLst>
          </p:nvPr>
        </p:nvSpPr>
        <p:spPr>
          <a:xfrm>
            <a:off x="3520105" y="1490400"/>
            <a:ext cx="5145790" cy="51654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marL="342900" lvl="0" indent="-342900" algn="l"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 spc="300" dirty="0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添加项标题</a:t>
            </a:r>
            <a:endParaRPr lang="zh-CN" altLang="en-US" sz="2000" b="1" spc="300" dirty="0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6" name="正文"/>
          <p:cNvSpPr txBox="1"/>
          <p:nvPr>
            <p:custDataLst>
              <p:tags r:id="rId4"/>
            </p:custDataLst>
          </p:nvPr>
        </p:nvSpPr>
        <p:spPr>
          <a:xfrm>
            <a:off x="3520105" y="3213321"/>
            <a:ext cx="5145790" cy="628128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大模型增强知识图谱的表示能力：通过大模型学习知识图谱中的语义信息，提高知识图谱的表示能力。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标题"/>
          <p:cNvSpPr txBox="1"/>
          <p:nvPr>
            <p:custDataLst>
              <p:tags r:id="rId5"/>
            </p:custDataLst>
          </p:nvPr>
        </p:nvSpPr>
        <p:spPr>
          <a:xfrm>
            <a:off x="3520105" y="2694804"/>
            <a:ext cx="5145790" cy="51654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marL="342900" lvl="0" indent="-342900" algn="l"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 spc="300" dirty="0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添加项标题</a:t>
            </a:r>
            <a:endParaRPr lang="zh-CN" altLang="en-US" sz="2000" b="1" spc="300" dirty="0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5" name="正文"/>
          <p:cNvSpPr txBox="1"/>
          <p:nvPr>
            <p:custDataLst>
              <p:tags r:id="rId6"/>
            </p:custDataLst>
          </p:nvPr>
        </p:nvSpPr>
        <p:spPr>
          <a:xfrm>
            <a:off x="3520105" y="4417725"/>
            <a:ext cx="5145790" cy="628128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大模型增强知识图谱的推理能力：通过大模型学习知识图谱中的逻辑关系，提高知识图谱的推理能力。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标题"/>
          <p:cNvSpPr txBox="1"/>
          <p:nvPr>
            <p:custDataLst>
              <p:tags r:id="rId7"/>
            </p:custDataLst>
          </p:nvPr>
        </p:nvSpPr>
        <p:spPr>
          <a:xfrm>
            <a:off x="3520105" y="3899208"/>
            <a:ext cx="5145790" cy="51654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marL="342900" lvl="0" indent="-342900" algn="l"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 spc="300" dirty="0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添加项标题</a:t>
            </a:r>
            <a:endParaRPr lang="zh-CN" altLang="en-US" sz="2000" b="1" spc="300" dirty="0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10" name="正文"/>
          <p:cNvSpPr txBox="1"/>
          <p:nvPr>
            <p:custDataLst>
              <p:tags r:id="rId8"/>
            </p:custDataLst>
          </p:nvPr>
        </p:nvSpPr>
        <p:spPr>
          <a:xfrm>
            <a:off x="3520105" y="5622128"/>
            <a:ext cx="5145790" cy="628128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大模型增强知识图谱的应用场景：通过大模型增强知识图谱在自然语言处理、推荐系统、搜索引擎等领域的应用场景。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标题"/>
          <p:cNvSpPr txBox="1"/>
          <p:nvPr>
            <p:custDataLst>
              <p:tags r:id="rId9"/>
            </p:custDataLst>
          </p:nvPr>
        </p:nvSpPr>
        <p:spPr>
          <a:xfrm>
            <a:off x="3520105" y="5103611"/>
            <a:ext cx="5145790" cy="51654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marL="342900" lvl="0" indent="-342900" algn="l"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 spc="300" dirty="0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添加项标题</a:t>
            </a:r>
            <a:endParaRPr lang="zh-CN" altLang="en-US" sz="2000" b="1" spc="300" dirty="0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大模型增强知识图谱构建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知识图谱：结构化的知识表示，用于描述实体、属性和关系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大模型：基于深度学习的自然语言处理模型，具有强大的语义理解和生成能力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融合方法：将大模型的语义理解和生成能力应用于知识图谱的构建和更新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应用领域：知识问答、推荐系统、搜索引擎等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06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/>
              <a:t>可研究方向</a:t>
            </a:r>
            <a:endParaRPr lang="zh-CN" altLang="en-US" sz="60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利用知识图谱解决LLMs面临的幻觉问题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五边形 30"/>
          <p:cNvSpPr/>
          <p:nvPr>
            <p:custDataLst>
              <p:tags r:id="rId2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37" name="燕尾形 36"/>
          <p:cNvSpPr/>
          <p:nvPr>
            <p:custDataLst>
              <p:tags r:id="rId3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38" name="燕尾形 37"/>
          <p:cNvSpPr/>
          <p:nvPr>
            <p:custDataLst>
              <p:tags r:id="rId4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39" name="燕尾形 38"/>
          <p:cNvSpPr/>
          <p:nvPr>
            <p:custDataLst>
              <p:tags r:id="rId5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MiSans" panose="00000500000000000000" charset="-122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MiSans" panose="000005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lt1"/>
                </a:solidFill>
                <a:effectLst/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幻觉问题：LLMs在生成文本时，容易出现事实错误和逻辑矛盾</a:t>
            </a:r>
            <a:endParaRPr lang="zh-CN" altLang="en-US" sz="1400" spc="150">
              <a:solidFill>
                <a:schemeClr val="lt1"/>
              </a:solidFill>
              <a:effectLst/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lt1"/>
                </a:solidFill>
                <a:effectLst/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知识图谱：结构化的知识表示，可以帮助LLMs理解复杂的语义关系</a:t>
            </a:r>
            <a:endParaRPr lang="zh-CN" altLang="en-US" sz="1400" spc="150" dirty="0">
              <a:solidFill>
                <a:schemeClr val="lt1"/>
              </a:solidFill>
              <a:effectLst/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lt1"/>
                </a:solidFill>
                <a:effectLst/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解决方案：利用知识图谱对LLMs生成的文本进行事实核查和逻辑推理</a:t>
            </a:r>
            <a:endParaRPr lang="zh-CN" altLang="en-US" sz="1400" spc="150">
              <a:solidFill>
                <a:schemeClr val="lt1"/>
              </a:solidFill>
              <a:effectLst/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lt1"/>
                </a:solidFill>
                <a:effectLst/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效果评估：通过实验验证，利用知识图谱可以有效地解决LLMs的幻觉问题，提高文本生成的准确性和逻辑性。</a:t>
            </a:r>
            <a:endParaRPr lang="zh-CN" altLang="en-US" sz="1400" spc="150">
              <a:solidFill>
                <a:schemeClr val="lt1"/>
              </a:solidFill>
              <a:effectLst/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用知识图谱更新LLMs中的知识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知识图谱的构建：从各种来源收集和整理知识，形成结构化的知识库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LLMs的知识更新：将知识图谱中的知识融入LLMs的训练数据中，提高模型的知识水平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知识图谱与LLMs的融合：将知识图谱与LLMs相结合，实现知识的推理和生成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lt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应用领域：知识图谱与大模型融合在自然语言处理、知识问答、推荐系统等领域具有广泛的应用前景。</a:t>
            </a:r>
            <a:endParaRPr lang="zh-CN" altLang="en-US" sz="1200" spc="150" dirty="0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知识图谱注入黑盒LLM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知识图谱的推理：利用知识图谱进行逻辑推理，提高LLM的推理能力</a:t>
            </a:r>
            <a:endParaRPr lang="en-US" altLang="zh-CN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知识图谱的表示：将知识图谱转化为适合LLM处理的格式</a:t>
            </a:r>
            <a:endParaRPr lang="zh-CN" altLang="en-US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知识图谱的融合：将知识图谱与LLM的输出进行融合，提高预测准确性</a:t>
            </a:r>
            <a:endParaRPr lang="zh-CN" altLang="en-US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知识图谱的应用：将知识图谱应用于各种自然语言处理任务，提高任务效果</a:t>
            </a:r>
            <a:endParaRPr lang="en-US" altLang="zh-CN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多模态LLM强化知识图谱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融合多模态信息：将文本、图像、音频等多种模态信息融合到知识图谱中，提高知识图谱的丰富性和准确性。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强化知识推理：利用LLM（Large Language Model，大型语言模型）进行知识推理，提高知识图谱的推理能力和效率。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提升知识问答：通过多模态LLM强化知识图谱，提高知识问答的准确性和效率。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促进知识发现：利用多模态LLM强化知识图谱，发现新的知识关联和规律，为科学研究提供新的思路和方向。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理解图结构的大模型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图神经网络：用于处理图结构数据的神经网络模型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图注意力网络：利用注意力机制来学习图结构数据中的重要信息</a:t>
            </a:r>
            <a:endParaRPr sz="2000" dirty="0" err="1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图生成模型：用于生成图结构数据的生成模型，如生成对抗网络（GAN）等</a:t>
            </a:r>
            <a:endParaRPr sz="2000" dirty="0" err="1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知识图谱嵌入：将知识图谱中的实体和关系映射到低维向量空间</a:t>
            </a:r>
            <a:endParaRPr lang="zh-CN" altLang="en-US" sz="20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用于二元推理的协同LLM和知识图谱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应用：协同LLM和知识图谱可以用于各种二元推理任务，如情感分析、问答系统、文本生成等。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挑战：协同LLM和知识图谱需要解决知识表示、推理算法、模型训练等方面的问题，以提高二元推理的性能。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背景：二元推理是自然语言处理领域的重要任务，协同LLM和知识图谱可以提升二元推理的性能。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方法：协同LLM和知识图谱可以共同学习，通过知识图谱增强LLM的推理能力，同时利用LLM的生成能力丰富知识图谱的内容。</a:t>
            </a:r>
            <a:endParaRPr lang="zh-CN" altLang="en-US" sz="2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gradFill>
            <a:lin ang="2700000" scaled="0"/>
          </a:gradFill>
        </p:spPr>
        <p:txBody>
          <a:bodyPr/>
          <a:p>
            <a:r>
              <a:rPr lang="zh-CN" altLang="en-US">
                <a:solidFill>
                  <a:schemeClr val="lt1"/>
                </a:solidFill>
              </a:rPr>
              <a:t>汇报人：</a:t>
            </a:r>
            <a:r>
              <a:rPr lang="en-US" altLang="zh-CN">
                <a:solidFill>
                  <a:schemeClr val="lt1"/>
                </a:solidFill>
              </a:rPr>
              <a:t>WPS</a:t>
            </a:r>
            <a:endParaRPr lang="en-US" altLang="zh-CN">
              <a:solidFill>
                <a:schemeClr val="lt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lt1"/>
                </a:solidFill>
              </a:rPr>
              <a:t>感谢您的观看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01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/>
              <a:t>知识图谱的定义和研究现状</a:t>
            </a:r>
            <a:endParaRPr lang="zh-CN" altLang="en-US" sz="60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知识图谱的概念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 lnSpcReduction="10000"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知识图谱是一种结构化的知识表示方法，通常以图（Graph）的形式表示实体（Entity）、属性（Attribute）和关系（Relationship）。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知识图谱的核心思想是利用实体、属性和关系来描述现实世界中的各类知识和信息，从而实现对知识的高效组织和管理。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知识图谱的研究现状包括知识表示、知识获取、知识推理、知识融合等多个方面，其中知识融合是大模型融合的关键技术之一。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知识图谱的应用领域广泛，包括搜索引擎、推荐系统、自然语言处理、知识问答等。</a:t>
            </a:r>
            <a:endParaRPr lang="zh-CN" altLang="en-US" sz="2000" spc="200" dirty="0">
              <a:solidFill>
                <a:schemeClr val="dk1"/>
              </a:solidFill>
              <a:uFillTx/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知识图谱的研究现状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22016" y="3584093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22016" y="3456529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1927828" y="3457164"/>
            <a:ext cx="76157" cy="12692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1960829" y="3593612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知识图谱的研究方法：包括知识抽取、知识融合、知识推理等。</a:t>
            </a:r>
            <a:endParaRPr lang="en-US" altLang="zh-CN" sz="1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22016" y="1617964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22016" y="1490400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1927828" y="1491035"/>
            <a:ext cx="76157" cy="12692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1960829" y="1621137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知识图谱的概念：一种结构化的知识表示方法，通常以图（Graph）的形式表示实体、属性和关系。</a:t>
            </a:r>
            <a:endParaRPr lang="zh-CN" altLang="en-US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22016" y="2601028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22016" y="2473464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1927828" y="2474099"/>
            <a:ext cx="76157" cy="12692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960829" y="2610548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知识图谱的应用：广泛应用于搜索引擎、推荐系统、自然语言处理等领域。</a:t>
            </a:r>
            <a:endParaRPr lang="zh-CN" altLang="en-US" sz="1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22016" y="4567157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22016" y="4439593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1927828" y="4440228"/>
            <a:ext cx="76157" cy="12692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1960829" y="4576677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知识图谱的研究挑战：数据质量、数据安全、知识更新等问题。</a:t>
            </a:r>
            <a:endParaRPr lang="en-US" altLang="zh-CN" sz="1400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5" name="对角圆角矩形 14"/>
          <p:cNvSpPr/>
          <p:nvPr>
            <p:custDataLst>
              <p:tags r:id="rId18"/>
            </p:custDataLst>
          </p:nvPr>
        </p:nvSpPr>
        <p:spPr>
          <a:xfrm>
            <a:off x="1422016" y="5550221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9" name="对角圆角矩形 18"/>
          <p:cNvSpPr/>
          <p:nvPr>
            <p:custDataLst>
              <p:tags r:id="rId19"/>
            </p:custDataLst>
          </p:nvPr>
        </p:nvSpPr>
        <p:spPr>
          <a:xfrm>
            <a:off x="1422016" y="5422658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5"/>
          </a:solidFill>
          <a:ln>
            <a:noFill/>
          </a:ln>
          <a:effectLst>
            <a:outerShdw blurRad="165100" dist="25400" dir="2700000" sx="102000" sy="102000" algn="tl" rotWithShape="0">
              <a:schemeClr val="accent5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0" name="直角三角形 19"/>
          <p:cNvSpPr/>
          <p:nvPr>
            <p:custDataLst>
              <p:tags r:id="rId20"/>
            </p:custDataLst>
          </p:nvPr>
        </p:nvSpPr>
        <p:spPr>
          <a:xfrm>
            <a:off x="1927828" y="5423293"/>
            <a:ext cx="76157" cy="12692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1960829" y="5559741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8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MiSans" panose="00000500000000000000" charset="-122"/>
                <a:ea typeface="MiSans" panose="00000500000000000000" charset="-122"/>
                <a:sym typeface="MiSans" panose="00000500000000000000" charset="-122"/>
              </a:rPr>
              <a:t>知识图谱的未来发展趋势：与深度学习、大模型等前沿技术融合，提高知识图谱的表示能力和推理能力。</a:t>
            </a:r>
            <a:endParaRPr lang="en-US" altLang="zh-CN" dirty="0">
              <a:solidFill>
                <a:schemeClr val="dk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>
                <a:sym typeface="+mn-ea"/>
              </a:rPr>
              <a:t>知识图谱的研究现状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563"/>
          <a:stretch>
            <a:fillRect/>
          </a:stretch>
        </p:blipFill>
        <p:spPr>
          <a:xfrm>
            <a:off x="1605915" y="1640840"/>
            <a:ext cx="8980170" cy="415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  <a:sym typeface="+mn-ea"/>
              </a:rPr>
              <a:t>知识图谱的应用领域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2"/>
            </p:custDataLst>
          </p:nvPr>
        </p:nvSpPr>
        <p:spPr>
          <a:xfrm rot="2700000">
            <a:off x="4073025" y="1537668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8" name="标题"/>
          <p:cNvSpPr txBox="1"/>
          <p:nvPr>
            <p:custDataLst>
              <p:tags r:id="rId3"/>
            </p:custDataLst>
          </p:nvPr>
        </p:nvSpPr>
        <p:spPr>
          <a:xfrm>
            <a:off x="4533552" y="1711867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9" name="文本框 25"/>
          <p:cNvSpPr txBox="1"/>
          <p:nvPr>
            <p:custDataLst>
              <p:tags r:id="rId4"/>
            </p:custDataLst>
          </p:nvPr>
        </p:nvSpPr>
        <p:spPr>
          <a:xfrm>
            <a:off x="4533552" y="2526798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推荐系统：根据用户的兴趣和需求进行个性化推荐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3" name="任意多边形 22"/>
          <p:cNvSpPr/>
          <p:nvPr>
            <p:custDataLst>
              <p:tags r:id="rId5"/>
            </p:custDataLst>
          </p:nvPr>
        </p:nvSpPr>
        <p:spPr>
          <a:xfrm rot="2700000">
            <a:off x="1345242" y="1537668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5" name="标题"/>
          <p:cNvSpPr txBox="1"/>
          <p:nvPr>
            <p:custDataLst>
              <p:tags r:id="rId6"/>
            </p:custDataLst>
          </p:nvPr>
        </p:nvSpPr>
        <p:spPr>
          <a:xfrm>
            <a:off x="1805768" y="1711867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1805768" y="2526798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搜索引擎：提高搜索结果的准确性和相关性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8"/>
            </p:custDataLst>
          </p:nvPr>
        </p:nvSpPr>
        <p:spPr>
          <a:xfrm rot="2700000">
            <a:off x="9528592" y="1537668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9"/>
            </p:custDataLst>
          </p:nvPr>
        </p:nvSpPr>
        <p:spPr>
          <a:xfrm>
            <a:off x="9989119" y="1711867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31" name="文本框 25"/>
          <p:cNvSpPr txBox="1"/>
          <p:nvPr>
            <p:custDataLst>
              <p:tags r:id="rId10"/>
            </p:custDataLst>
          </p:nvPr>
        </p:nvSpPr>
        <p:spPr>
          <a:xfrm>
            <a:off x="9989119" y="2526798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知识问答：从知识图谱中提取答案，提高问答系统的准确性和效率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3" name="任意多边形 32"/>
          <p:cNvSpPr/>
          <p:nvPr>
            <p:custDataLst>
              <p:tags r:id="rId11"/>
            </p:custDataLst>
          </p:nvPr>
        </p:nvSpPr>
        <p:spPr>
          <a:xfrm rot="2700000">
            <a:off x="6800809" y="1537668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35" name="标题"/>
          <p:cNvSpPr txBox="1"/>
          <p:nvPr>
            <p:custDataLst>
              <p:tags r:id="rId12"/>
            </p:custDataLst>
          </p:nvPr>
        </p:nvSpPr>
        <p:spPr>
          <a:xfrm>
            <a:off x="7261335" y="1711867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7261335" y="2526798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自然语言处理：帮助理解文本中的实体和关系，提高语义分析能力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0" name="标题"/>
          <p:cNvSpPr txBox="1"/>
          <p:nvPr>
            <p:custDataLst>
              <p:tags r:id="rId14"/>
            </p:custDataLst>
          </p:nvPr>
        </p:nvSpPr>
        <p:spPr>
          <a:xfrm>
            <a:off x="3641199" y="1512306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2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24" name="标题"/>
          <p:cNvSpPr txBox="1"/>
          <p:nvPr>
            <p:custDataLst>
              <p:tags r:id="rId15"/>
            </p:custDataLst>
          </p:nvPr>
        </p:nvSpPr>
        <p:spPr>
          <a:xfrm>
            <a:off x="913415" y="1512306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1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29" name="标题"/>
          <p:cNvSpPr txBox="1"/>
          <p:nvPr>
            <p:custDataLst>
              <p:tags r:id="rId16"/>
            </p:custDataLst>
          </p:nvPr>
        </p:nvSpPr>
        <p:spPr>
          <a:xfrm>
            <a:off x="9096766" y="1512306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4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34" name="标题"/>
          <p:cNvSpPr txBox="1"/>
          <p:nvPr>
            <p:custDataLst>
              <p:tags r:id="rId17"/>
            </p:custDataLst>
          </p:nvPr>
        </p:nvSpPr>
        <p:spPr>
          <a:xfrm>
            <a:off x="6368982" y="1512306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3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8"/>
            </p:custDataLst>
          </p:nvPr>
        </p:nvSpPr>
        <p:spPr>
          <a:xfrm rot="2700000">
            <a:off x="5435916" y="3986466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6" name="标题"/>
          <p:cNvSpPr txBox="1"/>
          <p:nvPr>
            <p:custDataLst>
              <p:tags r:id="rId19"/>
            </p:custDataLst>
          </p:nvPr>
        </p:nvSpPr>
        <p:spPr>
          <a:xfrm>
            <a:off x="5896442" y="4160665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7" name="文本框 25"/>
          <p:cNvSpPr txBox="1"/>
          <p:nvPr>
            <p:custDataLst>
              <p:tags r:id="rId20"/>
            </p:custDataLst>
          </p:nvPr>
        </p:nvSpPr>
        <p:spPr>
          <a:xfrm>
            <a:off x="5896442" y="4975597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医疗诊断：辅助医生进行疾病诊断和治疗方案制定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21"/>
            </p:custDataLst>
          </p:nvPr>
        </p:nvSpPr>
        <p:spPr>
          <a:xfrm rot="2700000">
            <a:off x="2708132" y="3986466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9" name="标题"/>
          <p:cNvSpPr txBox="1"/>
          <p:nvPr>
            <p:custDataLst>
              <p:tags r:id="rId22"/>
            </p:custDataLst>
          </p:nvPr>
        </p:nvSpPr>
        <p:spPr>
          <a:xfrm>
            <a:off x="3168659" y="4160665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3168659" y="4975597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智能客服：通过知识图谱提供准确的问题和答案，提高客户满意度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4"/>
            </p:custDataLst>
          </p:nvPr>
        </p:nvSpPr>
        <p:spPr>
          <a:xfrm rot="2700000">
            <a:off x="8163699" y="3986466"/>
            <a:ext cx="180206" cy="1654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3" h="3937">
                <a:moveTo>
                  <a:pt x="293" y="0"/>
                </a:moveTo>
                <a:lnTo>
                  <a:pt x="293" y="3937"/>
                </a:lnTo>
                <a:lnTo>
                  <a:pt x="293" y="3937"/>
                </a:lnTo>
                <a:cubicBezTo>
                  <a:pt x="125" y="3730"/>
                  <a:pt x="0" y="2927"/>
                  <a:pt x="0" y="1969"/>
                </a:cubicBezTo>
                <a:cubicBezTo>
                  <a:pt x="0" y="1010"/>
                  <a:pt x="125" y="207"/>
                  <a:pt x="293" y="0"/>
                </a:cubicBez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MiSans" panose="00000500000000000000" charset="-122"/>
              <a:ea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25"/>
            </p:custDataLst>
          </p:nvPr>
        </p:nvSpPr>
        <p:spPr>
          <a:xfrm>
            <a:off x="8624226" y="4160665"/>
            <a:ext cx="1589149" cy="798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</a:rPr>
              <a:t>添加标题</a:t>
            </a:r>
            <a:endParaRPr lang="zh-CN" altLang="en-US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6"/>
            </p:custDataLst>
          </p:nvPr>
        </p:nvSpPr>
        <p:spPr>
          <a:xfrm>
            <a:off x="8624226" y="4975597"/>
            <a:ext cx="1589149" cy="12520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>
                <a:solidFill>
                  <a:schemeClr val="lt1"/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MiSans" panose="00000500000000000000" charset="-122"/>
              </a:rPr>
              <a:t>教育领域：帮助学生理解和记忆知识，提高学习效果</a:t>
            </a:r>
            <a:endParaRPr lang="zh-CN" altLang="en-US" sz="1200" spc="150">
              <a:solidFill>
                <a:schemeClr val="lt1"/>
              </a:solidFill>
              <a:uFillTx/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MiSans" panose="00000500000000000000" charset="-122"/>
            </a:endParaRPr>
          </a:p>
        </p:txBody>
      </p:sp>
      <p:sp>
        <p:nvSpPr>
          <p:cNvPr id="17" name="标题"/>
          <p:cNvSpPr txBox="1"/>
          <p:nvPr>
            <p:custDataLst>
              <p:tags r:id="rId27"/>
            </p:custDataLst>
          </p:nvPr>
        </p:nvSpPr>
        <p:spPr>
          <a:xfrm>
            <a:off x="5004089" y="3961104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6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20" name="标题"/>
          <p:cNvSpPr txBox="1"/>
          <p:nvPr>
            <p:custDataLst>
              <p:tags r:id="rId28"/>
            </p:custDataLst>
          </p:nvPr>
        </p:nvSpPr>
        <p:spPr>
          <a:xfrm>
            <a:off x="2276306" y="3961104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5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  <p:sp>
        <p:nvSpPr>
          <p:cNvPr id="21" name="标题"/>
          <p:cNvSpPr txBox="1"/>
          <p:nvPr>
            <p:custDataLst>
              <p:tags r:id="rId29"/>
            </p:custDataLst>
          </p:nvPr>
        </p:nvSpPr>
        <p:spPr>
          <a:xfrm>
            <a:off x="7731873" y="3961104"/>
            <a:ext cx="862986" cy="16171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en-US" altLang="zh-CN" sz="9000" b="1" spc="300" dirty="0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MiSans" panose="00000500000000000000" charset="-122"/>
              </a:rPr>
              <a:t>7</a:t>
            </a:r>
            <a:endParaRPr lang="en-US" altLang="zh-CN" sz="9000" b="1" spc="300" dirty="0">
              <a:solidFill>
                <a:schemeClr val="lt1"/>
              </a:solidFill>
              <a:latin typeface="+mj-ea"/>
              <a:ea typeface="+mj-ea"/>
              <a:cs typeface="微软雅黑" panose="020B0503020204020204" charset="-122"/>
              <a:sym typeface="MiSans" panose="00000500000000000000" charset="-122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chemeClr val="accent6"/>
                    </a:gs>
                    <a:gs pos="100000">
                      <a:schemeClr val="accent4">
                        <a:alpha val="65000"/>
                      </a:schemeClr>
                    </a:gs>
                  </a:gsLst>
                  <a:lin ang="5400000" scaled="0"/>
                </a:gradFill>
              </a:rPr>
              <a:t>02</a:t>
            </a:r>
            <a:endParaRPr lang="zh-CN" altLang="en-US">
              <a:gradFill>
                <a:gsLst>
                  <a:gs pos="0">
                    <a:schemeClr val="accent6"/>
                  </a:gs>
                  <a:gs pos="100000">
                    <a:schemeClr val="accent4">
                      <a:alpha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/>
              <a:t>知识图谱与大模型的融合</a:t>
            </a:r>
            <a:endParaRPr lang="zh-CN" altLang="en-US" sz="60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68345" y="1215390"/>
            <a:ext cx="5437505" cy="50641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13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2"/>
  <p:tag name="KSO_WM_SPECIAL_SOURCE" val="bdnull"/>
  <p:tag name="KSO_WM_TEMPLATE_THUMBS_INDEX" val="1、9"/>
</p:tagLst>
</file>

<file path=ppt/tags/tag1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4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1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CONTENT_GROUP_TYPE" val="contentchip"/>
  <p:tag name="KSO_WM_UNIT_TYPE" val="i"/>
  <p:tag name="KSO_WM_UNIT_INDEX" val="2"/>
</p:tagLst>
</file>

<file path=ppt/tags/tag162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20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21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2"/>
  <p:tag name="KSO_WM_SPECIAL_SOURCE" val="bdnull"/>
  <p:tag name="KSO_WM_TEMPLATE_THUMBS_INDEX" val="1、9"/>
</p:tagLst>
</file>

<file path=ppt/tags/tag21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21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CONTENT_GROUP_TYPE" val="contentchip"/>
  <p:tag name="KSO_WM_UNIT_TYPE" val="i"/>
  <p:tag name="KSO_WM_UNIT_INDEX" val="2"/>
</p:tagLst>
</file>

<file path=ppt/tags/tag2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28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2"/>
</p:tagLst>
</file>

<file path=ppt/tags/tag29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2"/>
  <p:tag name="KSO_WM_SPECIAL_SOURCE" val="bdnull"/>
  <p:tag name="KSO_WM_TEMPLATE_THUMBS_INDEX" val="1、9"/>
</p:tagLst>
</file>

<file path=ppt/tags/tag2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2_1*f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  <p:tag name="KSO_WM_UNIT_FILL_FORE_SCHEMECOLOR_INDEX_1_BRIGHTNESS" val="0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9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2_1*b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1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单击此处&#10;添加文档标题"/>
</p:tagLst>
</file>

<file path=ppt/tags/tag297.xml><?xml version="1.0" encoding="utf-8"?>
<p:tagLst xmlns:p="http://schemas.openxmlformats.org/presentationml/2006/main">
  <p:tag name="KSO_WM_SLIDE_ID" val="custom20230282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2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6.65&quot;,&quot;top&quot;:&quot;76.8&quot;,&quot;width&quot;:&quot;513.95&quot;,&quot;height&quot;:&quot;327.7&quot;}"/>
  <p:tag name="KSO_WM_SLIDE_THEME_ID" val="3302898"/>
  <p:tag name="KSO_WM_SLIDE_THEME_NAME" val="蓝色科技风主题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2_6*b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DIAGRAM_GROUP_CODE" val="l1-1"/>
  <p:tag name="KSO_WM_UNIT_PRESET_TEXT" val="CONTENTS"/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6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1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282_6*l_h_i*1_1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1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2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282_6*l_h_i*1_2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2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4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4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282_6*l_h_i*1_4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4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5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5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2"/>
  <p:tag name="KSO_WM_UNIT_ID" val="custom20230282_6*l_h_i*1_5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5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3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282_6*l_h_i*1_3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3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82_6*l_h_i*1_6_1"/>
  <p:tag name="KSO_WM_TEMPLATE_CATEGORY" val="custom"/>
  <p:tag name="KSO_WM_TEMPLATE_INDEX" val="20230282"/>
  <p:tag name="KSO_WM_UNIT_LAYERLEVEL" val="1_1_1"/>
  <p:tag name="KSO_WM_TAG_VERSION" val="1.0"/>
  <p:tag name="KSO_WM_DIAGRAM_GROUP_CODE" val="l1-1"/>
  <p:tag name="KSO_WM_UNIT_TYPE" val="l_h_i"/>
  <p:tag name="KSO_WM_UNIT_INDEX" val="1_6_1"/>
  <p:tag name="KSO_WM_DIAGRAM_VERSION" val="3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gradient&quot;:[{&quot;brightness&quot;:0,&quot;colorType&quot;:1,&quot;foreColorIndex&quot;:13,&quot;pos&quot;:1,&quot;transparency&quot;:0},{&quot;brightness&quot;:0,&quot;colorType&quot;:1,&quot;foreColorIndex&quot;:7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3"/>
  <p:tag name="KSO_WM_UNIT_LINE_FORE_SCHEMECOLOR_INDEX_2_POS" val="1"/>
  <p:tag name="KSO_WM_UNIT_LINE_FORE_SCHEMECOLOR_INDEX_2_TRANS" val="0"/>
  <p:tag name="KSO_WM_UNIT_LINE_GRADIENT_TYPE" val="0"/>
  <p:tag name="KSO_WM_UNIT_LINE_GRADIENT_ANGLE" val="90"/>
  <p:tag name="KSO_WM_UNIT_LINE_GRADIENT_Direction" val="1"/>
  <p:tag name="KSO_WM_UNIT_LINE_FILL_TYPE" val="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2"/>
  <p:tag name="KSO_WM_UNIT_ID" val="custom20230282_6*l_h_i*1_6_2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6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10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7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6_1"/>
  <p:tag name="KSO_WM_TEMPLATE_CATEGORY" val="custom"/>
  <p:tag name="KSO_WM_TEMPLATE_INDEX" val="20230282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82_6*l_h_a*1_6_1"/>
  <p:tag name="KSO_WM_DIAGRAM_VERSION" val="3"/>
  <p:tag name="KSO_WM_UNIT_PRESET_TEXT" val="输入目录文本"/>
  <p:tag name="KSO_WM_DIAGRAM_MAX_ITEMCNT" val="6"/>
  <p:tag name="KSO_WM_DIAGRAM_MIN_ITEMCNT" val="2"/>
  <p:tag name="KSO_WM_DIAGRAM_VIRTUALLY_FRAME" val="{&quot;height&quot;:251.60000000000002,&quot;width&quot;:698.4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30282_6"/>
  <p:tag name="KSO_WM_TEMPLATE_SUBCATEGORY" val="29"/>
  <p:tag name="KSO_WM_TEMPLATE_MASTER_TYPE" val="0"/>
  <p:tag name="KSO_WM_TEMPLATE_COLOR_TYPE" val="0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30282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  <p:tag name="KSO_WM_SLIDE_THEME_ID" val="3302898"/>
  <p:tag name="KSO_WM_SLIDE_THEME_NAME" val="蓝色科技风主题"/>
</p:tagLst>
</file>

<file path=ppt/tags/tag31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21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4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4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4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4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4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4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4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4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VALUE" val="36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4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4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4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4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4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4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4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4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01_4*l_h_i*1_5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01_4*l_h_i*1_5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0,&quot;colorType&quot;:1,&quot;foreColorIndex&quot;:9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01_4*l_h_i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01_4*l_h_f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2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2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2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1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1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DIAGRAM_VERSION" val="3"/>
  <p:tag name="KSO_WM_DIAGRAM_COLOR_TRICK" val="1"/>
  <p:tag name="KSO_WM_DIAGRAM_COLOR_TEXT_CAN_REMOVE" val="n"/>
  <p:tag name="KSO_WM_UNIT_VALUE" val="12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1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VALUE" val="45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4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4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4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3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3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DIAGRAM_VERSION" val="3"/>
  <p:tag name="KSO_WM_DIAGRAM_COLOR_TRICK" val="1"/>
  <p:tag name="KSO_WM_DIAGRAM_COLOR_TEXT_CAN_REMOVE" val="n"/>
  <p:tag name="KSO_WM_UNIT_VALUE" val="12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3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0922_6*l_h_i*1_2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2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0922_6*l_h_i*1_1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1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30922_6*l_h_i*1_4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4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0922_6*l_h_i*1_3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3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6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6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6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6_1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6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6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5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5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5_1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5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5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i*1_7_2"/>
  <p:tag name="KSO_WM_TEMPLATE_CATEGORY" val="diagram"/>
  <p:tag name="KSO_WM_TEMPLATE_INDEX" val="20230922"/>
  <p:tag name="KSO_WM_UNIT_LAYERLEVEL" val="1_1_1"/>
  <p:tag name="KSO_WM_TAG_VERSION" val="3.0"/>
  <p:tag name="KSO_WM_DIAGRAM_GROUP_CODE" val="l1-1"/>
  <p:tag name="KSO_WM_UNIT_TYPE" val="l_h_i"/>
  <p:tag name="KSO_WM_UNIT_INDEX" val="1_7_2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gradient&quot;:[{&quot;brightness&quot;:0,&quot;colorType&quot;:2,&quot;pos&quot;:0,&quot;rgb&quot;:&quot;#376fff&quot;,&quot;transparency&quot;:1},{&quot;brightness&quot;:0,&quot;colorType&quot;:1,&quot;foreColorIndex&quot;:5,&quot;pos&quot;:0.5899999737739563,&quot;transparency&quot;:1},{&quot;brightness&quot;:0,&quot;colorType&quot;:1,&quot;foreColorIndex&quot;:5,&quot;pos&quot;:1,&quot;transparency&quot;:0.879999995231628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a*1_7_1"/>
  <p:tag name="KSO_WM_TEMPLATE_CATEGORY" val="diagram"/>
  <p:tag name="KSO_WM_TEMPLATE_INDEX" val="20230922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7_1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2_6*l_h_f*1_7_1"/>
  <p:tag name="KSO_WM_TEMPLATE_CATEGORY" val="diagram"/>
  <p:tag name="KSO_WM_TEMPLATE_INDEX" val="20230922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7_1"/>
  <p:tag name="KSO_WM_DIAGRAM_VERSION" val="3"/>
  <p:tag name="KSO_WM_DIAGRAM_COLOR_TRICK" val="1"/>
  <p:tag name="KSO_WM_DIAGRAM_COLOR_TEXT_CAN_REMOVE" val="n"/>
  <p:tag name="KSO_WM_UNIT_PRESET_TEXT" val="此处输入你的智能图形项正文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6_1"/>
  <p:tag name="KSO_WM_UNIT_ID" val="diagram20230922_6*l_h_i*1_6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6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1"/>
  <p:tag name="KSO_WM_UNIT_ID" val="diagram20230922_6*l_h_i*1_5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5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7_1"/>
  <p:tag name="KSO_WM_UNIT_ID" val="diagram20230922_6*l_h_i*1_7_1"/>
  <p:tag name="KSO_WM_TEMPLATE_CATEGORY" val="diagram"/>
  <p:tag name="KSO_WM_TEMPLATE_INDEX" val="20230922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SUBTYPE" val="d"/>
  <p:tag name="KSO_WM_UNIT_PRESET_TEXT" val="7"/>
  <p:tag name="KSO_WM_UNIT_TEXT_FILL_FORE_SCHEMECOLOR_INDEX" val="5"/>
  <p:tag name="KSO_WM_DIAGRAM_MAX_ITEMCNT" val="8"/>
  <p:tag name="KSO_WM_DIAGRAM_MIN_ITEMCNT" val="2"/>
  <p:tag name="KSO_WM_DIAGRAM_VIRTUALLY_FRAME" val="{&quot;height&quot;:352.70000000000005,&quot;width&quot;:798.94999999999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2199999988079071,&quot;transparency&quot;:0},{&quot;brightness&quot;:0,&quot;colorType&quot;:1,&quot;foreColorIndex&quot;:5,&quot;pos&quot;:0.6200000047683716,&quot;transparency&quot;:0.5},{&quot;brightness&quot;:0,&quot;colorType&quot;:1,&quot;foreColorIndex&quot;:5,&quot;pos&quot;:0.6399999856948853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388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38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2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91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30282"/>
</p:tagLst>
</file>

<file path=ppt/tags/tag3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4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4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4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4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262_4*l_h_f*1_5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4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1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1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1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2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2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2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3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3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3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4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4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4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14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4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3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4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417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1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1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1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2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2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2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3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3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3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4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i*1_4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3*l_h_f*1_4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31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4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62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46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4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4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465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46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467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469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5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4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472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86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4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8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30_3*l_h_f*1_1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请尽量言简意赅的阐述观点，以便观者可以准确理解您所传达的信息。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30_3*l_h_a*1_1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5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30_3*l_h_f*1_2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请尽量言简意赅的阐述观点，以便观者可以准确理解您所传达的信息。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30_3*l_h_a*1_2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5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30_3*l_h_f*1_3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请尽量言简意赅的阐述观点，以便观者可以准确理解您所传达的信息。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30_3*l_h_a*1_3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5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0930_3*l_h_f*1_4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请尽量言简意赅的阐述观点，以便观者可以准确理解您所传达的信息。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0930_3*l_h_a*1_4_1"/>
  <p:tag name="KSO_WM_TEMPLATE_CATEGORY" val="diagram"/>
  <p:tag name="KSO_WM_TEMPLATE_INDEX" val="2023093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5"/>
  <p:tag name="KSO_WM_DIAGRAM_MAX_ITEMCNT" val="6"/>
  <p:tag name="KSO_WM_DIAGRAM_MIN_ITEMCNT" val="2"/>
  <p:tag name="KSO_WM_DIAGRAM_VIRTUALLY_FRAME" val="{&quot;height&quot;:392.4,&quot;width&quot;:3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96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4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9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99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0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02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0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82_7*e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06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1"/>
  <p:tag name="KSO_WM_UNIT_TEXT_FILL_FORE_SCHEMECOLOR_INDEX_2_TRANS" val="0.35"/>
  <p:tag name="KSO_WM_UNIT_TEXT_FILL_GRADIENT_TYPE" val="0"/>
  <p:tag name="KSO_WM_UNIT_TEXT_FILL_GRADIENT_ANGLE" val="90"/>
  <p:tag name="KSO_WM_UNIT_TEXT_FILL_GRADIENT_Direction" val="1"/>
  <p:tag name="KSO_WM_UNIT_TEXT_FILL_TYPE" val="3"/>
</p:tagLst>
</file>

<file path=ppt/tags/tag5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7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505.xml><?xml version="1.0" encoding="utf-8"?>
<p:tagLst xmlns:p="http://schemas.openxmlformats.org/presentationml/2006/main">
  <p:tag name="KSO_WM_SLIDE_ID" val="custom20230282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82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437.4&quot;,&quot;top&quot;:&quot;52.95&quot;,&quot;width&quot;:&quot;503&quot;,&quot;height&quot;:&quot;358.9&quot;}"/>
  <p:tag name="KSO_WM_SLIDE_THEME_ID" val="3302898"/>
  <p:tag name="KSO_WM_SLIDE_THEME_NAME" val="蓝色科技风主题"/>
</p:tagLst>
</file>

<file path=ppt/tags/tag5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511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2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3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4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5.xml><?xml version="1.0" encoding="utf-8"?>
<p:tagLst xmlns:p="http://schemas.openxmlformats.org/presentationml/2006/main">
  <p:tag name="KSO_WM_TEMPLATE_CATEGORY" val="custom"/>
  <p:tag name="KSO_WM_TEMPLATE_INDEX" val="20230246"/>
  <p:tag name="KSO_WM_SLIDE_THEME_ID" val="3302898"/>
  <p:tag name="KSO_WM_SLIDE_THEME_NAME" val="蓝色科技风主题"/>
  <p:tag name="KSO_WM_SLIDE_TYPE" val="text"/>
</p:tagLst>
</file>

<file path=ppt/tags/tag5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17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19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21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3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39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53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5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5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5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55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5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56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6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6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56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6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7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57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57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74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75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589.xml><?xml version="1.0" encoding="utf-8"?>
<p:tagLst xmlns:p="http://schemas.openxmlformats.org/presentationml/2006/main">
  <p:tag name="KSO_WM_SLIDE_THEME_ID" val="3302898"/>
  <p:tag name="KSO_WM_SLIDE_THEME_NAME" val="蓝色科技风主题"/>
  <p:tag name="KSO_WM_SLIDE_TYPE" val="text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2_9*f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  <p:tag name="KSO_WM_UNIT_FILL_FORE_SCHEMECOLOR_INDEX_1_BRIGHTNESS" val="0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9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2_9*a*1"/>
  <p:tag name="KSO_WM_TEMPLATE_CATEGORY" val="custom"/>
  <p:tag name="KSO_WM_TEMPLATE_INDEX" val="20230282"/>
  <p:tag name="KSO_WM_UNIT_LAYERLEVEL" val="1"/>
  <p:tag name="KSO_WM_TAG_VERSION" val="1.0"/>
  <p:tag name="KSO_WM_BEAUTIFY_FLAG" val="#wm#"/>
  <p:tag name="KSO_WM_UNIT_CONTENT_GROUP_TYPE" val="contentchip"/>
  <p:tag name="KSO_WM_UNIT_PRESET_TEXT" val="感谢您的观看"/>
</p:tagLst>
</file>

<file path=ppt/tags/tag592.xml><?xml version="1.0" encoding="utf-8"?>
<p:tagLst xmlns:p="http://schemas.openxmlformats.org/presentationml/2006/main">
  <p:tag name="KSO_WM_SLIDE_ID" val="custom20230282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2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54.35&quot;,&quot;top&quot;:&quot;106.15&quot;,&quot;width&quot;:&quot;513.95&quot;,&quot;height&quot;:&quot;327.7&quot;}"/>
  <p:tag name="KSO_WM_SLIDE_THEME_ID" val="3302898"/>
  <p:tag name="KSO_WM_SLIDE_THEME_NAME" val="蓝色科技风主题"/>
</p:tagLst>
</file>

<file path=ppt/tags/tag593.xml><?xml version="1.0" encoding="utf-8"?>
<p:tagLst xmlns:p="http://schemas.openxmlformats.org/presentationml/2006/main">
  <p:tag name="commondata" val="eyJoZGlkIjoiZTgwNjc0MmZlNWI3YjlmMmY4ODJkNmMxMTgxZGQwZjQ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CONTENT_GROUP_TYPE" val="contentchip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18">
      <a:dk1>
        <a:srgbClr val="000000"/>
      </a:dk1>
      <a:lt1>
        <a:srgbClr val="FFFFFF"/>
      </a:lt1>
      <a:dk2>
        <a:srgbClr val="093495"/>
      </a:dk2>
      <a:lt2>
        <a:srgbClr val="ECF2FE"/>
      </a:lt2>
      <a:accent1>
        <a:srgbClr val="0F60FF"/>
      </a:accent1>
      <a:accent2>
        <a:srgbClr val="3A4EFE"/>
      </a:accent2>
      <a:accent3>
        <a:srgbClr val="653CFC"/>
      </a:accent3>
      <a:accent4>
        <a:srgbClr val="902AFB"/>
      </a:accent4>
      <a:accent5>
        <a:srgbClr val="BB18F9"/>
      </a:accent5>
      <a:accent6>
        <a:srgbClr val="E606F8"/>
      </a:accent6>
      <a:hlink>
        <a:srgbClr val="0563C1"/>
      </a:hlink>
      <a:folHlink>
        <a:srgbClr val="954F72"/>
      </a:folHlink>
    </a:clrScheme>
    <a:fontScheme name="自定义 6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118">
      <a:dk1>
        <a:srgbClr val="000000"/>
      </a:dk1>
      <a:lt1>
        <a:srgbClr val="FFFFFF"/>
      </a:lt1>
      <a:dk2>
        <a:srgbClr val="093495"/>
      </a:dk2>
      <a:lt2>
        <a:srgbClr val="ECF2FE"/>
      </a:lt2>
      <a:accent1>
        <a:srgbClr val="0F60FF"/>
      </a:accent1>
      <a:accent2>
        <a:srgbClr val="3A4EFE"/>
      </a:accent2>
      <a:accent3>
        <a:srgbClr val="653CFC"/>
      </a:accent3>
      <a:accent4>
        <a:srgbClr val="902AFB"/>
      </a:accent4>
      <a:accent5>
        <a:srgbClr val="BB18F9"/>
      </a:accent5>
      <a:accent6>
        <a:srgbClr val="E606F8"/>
      </a:accent6>
      <a:hlink>
        <a:srgbClr val="0563C1"/>
      </a:hlink>
      <a:folHlink>
        <a:srgbClr val="954F72"/>
      </a:folHlink>
    </a:clrScheme>
    <a:fontScheme name="自定义 6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118">
      <a:dk1>
        <a:srgbClr val="000000"/>
      </a:dk1>
      <a:lt1>
        <a:srgbClr val="FFFFFF"/>
      </a:lt1>
      <a:dk2>
        <a:srgbClr val="093495"/>
      </a:dk2>
      <a:lt2>
        <a:srgbClr val="ECF2FE"/>
      </a:lt2>
      <a:accent1>
        <a:srgbClr val="0F60FF"/>
      </a:accent1>
      <a:accent2>
        <a:srgbClr val="3A4EFE"/>
      </a:accent2>
      <a:accent3>
        <a:srgbClr val="653CFC"/>
      </a:accent3>
      <a:accent4>
        <a:srgbClr val="902AFB"/>
      </a:accent4>
      <a:accent5>
        <a:srgbClr val="BB18F9"/>
      </a:accent5>
      <a:accent6>
        <a:srgbClr val="E606F8"/>
      </a:accent6>
      <a:hlink>
        <a:srgbClr val="0563C1"/>
      </a:hlink>
      <a:folHlink>
        <a:srgbClr val="954F72"/>
      </a:folHlink>
    </a:clrScheme>
    <a:fontScheme name="自定义 6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2898</Words>
  <Application>WPS 演示</Application>
  <PresentationFormat>宽屏</PresentationFormat>
  <Paragraphs>282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</vt:lpstr>
      <vt:lpstr>MiSans Bold</vt:lpstr>
      <vt:lpstr>Arial</vt:lpstr>
      <vt:lpstr>MiSans Heavy</vt:lpstr>
      <vt:lpstr>WPS</vt:lpstr>
      <vt:lpstr>1_Office 主题</vt:lpstr>
      <vt:lpstr>2_Office 主题</vt:lpstr>
      <vt:lpstr>3_Office 主题</vt:lpstr>
      <vt:lpstr>知识图谱与大模型融合</vt:lpstr>
      <vt:lpstr>目录</vt:lpstr>
      <vt:lpstr>知识图谱的定义和研究现状</vt:lpstr>
      <vt:lpstr>知识图谱的概念</vt:lpstr>
      <vt:lpstr>知识图谱的研究现状</vt:lpstr>
      <vt:lpstr>PowerPoint 演示文稿</vt:lpstr>
      <vt:lpstr>知识图谱的应用领域</vt:lpstr>
      <vt:lpstr>知识图谱与大模型的融合</vt:lpstr>
      <vt:lpstr>PowerPoint 演示文稿</vt:lpstr>
      <vt:lpstr>知识图谱增强大模型</vt:lpstr>
      <vt:lpstr>大模型增强知识图谱</vt:lpstr>
      <vt:lpstr>知识图谱增强大模型的推理</vt:lpstr>
      <vt:lpstr>知识动态融合</vt:lpstr>
      <vt:lpstr>检索增强知识融合</vt:lpstr>
      <vt:lpstr>知识图谱增强大模型的可解释性</vt:lpstr>
      <vt:lpstr>知识图谱增强 LLMs 探测</vt:lpstr>
      <vt:lpstr>知识图谱增强 LLMs分析</vt:lpstr>
      <vt:lpstr>大模型增强知识图谱</vt:lpstr>
      <vt:lpstr>大模型增强知识图谱嵌入</vt:lpstr>
      <vt:lpstr>大模型增强知识图谱完整性</vt:lpstr>
      <vt:lpstr>大模型增强知识图谱构建</vt:lpstr>
      <vt:lpstr>可研究方向</vt:lpstr>
      <vt:lpstr>利用知识图谱解决LLMs面临的幻觉问题</vt:lpstr>
      <vt:lpstr>用知识图谱更新LLMs中的知识</vt:lpstr>
      <vt:lpstr>知识图谱注入黑盒LLM</vt:lpstr>
      <vt:lpstr>多模态LLM强化知识图谱</vt:lpstr>
      <vt:lpstr>理解图结构的大模型</vt:lpstr>
      <vt:lpstr>用于二元推理的协同LLM和知识图谱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赤松子</cp:lastModifiedBy>
  <cp:revision>156</cp:revision>
  <dcterms:created xsi:type="dcterms:W3CDTF">2019-06-19T02:08:00Z</dcterms:created>
  <dcterms:modified xsi:type="dcterms:W3CDTF">2023-11-22T08:03:15Z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BA95C5025E8E40A9995915E98C1F523F_11</vt:lpwstr>
  </property>
</Properties>
</file>