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5"/>
  </p:notesMasterIdLst>
  <p:sldIdLst>
    <p:sldId id="289" r:id="rId4"/>
    <p:sldId id="291" r:id="rId6"/>
    <p:sldId id="290" r:id="rId7"/>
    <p:sldId id="303" r:id="rId8"/>
    <p:sldId id="324" r:id="rId9"/>
    <p:sldId id="297" r:id="rId10"/>
    <p:sldId id="325" r:id="rId11"/>
    <p:sldId id="296" r:id="rId12"/>
    <p:sldId id="314" r:id="rId13"/>
    <p:sldId id="326" r:id="rId14"/>
    <p:sldId id="299" r:id="rId15"/>
    <p:sldId id="295" r:id="rId16"/>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D28"/>
    <a:srgbClr val="FFD62C"/>
    <a:srgbClr val="8579F9"/>
    <a:srgbClr val="FFFFFF"/>
    <a:srgbClr val="C9A164"/>
    <a:srgbClr val="CDBF97"/>
    <a:srgbClr val="8D7545"/>
    <a:srgbClr val="ECE8E5"/>
    <a:srgbClr val="E4CBCB"/>
    <a:srgbClr val="A88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5244" autoAdjust="0"/>
  </p:normalViewPr>
  <p:slideViewPr>
    <p:cSldViewPr snapToGrid="0">
      <p:cViewPr varScale="1">
        <p:scale>
          <a:sx n="69" d="100"/>
          <a:sy n="69" d="100"/>
        </p:scale>
        <p:origin x="240" y="4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仓耳青禾体-谷力 W05" panose="02020400000000000000" pitchFamily="18" charset="-122"/>
                <a:ea typeface="仓耳青禾体-谷力 W05" panose="02020400000000000000"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仓耳青禾体-谷力 W05" panose="02020400000000000000" pitchFamily="18" charset="-122"/>
                <a:ea typeface="仓耳青禾体-谷力 W05" panose="02020400000000000000" pitchFamily="18" charset="-122"/>
              </a:defRPr>
            </a:lvl1pPr>
          </a:lstStyle>
          <a:p>
            <a:fld id="{11577D22-AD28-43FC-8EB4-B134A7D334C3}"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仓耳青禾体-谷力 W05" panose="02020400000000000000" pitchFamily="18" charset="-122"/>
                <a:ea typeface="仓耳青禾体-谷力 W05" panose="02020400000000000000"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仓耳青禾体-谷力 W05" panose="02020400000000000000" pitchFamily="18" charset="-122"/>
                <a:ea typeface="仓耳青禾体-谷力 W05" panose="02020400000000000000" pitchFamily="18" charset="-122"/>
              </a:defRPr>
            </a:lvl1pPr>
          </a:lstStyle>
          <a:p>
            <a:fld id="{DA8C8EFA-96ED-4A18-B46D-8BDC030E3AF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1pPr>
    <a:lvl2pPr marL="45720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2pPr>
    <a:lvl3pPr marL="91440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3pPr>
    <a:lvl4pPr marL="137160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4pPr>
    <a:lvl5pPr marL="1828800" algn="l" defTabSz="914400" rtl="0" eaLnBrk="1" latinLnBrk="0" hangingPunct="1">
      <a:defRPr sz="1200" kern="1200">
        <a:solidFill>
          <a:schemeClr val="tx1"/>
        </a:solidFill>
        <a:latin typeface="仓耳青禾体-谷力 W05" panose="02020400000000000000" pitchFamily="18" charset="-122"/>
        <a:ea typeface="仓耳青禾体-谷力 W05" panose="020204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4" name="TextBox 3"/>
          <p:cNvSpPr txBox="1"/>
          <p:nvPr userDrawn="1"/>
        </p:nvSpPr>
        <p:spPr>
          <a:xfrm>
            <a:off x="838200" y="6492875"/>
            <a:ext cx="1800200"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endParaRPr lang="zh-CN" altLang="en-US" dirty="0"/>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15522" y="293052"/>
            <a:ext cx="2602223" cy="6505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661361" y="339435"/>
            <a:ext cx="2170422" cy="5426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H="1">
            <a:off x="0" y="388620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512035" y="13256"/>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672708" y="1034473"/>
            <a:ext cx="11029995" cy="5325296"/>
          </a:xfrm>
          <a:prstGeom prst="roundRect">
            <a:avLst>
              <a:gd name="adj" fmla="val 2667"/>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747" t="6974" r="21595" b="32368"/>
          <a:stretch>
            <a:fillRect/>
          </a:stretch>
        </p:blipFill>
        <p:spPr>
          <a:xfrm>
            <a:off x="6125657" y="1681018"/>
            <a:ext cx="5385506" cy="4257963"/>
          </a:xfrm>
          <a:prstGeom prst="rect">
            <a:avLst/>
          </a:prstGeom>
        </p:spPr>
      </p:pic>
      <p:sp>
        <p:nvSpPr>
          <p:cNvPr id="4" name="椭圆 3"/>
          <p:cNvSpPr/>
          <p:nvPr/>
        </p:nvSpPr>
        <p:spPr>
          <a:xfrm>
            <a:off x="1683909" y="1355030"/>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a:off x="2266056" y="1355030"/>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p:cNvSpPr txBox="1"/>
          <p:nvPr/>
        </p:nvSpPr>
        <p:spPr>
          <a:xfrm>
            <a:off x="1683909" y="1311868"/>
            <a:ext cx="497711"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cs typeface="+mn-ea"/>
                <a:sym typeface="+mn-lt"/>
              </a:rPr>
              <a:t>+</a:t>
            </a:r>
            <a:endParaRPr lang="zh-CN" altLang="en-US" sz="3600" b="1" dirty="0">
              <a:solidFill>
                <a:schemeClr val="bg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2283437" y="1416120"/>
            <a:ext cx="497711" cy="400110"/>
          </a:xfrm>
          <a:prstGeom prst="rect">
            <a:avLst/>
          </a:prstGeom>
          <a:noFill/>
        </p:spPr>
        <p:txBody>
          <a:bodyPr wrap="square" rtlCol="0">
            <a:spAutoFit/>
          </a:bodyPr>
          <a:lstStyle/>
          <a:p>
            <a:r>
              <a:rPr lang="en-US" altLang="zh-CN" sz="2000" b="1" dirty="0">
                <a:effectLst>
                  <a:outerShdw blurRad="38100" dist="38100" dir="2700000" algn="tl">
                    <a:srgbClr val="000000">
                      <a:alpha val="43137"/>
                    </a:srgbClr>
                  </a:outerShdw>
                </a:effectLst>
                <a:cs typeface="+mn-ea"/>
                <a:sym typeface="+mn-lt"/>
              </a:rPr>
              <a:t>—</a:t>
            </a:r>
            <a:endParaRPr lang="zh-CN" altLang="en-US" sz="2000" b="1" dirty="0">
              <a:effectLst>
                <a:outerShdw blurRad="38100" dist="38100" dir="2700000" algn="tl">
                  <a:srgbClr val="000000">
                    <a:alpha val="43137"/>
                  </a:srgbClr>
                </a:outerShdw>
              </a:effectLst>
              <a:cs typeface="+mn-ea"/>
              <a:sym typeface="+mn-lt"/>
            </a:endParaRPr>
          </a:p>
        </p:txBody>
      </p:sp>
      <p:sp>
        <p:nvSpPr>
          <p:cNvPr id="9" name="矩形 8"/>
          <p:cNvSpPr/>
          <p:nvPr/>
        </p:nvSpPr>
        <p:spPr>
          <a:xfrm>
            <a:off x="1594413" y="2143161"/>
            <a:ext cx="1896932" cy="523220"/>
          </a:xfrm>
          <a:prstGeom prst="rect">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1" name="文本框 10"/>
          <p:cNvSpPr txBox="1"/>
          <p:nvPr/>
        </p:nvSpPr>
        <p:spPr>
          <a:xfrm>
            <a:off x="1345557" y="3305690"/>
            <a:ext cx="5687176" cy="1322070"/>
          </a:xfrm>
          <a:prstGeom prst="rect">
            <a:avLst/>
          </a:prstGeom>
          <a:noFill/>
        </p:spPr>
        <p:txBody>
          <a:bodyPr wrap="square" rtlCol="0">
            <a:spAutoFit/>
          </a:bodyPr>
          <a:lstStyle/>
          <a:p>
            <a:r>
              <a:rPr lang="en-US" altLang="zh-CN" sz="8000" b="1" dirty="0">
                <a:latin typeface="幼圆" panose="02010509060101010101" pitchFamily="49" charset="-122"/>
                <a:ea typeface="幼圆" panose="02010509060101010101" pitchFamily="49" charset="-122"/>
                <a:cs typeface="+mn-ea"/>
                <a:sym typeface="+mn-lt"/>
              </a:rPr>
              <a:t>AI society</a:t>
            </a:r>
            <a:endParaRPr lang="en-US" altLang="zh-CN" sz="8000" b="1" dirty="0">
              <a:latin typeface="幼圆" panose="02010509060101010101" pitchFamily="49" charset="-122"/>
              <a:ea typeface="幼圆" panose="02010509060101010101" pitchFamily="49" charset="-122"/>
              <a:cs typeface="+mn-ea"/>
              <a:sym typeface="+mn-lt"/>
            </a:endParaRPr>
          </a:p>
        </p:txBody>
      </p:sp>
      <p:sp>
        <p:nvSpPr>
          <p:cNvPr id="12" name="文本框 11"/>
          <p:cNvSpPr txBox="1"/>
          <p:nvPr/>
        </p:nvSpPr>
        <p:spPr>
          <a:xfrm>
            <a:off x="1670613" y="2204716"/>
            <a:ext cx="1691423" cy="400110"/>
          </a:xfrm>
          <a:prstGeom prst="rect">
            <a:avLst/>
          </a:prstGeom>
          <a:noFill/>
        </p:spPr>
        <p:txBody>
          <a:bodyPr wrap="square" rtlCol="0">
            <a:spAutoFit/>
          </a:bodyPr>
          <a:lstStyle/>
          <a:p>
            <a:pPr algn="dist"/>
            <a:r>
              <a:rPr lang="en-US" altLang="zh-CN" sz="2000" b="1" dirty="0" smtClean="0">
                <a:effectLst>
                  <a:outerShdw blurRad="38100" dist="38100" dir="2700000" algn="tl">
                    <a:srgbClr val="000000">
                      <a:alpha val="43137"/>
                    </a:srgbClr>
                  </a:outerShdw>
                </a:effectLst>
                <a:latin typeface="Arial Black" panose="020B0A04020102020204" pitchFamily="34" charset="0"/>
                <a:cs typeface="+mn-ea"/>
                <a:sym typeface="+mn-lt"/>
              </a:rPr>
              <a:t>NAU 2023</a:t>
            </a:r>
            <a:endParaRPr lang="zh-CN" altLang="en-US" sz="2000" b="1" dirty="0">
              <a:effectLst>
                <a:outerShdw blurRad="38100" dist="38100" dir="2700000" algn="tl">
                  <a:srgbClr val="000000">
                    <a:alpha val="43137"/>
                  </a:srgbClr>
                </a:outerShdw>
              </a:effectLst>
              <a:latin typeface="Arial Black" panose="020B0A04020102020204" pitchFamily="34" charset="0"/>
              <a:cs typeface="+mn-ea"/>
              <a:sym typeface="+mn-lt"/>
            </a:endParaRPr>
          </a:p>
        </p:txBody>
      </p:sp>
      <p:sp>
        <p:nvSpPr>
          <p:cNvPr id="13" name="îṩ1îde"/>
          <p:cNvSpPr txBox="1"/>
          <p:nvPr/>
        </p:nvSpPr>
        <p:spPr>
          <a:xfrm>
            <a:off x="1594413" y="4077779"/>
            <a:ext cx="3465841" cy="1057088"/>
          </a:xfrm>
          <a:prstGeom prst="rect">
            <a:avLst/>
          </a:prstGeom>
          <a:noFill/>
        </p:spPr>
        <p:txBody>
          <a:bodyPr wrap="square" lIns="91440" tIns="45720" rIns="91440" bIns="45720" anchor="ctr" anchorCtr="0">
            <a:normAutofit/>
          </a:bodyPr>
          <a:lstStyle/>
          <a:p>
            <a:pPr>
              <a:lnSpc>
                <a:spcPct val="150000"/>
              </a:lnSpc>
              <a:spcBef>
                <a:spcPct val="0"/>
              </a:spcBef>
            </a:pPr>
            <a:endParaRPr lang="en-US" altLang="zh-CN" sz="1600" b="1" dirty="0">
              <a:latin typeface="幼圆" panose="02010509060101010101" pitchFamily="49" charset="-122"/>
              <a:ea typeface="幼圆" panose="02010509060101010101" pitchFamily="49" charset="-122"/>
              <a:cs typeface="+mn-ea"/>
              <a:sym typeface="+mn-lt"/>
            </a:endParaRPr>
          </a:p>
        </p:txBody>
      </p:sp>
      <p:sp>
        <p:nvSpPr>
          <p:cNvPr id="14" name="椭圆 13"/>
          <p:cNvSpPr/>
          <p:nvPr/>
        </p:nvSpPr>
        <p:spPr>
          <a:xfrm>
            <a:off x="1712847" y="5267818"/>
            <a:ext cx="219918" cy="2199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幼圆" panose="02010509060101010101" pitchFamily="49" charset="-122"/>
              <a:ea typeface="幼圆" panose="02010509060101010101" pitchFamily="49" charset="-122"/>
              <a:cs typeface="+mn-ea"/>
              <a:sym typeface="+mn-lt"/>
            </a:endParaRPr>
          </a:p>
        </p:txBody>
      </p:sp>
      <p:sp>
        <p:nvSpPr>
          <p:cNvPr id="15" name="椭圆 14"/>
          <p:cNvSpPr/>
          <p:nvPr/>
        </p:nvSpPr>
        <p:spPr>
          <a:xfrm>
            <a:off x="2083237" y="5267818"/>
            <a:ext cx="219918" cy="2199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幼圆" panose="02010509060101010101" pitchFamily="49" charset="-122"/>
              <a:ea typeface="幼圆" panose="02010509060101010101" pitchFamily="49" charset="-122"/>
              <a:cs typeface="+mn-ea"/>
              <a:sym typeface="+mn-lt"/>
            </a:endParaRPr>
          </a:p>
        </p:txBody>
      </p:sp>
      <p:sp>
        <p:nvSpPr>
          <p:cNvPr id="16" name="椭圆 15"/>
          <p:cNvSpPr/>
          <p:nvPr/>
        </p:nvSpPr>
        <p:spPr>
          <a:xfrm>
            <a:off x="2453627" y="5267818"/>
            <a:ext cx="219918" cy="219918"/>
          </a:xfrm>
          <a:prstGeom prst="ellipse">
            <a:avLst/>
          </a:prstGeom>
          <a:solidFill>
            <a:srgbClr val="FFD62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1000" fill="hold"/>
                                        <p:tgtEl>
                                          <p:spTgt spid="13"/>
                                        </p:tgtEl>
                                        <p:attrNameLst>
                                          <p:attrName>ppt_x</p:attrName>
                                        </p:attrNameLst>
                                      </p:cBhvr>
                                      <p:tavLst>
                                        <p:tav tm="0">
                                          <p:val>
                                            <p:strVal val="0-#ppt_w/2"/>
                                          </p:val>
                                        </p:tav>
                                        <p:tav tm="100000">
                                          <p:val>
                                            <p:strVal val="#ppt_x"/>
                                          </p:val>
                                        </p:tav>
                                      </p:tavLst>
                                    </p:anim>
                                    <p:anim calcmode="lin" valueType="num">
                                      <p:cBhvr additive="base">
                                        <p:cTn id="13"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5088" y="2929890"/>
            <a:ext cx="9433557" cy="371474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p:cNvSpPr/>
          <p:nvPr/>
        </p:nvSpPr>
        <p:spPr>
          <a:xfrm>
            <a:off x="7437121" y="2150341"/>
            <a:ext cx="3444239" cy="2754303"/>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3"/>
          <p:cNvSpPr/>
          <p:nvPr/>
        </p:nvSpPr>
        <p:spPr>
          <a:xfrm>
            <a:off x="2284735" y="1471948"/>
            <a:ext cx="5486401" cy="395279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 name="直接连接符 5"/>
          <p:cNvCxnSpPr/>
          <p:nvPr/>
        </p:nvCxnSpPr>
        <p:spPr>
          <a:xfrm>
            <a:off x="456814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603758" y="0"/>
            <a:ext cx="0" cy="21503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326736" y="2665130"/>
            <a:ext cx="2270758" cy="1861185"/>
          </a:xfrm>
          <a:prstGeom prst="rect">
            <a:avLst/>
          </a:prstGeom>
          <a:noFill/>
        </p:spPr>
        <p:txBody>
          <a:bodyPr wrap="square" rtlCol="0">
            <a:spAutoFit/>
          </a:bodyPr>
          <a:lstStyle/>
          <a:p>
            <a:r>
              <a:rPr lang="en-US" altLang="zh-CN" sz="11500" b="1" u="sng" dirty="0" smtClean="0">
                <a:latin typeface="Arial Black" panose="020B0A04020102020204" pitchFamily="34" charset="0"/>
                <a:cs typeface="+mn-ea"/>
                <a:sym typeface="+mn-lt"/>
              </a:rPr>
              <a:t>04</a:t>
            </a:r>
            <a:endParaRPr lang="zh-CN" altLang="en-US" sz="11500" b="1" u="sng" dirty="0">
              <a:latin typeface="Arial Black" panose="020B0A04020102020204" pitchFamily="34" charset="0"/>
              <a:cs typeface="+mn-ea"/>
              <a:sym typeface="+mn-lt"/>
            </a:endParaRPr>
          </a:p>
        </p:txBody>
      </p:sp>
      <p:cxnSp>
        <p:nvCxnSpPr>
          <p:cNvPr id="13" name="直接连接符 12"/>
          <p:cNvCxnSpPr/>
          <p:nvPr/>
        </p:nvCxnSpPr>
        <p:spPr>
          <a:xfrm flipH="1">
            <a:off x="-61743" y="614172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038603" y="5365432"/>
            <a:ext cx="1" cy="776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038600" y="6141720"/>
            <a:ext cx="81533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293238"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2" name="椭圆 31"/>
          <p:cNvSpPr/>
          <p:nvPr/>
        </p:nvSpPr>
        <p:spPr>
          <a:xfrm>
            <a:off x="11293238" y="1911605"/>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3" name="椭圆 32"/>
          <p:cNvSpPr/>
          <p:nvPr/>
        </p:nvSpPr>
        <p:spPr>
          <a:xfrm>
            <a:off x="11308964" y="2490511"/>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4" name="îṩ1îde"/>
          <p:cNvSpPr txBox="1"/>
          <p:nvPr/>
        </p:nvSpPr>
        <p:spPr>
          <a:xfrm>
            <a:off x="2284730" y="2490470"/>
            <a:ext cx="5222240" cy="2616200"/>
          </a:xfrm>
          <a:prstGeom prst="rect">
            <a:avLst/>
          </a:prstGeom>
          <a:noFill/>
        </p:spPr>
        <p:txBody>
          <a:bodyPr wrap="square" lIns="91440" tIns="45720" rIns="91440" bIns="45720" anchor="ctr" anchorCtr="0">
            <a:noAutofit/>
          </a:bodyPr>
          <a:lstStyle/>
          <a:p>
            <a:pPr algn="r">
              <a:lnSpc>
                <a:spcPct val="150000"/>
              </a:lnSpc>
              <a:spcBef>
                <a:spcPct val="0"/>
              </a:spcBef>
            </a:pPr>
            <a:r>
              <a:rPr lang="en-US" altLang="zh-CN" sz="1400" b="1" dirty="0">
                <a:solidFill>
                  <a:schemeClr val="tx1"/>
                </a:solidFill>
                <a:uFillTx/>
                <a:latin typeface="幼圆" panose="02010509060101010101" pitchFamily="49" charset="-122"/>
                <a:ea typeface="幼圆" panose="02010509060101010101" pitchFamily="49" charset="-122"/>
                <a:cs typeface="+mn-ea"/>
                <a:sym typeface="+mn-lt"/>
              </a:rPr>
              <a:t>Moreover, the widespread adoption of artificial intelligence is likely to spark extensive discussions and explorations on ethical considerations and societal impacts. The integrated use of AI technologies is poised to reshape our modes of work, learning, and interaction with the world.</a:t>
            </a:r>
            <a:endParaRPr lang="en-US" altLang="zh-CN" sz="1400" b="1" dirty="0">
              <a:solidFill>
                <a:schemeClr val="tx1"/>
              </a:solidFill>
              <a:uFillTx/>
              <a:latin typeface="幼圆" panose="02010509060101010101" pitchFamily="49" charset="-122"/>
              <a:ea typeface="幼圆" panose="02010509060101010101" pitchFamily="49" charset="-122"/>
              <a:cs typeface="+mn-ea"/>
              <a:sym typeface="+mn-lt"/>
            </a:endParaRPr>
          </a:p>
        </p:txBody>
      </p:sp>
      <p:sp>
        <p:nvSpPr>
          <p:cNvPr id="20" name="椭圆 19"/>
          <p:cNvSpPr/>
          <p:nvPr/>
        </p:nvSpPr>
        <p:spPr>
          <a:xfrm>
            <a:off x="6159520" y="1873415"/>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6741667" y="1873415"/>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文本框 22"/>
          <p:cNvSpPr txBox="1"/>
          <p:nvPr/>
        </p:nvSpPr>
        <p:spPr>
          <a:xfrm>
            <a:off x="6159520" y="1830253"/>
            <a:ext cx="497711" cy="646331"/>
          </a:xfrm>
          <a:prstGeom prst="rect">
            <a:avLst/>
          </a:prstGeom>
          <a:noFill/>
        </p:spPr>
        <p:txBody>
          <a:bodyPr wrap="square" rtlCol="0">
            <a:spAutoFit/>
          </a:bodyPr>
          <a:lstStyle/>
          <a:p>
            <a:r>
              <a:rPr lang="en-US" altLang="zh-CN" sz="3600" dirty="0">
                <a:solidFill>
                  <a:schemeClr val="bg1"/>
                </a:solidFill>
                <a:effectLst>
                  <a:outerShdw blurRad="38100" dist="38100" dir="2700000" algn="tl">
                    <a:srgbClr val="000000">
                      <a:alpha val="43137"/>
                    </a:srgbClr>
                  </a:outerShdw>
                </a:effectLst>
                <a:cs typeface="+mn-ea"/>
                <a:sym typeface="+mn-lt"/>
              </a:rPr>
              <a:t>+</a:t>
            </a:r>
            <a:endParaRPr lang="zh-CN" altLang="en-US" sz="3600" dirty="0">
              <a:solidFill>
                <a:schemeClr val="bg1"/>
              </a:solidFill>
              <a:effectLst>
                <a:outerShdw blurRad="38100" dist="38100" dir="2700000" algn="tl">
                  <a:srgbClr val="000000">
                    <a:alpha val="43137"/>
                  </a:srgbClr>
                </a:outerShdw>
              </a:effectLst>
              <a:cs typeface="+mn-ea"/>
              <a:sym typeface="+mn-lt"/>
            </a:endParaRPr>
          </a:p>
        </p:txBody>
      </p:sp>
      <p:sp>
        <p:nvSpPr>
          <p:cNvPr id="28" name="文本框 27"/>
          <p:cNvSpPr txBox="1"/>
          <p:nvPr/>
        </p:nvSpPr>
        <p:spPr>
          <a:xfrm>
            <a:off x="6759048" y="1934505"/>
            <a:ext cx="497711" cy="400110"/>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cs typeface="+mn-ea"/>
                <a:sym typeface="+mn-lt"/>
              </a:rPr>
              <a:t>—</a:t>
            </a:r>
            <a:endParaRPr lang="zh-CN" altLang="en-US" sz="2000" dirty="0">
              <a:effectLst>
                <a:outerShdw blurRad="38100" dist="38100" dir="2700000" algn="tl">
                  <a:srgbClr val="000000">
                    <a:alpha val="43137"/>
                  </a:srgbClr>
                </a:outerShdw>
              </a:effectLst>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46819" y="-985773"/>
            <a:ext cx="7071593" cy="49141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04286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68422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512884" y="990600"/>
            <a:ext cx="11166231" cy="5440680"/>
          </a:xfrm>
          <a:prstGeom prst="roundRect">
            <a:avLst>
              <a:gd name="adj" fmla="val 2667"/>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a:off x="1079973"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p:cNvSpPr txBox="1"/>
          <p:nvPr/>
        </p:nvSpPr>
        <p:spPr>
          <a:xfrm>
            <a:off x="1508760" y="1210310"/>
            <a:ext cx="4825365" cy="583565"/>
          </a:xfrm>
          <a:prstGeom prst="rect">
            <a:avLst/>
          </a:prstGeom>
          <a:noFill/>
        </p:spPr>
        <p:txBody>
          <a:bodyPr wrap="square" rtlCol="0">
            <a:spAutoFit/>
          </a:bodyPr>
          <a:lstStyle/>
          <a:p>
            <a:r>
              <a:rPr lang="zh-CN" altLang="en-US" sz="3200" b="1" dirty="0">
                <a:latin typeface="幼圆" panose="02010509060101010101" pitchFamily="49" charset="-122"/>
                <a:ea typeface="幼圆" panose="02010509060101010101" pitchFamily="49" charset="-122"/>
                <a:cs typeface="+mn-ea"/>
                <a:sym typeface="+mn-lt"/>
              </a:rPr>
              <a:t>AI acclerates society</a:t>
            </a:r>
            <a:endParaRPr lang="zh-CN" altLang="en-US" sz="3200" b="1" dirty="0">
              <a:latin typeface="幼圆" panose="02010509060101010101" pitchFamily="49" charset="-122"/>
              <a:ea typeface="幼圆" panose="02010509060101010101" pitchFamily="49" charset="-122"/>
              <a:cs typeface="+mn-ea"/>
              <a:sym typeface="+mn-lt"/>
            </a:endParaRPr>
          </a:p>
        </p:txBody>
      </p:sp>
      <p:sp>
        <p:nvSpPr>
          <p:cNvPr id="11" name="iṣļîḓé"/>
          <p:cNvSpPr/>
          <p:nvPr/>
        </p:nvSpPr>
        <p:spPr bwMode="auto">
          <a:xfrm>
            <a:off x="1662121" y="4527089"/>
            <a:ext cx="2149162" cy="10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endParaRPr lang="en-US" altLang="zh-CN" sz="1200" b="1" dirty="0">
              <a:latin typeface="幼圆" panose="02010509060101010101" pitchFamily="49" charset="-122"/>
              <a:ea typeface="幼圆" panose="02010509060101010101" pitchFamily="49" charset="-122"/>
              <a:cs typeface="+mn-ea"/>
              <a:sym typeface="+mn-lt"/>
            </a:endParaRPr>
          </a:p>
        </p:txBody>
      </p:sp>
      <p:pic>
        <p:nvPicPr>
          <p:cNvPr id="7" name="图片 6" descr="AI"/>
          <p:cNvPicPr>
            <a:picLocks noChangeAspect="1"/>
          </p:cNvPicPr>
          <p:nvPr/>
        </p:nvPicPr>
        <p:blipFill>
          <a:blip r:embed="rId1"/>
          <a:stretch>
            <a:fillRect/>
          </a:stretch>
        </p:blipFill>
        <p:spPr>
          <a:xfrm>
            <a:off x="2120900" y="2070735"/>
            <a:ext cx="7614920" cy="4104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H="1">
            <a:off x="0" y="388620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512035" y="13256"/>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1002909" y="1174981"/>
            <a:ext cx="10902462" cy="5269878"/>
          </a:xfrm>
          <a:prstGeom prst="roundRect">
            <a:avLst>
              <a:gd name="adj" fmla="val 2667"/>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矩形 8"/>
          <p:cNvSpPr/>
          <p:nvPr/>
        </p:nvSpPr>
        <p:spPr>
          <a:xfrm>
            <a:off x="1594413" y="2143161"/>
            <a:ext cx="1398169" cy="523220"/>
          </a:xfrm>
          <a:prstGeom prst="rect">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1" name="文本框 10"/>
          <p:cNvSpPr txBox="1"/>
          <p:nvPr/>
        </p:nvSpPr>
        <p:spPr>
          <a:xfrm>
            <a:off x="1122045" y="3148965"/>
            <a:ext cx="6114415" cy="1322070"/>
          </a:xfrm>
          <a:prstGeom prst="rect">
            <a:avLst/>
          </a:prstGeom>
          <a:noFill/>
        </p:spPr>
        <p:txBody>
          <a:bodyPr wrap="square" rtlCol="0">
            <a:spAutoFit/>
          </a:bodyPr>
          <a:lstStyle/>
          <a:p>
            <a:r>
              <a:rPr lang="en-US" altLang="zh-CN" sz="8000" b="1" dirty="0">
                <a:latin typeface="幼圆" panose="02010509060101010101" pitchFamily="49" charset="-122"/>
                <a:ea typeface="幼圆" panose="02010509060101010101" pitchFamily="49" charset="-122"/>
                <a:cs typeface="+mn-ea"/>
                <a:sym typeface="+mn-lt"/>
              </a:rPr>
              <a:t>Thank you!</a:t>
            </a:r>
            <a:endParaRPr lang="en-US" altLang="zh-CN" sz="8000" b="1" dirty="0">
              <a:latin typeface="幼圆" panose="02010509060101010101" pitchFamily="49" charset="-122"/>
              <a:ea typeface="幼圆" panose="02010509060101010101" pitchFamily="49" charset="-122"/>
              <a:cs typeface="+mn-ea"/>
              <a:sym typeface="+mn-lt"/>
            </a:endParaRPr>
          </a:p>
        </p:txBody>
      </p:sp>
      <p:sp>
        <p:nvSpPr>
          <p:cNvPr id="12" name="文本框 11"/>
          <p:cNvSpPr txBox="1"/>
          <p:nvPr/>
        </p:nvSpPr>
        <p:spPr>
          <a:xfrm>
            <a:off x="1712847" y="2224208"/>
            <a:ext cx="1130300" cy="400110"/>
          </a:xfrm>
          <a:prstGeom prst="rect">
            <a:avLst/>
          </a:prstGeom>
          <a:noFill/>
        </p:spPr>
        <p:txBody>
          <a:bodyPr wrap="square" rtlCol="0">
            <a:spAutoFit/>
          </a:bodyPr>
          <a:lstStyle/>
          <a:p>
            <a:pPr algn="dist"/>
            <a:r>
              <a:rPr lang="en-US" altLang="zh-CN" sz="2000" b="1" spc="-300" dirty="0" smtClean="0">
                <a:effectLst>
                  <a:outerShdw blurRad="38100" dist="38100" dir="2700000" algn="tl">
                    <a:srgbClr val="000000">
                      <a:alpha val="43137"/>
                    </a:srgbClr>
                  </a:outerShdw>
                </a:effectLst>
                <a:latin typeface="Arial Black" panose="020B0A04020102020204" pitchFamily="34" charset="0"/>
                <a:cs typeface="+mn-ea"/>
                <a:sym typeface="+mn-lt"/>
              </a:rPr>
              <a:t>NAU</a:t>
            </a:r>
            <a:endParaRPr lang="zh-CN" altLang="en-US" sz="1600" b="1" spc="-300" dirty="0">
              <a:effectLst>
                <a:outerShdw blurRad="38100" dist="38100" dir="2700000" algn="tl">
                  <a:srgbClr val="000000">
                    <a:alpha val="43137"/>
                  </a:srgbClr>
                </a:outerShdw>
              </a:effectLst>
              <a:latin typeface="Arial Black" panose="020B0A04020102020204" pitchFamily="34" charset="0"/>
              <a:cs typeface="+mn-ea"/>
              <a:sym typeface="+mn-lt"/>
            </a:endParaRPr>
          </a:p>
        </p:txBody>
      </p:sp>
      <p:sp>
        <p:nvSpPr>
          <p:cNvPr id="13" name="îṩ1îde"/>
          <p:cNvSpPr txBox="1"/>
          <p:nvPr/>
        </p:nvSpPr>
        <p:spPr>
          <a:xfrm>
            <a:off x="1637030" y="4147820"/>
            <a:ext cx="3838575" cy="1057275"/>
          </a:xfrm>
          <a:prstGeom prst="rect">
            <a:avLst/>
          </a:prstGeom>
          <a:noFill/>
        </p:spPr>
        <p:txBody>
          <a:bodyPr wrap="square" lIns="91440" tIns="45720" rIns="91440" bIns="45720" anchor="ctr" anchorCtr="0">
            <a:normAutofit/>
          </a:bodyPr>
          <a:lstStyle/>
          <a:p>
            <a:pPr>
              <a:lnSpc>
                <a:spcPct val="150000"/>
              </a:lnSpc>
              <a:spcBef>
                <a:spcPct val="0"/>
              </a:spcBef>
            </a:pPr>
            <a:endParaRPr lang="en-US" altLang="zh-CN" b="1" dirty="0">
              <a:latin typeface="幼圆" panose="02010509060101010101" pitchFamily="49" charset="-122"/>
              <a:ea typeface="幼圆" panose="02010509060101010101" pitchFamily="49" charset="-122"/>
              <a:cs typeface="+mn-ea"/>
              <a:sym typeface="+mn-lt"/>
            </a:endParaRPr>
          </a:p>
        </p:txBody>
      </p:sp>
      <p:sp>
        <p:nvSpPr>
          <p:cNvPr id="14" name="椭圆 13"/>
          <p:cNvSpPr/>
          <p:nvPr/>
        </p:nvSpPr>
        <p:spPr>
          <a:xfrm>
            <a:off x="1712847" y="5267818"/>
            <a:ext cx="219918" cy="2199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椭圆 14"/>
          <p:cNvSpPr/>
          <p:nvPr/>
        </p:nvSpPr>
        <p:spPr>
          <a:xfrm>
            <a:off x="2083237" y="5267818"/>
            <a:ext cx="219918" cy="2199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p:cNvSpPr/>
          <p:nvPr/>
        </p:nvSpPr>
        <p:spPr>
          <a:xfrm>
            <a:off x="2453627" y="5267818"/>
            <a:ext cx="219918" cy="219918"/>
          </a:xfrm>
          <a:prstGeom prst="ellipse">
            <a:avLst/>
          </a:prstGeom>
          <a:solidFill>
            <a:srgbClr val="FFD62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1578671" y="1378551"/>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2160818" y="1378551"/>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文本框 20"/>
          <p:cNvSpPr txBox="1"/>
          <p:nvPr/>
        </p:nvSpPr>
        <p:spPr>
          <a:xfrm>
            <a:off x="1578671" y="1335389"/>
            <a:ext cx="497711"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cs typeface="+mn-ea"/>
                <a:sym typeface="+mn-lt"/>
              </a:rPr>
              <a:t>+</a:t>
            </a:r>
            <a:endParaRPr lang="zh-CN" altLang="en-US" sz="3600" b="1" dirty="0">
              <a:solidFill>
                <a:schemeClr val="bg1"/>
              </a:solidFill>
              <a:effectLst>
                <a:outerShdw blurRad="38100" dist="38100" dir="2700000" algn="tl">
                  <a:srgbClr val="000000">
                    <a:alpha val="43137"/>
                  </a:srgbClr>
                </a:outerShdw>
              </a:effectLst>
              <a:cs typeface="+mn-ea"/>
              <a:sym typeface="+mn-lt"/>
            </a:endParaRPr>
          </a:p>
        </p:txBody>
      </p:sp>
      <p:sp>
        <p:nvSpPr>
          <p:cNvPr id="22" name="文本框 21"/>
          <p:cNvSpPr txBox="1"/>
          <p:nvPr/>
        </p:nvSpPr>
        <p:spPr>
          <a:xfrm>
            <a:off x="2178199" y="1439641"/>
            <a:ext cx="497711" cy="400110"/>
          </a:xfrm>
          <a:prstGeom prst="rect">
            <a:avLst/>
          </a:prstGeom>
          <a:noFill/>
        </p:spPr>
        <p:txBody>
          <a:bodyPr wrap="square" rtlCol="0">
            <a:spAutoFit/>
          </a:bodyPr>
          <a:lstStyle/>
          <a:p>
            <a:r>
              <a:rPr lang="en-US" altLang="zh-CN" sz="2000" b="1" dirty="0">
                <a:effectLst>
                  <a:outerShdw blurRad="38100" dist="38100" dir="2700000" algn="tl">
                    <a:srgbClr val="000000">
                      <a:alpha val="43137"/>
                    </a:srgbClr>
                  </a:outerShdw>
                </a:effectLst>
                <a:cs typeface="+mn-ea"/>
                <a:sym typeface="+mn-lt"/>
              </a:rPr>
              <a:t>—</a:t>
            </a:r>
            <a:endParaRPr lang="zh-CN" altLang="en-US" sz="2000" b="1" dirty="0">
              <a:effectLst>
                <a:outerShdw blurRad="38100" dist="38100" dir="2700000" algn="tl">
                  <a:srgbClr val="000000">
                    <a:alpha val="43137"/>
                  </a:srgbClr>
                </a:outerShdw>
              </a:effectLst>
              <a:cs typeface="+mn-ea"/>
              <a:sym typeface="+mn-lt"/>
            </a:endParaRPr>
          </a:p>
        </p:txBody>
      </p:sp>
      <p:pic>
        <p:nvPicPr>
          <p:cNvPr id="23" name="图片 22"/>
          <p:cNvPicPr>
            <a:picLocks noChangeAspect="1"/>
          </p:cNvPicPr>
          <p:nvPr/>
        </p:nvPicPr>
        <p:blipFill rotWithShape="1">
          <a:blip r:embed="rId1">
            <a:extLst>
              <a:ext uri="{28A0092B-C50C-407E-A947-70E740481C1C}">
                <a14:useLocalDpi xmlns:a14="http://schemas.microsoft.com/office/drawing/2010/main" val="0"/>
              </a:ext>
            </a:extLst>
          </a:blip>
          <a:srcRect l="24747" t="6974" r="21595" b="32368"/>
          <a:stretch>
            <a:fillRect/>
          </a:stretch>
        </p:blipFill>
        <p:spPr>
          <a:xfrm>
            <a:off x="6391722" y="1681018"/>
            <a:ext cx="5385506" cy="42579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0" y="388620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133601" y="1341120"/>
            <a:ext cx="2743200" cy="420624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4" name="矩形 3"/>
          <p:cNvSpPr/>
          <p:nvPr/>
        </p:nvSpPr>
        <p:spPr>
          <a:xfrm>
            <a:off x="2416811" y="1584960"/>
            <a:ext cx="2743200" cy="420624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5" name="平行四边形 4"/>
          <p:cNvSpPr/>
          <p:nvPr/>
        </p:nvSpPr>
        <p:spPr>
          <a:xfrm rot="1190615">
            <a:off x="2024962" y="1005474"/>
            <a:ext cx="1278732" cy="1514105"/>
          </a:xfrm>
          <a:prstGeom prst="parallelogram">
            <a:avLst>
              <a:gd name="adj" fmla="val 56482"/>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6" name="文本框 5"/>
          <p:cNvSpPr txBox="1"/>
          <p:nvPr/>
        </p:nvSpPr>
        <p:spPr>
          <a:xfrm>
            <a:off x="2811438" y="2118360"/>
            <a:ext cx="1954381" cy="3291840"/>
          </a:xfrm>
          <a:prstGeom prst="rect">
            <a:avLst/>
          </a:prstGeom>
          <a:noFill/>
        </p:spPr>
        <p:txBody>
          <a:bodyPr vert="eaVert" wrap="square" rtlCol="0">
            <a:spAutoFit/>
          </a:bodyPr>
          <a:lstStyle/>
          <a:p>
            <a:pPr algn="dist"/>
            <a:r>
              <a:rPr lang="zh-CN" altLang="en-US" sz="115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rPr>
              <a:t>目录</a:t>
            </a:r>
            <a:endParaRPr lang="zh-CN" altLang="en-US" sz="115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endParaRPr>
          </a:p>
        </p:txBody>
      </p:sp>
      <p:cxnSp>
        <p:nvCxnSpPr>
          <p:cNvPr id="7" name="直接连接符 6"/>
          <p:cNvCxnSpPr/>
          <p:nvPr/>
        </p:nvCxnSpPr>
        <p:spPr>
          <a:xfrm>
            <a:off x="3522715" y="-130828"/>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932003" y="1341437"/>
            <a:ext cx="457195" cy="4571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10" name="椭圆 9"/>
          <p:cNvSpPr/>
          <p:nvPr/>
        </p:nvSpPr>
        <p:spPr>
          <a:xfrm>
            <a:off x="6932003" y="2466492"/>
            <a:ext cx="457195" cy="457195"/>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13" name="文本框 12"/>
          <p:cNvSpPr txBox="1"/>
          <p:nvPr/>
        </p:nvSpPr>
        <p:spPr>
          <a:xfrm>
            <a:off x="7595235" y="1348105"/>
            <a:ext cx="3552190" cy="46037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rPr>
              <a:t>WPS AI</a:t>
            </a:r>
            <a:endParaRPr lang="en-US" altLang="zh-CN" sz="24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endParaRPr>
          </a:p>
        </p:txBody>
      </p:sp>
      <p:sp>
        <p:nvSpPr>
          <p:cNvPr id="17" name="文本框 16"/>
          <p:cNvSpPr txBox="1"/>
          <p:nvPr/>
        </p:nvSpPr>
        <p:spPr>
          <a:xfrm>
            <a:off x="7595235" y="4813935"/>
            <a:ext cx="2735580" cy="46037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rPr>
              <a:t>My expectations</a:t>
            </a:r>
            <a:endParaRPr lang="zh-CN" altLang="en-US" sz="24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endParaRPr>
          </a:p>
        </p:txBody>
      </p:sp>
      <p:sp>
        <p:nvSpPr>
          <p:cNvPr id="2" name="椭圆 1"/>
          <p:cNvSpPr/>
          <p:nvPr>
            <p:custDataLst>
              <p:tags r:id="rId1"/>
            </p:custDataLst>
          </p:nvPr>
        </p:nvSpPr>
        <p:spPr>
          <a:xfrm>
            <a:off x="6932003" y="3642042"/>
            <a:ext cx="457195" cy="4571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14" name="椭圆 13"/>
          <p:cNvSpPr/>
          <p:nvPr>
            <p:custDataLst>
              <p:tags r:id="rId2"/>
            </p:custDataLst>
          </p:nvPr>
        </p:nvSpPr>
        <p:spPr>
          <a:xfrm>
            <a:off x="6932003" y="4817262"/>
            <a:ext cx="457195" cy="457195"/>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b="1" dirty="0">
              <a:latin typeface="幼圆" panose="02010509060101010101" pitchFamily="49" charset="-122"/>
              <a:ea typeface="幼圆" panose="02010509060101010101" pitchFamily="49" charset="-122"/>
              <a:cs typeface="+mn-ea"/>
              <a:sym typeface="+mn-lt"/>
            </a:endParaRPr>
          </a:p>
        </p:txBody>
      </p:sp>
      <p:sp>
        <p:nvSpPr>
          <p:cNvPr id="15" name="文本框 14"/>
          <p:cNvSpPr txBox="1"/>
          <p:nvPr/>
        </p:nvSpPr>
        <p:spPr>
          <a:xfrm>
            <a:off x="7595235" y="2466340"/>
            <a:ext cx="4064000" cy="460375"/>
          </a:xfrm>
          <a:prstGeom prst="rect">
            <a:avLst/>
          </a:prstGeom>
          <a:noFill/>
        </p:spPr>
        <p:txBody>
          <a:bodyPr wrap="square" rtlCol="0">
            <a:spAutoFit/>
          </a:bodyPr>
          <a:p>
            <a:r>
              <a:rPr lang="en-US" altLang="zh-CN" sz="24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n-ea"/>
                <a:sym typeface="+mn-lt"/>
              </a:rPr>
              <a:t>Copilot AI</a:t>
            </a:r>
            <a:endParaRPr lang="en-US" altLang="zh-CN" sz="2400" b="1"/>
          </a:p>
        </p:txBody>
      </p:sp>
      <p:sp>
        <p:nvSpPr>
          <p:cNvPr id="16" name="文本框 15"/>
          <p:cNvSpPr txBox="1"/>
          <p:nvPr/>
        </p:nvSpPr>
        <p:spPr>
          <a:xfrm>
            <a:off x="7595235" y="3721100"/>
            <a:ext cx="4064000" cy="377825"/>
          </a:xfrm>
          <a:prstGeom prst="rect">
            <a:avLst/>
          </a:prstGeom>
          <a:noFill/>
        </p:spPr>
        <p:txBody>
          <a:bodyPr wrap="square" rtlCol="0">
            <a:noAutofit/>
          </a:bodyPr>
          <a:p>
            <a:r>
              <a:rPr lang="en-US" altLang="zh-CN" sz="24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ChatGPT</a:t>
            </a:r>
            <a:endParaRPr lang="en-US" altLang="zh-CN" sz="2400" b="1">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animBg="1"/>
      <p:bldP spid="6" grpId="0"/>
      <p:bldP spid="9" grpId="0" bldLvl="0" animBg="1"/>
      <p:bldP spid="10" grpId="0" bldLvl="0" animBg="1"/>
      <p:bldP spid="13" grpId="0"/>
      <p:bldP spid="17" grpId="0"/>
      <p:bldP spid="2"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97803" y="2844800"/>
            <a:ext cx="9433557" cy="371474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p:cNvSpPr/>
          <p:nvPr/>
        </p:nvSpPr>
        <p:spPr>
          <a:xfrm>
            <a:off x="7437121" y="2150341"/>
            <a:ext cx="3444239" cy="2754303"/>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3"/>
          <p:cNvSpPr/>
          <p:nvPr/>
        </p:nvSpPr>
        <p:spPr>
          <a:xfrm>
            <a:off x="2284735" y="1471948"/>
            <a:ext cx="5486401" cy="395279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 name="直接连接符 5"/>
          <p:cNvCxnSpPr/>
          <p:nvPr/>
        </p:nvCxnSpPr>
        <p:spPr>
          <a:xfrm>
            <a:off x="456814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603758" y="0"/>
            <a:ext cx="0" cy="21503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326736" y="2665130"/>
            <a:ext cx="2270758" cy="1862048"/>
          </a:xfrm>
          <a:prstGeom prst="rect">
            <a:avLst/>
          </a:prstGeom>
          <a:noFill/>
        </p:spPr>
        <p:txBody>
          <a:bodyPr wrap="square" rtlCol="0">
            <a:spAutoFit/>
          </a:bodyPr>
          <a:lstStyle/>
          <a:p>
            <a:r>
              <a:rPr lang="en-US" altLang="zh-CN" sz="11500" b="1" u="sng" dirty="0">
                <a:latin typeface="Arial Black" panose="020B0A04020102020204" pitchFamily="34" charset="0"/>
                <a:cs typeface="+mn-ea"/>
                <a:sym typeface="+mn-lt"/>
              </a:rPr>
              <a:t>01</a:t>
            </a:r>
            <a:endParaRPr lang="zh-CN" altLang="en-US" sz="11500" b="1" u="sng" dirty="0">
              <a:latin typeface="Arial Black" panose="020B0A04020102020204" pitchFamily="34" charset="0"/>
              <a:cs typeface="+mn-ea"/>
              <a:sym typeface="+mn-lt"/>
            </a:endParaRPr>
          </a:p>
        </p:txBody>
      </p:sp>
      <p:cxnSp>
        <p:nvCxnSpPr>
          <p:cNvPr id="13" name="直接连接符 12"/>
          <p:cNvCxnSpPr/>
          <p:nvPr/>
        </p:nvCxnSpPr>
        <p:spPr>
          <a:xfrm flipH="1">
            <a:off x="-61743" y="614172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038603" y="5365432"/>
            <a:ext cx="1" cy="776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926840" y="6052185"/>
            <a:ext cx="81533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293238"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2" name="椭圆 31"/>
          <p:cNvSpPr/>
          <p:nvPr/>
        </p:nvSpPr>
        <p:spPr>
          <a:xfrm>
            <a:off x="11293238" y="1911605"/>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3" name="椭圆 32"/>
          <p:cNvSpPr/>
          <p:nvPr/>
        </p:nvSpPr>
        <p:spPr>
          <a:xfrm>
            <a:off x="11308964" y="2490511"/>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4" name="îṩ1îde"/>
          <p:cNvSpPr txBox="1"/>
          <p:nvPr/>
        </p:nvSpPr>
        <p:spPr>
          <a:xfrm>
            <a:off x="2284730" y="2590800"/>
            <a:ext cx="5244465" cy="2520315"/>
          </a:xfrm>
          <a:prstGeom prst="rect">
            <a:avLst/>
          </a:prstGeom>
          <a:noFill/>
        </p:spPr>
        <p:txBody>
          <a:bodyPr wrap="square" lIns="91440" tIns="45720" rIns="91440" bIns="45720" anchor="ctr" anchorCtr="0">
            <a:noAutofit/>
          </a:bodyPr>
          <a:lstStyle/>
          <a:p>
            <a:pPr algn="r">
              <a:lnSpc>
                <a:spcPct val="150000"/>
              </a:lnSpc>
              <a:spcBef>
                <a:spcPct val="0"/>
              </a:spcBef>
            </a:pPr>
            <a:r>
              <a:rPr lang="zh-CN" altLang="en-US" sz="1400" b="1" dirty="0">
                <a:solidFill>
                  <a:schemeClr val="tx1"/>
                </a:solidFill>
                <a:uFillTx/>
                <a:latin typeface="幼圆" panose="02010509060101010101" pitchFamily="49" charset="-122"/>
                <a:ea typeface="幼圆" panose="02010509060101010101" pitchFamily="49" charset="-122"/>
                <a:cs typeface="+mn-ea"/>
                <a:sym typeface="+mn-lt"/>
              </a:rPr>
              <a:t>Firstly, let me share how artificial intelligence has gradually become crucial, drawing from my own experiences. In my daily tasks, I frequently utilize the WPS AI feature of Kingsoft Office software, especially when my mentor is about to hold a meeting. With the intelligent PPT function, I simply input the topic on a page, and within less than thirty seconds, a fifteen-page PPT is generated.</a:t>
            </a:r>
            <a:endParaRPr lang="zh-CN" altLang="en-US" sz="1400" b="1" dirty="0">
              <a:solidFill>
                <a:schemeClr val="tx1"/>
              </a:solidFill>
              <a:uFillTx/>
              <a:latin typeface="幼圆" panose="02010509060101010101" pitchFamily="49" charset="-122"/>
              <a:ea typeface="幼圆" panose="02010509060101010101" pitchFamily="49" charset="-122"/>
              <a:cs typeface="+mn-ea"/>
              <a:sym typeface="+mn-lt"/>
            </a:endParaRPr>
          </a:p>
        </p:txBody>
      </p:sp>
      <p:sp>
        <p:nvSpPr>
          <p:cNvPr id="20" name="椭圆 19"/>
          <p:cNvSpPr/>
          <p:nvPr/>
        </p:nvSpPr>
        <p:spPr>
          <a:xfrm>
            <a:off x="6159520" y="1873415"/>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6741667" y="1873415"/>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文本框 22"/>
          <p:cNvSpPr txBox="1"/>
          <p:nvPr/>
        </p:nvSpPr>
        <p:spPr>
          <a:xfrm>
            <a:off x="6159520" y="1830253"/>
            <a:ext cx="497711" cy="646331"/>
          </a:xfrm>
          <a:prstGeom prst="rect">
            <a:avLst/>
          </a:prstGeom>
          <a:noFill/>
        </p:spPr>
        <p:txBody>
          <a:bodyPr wrap="square" rtlCol="0">
            <a:spAutoFit/>
          </a:bodyPr>
          <a:lstStyle/>
          <a:p>
            <a:r>
              <a:rPr lang="en-US" altLang="zh-CN" sz="3600" dirty="0">
                <a:solidFill>
                  <a:schemeClr val="bg1"/>
                </a:solidFill>
                <a:effectLst>
                  <a:outerShdw blurRad="38100" dist="38100" dir="2700000" algn="tl">
                    <a:srgbClr val="000000">
                      <a:alpha val="43137"/>
                    </a:srgbClr>
                  </a:outerShdw>
                </a:effectLst>
                <a:cs typeface="+mn-ea"/>
                <a:sym typeface="+mn-lt"/>
              </a:rPr>
              <a:t>+</a:t>
            </a:r>
            <a:endParaRPr lang="zh-CN" altLang="en-US" sz="3600" dirty="0">
              <a:solidFill>
                <a:schemeClr val="bg1"/>
              </a:solidFill>
              <a:effectLst>
                <a:outerShdw blurRad="38100" dist="38100" dir="2700000" algn="tl">
                  <a:srgbClr val="000000">
                    <a:alpha val="43137"/>
                  </a:srgbClr>
                </a:outerShdw>
              </a:effectLst>
              <a:cs typeface="+mn-ea"/>
              <a:sym typeface="+mn-lt"/>
            </a:endParaRPr>
          </a:p>
        </p:txBody>
      </p:sp>
      <p:sp>
        <p:nvSpPr>
          <p:cNvPr id="28" name="文本框 27"/>
          <p:cNvSpPr txBox="1"/>
          <p:nvPr/>
        </p:nvSpPr>
        <p:spPr>
          <a:xfrm>
            <a:off x="6759048" y="1934505"/>
            <a:ext cx="497711" cy="400110"/>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cs typeface="+mn-ea"/>
                <a:sym typeface="+mn-lt"/>
              </a:rPr>
              <a:t>—</a:t>
            </a:r>
            <a:endParaRPr lang="zh-CN" altLang="en-US" sz="2000" dirty="0">
              <a:effectLst>
                <a:outerShdw blurRad="38100" dist="38100" dir="2700000" algn="tl">
                  <a:srgbClr val="000000">
                    <a:alpha val="43137"/>
                  </a:srgbClr>
                </a:outerShdw>
              </a:effectLst>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2420" y="-820420"/>
            <a:ext cx="7071360" cy="482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04286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68422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512249" y="626110"/>
            <a:ext cx="11166231" cy="5440680"/>
          </a:xfrm>
          <a:prstGeom prst="roundRect">
            <a:avLst>
              <a:gd name="adj" fmla="val 2667"/>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a:off x="1079973"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p:cNvSpPr txBox="1"/>
          <p:nvPr/>
        </p:nvSpPr>
        <p:spPr>
          <a:xfrm>
            <a:off x="1363403" y="1210337"/>
            <a:ext cx="3342315" cy="583565"/>
          </a:xfrm>
          <a:prstGeom prst="rect">
            <a:avLst/>
          </a:prstGeom>
          <a:noFill/>
        </p:spPr>
        <p:txBody>
          <a:bodyPr wrap="square" rtlCol="0">
            <a:spAutoFit/>
          </a:bodyPr>
          <a:lstStyle/>
          <a:p>
            <a:r>
              <a:rPr lang="en-US" altLang="zh-CN" sz="3200" b="1" dirty="0">
                <a:latin typeface="幼圆" panose="02010509060101010101" pitchFamily="49" charset="-122"/>
                <a:ea typeface="幼圆" panose="02010509060101010101" pitchFamily="49" charset="-122"/>
                <a:cs typeface="+mn-ea"/>
                <a:sym typeface="+mn-lt"/>
              </a:rPr>
              <a:t>WPS AI</a:t>
            </a:r>
            <a:endParaRPr lang="en-US" altLang="zh-CN" sz="3200" b="1" dirty="0">
              <a:latin typeface="幼圆" panose="02010509060101010101" pitchFamily="49" charset="-122"/>
              <a:ea typeface="幼圆" panose="02010509060101010101" pitchFamily="49" charset="-122"/>
              <a:cs typeface="+mn-ea"/>
              <a:sym typeface="+mn-lt"/>
            </a:endParaRPr>
          </a:p>
        </p:txBody>
      </p:sp>
      <p:sp>
        <p:nvSpPr>
          <p:cNvPr id="23" name="îšľidé"/>
          <p:cNvSpPr/>
          <p:nvPr/>
        </p:nvSpPr>
        <p:spPr bwMode="auto">
          <a:xfrm>
            <a:off x="5570363" y="3435090"/>
            <a:ext cx="1138170" cy="80283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1200" b="1" dirty="0">
              <a:solidFill>
                <a:schemeClr val="tx1"/>
              </a:solidFill>
              <a:latin typeface="幼圆" panose="02010509060101010101" pitchFamily="49" charset="-122"/>
              <a:ea typeface="幼圆" panose="02010509060101010101" pitchFamily="49" charset="-122"/>
              <a:cs typeface="+mn-ea"/>
              <a:sym typeface="+mn-lt"/>
            </a:endParaRPr>
          </a:p>
        </p:txBody>
      </p:sp>
      <p:sp>
        <p:nvSpPr>
          <p:cNvPr id="19" name="ïSḷíḍe"/>
          <p:cNvSpPr/>
          <p:nvPr/>
        </p:nvSpPr>
        <p:spPr bwMode="auto">
          <a:xfrm>
            <a:off x="6892538" y="3435090"/>
            <a:ext cx="1138170" cy="80283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1200" b="1" dirty="0">
              <a:solidFill>
                <a:schemeClr val="tx1"/>
              </a:solidFill>
              <a:latin typeface="幼圆" panose="02010509060101010101" pitchFamily="49" charset="-122"/>
              <a:ea typeface="幼圆" panose="02010509060101010101" pitchFamily="49" charset="-122"/>
              <a:cs typeface="+mn-ea"/>
              <a:sym typeface="+mn-lt"/>
            </a:endParaRPr>
          </a:p>
        </p:txBody>
      </p:sp>
      <p:sp>
        <p:nvSpPr>
          <p:cNvPr id="15" name="iṧ1iḓe"/>
          <p:cNvSpPr/>
          <p:nvPr/>
        </p:nvSpPr>
        <p:spPr bwMode="auto">
          <a:xfrm>
            <a:off x="8030845" y="3402965"/>
            <a:ext cx="1529080" cy="80264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1200" b="1" dirty="0">
              <a:solidFill>
                <a:schemeClr val="tx1"/>
              </a:solidFill>
              <a:latin typeface="幼圆" panose="02010509060101010101" pitchFamily="49" charset="-122"/>
              <a:ea typeface="幼圆" panose="02010509060101010101" pitchFamily="49" charset="-122"/>
              <a:cs typeface="+mn-ea"/>
              <a:sym typeface="+mn-lt"/>
            </a:endParaRPr>
          </a:p>
        </p:txBody>
      </p:sp>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18189" t="-554" r="28140" b="554"/>
          <a:stretch>
            <a:fillRect/>
          </a:stretch>
        </p:blipFill>
        <p:spPr>
          <a:xfrm>
            <a:off x="10296525" y="1148080"/>
            <a:ext cx="550545" cy="929005"/>
          </a:xfrm>
          <a:prstGeom prst="rect">
            <a:avLst/>
          </a:prstGeom>
        </p:spPr>
      </p:pic>
      <p:pic>
        <p:nvPicPr>
          <p:cNvPr id="9" name="图片 8" descr="wps"/>
          <p:cNvPicPr>
            <a:picLocks noChangeAspect="1"/>
          </p:cNvPicPr>
          <p:nvPr/>
        </p:nvPicPr>
        <p:blipFill>
          <a:blip r:embed="rId2"/>
          <a:stretch>
            <a:fillRect/>
          </a:stretch>
        </p:blipFill>
        <p:spPr>
          <a:xfrm>
            <a:off x="2586990" y="1793875"/>
            <a:ext cx="6822440" cy="3877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9" grpId="0"/>
      <p:bldP spid="1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97803" y="2844800"/>
            <a:ext cx="9433557" cy="371474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p:cNvSpPr/>
          <p:nvPr/>
        </p:nvSpPr>
        <p:spPr>
          <a:xfrm>
            <a:off x="7437121" y="2150341"/>
            <a:ext cx="3444239" cy="2754303"/>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3"/>
          <p:cNvSpPr/>
          <p:nvPr/>
        </p:nvSpPr>
        <p:spPr>
          <a:xfrm>
            <a:off x="2284735" y="1471948"/>
            <a:ext cx="5486401" cy="395279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 name="直接连接符 5"/>
          <p:cNvCxnSpPr/>
          <p:nvPr/>
        </p:nvCxnSpPr>
        <p:spPr>
          <a:xfrm>
            <a:off x="456814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603758" y="0"/>
            <a:ext cx="0" cy="21503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326736" y="2665130"/>
            <a:ext cx="2270758" cy="1861185"/>
          </a:xfrm>
          <a:prstGeom prst="rect">
            <a:avLst/>
          </a:prstGeom>
          <a:noFill/>
        </p:spPr>
        <p:txBody>
          <a:bodyPr wrap="square" rtlCol="0">
            <a:spAutoFit/>
          </a:bodyPr>
          <a:lstStyle/>
          <a:p>
            <a:r>
              <a:rPr lang="en-US" altLang="zh-CN" sz="11500" b="1" u="sng" dirty="0">
                <a:latin typeface="Arial Black" panose="020B0A04020102020204" pitchFamily="34" charset="0"/>
                <a:cs typeface="+mn-ea"/>
                <a:sym typeface="+mn-lt"/>
              </a:rPr>
              <a:t>02</a:t>
            </a:r>
            <a:endParaRPr lang="zh-CN" altLang="en-US" sz="11500" b="1" u="sng" dirty="0">
              <a:latin typeface="Arial Black" panose="020B0A04020102020204" pitchFamily="34" charset="0"/>
              <a:cs typeface="+mn-ea"/>
              <a:sym typeface="+mn-lt"/>
            </a:endParaRPr>
          </a:p>
        </p:txBody>
      </p:sp>
      <p:cxnSp>
        <p:nvCxnSpPr>
          <p:cNvPr id="13" name="直接连接符 12"/>
          <p:cNvCxnSpPr/>
          <p:nvPr/>
        </p:nvCxnSpPr>
        <p:spPr>
          <a:xfrm flipH="1">
            <a:off x="-61743" y="614172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038603" y="5365432"/>
            <a:ext cx="1" cy="776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926840" y="6052185"/>
            <a:ext cx="81533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293238"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2" name="椭圆 31"/>
          <p:cNvSpPr/>
          <p:nvPr/>
        </p:nvSpPr>
        <p:spPr>
          <a:xfrm>
            <a:off x="11293238" y="1911605"/>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3" name="椭圆 32"/>
          <p:cNvSpPr/>
          <p:nvPr/>
        </p:nvSpPr>
        <p:spPr>
          <a:xfrm>
            <a:off x="11308964" y="2490511"/>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4" name="îṩ1îde"/>
          <p:cNvSpPr txBox="1"/>
          <p:nvPr/>
        </p:nvSpPr>
        <p:spPr>
          <a:xfrm>
            <a:off x="2284730" y="2590800"/>
            <a:ext cx="5244465" cy="2520315"/>
          </a:xfrm>
          <a:prstGeom prst="rect">
            <a:avLst/>
          </a:prstGeom>
          <a:noFill/>
        </p:spPr>
        <p:txBody>
          <a:bodyPr wrap="square" lIns="91440" tIns="45720" rIns="91440" bIns="45720" anchor="ctr" anchorCtr="0">
            <a:noAutofit/>
          </a:bodyPr>
          <a:lstStyle/>
          <a:p>
            <a:pPr algn="r">
              <a:lnSpc>
                <a:spcPct val="150000"/>
              </a:lnSpc>
              <a:spcBef>
                <a:spcPct val="0"/>
              </a:spcBef>
            </a:pPr>
            <a:r>
              <a:rPr lang="zh-CN" altLang="en-US" sz="1400" b="1" dirty="0">
                <a:solidFill>
                  <a:schemeClr val="tx1"/>
                </a:solidFill>
                <a:uFillTx/>
                <a:latin typeface="幼圆" panose="02010509060101010101" pitchFamily="49" charset="-122"/>
                <a:ea typeface="幼圆" panose="02010509060101010101" pitchFamily="49" charset="-122"/>
                <a:cs typeface="+mn-ea"/>
                <a:sym typeface="+mn-lt"/>
              </a:rPr>
              <a:t>When coding, I rely on GitHub Copilot, a powerful tool that converts comments into code. By describing the desired logic in a comment, GitHub Copilot automatically "understands" and generates the corresponding code, even filling in repetitive code. </a:t>
            </a:r>
            <a:endParaRPr lang="zh-CN" altLang="en-US" sz="1400" b="1" dirty="0">
              <a:solidFill>
                <a:schemeClr val="tx1"/>
              </a:solidFill>
              <a:uFillTx/>
              <a:latin typeface="幼圆" panose="02010509060101010101" pitchFamily="49" charset="-122"/>
              <a:ea typeface="幼圆" panose="02010509060101010101" pitchFamily="49" charset="-122"/>
              <a:cs typeface="+mn-ea"/>
              <a:sym typeface="+mn-lt"/>
            </a:endParaRPr>
          </a:p>
        </p:txBody>
      </p:sp>
      <p:sp>
        <p:nvSpPr>
          <p:cNvPr id="20" name="椭圆 19"/>
          <p:cNvSpPr/>
          <p:nvPr/>
        </p:nvSpPr>
        <p:spPr>
          <a:xfrm>
            <a:off x="6159520" y="1873415"/>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6741667" y="1873415"/>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文本框 22"/>
          <p:cNvSpPr txBox="1"/>
          <p:nvPr/>
        </p:nvSpPr>
        <p:spPr>
          <a:xfrm>
            <a:off x="6159520" y="1830253"/>
            <a:ext cx="497711" cy="646331"/>
          </a:xfrm>
          <a:prstGeom prst="rect">
            <a:avLst/>
          </a:prstGeom>
          <a:noFill/>
        </p:spPr>
        <p:txBody>
          <a:bodyPr wrap="square" rtlCol="0">
            <a:spAutoFit/>
          </a:bodyPr>
          <a:lstStyle/>
          <a:p>
            <a:r>
              <a:rPr lang="en-US" altLang="zh-CN" sz="3600" dirty="0">
                <a:solidFill>
                  <a:schemeClr val="bg1"/>
                </a:solidFill>
                <a:effectLst>
                  <a:outerShdw blurRad="38100" dist="38100" dir="2700000" algn="tl">
                    <a:srgbClr val="000000">
                      <a:alpha val="43137"/>
                    </a:srgbClr>
                  </a:outerShdw>
                </a:effectLst>
                <a:cs typeface="+mn-ea"/>
                <a:sym typeface="+mn-lt"/>
              </a:rPr>
              <a:t>+</a:t>
            </a:r>
            <a:endParaRPr lang="zh-CN" altLang="en-US" sz="3600" dirty="0">
              <a:solidFill>
                <a:schemeClr val="bg1"/>
              </a:solidFill>
              <a:effectLst>
                <a:outerShdw blurRad="38100" dist="38100" dir="2700000" algn="tl">
                  <a:srgbClr val="000000">
                    <a:alpha val="43137"/>
                  </a:srgbClr>
                </a:outerShdw>
              </a:effectLst>
              <a:cs typeface="+mn-ea"/>
              <a:sym typeface="+mn-lt"/>
            </a:endParaRPr>
          </a:p>
        </p:txBody>
      </p:sp>
      <p:sp>
        <p:nvSpPr>
          <p:cNvPr id="28" name="文本框 27"/>
          <p:cNvSpPr txBox="1"/>
          <p:nvPr/>
        </p:nvSpPr>
        <p:spPr>
          <a:xfrm>
            <a:off x="6759048" y="1934505"/>
            <a:ext cx="497711" cy="400110"/>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cs typeface="+mn-ea"/>
                <a:sym typeface="+mn-lt"/>
              </a:rPr>
              <a:t>—</a:t>
            </a:r>
            <a:endParaRPr lang="zh-CN" altLang="en-US" sz="2000" dirty="0">
              <a:effectLst>
                <a:outerShdw blurRad="38100" dist="38100" dir="2700000" algn="tl">
                  <a:srgbClr val="000000">
                    <a:alpha val="43137"/>
                  </a:srgbClr>
                </a:outerShdw>
              </a:effectLst>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2420" y="-820420"/>
            <a:ext cx="7071360" cy="482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04286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68422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439224" y="927100"/>
            <a:ext cx="11166231" cy="5440680"/>
          </a:xfrm>
          <a:prstGeom prst="roundRect">
            <a:avLst>
              <a:gd name="adj" fmla="val 2667"/>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a:off x="1079973"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dirty="0">
              <a:latin typeface="幼圆" panose="02010509060101010101" pitchFamily="49" charset="-122"/>
              <a:ea typeface="幼圆" panose="02010509060101010101" pitchFamily="49" charset="-122"/>
              <a:cs typeface="+mn-ea"/>
              <a:sym typeface="+mn-lt"/>
            </a:endParaRPr>
          </a:p>
        </p:txBody>
      </p:sp>
      <p:sp>
        <p:nvSpPr>
          <p:cNvPr id="6" name="文本框 5"/>
          <p:cNvSpPr txBox="1"/>
          <p:nvPr/>
        </p:nvSpPr>
        <p:spPr>
          <a:xfrm>
            <a:off x="1508818" y="1210337"/>
            <a:ext cx="3082433" cy="583565"/>
          </a:xfrm>
          <a:prstGeom prst="rect">
            <a:avLst/>
          </a:prstGeom>
          <a:noFill/>
        </p:spPr>
        <p:txBody>
          <a:bodyPr wrap="square" rtlCol="0">
            <a:spAutoFit/>
          </a:bodyPr>
          <a:lstStyle/>
          <a:p>
            <a:r>
              <a:rPr lang="en-US" altLang="zh-CN" sz="3200" b="1" dirty="0">
                <a:latin typeface="幼圆" panose="02010509060101010101" pitchFamily="49" charset="-122"/>
                <a:ea typeface="幼圆" panose="02010509060101010101" pitchFamily="49" charset="-122"/>
                <a:cs typeface="+mn-ea"/>
                <a:sym typeface="+mn-lt"/>
              </a:rPr>
              <a:t>Copilot AI</a:t>
            </a:r>
            <a:endParaRPr lang="en-US" altLang="zh-CN" sz="3200" b="1" dirty="0">
              <a:latin typeface="幼圆" panose="02010509060101010101" pitchFamily="49" charset="-122"/>
              <a:ea typeface="幼圆" panose="02010509060101010101" pitchFamily="49" charset="-122"/>
              <a:cs typeface="+mn-ea"/>
              <a:sym typeface="+mn-lt"/>
            </a:endParaRPr>
          </a:p>
        </p:txBody>
      </p:sp>
      <p:sp>
        <p:nvSpPr>
          <p:cNvPr id="12" name="íS1iḓê"/>
          <p:cNvSpPr/>
          <p:nvPr/>
        </p:nvSpPr>
        <p:spPr bwMode="auto">
          <a:xfrm>
            <a:off x="1737355" y="4823325"/>
            <a:ext cx="2771157" cy="7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endParaRPr lang="zh-CN" altLang="en-US" sz="1200" b="1" dirty="0">
              <a:latin typeface="幼圆" panose="02010509060101010101" pitchFamily="49" charset="-122"/>
              <a:ea typeface="幼圆" panose="02010509060101010101" pitchFamily="49" charset="-122"/>
              <a:cs typeface="+mn-ea"/>
              <a:sym typeface="+mn-lt"/>
            </a:endParaRPr>
          </a:p>
        </p:txBody>
      </p:sp>
      <p:sp>
        <p:nvSpPr>
          <p:cNvPr id="15" name="işḻidè"/>
          <p:cNvSpPr/>
          <p:nvPr/>
        </p:nvSpPr>
        <p:spPr bwMode="auto">
          <a:xfrm>
            <a:off x="4695177" y="4826318"/>
            <a:ext cx="2771157" cy="7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endParaRPr lang="zh-CN" altLang="en-US" sz="1200" b="1" dirty="0">
              <a:latin typeface="幼圆" panose="02010509060101010101" pitchFamily="49" charset="-122"/>
              <a:ea typeface="幼圆" panose="02010509060101010101" pitchFamily="49" charset="-122"/>
              <a:cs typeface="+mn-ea"/>
              <a:sym typeface="+mn-lt"/>
            </a:endParaRPr>
          </a:p>
        </p:txBody>
      </p:sp>
      <p:sp>
        <p:nvSpPr>
          <p:cNvPr id="18" name="iŝḷîdê"/>
          <p:cNvSpPr/>
          <p:nvPr/>
        </p:nvSpPr>
        <p:spPr bwMode="auto">
          <a:xfrm>
            <a:off x="7663162" y="4849911"/>
            <a:ext cx="2771157" cy="7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endParaRPr lang="zh-CN" altLang="en-US" sz="1200" b="1" dirty="0">
              <a:latin typeface="幼圆" panose="02010509060101010101" pitchFamily="49" charset="-122"/>
              <a:ea typeface="幼圆" panose="02010509060101010101" pitchFamily="49" charset="-122"/>
              <a:cs typeface="+mn-ea"/>
              <a:sym typeface="+mn-lt"/>
            </a:endParaRPr>
          </a:p>
        </p:txBody>
      </p:sp>
      <p:pic>
        <p:nvPicPr>
          <p:cNvPr id="7" name="图片 6" descr="github"/>
          <p:cNvPicPr>
            <a:picLocks noChangeAspect="1"/>
          </p:cNvPicPr>
          <p:nvPr/>
        </p:nvPicPr>
        <p:blipFill>
          <a:blip r:embed="rId1"/>
          <a:stretch>
            <a:fillRect/>
          </a:stretch>
        </p:blipFill>
        <p:spPr>
          <a:xfrm>
            <a:off x="2282190" y="2054225"/>
            <a:ext cx="7522210" cy="4003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97803" y="2844800"/>
            <a:ext cx="9433557" cy="371474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p:cNvSpPr/>
          <p:nvPr/>
        </p:nvSpPr>
        <p:spPr>
          <a:xfrm>
            <a:off x="7437121" y="2150341"/>
            <a:ext cx="3444239" cy="2754303"/>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3"/>
          <p:cNvSpPr/>
          <p:nvPr/>
        </p:nvSpPr>
        <p:spPr>
          <a:xfrm>
            <a:off x="2284735" y="1471948"/>
            <a:ext cx="5486401" cy="395279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 name="直接连接符 5"/>
          <p:cNvCxnSpPr/>
          <p:nvPr/>
        </p:nvCxnSpPr>
        <p:spPr>
          <a:xfrm>
            <a:off x="456814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603758" y="0"/>
            <a:ext cx="0" cy="21503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326736" y="2665130"/>
            <a:ext cx="2270758" cy="1861185"/>
          </a:xfrm>
          <a:prstGeom prst="rect">
            <a:avLst/>
          </a:prstGeom>
          <a:noFill/>
        </p:spPr>
        <p:txBody>
          <a:bodyPr wrap="square" rtlCol="0">
            <a:spAutoFit/>
          </a:bodyPr>
          <a:lstStyle/>
          <a:p>
            <a:r>
              <a:rPr lang="en-US" altLang="zh-CN" sz="11500" b="1" u="sng" dirty="0">
                <a:latin typeface="Arial Black" panose="020B0A04020102020204" pitchFamily="34" charset="0"/>
                <a:cs typeface="+mn-ea"/>
                <a:sym typeface="+mn-lt"/>
              </a:rPr>
              <a:t>03</a:t>
            </a:r>
            <a:endParaRPr lang="zh-CN" altLang="en-US" sz="11500" b="1" u="sng" dirty="0">
              <a:latin typeface="Arial Black" panose="020B0A04020102020204" pitchFamily="34" charset="0"/>
              <a:cs typeface="+mn-ea"/>
              <a:sym typeface="+mn-lt"/>
            </a:endParaRPr>
          </a:p>
        </p:txBody>
      </p:sp>
      <p:cxnSp>
        <p:nvCxnSpPr>
          <p:cNvPr id="13" name="直接连接符 12"/>
          <p:cNvCxnSpPr/>
          <p:nvPr/>
        </p:nvCxnSpPr>
        <p:spPr>
          <a:xfrm flipH="1">
            <a:off x="-61743" y="614172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038603" y="5365432"/>
            <a:ext cx="1" cy="776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926840" y="6052185"/>
            <a:ext cx="81533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293238"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2" name="椭圆 31"/>
          <p:cNvSpPr/>
          <p:nvPr/>
        </p:nvSpPr>
        <p:spPr>
          <a:xfrm>
            <a:off x="11293238" y="1911605"/>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3" name="椭圆 32"/>
          <p:cNvSpPr/>
          <p:nvPr/>
        </p:nvSpPr>
        <p:spPr>
          <a:xfrm>
            <a:off x="11308964" y="2490511"/>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4" name="îṩ1îde"/>
          <p:cNvSpPr txBox="1"/>
          <p:nvPr/>
        </p:nvSpPr>
        <p:spPr>
          <a:xfrm>
            <a:off x="2284730" y="2590800"/>
            <a:ext cx="5244465" cy="2520315"/>
          </a:xfrm>
          <a:prstGeom prst="rect">
            <a:avLst/>
          </a:prstGeom>
          <a:noFill/>
        </p:spPr>
        <p:txBody>
          <a:bodyPr wrap="square" lIns="91440" tIns="45720" rIns="91440" bIns="45720" anchor="ctr" anchorCtr="0">
            <a:noAutofit/>
          </a:bodyPr>
          <a:lstStyle/>
          <a:p>
            <a:pPr algn="r">
              <a:lnSpc>
                <a:spcPct val="150000"/>
              </a:lnSpc>
              <a:spcBef>
                <a:spcPct val="0"/>
              </a:spcBef>
            </a:pPr>
            <a:r>
              <a:rPr lang="zh-CN" altLang="en-US" sz="1400" b="1" dirty="0">
                <a:solidFill>
                  <a:schemeClr val="tx1"/>
                </a:solidFill>
                <a:uFillTx/>
                <a:latin typeface="幼圆" panose="02010509060101010101" pitchFamily="49" charset="-122"/>
                <a:ea typeface="幼圆" panose="02010509060101010101" pitchFamily="49" charset="-122"/>
                <a:cs typeface="+mn-ea"/>
                <a:sym typeface="+mn-lt"/>
              </a:rPr>
              <a:t>Additionally, when facing challenges in writing papers, I turn to ChatGPT from OpenAI to gain inspiration. These experiences underscore the importance of judiciously using AI tools to enhance productivity.</a:t>
            </a:r>
            <a:endParaRPr lang="zh-CN" altLang="en-US" sz="1400" b="1" dirty="0">
              <a:solidFill>
                <a:schemeClr val="tx1"/>
              </a:solidFill>
              <a:uFillTx/>
              <a:latin typeface="幼圆" panose="02010509060101010101" pitchFamily="49" charset="-122"/>
              <a:ea typeface="幼圆" panose="02010509060101010101" pitchFamily="49" charset="-122"/>
              <a:cs typeface="+mn-ea"/>
              <a:sym typeface="+mn-lt"/>
            </a:endParaRPr>
          </a:p>
        </p:txBody>
      </p:sp>
      <p:sp>
        <p:nvSpPr>
          <p:cNvPr id="20" name="椭圆 19"/>
          <p:cNvSpPr/>
          <p:nvPr/>
        </p:nvSpPr>
        <p:spPr>
          <a:xfrm>
            <a:off x="6159520" y="1873415"/>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6741667" y="1873415"/>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文本框 22"/>
          <p:cNvSpPr txBox="1"/>
          <p:nvPr/>
        </p:nvSpPr>
        <p:spPr>
          <a:xfrm>
            <a:off x="6159520" y="1830253"/>
            <a:ext cx="497711" cy="646331"/>
          </a:xfrm>
          <a:prstGeom prst="rect">
            <a:avLst/>
          </a:prstGeom>
          <a:noFill/>
        </p:spPr>
        <p:txBody>
          <a:bodyPr wrap="square" rtlCol="0">
            <a:spAutoFit/>
          </a:bodyPr>
          <a:lstStyle/>
          <a:p>
            <a:r>
              <a:rPr lang="en-US" altLang="zh-CN" sz="3600" dirty="0">
                <a:solidFill>
                  <a:schemeClr val="bg1"/>
                </a:solidFill>
                <a:effectLst>
                  <a:outerShdw blurRad="38100" dist="38100" dir="2700000" algn="tl">
                    <a:srgbClr val="000000">
                      <a:alpha val="43137"/>
                    </a:srgbClr>
                  </a:outerShdw>
                </a:effectLst>
                <a:cs typeface="+mn-ea"/>
                <a:sym typeface="+mn-lt"/>
              </a:rPr>
              <a:t>+</a:t>
            </a:r>
            <a:endParaRPr lang="zh-CN" altLang="en-US" sz="3600" dirty="0">
              <a:solidFill>
                <a:schemeClr val="bg1"/>
              </a:solidFill>
              <a:effectLst>
                <a:outerShdw blurRad="38100" dist="38100" dir="2700000" algn="tl">
                  <a:srgbClr val="000000">
                    <a:alpha val="43137"/>
                  </a:srgbClr>
                </a:outerShdw>
              </a:effectLst>
              <a:cs typeface="+mn-ea"/>
              <a:sym typeface="+mn-lt"/>
            </a:endParaRPr>
          </a:p>
        </p:txBody>
      </p:sp>
      <p:sp>
        <p:nvSpPr>
          <p:cNvPr id="28" name="文本框 27"/>
          <p:cNvSpPr txBox="1"/>
          <p:nvPr/>
        </p:nvSpPr>
        <p:spPr>
          <a:xfrm>
            <a:off x="6759048" y="1934505"/>
            <a:ext cx="497711" cy="400110"/>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cs typeface="+mn-ea"/>
                <a:sym typeface="+mn-lt"/>
              </a:rPr>
              <a:t>—</a:t>
            </a:r>
            <a:endParaRPr lang="zh-CN" altLang="en-US" sz="2000" dirty="0">
              <a:effectLst>
                <a:outerShdw blurRad="38100" dist="38100" dir="2700000" algn="tl">
                  <a:srgbClr val="000000">
                    <a:alpha val="43137"/>
                  </a:srgbClr>
                </a:outerShdw>
              </a:effectLst>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2420" y="-820420"/>
            <a:ext cx="7071360" cy="482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04286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68422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512884" y="990600"/>
            <a:ext cx="11166231" cy="5440680"/>
          </a:xfrm>
          <a:prstGeom prst="roundRect">
            <a:avLst>
              <a:gd name="adj" fmla="val 2667"/>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a:off x="1079973"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dirty="0">
              <a:cs typeface="+mn-ea"/>
              <a:sym typeface="+mn-lt"/>
            </a:endParaRPr>
          </a:p>
        </p:txBody>
      </p:sp>
      <p:sp>
        <p:nvSpPr>
          <p:cNvPr id="6" name="文本框 5"/>
          <p:cNvSpPr txBox="1"/>
          <p:nvPr/>
        </p:nvSpPr>
        <p:spPr>
          <a:xfrm>
            <a:off x="1508818" y="1210337"/>
            <a:ext cx="2897794" cy="583565"/>
          </a:xfrm>
          <a:prstGeom prst="rect">
            <a:avLst/>
          </a:prstGeom>
          <a:noFill/>
        </p:spPr>
        <p:txBody>
          <a:bodyPr wrap="square" rtlCol="0">
            <a:spAutoFit/>
          </a:bodyPr>
          <a:lstStyle/>
          <a:p>
            <a:r>
              <a:rPr lang="en-US" altLang="zh-CN" sz="3200" b="1" dirty="0">
                <a:latin typeface="幼圆" panose="02010509060101010101" pitchFamily="49" charset="-122"/>
                <a:ea typeface="幼圆" panose="02010509060101010101" pitchFamily="49" charset="-122"/>
                <a:cs typeface="+mn-ea"/>
                <a:sym typeface="+mn-lt"/>
              </a:rPr>
              <a:t>ChatGPT</a:t>
            </a:r>
            <a:endParaRPr lang="zh-CN" altLang="en-US" sz="3200" b="1" dirty="0">
              <a:latin typeface="幼圆" panose="02010509060101010101" pitchFamily="49" charset="-122"/>
              <a:ea typeface="幼圆" panose="02010509060101010101" pitchFamily="49" charset="-122"/>
              <a:cs typeface="+mn-ea"/>
              <a:sym typeface="+mn-lt"/>
            </a:endParaRPr>
          </a:p>
        </p:txBody>
      </p:sp>
      <p:pic>
        <p:nvPicPr>
          <p:cNvPr id="8" name="图片 7" descr="chatgpt"/>
          <p:cNvPicPr>
            <a:picLocks noChangeAspect="1"/>
          </p:cNvPicPr>
          <p:nvPr/>
        </p:nvPicPr>
        <p:blipFill>
          <a:blip r:embed="rId1"/>
          <a:stretch>
            <a:fillRect/>
          </a:stretch>
        </p:blipFill>
        <p:spPr>
          <a:xfrm>
            <a:off x="2194560" y="1880870"/>
            <a:ext cx="7458075" cy="4167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5088" y="2929890"/>
            <a:ext cx="9433557" cy="371474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p:cNvSpPr/>
          <p:nvPr/>
        </p:nvSpPr>
        <p:spPr>
          <a:xfrm>
            <a:off x="7437121" y="2150341"/>
            <a:ext cx="3444239" cy="2754303"/>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3"/>
          <p:cNvSpPr/>
          <p:nvPr/>
        </p:nvSpPr>
        <p:spPr>
          <a:xfrm>
            <a:off x="2284735" y="1471948"/>
            <a:ext cx="5486401" cy="395279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 name="直接连接符 5"/>
          <p:cNvCxnSpPr/>
          <p:nvPr/>
        </p:nvCxnSpPr>
        <p:spPr>
          <a:xfrm>
            <a:off x="4568143" y="0"/>
            <a:ext cx="0" cy="147194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603758" y="0"/>
            <a:ext cx="0" cy="21503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326736" y="2665130"/>
            <a:ext cx="2270758" cy="1861185"/>
          </a:xfrm>
          <a:prstGeom prst="rect">
            <a:avLst/>
          </a:prstGeom>
          <a:noFill/>
        </p:spPr>
        <p:txBody>
          <a:bodyPr wrap="square" rtlCol="0">
            <a:spAutoFit/>
          </a:bodyPr>
          <a:lstStyle/>
          <a:p>
            <a:r>
              <a:rPr lang="en-US" altLang="zh-CN" sz="11500" b="1" u="sng" dirty="0" smtClean="0">
                <a:latin typeface="Arial Black" panose="020B0A04020102020204" pitchFamily="34" charset="0"/>
                <a:cs typeface="+mn-ea"/>
                <a:sym typeface="+mn-lt"/>
              </a:rPr>
              <a:t>04</a:t>
            </a:r>
            <a:endParaRPr lang="zh-CN" altLang="en-US" sz="11500" b="1" u="sng" dirty="0">
              <a:latin typeface="Arial Black" panose="020B0A04020102020204" pitchFamily="34" charset="0"/>
              <a:cs typeface="+mn-ea"/>
              <a:sym typeface="+mn-lt"/>
            </a:endParaRPr>
          </a:p>
        </p:txBody>
      </p:sp>
      <p:cxnSp>
        <p:nvCxnSpPr>
          <p:cNvPr id="13" name="直接连接符 12"/>
          <p:cNvCxnSpPr/>
          <p:nvPr/>
        </p:nvCxnSpPr>
        <p:spPr>
          <a:xfrm flipH="1">
            <a:off x="-61743" y="6141720"/>
            <a:ext cx="4100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038603" y="5365432"/>
            <a:ext cx="1" cy="776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038600" y="6141720"/>
            <a:ext cx="81533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293238" y="1330304"/>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2" name="椭圆 31"/>
          <p:cNvSpPr/>
          <p:nvPr/>
        </p:nvSpPr>
        <p:spPr>
          <a:xfrm>
            <a:off x="11293238" y="1911605"/>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3" name="椭圆 32"/>
          <p:cNvSpPr/>
          <p:nvPr/>
        </p:nvSpPr>
        <p:spPr>
          <a:xfrm>
            <a:off x="11308964" y="2490511"/>
            <a:ext cx="283287" cy="283287"/>
          </a:xfrm>
          <a:prstGeom prst="ellipse">
            <a:avLst/>
          </a:prstGeom>
          <a:solidFill>
            <a:srgbClr val="FFD62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4" name="îṩ1îde"/>
          <p:cNvSpPr txBox="1"/>
          <p:nvPr/>
        </p:nvSpPr>
        <p:spPr>
          <a:xfrm>
            <a:off x="2284730" y="2490470"/>
            <a:ext cx="5222240" cy="2616200"/>
          </a:xfrm>
          <a:prstGeom prst="rect">
            <a:avLst/>
          </a:prstGeom>
          <a:noFill/>
        </p:spPr>
        <p:txBody>
          <a:bodyPr wrap="square" lIns="91440" tIns="45720" rIns="91440" bIns="45720" anchor="ctr" anchorCtr="0">
            <a:noAutofit/>
          </a:bodyPr>
          <a:lstStyle/>
          <a:p>
            <a:pPr algn="r">
              <a:lnSpc>
                <a:spcPct val="150000"/>
              </a:lnSpc>
              <a:spcBef>
                <a:spcPct val="0"/>
              </a:spcBef>
            </a:pPr>
            <a:r>
              <a:rPr lang="en-US" altLang="zh-CN" sz="1400" b="1" dirty="0">
                <a:solidFill>
                  <a:schemeClr val="tx1"/>
                </a:solidFill>
                <a:uFillTx/>
                <a:latin typeface="幼圆" panose="02010509060101010101" pitchFamily="49" charset="-122"/>
                <a:ea typeface="幼圆" panose="02010509060101010101" pitchFamily="49" charset="-122"/>
                <a:cs typeface="+mn-ea"/>
                <a:sym typeface="+mn-lt"/>
              </a:rPr>
              <a:t>In a society equipped with artificial intelligence capabilities, I anticipate witnessing numerous transformative changes across various domains. Industries will experience enhanced automation and efficiency, education and healthcare will benefit from personalized and adaptive technologies, advanced predictive capabilities will shape decision-making, and innovative solutions will emerge for complex problems.</a:t>
            </a:r>
            <a:endParaRPr lang="en-US" altLang="zh-CN" sz="1400" b="1" dirty="0">
              <a:solidFill>
                <a:schemeClr val="tx1"/>
              </a:solidFill>
              <a:uFillTx/>
              <a:latin typeface="幼圆" panose="02010509060101010101" pitchFamily="49" charset="-122"/>
              <a:ea typeface="幼圆" panose="02010509060101010101" pitchFamily="49" charset="-122"/>
              <a:cs typeface="+mn-ea"/>
              <a:sym typeface="+mn-lt"/>
            </a:endParaRPr>
          </a:p>
        </p:txBody>
      </p:sp>
      <p:sp>
        <p:nvSpPr>
          <p:cNvPr id="20" name="椭圆 19"/>
          <p:cNvSpPr/>
          <p:nvPr/>
        </p:nvSpPr>
        <p:spPr>
          <a:xfrm>
            <a:off x="6159520" y="1873415"/>
            <a:ext cx="462987" cy="462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p:cNvSpPr/>
          <p:nvPr/>
        </p:nvSpPr>
        <p:spPr>
          <a:xfrm>
            <a:off x="6741667" y="1873415"/>
            <a:ext cx="462987" cy="462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文本框 22"/>
          <p:cNvSpPr txBox="1"/>
          <p:nvPr/>
        </p:nvSpPr>
        <p:spPr>
          <a:xfrm>
            <a:off x="6159520" y="1830253"/>
            <a:ext cx="497711" cy="646331"/>
          </a:xfrm>
          <a:prstGeom prst="rect">
            <a:avLst/>
          </a:prstGeom>
          <a:noFill/>
        </p:spPr>
        <p:txBody>
          <a:bodyPr wrap="square" rtlCol="0">
            <a:spAutoFit/>
          </a:bodyPr>
          <a:lstStyle/>
          <a:p>
            <a:r>
              <a:rPr lang="en-US" altLang="zh-CN" sz="3600" dirty="0">
                <a:solidFill>
                  <a:schemeClr val="bg1"/>
                </a:solidFill>
                <a:effectLst>
                  <a:outerShdw blurRad="38100" dist="38100" dir="2700000" algn="tl">
                    <a:srgbClr val="000000">
                      <a:alpha val="43137"/>
                    </a:srgbClr>
                  </a:outerShdw>
                </a:effectLst>
                <a:cs typeface="+mn-ea"/>
                <a:sym typeface="+mn-lt"/>
              </a:rPr>
              <a:t>+</a:t>
            </a:r>
            <a:endParaRPr lang="zh-CN" altLang="en-US" sz="3600" dirty="0">
              <a:solidFill>
                <a:schemeClr val="bg1"/>
              </a:solidFill>
              <a:effectLst>
                <a:outerShdw blurRad="38100" dist="38100" dir="2700000" algn="tl">
                  <a:srgbClr val="000000">
                    <a:alpha val="43137"/>
                  </a:srgbClr>
                </a:outerShdw>
              </a:effectLst>
              <a:cs typeface="+mn-ea"/>
              <a:sym typeface="+mn-lt"/>
            </a:endParaRPr>
          </a:p>
        </p:txBody>
      </p:sp>
      <p:sp>
        <p:nvSpPr>
          <p:cNvPr id="28" name="文本框 27"/>
          <p:cNvSpPr txBox="1"/>
          <p:nvPr/>
        </p:nvSpPr>
        <p:spPr>
          <a:xfrm>
            <a:off x="6759048" y="1934505"/>
            <a:ext cx="497711" cy="400110"/>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cs typeface="+mn-ea"/>
                <a:sym typeface="+mn-lt"/>
              </a:rPr>
              <a:t>—</a:t>
            </a:r>
            <a:endParaRPr lang="zh-CN" altLang="en-US" sz="2000" dirty="0">
              <a:effectLst>
                <a:outerShdw blurRad="38100" dist="38100" dir="2700000" algn="tl">
                  <a:srgbClr val="000000">
                    <a:alpha val="43137"/>
                  </a:srgbClr>
                </a:outerShdw>
              </a:effectLst>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46819" y="-985773"/>
            <a:ext cx="7071593" cy="49141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ISPRING_PRESENTATION_TITLE" val="PowerPoint 演示文稿"/>
  <p:tag name="KSO_WPP_MARK_KEY" val="1fc54cfc-fd7a-4d64-bf9e-46055022161a"/>
  <p:tag name="COMMONDATA" val="eyJoZGlkIjoiZTgwNjc0MmZlNWI3YjlmMmY4ODJkNmMxMTgxZGQwZjQifQ=="/>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qh31xgis">
      <a:majorFont>
        <a:latin typeface="印品黑体"/>
        <a:ea typeface="仓耳青禾体-谷力 W05"/>
        <a:cs typeface=""/>
      </a:majorFont>
      <a:minorFont>
        <a:latin typeface="印品黑体"/>
        <a:ea typeface="仓耳青禾体-谷力 W05"/>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1684</Words>
  <Application>WPS 演示</Application>
  <PresentationFormat>宽屏</PresentationFormat>
  <Paragraphs>74</Paragraphs>
  <Slides>12</Slides>
  <Notes>20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12</vt:i4>
      </vt:variant>
    </vt:vector>
  </HeadingPairs>
  <TitlesOfParts>
    <vt:vector size="27" baseType="lpstr">
      <vt:lpstr>Arial</vt:lpstr>
      <vt:lpstr>宋体</vt:lpstr>
      <vt:lpstr>Wingdings</vt:lpstr>
      <vt:lpstr>微软雅黑</vt:lpstr>
      <vt:lpstr>仓耳青禾体-谷力 W05</vt:lpstr>
      <vt:lpstr>幼圆</vt:lpstr>
      <vt:lpstr>Arial Black</vt:lpstr>
      <vt:lpstr>印品黑体</vt:lpstr>
      <vt:lpstr>黑体</vt:lpstr>
      <vt:lpstr>Arial Unicode MS</vt:lpstr>
      <vt:lpstr>Calibri</vt:lpstr>
      <vt:lpstr>仓耳青禾体-谷力 W05</vt:lpstr>
      <vt:lpstr>Segoe Print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dc:title>
  <dc:creator>第一PPT</dc:creator>
  <cp:keywords>www.1ppt.com</cp:keywords>
  <dc:description>www.1ppt.com</dc:description>
  <cp:lastModifiedBy>赤松子</cp:lastModifiedBy>
  <cp:revision>302</cp:revision>
  <dcterms:created xsi:type="dcterms:W3CDTF">2019-03-29T12:25:00Z</dcterms:created>
  <dcterms:modified xsi:type="dcterms:W3CDTF">2023-12-26T14:18:01Z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C3E1BA52AE884404AB577A9A25D8380B</vt:lpwstr>
  </property>
  <property fmtid="{D5CDD505-2E9C-101B-9397-08002B2CF9AE}" pid="3" name="KSOProductBuildVer">
    <vt:lpwstr>2052-12.1.0.16120</vt:lpwstr>
  </property>
</Properties>
</file>