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3" r:id="rId4"/>
    <p:sldMasterId id="2147483656" r:id="rId5"/>
  </p:sldMasterIdLst>
  <p:notesMasterIdLst>
    <p:notesMasterId r:id="rId147"/>
  </p:notesMasterIdLst>
  <p:handoutMasterIdLst>
    <p:handoutMasterId r:id="rId148"/>
  </p:handoutMasterIdLst>
  <p:sldIdLst>
    <p:sldId id="599" r:id="rId6"/>
    <p:sldId id="1197" r:id="rId7"/>
    <p:sldId id="1198" r:id="rId8"/>
    <p:sldId id="1199" r:id="rId9"/>
    <p:sldId id="1200" r:id="rId10"/>
    <p:sldId id="1211" r:id="rId11"/>
    <p:sldId id="1202" r:id="rId12"/>
    <p:sldId id="1203" r:id="rId13"/>
    <p:sldId id="1204" r:id="rId14"/>
    <p:sldId id="1205" r:id="rId15"/>
    <p:sldId id="1210" r:id="rId16"/>
    <p:sldId id="1207" r:id="rId17"/>
    <p:sldId id="1208" r:id="rId18"/>
    <p:sldId id="1209" r:id="rId19"/>
    <p:sldId id="1212" r:id="rId20"/>
    <p:sldId id="1213" r:id="rId21"/>
    <p:sldId id="1214" r:id="rId22"/>
    <p:sldId id="1215" r:id="rId23"/>
    <p:sldId id="1216" r:id="rId24"/>
    <p:sldId id="1226" r:id="rId25"/>
    <p:sldId id="1227" r:id="rId26"/>
    <p:sldId id="1228" r:id="rId27"/>
    <p:sldId id="1229" r:id="rId28"/>
    <p:sldId id="1230" r:id="rId29"/>
    <p:sldId id="1231" r:id="rId30"/>
    <p:sldId id="1232" r:id="rId31"/>
    <p:sldId id="1233" r:id="rId32"/>
    <p:sldId id="1234" r:id="rId33"/>
    <p:sldId id="1235" r:id="rId34"/>
    <p:sldId id="1236" r:id="rId35"/>
    <p:sldId id="1237" r:id="rId36"/>
    <p:sldId id="1238" r:id="rId37"/>
    <p:sldId id="1240" r:id="rId38"/>
    <p:sldId id="1241" r:id="rId39"/>
    <p:sldId id="1242" r:id="rId40"/>
    <p:sldId id="1243" r:id="rId41"/>
    <p:sldId id="1244" r:id="rId42"/>
    <p:sldId id="1245" r:id="rId43"/>
    <p:sldId id="1239" r:id="rId44"/>
    <p:sldId id="1247" r:id="rId45"/>
    <p:sldId id="1248" r:id="rId46"/>
    <p:sldId id="1249" r:id="rId47"/>
    <p:sldId id="1250" r:id="rId48"/>
    <p:sldId id="1252" r:id="rId49"/>
    <p:sldId id="1253" r:id="rId50"/>
    <p:sldId id="1254" r:id="rId51"/>
    <p:sldId id="1255" r:id="rId52"/>
    <p:sldId id="1256" r:id="rId53"/>
    <p:sldId id="1257" r:id="rId54"/>
    <p:sldId id="1258" r:id="rId55"/>
    <p:sldId id="1259" r:id="rId56"/>
    <p:sldId id="1260" r:id="rId57"/>
    <p:sldId id="1261" r:id="rId58"/>
    <p:sldId id="1262" r:id="rId59"/>
    <p:sldId id="1263" r:id="rId60"/>
    <p:sldId id="1264" r:id="rId61"/>
    <p:sldId id="1266" r:id="rId62"/>
    <p:sldId id="1267" r:id="rId63"/>
    <p:sldId id="1269" r:id="rId64"/>
    <p:sldId id="1270" r:id="rId65"/>
    <p:sldId id="1273" r:id="rId66"/>
    <p:sldId id="1274" r:id="rId67"/>
    <p:sldId id="1275" r:id="rId68"/>
    <p:sldId id="1276" r:id="rId69"/>
    <p:sldId id="1277" r:id="rId70"/>
    <p:sldId id="1278" r:id="rId71"/>
    <p:sldId id="1279" r:id="rId72"/>
    <p:sldId id="1280" r:id="rId73"/>
    <p:sldId id="1282" r:id="rId74"/>
    <p:sldId id="1283" r:id="rId75"/>
    <p:sldId id="1284" r:id="rId76"/>
    <p:sldId id="1285" r:id="rId77"/>
    <p:sldId id="1286" r:id="rId78"/>
    <p:sldId id="1287" r:id="rId79"/>
    <p:sldId id="1288" r:id="rId80"/>
    <p:sldId id="1289" r:id="rId81"/>
    <p:sldId id="1366" r:id="rId82"/>
    <p:sldId id="1367" r:id="rId83"/>
    <p:sldId id="1368" r:id="rId84"/>
    <p:sldId id="1290" r:id="rId85"/>
    <p:sldId id="1291" r:id="rId86"/>
    <p:sldId id="1292" r:id="rId87"/>
    <p:sldId id="1293" r:id="rId88"/>
    <p:sldId id="1295" r:id="rId89"/>
    <p:sldId id="1296" r:id="rId90"/>
    <p:sldId id="1297" r:id="rId91"/>
    <p:sldId id="1294" r:id="rId92"/>
    <p:sldId id="1308" r:id="rId93"/>
    <p:sldId id="1309" r:id="rId94"/>
    <p:sldId id="1310" r:id="rId95"/>
    <p:sldId id="1311" r:id="rId96"/>
    <p:sldId id="1312" r:id="rId97"/>
    <p:sldId id="1313" r:id="rId98"/>
    <p:sldId id="1314" r:id="rId99"/>
    <p:sldId id="1315" r:id="rId100"/>
    <p:sldId id="1316" r:id="rId101"/>
    <p:sldId id="1317" r:id="rId102"/>
    <p:sldId id="1318" r:id="rId103"/>
    <p:sldId id="1319" r:id="rId104"/>
    <p:sldId id="1320" r:id="rId105"/>
    <p:sldId id="1321" r:id="rId106"/>
    <p:sldId id="1322" r:id="rId107"/>
    <p:sldId id="1326" r:id="rId108"/>
    <p:sldId id="1327" r:id="rId109"/>
    <p:sldId id="1328" r:id="rId110"/>
    <p:sldId id="1329" r:id="rId111"/>
    <p:sldId id="1331" r:id="rId112"/>
    <p:sldId id="1332" r:id="rId113"/>
    <p:sldId id="1333" r:id="rId114"/>
    <p:sldId id="1334" r:id="rId115"/>
    <p:sldId id="1335" r:id="rId116"/>
    <p:sldId id="1336" r:id="rId117"/>
    <p:sldId id="1337" r:id="rId118"/>
    <p:sldId id="1431" r:id="rId119"/>
    <p:sldId id="1338" r:id="rId120"/>
    <p:sldId id="1339" r:id="rId121"/>
    <p:sldId id="1340" r:id="rId122"/>
    <p:sldId id="1342" r:id="rId123"/>
    <p:sldId id="1369" r:id="rId124"/>
    <p:sldId id="1343" r:id="rId125"/>
    <p:sldId id="1344" r:id="rId126"/>
    <p:sldId id="1345" r:id="rId127"/>
    <p:sldId id="1346" r:id="rId128"/>
    <p:sldId id="1347" r:id="rId129"/>
    <p:sldId id="1348" r:id="rId130"/>
    <p:sldId id="1349" r:id="rId131"/>
    <p:sldId id="1350" r:id="rId132"/>
    <p:sldId id="1351" r:id="rId133"/>
    <p:sldId id="1352" r:id="rId134"/>
    <p:sldId id="1353" r:id="rId135"/>
    <p:sldId id="1354" r:id="rId136"/>
    <p:sldId id="1355" r:id="rId137"/>
    <p:sldId id="1356" r:id="rId138"/>
    <p:sldId id="1357" r:id="rId139"/>
    <p:sldId id="1358" r:id="rId140"/>
    <p:sldId id="1359" r:id="rId141"/>
    <p:sldId id="1360" r:id="rId142"/>
    <p:sldId id="1361" r:id="rId143"/>
    <p:sldId id="1362" r:id="rId144"/>
    <p:sldId id="1363" r:id="rId145"/>
    <p:sldId id="624" r:id="rId146"/>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p:defaultTextStyle>
  <p:extLst>
    <p:ext uri="{521415D9-36F7-43E2-AB2F-B90AF26B5E84}">
      <p14:sectionLst xmlns:p14="http://schemas.microsoft.com/office/powerpoint/2010/main">
        <p14:section name="默认节" id="{42635c86-be3e-45b0-846b-5eeea629d87c}">
          <p14:sldIdLst>
            <p14:sldId id="599"/>
            <p14:sldId id="1197"/>
            <p14:sldId id="1198"/>
            <p14:sldId id="1199"/>
            <p14:sldId id="1200"/>
            <p14:sldId id="1211"/>
            <p14:sldId id="1202"/>
            <p14:sldId id="1204"/>
            <p14:sldId id="1205"/>
            <p14:sldId id="1210"/>
            <p14:sldId id="1207"/>
            <p14:sldId id="1208"/>
            <p14:sldId id="1209"/>
            <p14:sldId id="1212"/>
            <p14:sldId id="1213"/>
            <p14:sldId id="1214"/>
            <p14:sldId id="1215"/>
            <p14:sldId id="1216"/>
            <p14:sldId id="1226"/>
            <p14:sldId id="1227"/>
            <p14:sldId id="1228"/>
            <p14:sldId id="1229"/>
            <p14:sldId id="1230"/>
            <p14:sldId id="1231"/>
            <p14:sldId id="1232"/>
            <p14:sldId id="1233"/>
            <p14:sldId id="1234"/>
            <p14:sldId id="1235"/>
            <p14:sldId id="1236"/>
            <p14:sldId id="1237"/>
            <p14:sldId id="1238"/>
            <p14:sldId id="1240"/>
            <p14:sldId id="1241"/>
            <p14:sldId id="1242"/>
            <p14:sldId id="1243"/>
            <p14:sldId id="1244"/>
            <p14:sldId id="1245"/>
            <p14:sldId id="1239"/>
            <p14:sldId id="1247"/>
            <p14:sldId id="1248"/>
            <p14:sldId id="1249"/>
            <p14:sldId id="1250"/>
            <p14:sldId id="1203"/>
          </p14:sldIdLst>
        </p14:section>
        <p14:section name="day01-end" id="{dc8f0ca8-2ab8-4649-bf21-442e4f5854d7}">
          <p14:sldIdLst>
            <p14:sldId id="1252"/>
            <p14:sldId id="1253"/>
            <p14:sldId id="1254"/>
            <p14:sldId id="1255"/>
            <p14:sldId id="1256"/>
            <p14:sldId id="1257"/>
            <p14:sldId id="1258"/>
            <p14:sldId id="1259"/>
            <p14:sldId id="1260"/>
            <p14:sldId id="1262"/>
            <p14:sldId id="1263"/>
            <p14:sldId id="1264"/>
            <p14:sldId id="1266"/>
            <p14:sldId id="1267"/>
            <p14:sldId id="1269"/>
            <p14:sldId id="1270"/>
            <p14:sldId id="1273"/>
            <p14:sldId id="1274"/>
            <p14:sldId id="1275"/>
            <p14:sldId id="1276"/>
            <p14:sldId id="1277"/>
            <p14:sldId id="1278"/>
            <p14:sldId id="1279"/>
            <p14:sldId id="1280"/>
            <p14:sldId id="1282"/>
            <p14:sldId id="1283"/>
            <p14:sldId id="1284"/>
            <p14:sldId id="1285"/>
            <p14:sldId id="1286"/>
            <p14:sldId id="1287"/>
            <p14:sldId id="1288"/>
            <p14:sldId id="1289"/>
            <p14:sldId id="1366"/>
            <p14:sldId id="1367"/>
            <p14:sldId id="1368"/>
            <p14:sldId id="1290"/>
            <p14:sldId id="1291"/>
            <p14:sldId id="1292"/>
            <p14:sldId id="1293"/>
            <p14:sldId id="1295"/>
            <p14:sldId id="1296"/>
            <p14:sldId id="1297"/>
            <p14:sldId id="1294"/>
            <p14:sldId id="1308"/>
            <p14:sldId id="1309"/>
            <p14:sldId id="1310"/>
            <p14:sldId id="1311"/>
            <p14:sldId id="1312"/>
            <p14:sldId id="1313"/>
            <p14:sldId id="1314"/>
            <p14:sldId id="1315"/>
            <p14:sldId id="1316"/>
            <p14:sldId id="1317"/>
            <p14:sldId id="1318"/>
            <p14:sldId id="1319"/>
            <p14:sldId id="1320"/>
            <p14:sldId id="1321"/>
            <p14:sldId id="1322"/>
            <p14:sldId id="1326"/>
            <p14:sldId id="1327"/>
            <p14:sldId id="1328"/>
            <p14:sldId id="1329"/>
            <p14:sldId id="1331"/>
            <p14:sldId id="1332"/>
            <p14:sldId id="1333"/>
            <p14:sldId id="1334"/>
            <p14:sldId id="1335"/>
            <p14:sldId id="1336"/>
            <p14:sldId id="1337"/>
            <p14:sldId id="1431"/>
            <p14:sldId id="1338"/>
            <p14:sldId id="1339"/>
            <p14:sldId id="1340"/>
            <p14:sldId id="1342"/>
            <p14:sldId id="1369"/>
            <p14:sldId id="1343"/>
            <p14:sldId id="1344"/>
            <p14:sldId id="1345"/>
            <p14:sldId id="1346"/>
            <p14:sldId id="1347"/>
            <p14:sldId id="1348"/>
            <p14:sldId id="1349"/>
            <p14:sldId id="1350"/>
            <p14:sldId id="1351"/>
            <p14:sldId id="1352"/>
            <p14:sldId id="1353"/>
            <p14:sldId id="1354"/>
            <p14:sldId id="1355"/>
            <p14:sldId id="1356"/>
            <p14:sldId id="1357"/>
            <p14:sldId id="1358"/>
            <p14:sldId id="1359"/>
            <p14:sldId id="1360"/>
            <p14:sldId id="1361"/>
            <p14:sldId id="1362"/>
            <p14:sldId id="1363"/>
            <p14:sldId id="624"/>
            <p14:sldId id="126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595959"/>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1"/>
    <p:restoredTop sz="94368"/>
  </p:normalViewPr>
  <p:slideViewPr>
    <p:cSldViewPr>
      <p:cViewPr varScale="1">
        <p:scale>
          <a:sx n="141" d="100"/>
          <a:sy n="141" d="100"/>
        </p:scale>
        <p:origin x="208" y="472"/>
      </p:cViewPr>
      <p:guideLst>
        <p:guide orient="horz" pos="1479"/>
        <p:guide pos="283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630"/>
        <p:guide pos="2126"/>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2" Type="http://schemas.openxmlformats.org/officeDocument/2006/relationships/commentAuthors" Target="commentAuthors.xml"/><Relationship Id="rId151" Type="http://schemas.openxmlformats.org/officeDocument/2006/relationships/tableStyles" Target="tableStyles.xml"/><Relationship Id="rId150" Type="http://schemas.openxmlformats.org/officeDocument/2006/relationships/viewProps" Target="viewProps.xml"/><Relationship Id="rId15" Type="http://schemas.openxmlformats.org/officeDocument/2006/relationships/slide" Target="slides/slide10.xml"/><Relationship Id="rId149" Type="http://schemas.openxmlformats.org/officeDocument/2006/relationships/presProps" Target="presProps.xml"/><Relationship Id="rId148" Type="http://schemas.openxmlformats.org/officeDocument/2006/relationships/handoutMaster" Target="handoutMasters/handoutMaster1.xml"/><Relationship Id="rId147" Type="http://schemas.openxmlformats.org/officeDocument/2006/relationships/notesMaster" Target="notesMasters/notesMaster1.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50202020403020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50202020403020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502020204030204" charset="0"/>
                <a:ea typeface="宋体" panose="02010600030101010101"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0" Type="http://schemas.openxmlformats.org/officeDocument/2006/relationships/theme" Target="../theme/theme1.xml"/><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0-elif&#30340;&#25191;&#34892;&#27969;&#31243;.mp4"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1-if&#23884;&#22871;&#30340;&#20316;&#29992;&#21644;&#35821;&#27861;.mp4" TargetMode="Externa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2-if&#23884;&#22871;&#26696;&#20363;&#65306;&#21028;&#26029;&#33021;&#21542;&#19978;&#36710;.mp4" TargetMode="Externa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3-if&#23884;&#22871;&#26696;&#20363;&#65306;&#21028;&#26029;&#26159;&#21542;&#33021;&#22352;&#19979;.mp4"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4-&#29468;&#25331;&#28216;&#25103;&#30340;&#27493;&#39588;&#20998;&#26512;.mp4"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5-&#29468;&#25331;&#28216;&#25103;&#21151;&#33021;&#23454;&#29616;.mp4" TargetMode="External"/></Relationships>
</file>

<file path=ppt/slides/_rels/slide1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6-&#38543;&#26426;&#25968;.mp4"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3-&#20307;&#39564;&#25968;&#25454;&#31867;&#22411;&#36716;&#25442;.mp4" TargetMode="Externa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7-&#29468;&#25331;&#28216;&#25103;&#65306;&#38543;&#26426;&#25968;.mp4"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8-&#19977;&#30446;&#36816;&#31639;&#31526;.mp4" TargetMode="Externa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4-&#25968;&#25454;&#31867;&#22411;&#36716;&#25442;&#20989;&#25968;.mp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5-&#36816;&#31639;&#31526;&#30340;&#20998;&#31867;.mp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6-&#31639;&#25968;&#36816;&#31639;&#31526;.mp4"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7-&#36171;&#20540;&#36816;&#31639;&#31526;.mp4"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8-&#22797;&#21512;&#36171;&#20540;&#36816;&#31639;&#31526;.mp4"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1-&#20102;&#35299;&#36755;&#20837;.mp4" TargetMode="Externa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9-&#22797;&#21512;&#36171;&#20540;&#27880;&#24847;&#28857;.mp4" TargetMode="Externa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0-&#27604;&#36739;&#36816;&#31639;&#31526;.mp4" TargetMode="Externa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1-&#36923;&#36753;&#36816;&#31639;&#31526;.mp4" TargetMode="Externa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2-if&#30340;&#20316;&#29992;&#21644;&#35821;&#27861;.mp4" TargetMode="Externa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3-&#20307;&#39564;if.mp4" TargetMode="Externa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4-&#32593;&#21543;&#19978;&#32593;(&#31616;&#21333;&#29256;).mp4" TargetMode="Externa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5-&#32593;&#21543;&#19978;&#32593;(&#36827;&#38454;&#29256;).mp4" TargetMode="Externa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2-&#36755;&#20837;&#21151;&#33021;&#23454;&#29616;.mp4" TargetMode="External"/></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6-if..else.mp4" TargetMode="Externa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7-if&#35821;&#21477;&#25191;&#34892;&#27969;&#31243;.mp4"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8-&#22810;&#37325;&#21028;&#26029;&#30340;&#20316;&#29992;&#21644;&#35821;&#27861;.mp4" TargetMode="Externa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9-&#20307;&#39564;&#22810;&#37325;&#21028;&#26029;.mp4" TargetMode="Externa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024700" y="2211865"/>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en-GB" sz="3600" b="1" dirty="0">
                <a:solidFill>
                  <a:srgbClr val="262626"/>
                </a:solidFill>
                <a:latin typeface="微软雅黑" panose="020B0503020204020204" pitchFamily="34" charset="-122"/>
                <a:ea typeface="微软雅黑" panose="020B0503020204020204" pitchFamily="34" charset="-122"/>
              </a:rPr>
              <a:t>Python</a:t>
            </a:r>
            <a:r>
              <a:rPr lang="zh-CN" altLang="en-US" sz="3600" b="1" dirty="0">
                <a:solidFill>
                  <a:srgbClr val="262626"/>
                </a:solidFill>
                <a:latin typeface="微软雅黑" panose="020B0503020204020204" pitchFamily="34" charset="-122"/>
                <a:ea typeface="微软雅黑" panose="020B0503020204020204" pitchFamily="34" charset="-122"/>
              </a:rPr>
              <a:t>基础课程</a:t>
            </a:r>
            <a:r>
              <a:rPr lang="en-US" altLang="zh-CN" sz="3600" b="1" dirty="0">
                <a:solidFill>
                  <a:srgbClr val="262626"/>
                </a:solidFill>
                <a:latin typeface="微软雅黑" panose="020B0503020204020204" pitchFamily="34" charset="-122"/>
                <a:ea typeface="微软雅黑" panose="020B0503020204020204" pitchFamily="34" charset="-122"/>
              </a:rPr>
              <a:t>day02</a:t>
            </a:r>
            <a:endParaRPr lang="en-US" altLang="zh-CN" sz="36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76985" y="2166620"/>
            <a:ext cx="5548630" cy="570865"/>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编程实现：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手动输入</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传智博客欢迎你</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，并将其打印输出到屏幕上。</a:t>
            </a:r>
            <a:endParaRPr lang="zh-CN" altLang="en-US"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输入</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2"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26885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能够说出</a:t>
            </a:r>
            <a:r>
              <a:rPr lang="en-US" altLang="zh-CN" sz="1400" dirty="0">
                <a:latin typeface="微软雅黑" panose="020B0503020204020204" pitchFamily="34" charset="-122"/>
                <a:ea typeface="微软雅黑" panose="020B0503020204020204" pitchFamily="34" charset="-122"/>
              </a:rPr>
              <a:t>elif</a:t>
            </a:r>
            <a:r>
              <a:rPr lang="zh-CN" altLang="en-US" sz="1400" dirty="0">
                <a:latin typeface="微软雅黑" panose="020B0503020204020204" pitchFamily="34" charset="-122"/>
                <a:ea typeface="微软雅黑" panose="020B0503020204020204" pitchFamily="34" charset="-122"/>
              </a:rPr>
              <a:t>的执行流程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多重判断</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3.1</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altLang="zh-CN" b="1" dirty="0">
                <a:solidFill>
                  <a:srgbClr val="404040"/>
                </a:solidFill>
                <a:latin typeface="微软雅黑" panose="020B0503020204020204" pitchFamily="34" charset="-122"/>
                <a:ea typeface="微软雅黑" panose="020B0503020204020204" pitchFamily="34" charset="-122"/>
                <a:sym typeface="+mn-ea"/>
              </a:rPr>
              <a:t>elif</a:t>
            </a:r>
            <a:r>
              <a:rPr lang="zh-CN" altLang="en-US" b="1" dirty="0">
                <a:solidFill>
                  <a:srgbClr val="404040"/>
                </a:solidFill>
                <a:latin typeface="微软雅黑" panose="020B0503020204020204" pitchFamily="34" charset="-122"/>
                <a:ea typeface="微软雅黑" panose="020B0503020204020204" pitchFamily="34" charset="-122"/>
                <a:sym typeface="+mn-ea"/>
              </a:rPr>
              <a:t>的执行流程</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条件成立之后，</a:t>
            </a: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elif</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条件还会判断吗？</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多重判断</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825035" y="2334518"/>
            <a:ext cx="6728356" cy="330835"/>
          </a:xfrm>
          <a:prstGeom prst="rect">
            <a:avLst/>
          </a:prstGeom>
        </p:spPr>
        <p:txBody>
          <a:bodyPr wrap="square">
            <a:spAutoFit/>
          </a:bodyPr>
          <a:lstStyle/>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else</a:t>
            </a:r>
            <a:r>
              <a:rPr lang="zh-CN" altLang="en-US" sz="1200" dirty="0">
                <a:latin typeface="微软雅黑" panose="020B0503020204020204" pitchFamily="34" charset="-122"/>
                <a:ea typeface="微软雅黑" panose="020B0503020204020204" pitchFamily="34" charset="-122"/>
              </a:rPr>
              <a:t>与</a:t>
            </a:r>
            <a:r>
              <a:rPr lang="en-US" altLang="zh-CN" sz="1200" dirty="0">
                <a:latin typeface="微软雅黑" panose="020B0503020204020204" pitchFamily="34" charset="-122"/>
                <a:ea typeface="微软雅黑" panose="020B0503020204020204" pitchFamily="34" charset="-122"/>
              </a:rPr>
              <a:t>elif</a:t>
            </a:r>
            <a:r>
              <a:rPr lang="zh-CN" altLang="en-US" sz="1200" dirty="0">
                <a:latin typeface="微软雅黑" panose="020B0503020204020204" pitchFamily="34" charset="-122"/>
                <a:ea typeface="微软雅黑" panose="020B0503020204020204" pitchFamily="34" charset="-122"/>
              </a:rPr>
              <a:t>有什么区别和联系</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使用时应该注意什么？</a:t>
            </a:r>
            <a:endParaRPr lang="zh-CN" altLang="en-US" sz="1200" dirty="0">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1225550" y="150526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课外拓展</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if</a:t>
            </a:r>
            <a:r>
              <a:rPr lang="zh-CN" altLang="en-US" sz="2000" b="1" dirty="0">
                <a:latin typeface="微软雅黑" panose="020B0503020204020204" pitchFamily="34" charset="-122"/>
                <a:ea typeface="微软雅黑" panose="020B0503020204020204" pitchFamily="34" charset="-122"/>
              </a:rPr>
              <a:t>嵌套</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if</a:t>
            </a:r>
            <a:r>
              <a:rPr lang="zh-CN" altLang="en-US" sz="1200" dirty="0">
                <a:solidFill>
                  <a:srgbClr val="FF0000"/>
                </a:solidFill>
                <a:latin typeface="微软雅黑" panose="020B0503020204020204" pitchFamily="34" charset="-122"/>
                <a:ea typeface="微软雅黑" panose="020B0503020204020204" pitchFamily="34" charset="-122"/>
              </a:rPr>
              <a:t>嵌套的作用和语法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嵌套案例：判断能否上车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嵌套案例：判断是否能坐下</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嵌套执行流程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00926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能够说出</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嵌套的应用场景和语法</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5.1</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altLang="zh-CN" b="1" dirty="0">
                <a:solidFill>
                  <a:srgbClr val="404040"/>
                </a:solidFill>
                <a:latin typeface="微软雅黑" panose="020B0503020204020204" pitchFamily="34" charset="-122"/>
                <a:ea typeface="微软雅黑" panose="020B0503020204020204" pitchFamily="34" charset="-122"/>
                <a:sym typeface="+mn-ea"/>
              </a:rPr>
              <a:t>if</a:t>
            </a:r>
            <a:r>
              <a:rPr lang="zh-CN" altLang="en-US" b="1" dirty="0">
                <a:solidFill>
                  <a:srgbClr val="404040"/>
                </a:solidFill>
                <a:latin typeface="微软雅黑" panose="020B0503020204020204" pitchFamily="34" charset="-122"/>
                <a:ea typeface="微软雅黑" panose="020B0503020204020204" pitchFamily="34" charset="-122"/>
                <a:sym typeface="+mn-ea"/>
              </a:rPr>
              <a:t>嵌套的作用和语法</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嵌套的应用场景是什么？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5.2 if</a:t>
            </a:r>
            <a:r>
              <a:rPr lang="zh-CN" altLang="en-US" b="1" dirty="0">
                <a:solidFill>
                  <a:srgbClr val="404040"/>
                </a:solidFill>
                <a:latin typeface="微软雅黑" panose="020B0503020204020204" pitchFamily="34" charset="-122"/>
                <a:ea typeface="微软雅黑" panose="020B0503020204020204" pitchFamily="34" charset="-122"/>
                <a:sym typeface="+mn-ea"/>
              </a:rPr>
              <a:t>嵌套的应用场景和语法</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277665" y="1724918"/>
            <a:ext cx="6728356" cy="330835"/>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b="1" dirty="0">
                <a:latin typeface="微软雅黑" panose="020B0503020204020204" pitchFamily="34" charset="-122"/>
                <a:ea typeface="微软雅黑" panose="020B0503020204020204" pitchFamily="34" charset="-122"/>
              </a:rPr>
              <a:t>应用场景</a:t>
            </a:r>
            <a:r>
              <a:rPr lang="zh-CN" altLang="en-US" sz="1200" dirty="0">
                <a:latin typeface="微软雅黑" panose="020B0503020204020204" pitchFamily="34" charset="-122"/>
                <a:ea typeface="微软雅黑" panose="020B0503020204020204" pitchFamily="34" charset="-122"/>
              </a:rPr>
              <a:t>：在一次判断的基础上还需要进行另一次判断的话，可以用</a:t>
            </a: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嵌套来实现。</a:t>
            </a:r>
            <a:endParaRPr lang="zh-CN" altLang="en-US" sz="1200" dirty="0">
              <a:latin typeface="微软雅黑" panose="020B0503020204020204" pitchFamily="34" charset="-122"/>
              <a:ea typeface="微软雅黑" panose="020B0503020204020204" pitchFamily="34" charset="-122"/>
            </a:endParaRPr>
          </a:p>
        </p:txBody>
      </p:sp>
      <p:sp>
        <p:nvSpPr>
          <p:cNvPr id="3" name="矩形 2"/>
          <p:cNvSpPr/>
          <p:nvPr/>
        </p:nvSpPr>
        <p:spPr>
          <a:xfrm>
            <a:off x="1277665" y="2110363"/>
            <a:ext cx="6728356" cy="330835"/>
          </a:xfrm>
          <a:prstGeom prst="rect">
            <a:avLst/>
          </a:prstGeom>
        </p:spPr>
        <p:txBody>
          <a:bodyPr wrap="square">
            <a:spAutoFit/>
          </a:bodyPr>
          <a:p>
            <a:pPr marL="0" indent="0">
              <a:lnSpc>
                <a:spcPct val="130000"/>
              </a:lnSpc>
              <a:buFont typeface="Wingdings" panose="05000000000000000000" pitchFamily="2" charset="2"/>
              <a:buNone/>
            </a:pPr>
            <a:r>
              <a:rPr lang="zh-CN" altLang="en-US" sz="1200" b="1" dirty="0">
                <a:latin typeface="微软雅黑" panose="020B0503020204020204" pitchFamily="34" charset="-122"/>
                <a:ea typeface="微软雅黑" panose="020B0503020204020204" pitchFamily="34" charset="-122"/>
              </a:rPr>
              <a:t>语       法</a:t>
            </a:r>
            <a:r>
              <a:rPr lang="zh-CN" altLang="en-US" sz="1200" dirty="0">
                <a:latin typeface="微软雅黑" panose="020B0503020204020204" pitchFamily="34" charset="-122"/>
                <a:ea typeface="微软雅黑" panose="020B0503020204020204" pitchFamily="34" charset="-122"/>
              </a:rPr>
              <a:t>：如下图所示（注意缩进）。</a:t>
            </a:r>
            <a:endParaRPr lang="zh-CN" altLang="en-US" sz="1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819400" y="2544445"/>
            <a:ext cx="3101340" cy="2019300"/>
          </a:xfrm>
          <a:prstGeom prst="rect">
            <a:avLst/>
          </a:prstGeom>
          <a:ln w="3175">
            <a:solidFill>
              <a:schemeClr val="tx1"/>
            </a:solidFill>
          </a:ln>
        </p:spPr>
      </p:pic>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if</a:t>
            </a:r>
            <a:r>
              <a:rPr lang="zh-CN" altLang="en-US" sz="2000" b="1" dirty="0">
                <a:latin typeface="微软雅黑" panose="020B0503020204020204" pitchFamily="34" charset="-122"/>
                <a:ea typeface="微软雅黑" panose="020B0503020204020204" pitchFamily="34" charset="-122"/>
              </a:rPr>
              <a:t>嵌套</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嵌套的作用和语法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if</a:t>
            </a:r>
            <a:r>
              <a:rPr lang="zh-CN" altLang="en-US" sz="1200" dirty="0">
                <a:solidFill>
                  <a:srgbClr val="FF0000"/>
                </a:solidFill>
                <a:latin typeface="微软雅黑" panose="020B0503020204020204" pitchFamily="34" charset="-122"/>
                <a:ea typeface="微软雅黑" panose="020B0503020204020204" pitchFamily="34" charset="-122"/>
              </a:rPr>
              <a:t>嵌套案例：判断能否上车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嵌套案例：判断是否能坐下</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嵌套执行流程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47586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嵌套第一个案例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6.1</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altLang="zh-CN" b="1" dirty="0">
                <a:solidFill>
                  <a:srgbClr val="404040"/>
                </a:solidFill>
                <a:latin typeface="微软雅黑" panose="020B0503020204020204" pitchFamily="34" charset="-122"/>
                <a:ea typeface="微软雅黑" panose="020B0503020204020204" pitchFamily="34" charset="-122"/>
                <a:sym typeface="+mn-ea"/>
              </a:rPr>
              <a:t>if</a:t>
            </a:r>
            <a:r>
              <a:rPr lang="zh-CN" altLang="en-US" b="1" dirty="0">
                <a:solidFill>
                  <a:srgbClr val="404040"/>
                </a:solidFill>
                <a:latin typeface="微软雅黑" panose="020B0503020204020204" pitchFamily="34" charset="-122"/>
                <a:ea typeface="微软雅黑" panose="020B0503020204020204" pitchFamily="34" charset="-122"/>
                <a:sym typeface="+mn-ea"/>
              </a:rPr>
              <a:t>嵌套案例：判断能否上车</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嵌套的实质是什么？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45064" y="1368524"/>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类型转换</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体验数据类型转换</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数据类型转换函数</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if</a:t>
            </a:r>
            <a:r>
              <a:rPr lang="zh-CN" altLang="en-US" sz="2000" b="1" dirty="0">
                <a:latin typeface="微软雅黑" panose="020B0503020204020204" pitchFamily="34" charset="-122"/>
                <a:ea typeface="微软雅黑" panose="020B0503020204020204" pitchFamily="34" charset="-122"/>
              </a:rPr>
              <a:t>嵌套</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嵌套的作用和语法</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嵌套案例：判断能否上车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if</a:t>
            </a:r>
            <a:r>
              <a:rPr lang="zh-CN" altLang="en-US" sz="1200" dirty="0">
                <a:solidFill>
                  <a:srgbClr val="FF0000"/>
                </a:solidFill>
                <a:latin typeface="微软雅黑" panose="020B0503020204020204" pitchFamily="34" charset="-122"/>
                <a:ea typeface="微软雅黑" panose="020B0503020204020204" pitchFamily="34" charset="-122"/>
              </a:rPr>
              <a:t>嵌套案例：判断是否能坐下</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嵌套执行流程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47586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嵌套第二个案例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7.1</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altLang="zh-CN" b="1" dirty="0">
                <a:solidFill>
                  <a:srgbClr val="404040"/>
                </a:solidFill>
                <a:latin typeface="微软雅黑" panose="020B0503020204020204" pitchFamily="34" charset="-122"/>
                <a:ea typeface="微软雅黑" panose="020B0503020204020204" pitchFamily="34" charset="-122"/>
                <a:sym typeface="+mn-ea"/>
              </a:rPr>
              <a:t>if</a:t>
            </a:r>
            <a:r>
              <a:rPr lang="zh-CN" altLang="en-US" b="1" dirty="0">
                <a:solidFill>
                  <a:srgbClr val="404040"/>
                </a:solidFill>
                <a:latin typeface="微软雅黑" panose="020B0503020204020204" pitchFamily="34" charset="-122"/>
                <a:ea typeface="微软雅黑" panose="020B0503020204020204" pitchFamily="34" charset="-122"/>
                <a:sym typeface="+mn-ea"/>
              </a:rPr>
              <a:t>嵌套案例：判断能否坐下</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内层</a:t>
            </a: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条件如果不成立会输出什么？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7.2 if</a:t>
            </a:r>
            <a:r>
              <a:rPr lang="zh-CN" altLang="en-US" b="1" dirty="0">
                <a:solidFill>
                  <a:srgbClr val="404040"/>
                </a:solidFill>
                <a:latin typeface="微软雅黑" panose="020B0503020204020204" pitchFamily="34" charset="-122"/>
                <a:ea typeface="微软雅黑" panose="020B0503020204020204" pitchFamily="34" charset="-122"/>
                <a:sym typeface="+mn-ea"/>
              </a:rPr>
              <a:t>嵌套案例的分析</a:t>
            </a:r>
            <a:endParaRPr lang="zh-CN" b="1" dirty="0">
              <a:solidFill>
                <a:srgbClr val="404040"/>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207815" y="2020828"/>
            <a:ext cx="6728356" cy="1769745"/>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b="1" dirty="0">
                <a:latin typeface="微软雅黑" panose="020B0503020204020204" pitchFamily="34" charset="-122"/>
                <a:ea typeface="微软雅黑" panose="020B0503020204020204" pitchFamily="34" charset="-122"/>
              </a:rPr>
              <a:t>案例解析</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判断对象：</a:t>
            </a:r>
            <a:r>
              <a:rPr lang="en-US" altLang="zh-CN" sz="1200" dirty="0">
                <a:latin typeface="微软雅黑" panose="020B0503020204020204" pitchFamily="34" charset="-122"/>
                <a:ea typeface="微软雅黑" panose="020B0503020204020204" pitchFamily="34" charset="-122"/>
              </a:rPr>
              <a:t>money</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seat</a:t>
            </a:r>
            <a:endParaRPr lang="en-US" alt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判断条件：如果有钱就可以上车（对应判断条件是</a:t>
            </a:r>
            <a:r>
              <a:rPr lang="en-US" altLang="zh-CN" sz="1200" dirty="0">
                <a:latin typeface="微软雅黑" panose="020B0503020204020204" pitchFamily="34" charset="-122"/>
                <a:ea typeface="微软雅黑" panose="020B0503020204020204" pitchFamily="34" charset="-122"/>
              </a:rPr>
              <a:t>money==1</a:t>
            </a:r>
            <a:r>
              <a:rPr lang="zh-CN" altLang="en-US" sz="1200" dirty="0">
                <a:latin typeface="微软雅黑" panose="020B0503020204020204" pitchFamily="34" charset="-122"/>
                <a:ea typeface="微软雅黑" panose="020B0503020204020204" pitchFamily="34" charset="-122"/>
              </a:rPr>
              <a:t>）、如果上车了是否可以坐下（对应条件是</a:t>
            </a:r>
            <a:r>
              <a:rPr lang="en-US" altLang="zh-CN" sz="1200" dirty="0">
                <a:latin typeface="微软雅黑" panose="020B0503020204020204" pitchFamily="34" charset="-122"/>
                <a:ea typeface="微软雅黑" panose="020B0503020204020204" pitchFamily="34" charset="-122"/>
              </a:rPr>
              <a:t>seat==1</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逻辑思路：判断是否有钱的基础上决定是否上车，并且只有在上车之后才能够考虑是否有座位，有座位的情况下才可以坐下</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基于上面的分析，所以采用</a:t>
            </a: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嵌套的方式来进行实现程序。</a:t>
            </a:r>
            <a:endParaRPr lang="zh-CN" altLang="en-US" sz="1200" dirty="0">
              <a:latin typeface="微软雅黑" panose="020B0503020204020204" pitchFamily="34" charset="-122"/>
              <a:ea typeface="微软雅黑" panose="020B0503020204020204" pitchFamily="34" charset="-122"/>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331640" y="2283718"/>
            <a:ext cx="6728356" cy="81026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编程实现：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提示用户输入用户名，</a:t>
            </a:r>
            <a:r>
              <a:rPr lang="en-US" altLang="zh-CN" sz="1200" dirty="0">
                <a:latin typeface="微软雅黑" panose="020B0503020204020204" pitchFamily="34" charset="-122"/>
                <a:ea typeface="微软雅黑" panose="020B0503020204020204" pitchFamily="34" charset="-122"/>
                <a:sym typeface="+mn-ea"/>
              </a:rPr>
              <a:t>如果用户名是"admin"</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rPr>
              <a:t>然后再提示输入密码</a:t>
            </a:r>
            <a:r>
              <a:rPr lang="zh-CN" altLang="en-US" sz="1200" dirty="0">
                <a:latin typeface="微软雅黑" panose="020B0503020204020204" pitchFamily="34" charset="-122"/>
                <a:ea typeface="微软雅黑" panose="020B0503020204020204" pitchFamily="34" charset="-122"/>
              </a:rPr>
              <a:t>，如果密码正是</a:t>
            </a:r>
            <a:r>
              <a:rPr lang="en-US" altLang="zh-CN" sz="1200" dirty="0">
                <a:latin typeface="微软雅黑" panose="020B0503020204020204" pitchFamily="34" charset="-122"/>
                <a:ea typeface="微软雅黑" panose="020B0503020204020204" pitchFamily="34" charset="-122"/>
              </a:rPr>
              <a:t>“123456”</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则提示正确</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331640" y="2283718"/>
            <a:ext cx="6728356" cy="105029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b="1" dirty="0">
                <a:latin typeface="微软雅黑" panose="020B0503020204020204" pitchFamily="34" charset="-122"/>
                <a:ea typeface="微软雅黑" panose="020B0503020204020204" pitchFamily="34" charset="-122"/>
              </a:rPr>
              <a:t>编程实现</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提示用户输入用户名，</a:t>
            </a:r>
            <a:r>
              <a:rPr lang="zh-CN" altLang="en-US" sz="1200" dirty="0">
                <a:latin typeface="微软雅黑" panose="020B0503020204020204" pitchFamily="34" charset="-122"/>
                <a:ea typeface="微软雅黑" panose="020B0503020204020204" pitchFamily="34" charset="-122"/>
              </a:rPr>
              <a:t>如果用户名不为</a:t>
            </a:r>
            <a:r>
              <a:rPr lang="en-US" altLang="zh-CN" sz="1200" dirty="0">
                <a:latin typeface="微软雅黑" panose="020B0503020204020204" pitchFamily="34" charset="-122"/>
                <a:ea typeface="微软雅黑" panose="020B0503020204020204" pitchFamily="34" charset="-122"/>
              </a:rPr>
              <a:t>“admin”</a:t>
            </a:r>
            <a:r>
              <a:rPr lang="zh-CN" altLang="en-US" sz="1200" dirty="0">
                <a:latin typeface="微软雅黑" panose="020B0503020204020204" pitchFamily="34" charset="-122"/>
                <a:ea typeface="微软雅黑" panose="020B0503020204020204" pitchFamily="34" charset="-122"/>
              </a:rPr>
              <a:t>，则提示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用户名错误</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，程序停止运行；</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sym typeface="+mn-ea"/>
              </a:rPr>
              <a:t>如果用户名是"admin"</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rPr>
              <a:t>然后再提示输入密码</a:t>
            </a:r>
            <a:r>
              <a:rPr lang="zh-CN" altLang="en-US" sz="1200" dirty="0">
                <a:latin typeface="微软雅黑" panose="020B0503020204020204" pitchFamily="34" charset="-122"/>
                <a:ea typeface="微软雅黑" panose="020B0503020204020204" pitchFamily="34" charset="-122"/>
              </a:rPr>
              <a:t>：如果密码正是</a:t>
            </a:r>
            <a:r>
              <a:rPr lang="en-US" altLang="zh-CN" sz="1200" dirty="0">
                <a:latin typeface="微软雅黑" panose="020B0503020204020204" pitchFamily="34" charset="-122"/>
                <a:ea typeface="微软雅黑" panose="020B0503020204020204" pitchFamily="34" charset="-122"/>
              </a:rPr>
              <a:t>“123456”</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则提示“</a:t>
            </a:r>
            <a:r>
              <a:rPr lang="zh-CN" altLang="en-US" sz="1200" dirty="0">
                <a:latin typeface="微软雅黑" panose="020B0503020204020204" pitchFamily="34" charset="-122"/>
                <a:ea typeface="微软雅黑" panose="020B0503020204020204" pitchFamily="34" charset="-122"/>
              </a:rPr>
              <a:t>你已经登录系统</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；如果用户名不为</a:t>
            </a:r>
            <a:r>
              <a:rPr lang="en-US" altLang="zh-CN" sz="1200" dirty="0">
                <a:latin typeface="微软雅黑" panose="020B0503020204020204" pitchFamily="34" charset="-122"/>
                <a:ea typeface="微软雅黑" panose="020B0503020204020204" pitchFamily="34" charset="-122"/>
              </a:rPr>
              <a:t>“123456”</a:t>
            </a:r>
            <a:r>
              <a:rPr lang="zh-CN" altLang="en-US" sz="1200" dirty="0">
                <a:latin typeface="微软雅黑" panose="020B0503020204020204" pitchFamily="34" charset="-122"/>
                <a:ea typeface="微软雅黑" panose="020B0503020204020204" pitchFamily="34" charset="-122"/>
              </a:rPr>
              <a:t>，则提示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用户名与密码不匹配</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if</a:t>
            </a:r>
            <a:r>
              <a:rPr lang="zh-CN" altLang="en-US" sz="2000" b="1" dirty="0">
                <a:latin typeface="微软雅黑" panose="020B0503020204020204" pitchFamily="34" charset="-122"/>
                <a:ea typeface="微软雅黑" panose="020B0503020204020204" pitchFamily="34" charset="-122"/>
              </a:rPr>
              <a:t>嵌套</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嵌套的作用和语法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嵌套案例：判断能否上车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嵌套案例：判断是否能坐下</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if</a:t>
            </a:r>
            <a:r>
              <a:rPr lang="zh-CN" altLang="en-US" sz="1200" dirty="0">
                <a:solidFill>
                  <a:srgbClr val="FF0000"/>
                </a:solidFill>
                <a:latin typeface="微软雅黑" panose="020B0503020204020204" pitchFamily="34" charset="-122"/>
                <a:ea typeface="微软雅黑" panose="020B0503020204020204" pitchFamily="34" charset="-122"/>
              </a:rPr>
              <a:t>嵌套执行流程</a:t>
            </a:r>
            <a:endParaRPr lang="zh-CN" altLang="en-US" sz="1200" dirty="0">
              <a:solidFill>
                <a:srgbClr val="FF0000"/>
              </a:solidFill>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47586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嵌套的执行流程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10260" y="88265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8.2 </a:t>
            </a:r>
            <a:r>
              <a:rPr lang="zh-CN" altLang="en-US" b="1" dirty="0">
                <a:solidFill>
                  <a:srgbClr val="404040"/>
                </a:solidFill>
                <a:latin typeface="微软雅黑" panose="020B0503020204020204" pitchFamily="34" charset="-122"/>
                <a:ea typeface="微软雅黑" panose="020B0503020204020204" pitchFamily="34" charset="-122"/>
                <a:sym typeface="+mn-ea"/>
              </a:rPr>
              <a:t>图示</a:t>
            </a:r>
            <a:r>
              <a:rPr lang="en-US" altLang="zh-CN" b="1" dirty="0">
                <a:solidFill>
                  <a:srgbClr val="404040"/>
                </a:solidFill>
                <a:latin typeface="微软雅黑" panose="020B0503020204020204" pitchFamily="34" charset="-122"/>
                <a:ea typeface="微软雅黑" panose="020B0503020204020204" pitchFamily="34" charset="-122"/>
                <a:sym typeface="+mn-ea"/>
              </a:rPr>
              <a:t>if</a:t>
            </a:r>
            <a:r>
              <a:rPr lang="zh-CN" altLang="en-US" b="1" dirty="0">
                <a:solidFill>
                  <a:srgbClr val="404040"/>
                </a:solidFill>
                <a:latin typeface="微软雅黑" panose="020B0503020204020204" pitchFamily="34" charset="-122"/>
                <a:ea typeface="微软雅黑" panose="020B0503020204020204" pitchFamily="34" charset="-122"/>
                <a:sym typeface="+mn-ea"/>
              </a:rPr>
              <a:t>嵌套执行流程</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210435" y="1384935"/>
            <a:ext cx="4568190" cy="3336925"/>
          </a:xfrm>
          <a:prstGeom prst="rect">
            <a:avLst/>
          </a:prstGeom>
          <a:ln w="3175">
            <a:solidFill>
              <a:schemeClr val="tx1"/>
            </a:solidFill>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331640" y="2283718"/>
            <a:ext cx="6728356" cy="224917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需求</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1. 输入布尔型变量 has_ticket 表示是否有车票</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2. 输入整型变量 knife_length 表示刀的长度，单位：厘米</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3. 首先检查是否有车票，如果有，才允许进行 安检</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4. 安检时，需要检查刀的长度，判断是否超过 20 厘米</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果超过 20 厘米，提示刀的长度，不允许上车</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如果不超过 20 厘米，安检通过</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5. 如果没有车票，不允许进门</a:t>
            </a:r>
            <a:endParaRPr lang="zh-CN" altLang="en-US" sz="1200" dirty="0">
              <a:latin typeface="微软雅黑" panose="020B0503020204020204" pitchFamily="34" charset="-122"/>
              <a:ea typeface="微软雅黑" panose="020B0503020204020204" pitchFamily="34" charset="-122"/>
            </a:endParaRPr>
          </a:p>
        </p:txBody>
      </p:sp>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7222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能够说出类型转换的使用场景</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sz="2000" b="1" dirty="0">
                <a:latin typeface="微软雅黑" panose="020B0503020204020204" pitchFamily="34" charset="-122"/>
                <a:ea typeface="微软雅黑" panose="020B0503020204020204" pitchFamily="34" charset="-122"/>
              </a:rPr>
              <a:t>猜拳游戏</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rgbClr val="FF0000"/>
                </a:solidFill>
                <a:latin typeface="微软雅黑" panose="020B0503020204020204" pitchFamily="34" charset="-122"/>
                <a:ea typeface="微软雅黑" panose="020B0503020204020204" pitchFamily="34" charset="-122"/>
              </a:rPr>
              <a:t>猜拳游戏的步骤分析</a:t>
            </a:r>
            <a:endParaRPr lang="zh-CN"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猜拳游戏的功能实现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随机数</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猜拳游戏：随机数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三目运算符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66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能够理解猜拳游戏的步骤</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9.1</a:t>
            </a:r>
            <a:r>
              <a:rPr lang="zh-CN" altLang="en-US" b="1" dirty="0">
                <a:solidFill>
                  <a:srgbClr val="404040"/>
                </a:solidFill>
                <a:latin typeface="微软雅黑" panose="020B0503020204020204" pitchFamily="34" charset="-122"/>
                <a:ea typeface="微软雅黑" panose="020B0503020204020204" pitchFamily="34" charset="-122"/>
                <a:sym typeface="+mn-ea"/>
              </a:rPr>
              <a:t> 猜拳游戏的步骤分析</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猜拳游戏的逻辑是什么？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10260" y="88265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9.2 </a:t>
            </a:r>
            <a:r>
              <a:rPr lang="zh-CN" altLang="en-US" b="1" dirty="0">
                <a:solidFill>
                  <a:srgbClr val="404040"/>
                </a:solidFill>
                <a:latin typeface="微软雅黑" panose="020B0503020204020204" pitchFamily="34" charset="-122"/>
                <a:ea typeface="微软雅黑" panose="020B0503020204020204" pitchFamily="34" charset="-122"/>
                <a:sym typeface="+mn-ea"/>
              </a:rPr>
              <a:t>猜拳游戏分析</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309415" y="1868428"/>
            <a:ext cx="6728356" cy="1769745"/>
          </a:xfrm>
          <a:prstGeom prst="rect">
            <a:avLst/>
          </a:prstGeom>
        </p:spPr>
        <p:txBody>
          <a:bodyPr wrap="square">
            <a:spAutoFit/>
          </a:bodyPr>
          <a:p>
            <a:pPr marL="0" indent="0">
              <a:lnSpc>
                <a:spcPct val="130000"/>
              </a:lnSpc>
              <a:buFont typeface="Wingdings" panose="05000000000000000000" pitchFamily="2" charset="2"/>
              <a:buNone/>
            </a:pPr>
            <a:r>
              <a:rPr lang="zh-CN" altLang="en-US" sz="1200" b="1" dirty="0">
                <a:latin typeface="微软雅黑" panose="020B0503020204020204" pitchFamily="34" charset="-122"/>
                <a:ea typeface="微软雅黑" panose="020B0503020204020204" pitchFamily="34" charset="-122"/>
              </a:rPr>
              <a:t>思路解析</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判断对象：</a:t>
            </a:r>
            <a:r>
              <a:rPr lang="zh-CN" sz="1200" dirty="0">
                <a:latin typeface="微软雅黑" panose="020B0503020204020204" pitchFamily="34" charset="-122"/>
                <a:ea typeface="微软雅黑" panose="020B0503020204020204" pitchFamily="34" charset="-122"/>
              </a:rPr>
              <a:t>电脑、玩家</a:t>
            </a:r>
            <a:endParaRPr 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sz="1200" dirty="0">
                <a:latin typeface="微软雅黑" panose="020B0503020204020204" pitchFamily="34" charset="-122"/>
                <a:ea typeface="微软雅黑" panose="020B0503020204020204" pitchFamily="34" charset="-122"/>
              </a:rPr>
              <a:t>       前提条件：玩家手动输入数据、程序中的电脑数据</a:t>
            </a:r>
            <a:endParaRPr 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判断条件：猜拳游戏的规则</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逻辑思路：玩家输入数据，根据实际情况看是否需要类型转换，之后将玩家数据与程序中代表电脑的数据按照猜拳游戏的规则进行比较</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sz="2000" b="1" dirty="0">
                <a:latin typeface="微软雅黑" panose="020B0503020204020204" pitchFamily="34" charset="-122"/>
                <a:ea typeface="微软雅黑" panose="020B0503020204020204" pitchFamily="34" charset="-122"/>
              </a:rPr>
              <a:t>猜拳游戏</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猜拳游戏的步骤分析</a:t>
            </a:r>
            <a:endParaRPr lang="zh-CN"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猜拳游戏的功能实现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随机数</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猜拳游戏：随机数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三目运算符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66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能够看懂猜拳游戏的案例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10.1</a:t>
            </a:r>
            <a:r>
              <a:rPr lang="zh-CN" altLang="en-US" b="1" dirty="0">
                <a:solidFill>
                  <a:srgbClr val="404040"/>
                </a:solidFill>
                <a:latin typeface="微软雅黑" panose="020B0503020204020204" pitchFamily="34" charset="-122"/>
                <a:ea typeface="微软雅黑" panose="020B0503020204020204" pitchFamily="34" charset="-122"/>
                <a:sym typeface="+mn-ea"/>
              </a:rPr>
              <a:t> 猜拳游戏的功能实现</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猜拳游戏的条件判断是什么？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sz="2000" b="1" dirty="0">
                <a:latin typeface="微软雅黑" panose="020B0503020204020204" pitchFamily="34" charset="-122"/>
                <a:ea typeface="微软雅黑" panose="020B0503020204020204" pitchFamily="34" charset="-122"/>
              </a:rPr>
              <a:t>猜拳游戏</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猜拳游戏的步骤分析</a:t>
            </a:r>
            <a:endParaRPr lang="zh-CN"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猜拳游戏的功能实现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rgbClr val="FF0000"/>
                </a:solidFill>
                <a:latin typeface="微软雅黑" panose="020B0503020204020204" pitchFamily="34" charset="-122"/>
                <a:ea typeface="微软雅黑" panose="020B0503020204020204" pitchFamily="34" charset="-122"/>
              </a:rPr>
              <a:t>随机数</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猜拳游戏：随机数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三目运算符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255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能够正确使用随机数函数产生随机数</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11.1</a:t>
            </a:r>
            <a:r>
              <a:rPr lang="zh-CN" altLang="en-US" b="1" dirty="0">
                <a:solidFill>
                  <a:srgbClr val="404040"/>
                </a:solidFill>
                <a:latin typeface="微软雅黑" panose="020B0503020204020204" pitchFamily="34" charset="-122"/>
                <a:ea typeface="微软雅黑" panose="020B0503020204020204" pitchFamily="34" charset="-122"/>
                <a:sym typeface="+mn-ea"/>
              </a:rPr>
              <a:t> 随机数</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如何产生随机数？</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类型转换</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11.1</a:t>
            </a:r>
            <a:r>
              <a:rPr lang="zh-CN" altLang="en-US" b="1" dirty="0">
                <a:solidFill>
                  <a:srgbClr val="404040"/>
                </a:solidFill>
                <a:latin typeface="微软雅黑" panose="020B0503020204020204" pitchFamily="34" charset="-122"/>
                <a:ea typeface="微软雅黑" panose="020B0503020204020204" pitchFamily="34" charset="-122"/>
                <a:sym typeface="+mn-ea"/>
              </a:rPr>
              <a:t> 体验数据类型转换</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类型转换的作用是什么？</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10260" y="88265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11.2 </a:t>
            </a:r>
            <a:r>
              <a:rPr lang="zh-CN" altLang="en-US" b="1" dirty="0">
                <a:solidFill>
                  <a:srgbClr val="404040"/>
                </a:solidFill>
                <a:latin typeface="微软雅黑" panose="020B0503020204020204" pitchFamily="34" charset="-122"/>
                <a:ea typeface="微软雅黑" panose="020B0503020204020204" pitchFamily="34" charset="-122"/>
                <a:sym typeface="+mn-ea"/>
              </a:rPr>
              <a:t>产生随机数</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468880" y="2018030"/>
            <a:ext cx="3802380" cy="2011680"/>
          </a:xfrm>
          <a:prstGeom prst="rect">
            <a:avLst/>
          </a:prstGeom>
          <a:ln w="3175">
            <a:solidFill>
              <a:schemeClr val="tx1"/>
            </a:solidFill>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34390" y="130714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课外拓展</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331640" y="2283718"/>
            <a:ext cx="6728356" cy="330835"/>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中除了能够生成随机整数之外，还能不能生成其他类型的数字？比如</a:t>
            </a:r>
            <a:r>
              <a:rPr lang="en-US" altLang="zh-CN" sz="1200" dirty="0">
                <a:latin typeface="微软雅黑" panose="020B0503020204020204" pitchFamily="34" charset="-122"/>
                <a:ea typeface="微软雅黑" panose="020B0503020204020204" pitchFamily="34" charset="-122"/>
              </a:rPr>
              <a:t>float</a:t>
            </a:r>
            <a:r>
              <a:rPr lang="zh-CN" altLang="en-US" sz="1200" dirty="0">
                <a:latin typeface="微软雅黑" panose="020B0503020204020204" pitchFamily="34" charset="-122"/>
                <a:ea typeface="微软雅黑" panose="020B0503020204020204" pitchFamily="34" charset="-122"/>
              </a:rPr>
              <a:t>类型。</a:t>
            </a:r>
            <a:endParaRPr lang="zh-CN" altLang="en-US" sz="1200" dirty="0">
              <a:latin typeface="微软雅黑" panose="020B0503020204020204" pitchFamily="34" charset="-122"/>
              <a:ea typeface="微软雅黑" panose="020B0503020204020204" pitchFamily="34" charset="-122"/>
            </a:endParaRPr>
          </a:p>
        </p:txBody>
      </p:sp>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if</a:t>
            </a:r>
            <a:r>
              <a:rPr lang="zh-CN" altLang="en-US" sz="2400" b="1" dirty="0">
                <a:solidFill>
                  <a:srgbClr val="595959"/>
                </a:solidFill>
                <a:latin typeface="微软雅黑" panose="020B0503020204020204" pitchFamily="34" charset="-122"/>
                <a:ea typeface="微软雅黑" panose="020B0503020204020204" pitchFamily="34" charset="-122"/>
              </a:rPr>
              <a:t>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sz="2000" b="1" dirty="0">
                <a:latin typeface="微软雅黑" panose="020B0503020204020204" pitchFamily="34" charset="-122"/>
                <a:ea typeface="微软雅黑" panose="020B0503020204020204" pitchFamily="34" charset="-122"/>
              </a:rPr>
              <a:t>猜拳游戏</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猜拳游戏的步骤分析</a:t>
            </a:r>
            <a:endParaRPr lang="zh-CN"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猜拳游戏的功能实现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随机数</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猜拳游戏：随机数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三目运算符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6112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能够将上个案例的固定数据换成随机整数</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12.1</a:t>
            </a:r>
            <a:r>
              <a:rPr lang="zh-CN" altLang="en-US" b="1" dirty="0">
                <a:solidFill>
                  <a:srgbClr val="404040"/>
                </a:solidFill>
                <a:latin typeface="微软雅黑" panose="020B0503020204020204" pitchFamily="34" charset="-122"/>
                <a:ea typeface="微软雅黑" panose="020B0503020204020204" pitchFamily="34" charset="-122"/>
                <a:sym typeface="+mn-ea"/>
              </a:rPr>
              <a:t> 猜拳游戏：随机数</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产生随机数如何控制范围？</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10260" y="88265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12.2 </a:t>
            </a:r>
            <a:r>
              <a:rPr lang="zh-CN" altLang="en-US" b="1" dirty="0">
                <a:solidFill>
                  <a:srgbClr val="404040"/>
                </a:solidFill>
                <a:latin typeface="微软雅黑" panose="020B0503020204020204" pitchFamily="34" charset="-122"/>
                <a:ea typeface="微软雅黑" panose="020B0503020204020204" pitchFamily="34" charset="-122"/>
                <a:sym typeface="+mn-ea"/>
              </a:rPr>
              <a:t>猜拳游戏：随机数</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9260" y="1853823"/>
            <a:ext cx="6728356" cy="2009775"/>
          </a:xfrm>
          <a:prstGeom prst="rect">
            <a:avLst/>
          </a:prstGeom>
        </p:spPr>
        <p:txBody>
          <a:bodyPr wrap="square">
            <a:spAutoFit/>
          </a:bodyPr>
          <a:p>
            <a:pPr marL="0" indent="0">
              <a:lnSpc>
                <a:spcPct val="130000"/>
              </a:lnSpc>
              <a:buFont typeface="Wingdings" panose="05000000000000000000" pitchFamily="2" charset="2"/>
              <a:buNone/>
            </a:pPr>
            <a:r>
              <a:rPr lang="zh-CN" altLang="en-US" sz="1200" b="1" dirty="0">
                <a:latin typeface="微软雅黑" panose="020B0503020204020204" pitchFamily="34" charset="-122"/>
                <a:ea typeface="微软雅黑" panose="020B0503020204020204" pitchFamily="34" charset="-122"/>
              </a:rPr>
              <a:t>思路解析</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判断对象：</a:t>
            </a:r>
            <a:r>
              <a:rPr lang="zh-CN" sz="1200" dirty="0">
                <a:latin typeface="微软雅黑" panose="020B0503020204020204" pitchFamily="34" charset="-122"/>
                <a:ea typeface="微软雅黑" panose="020B0503020204020204" pitchFamily="34" charset="-122"/>
              </a:rPr>
              <a:t>电脑、玩家</a:t>
            </a:r>
            <a:endParaRPr 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sz="1200" dirty="0">
                <a:latin typeface="微软雅黑" panose="020B0503020204020204" pitchFamily="34" charset="-122"/>
                <a:ea typeface="微软雅黑" panose="020B0503020204020204" pitchFamily="34" charset="-122"/>
              </a:rPr>
              <a:t>       前提条件：玩家手动输入数据、程序产生的随机数据</a:t>
            </a:r>
            <a:endParaRPr 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判断条件：猜拳游戏的规则</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逻辑思路：玩家输入数字代替出拳数据，由于电脑接受的是字符串数据，所以应该把数据强制转换成整形；电脑数据由随机数产生，导入</a:t>
            </a:r>
            <a:r>
              <a:rPr lang="en-US" altLang="zh-CN" sz="1200" dirty="0">
                <a:latin typeface="微软雅黑" panose="020B0503020204020204" pitchFamily="34" charset="-122"/>
                <a:ea typeface="微软雅黑" panose="020B0503020204020204" pitchFamily="34" charset="-122"/>
              </a:rPr>
              <a:t>random</a:t>
            </a:r>
            <a:r>
              <a:rPr lang="zh-CN" altLang="en-US" sz="1200" dirty="0">
                <a:latin typeface="微软雅黑" panose="020B0503020204020204" pitchFamily="34" charset="-122"/>
                <a:ea typeface="微软雅黑" panose="020B0503020204020204" pitchFamily="34" charset="-122"/>
              </a:rPr>
              <a:t>模块，调用</a:t>
            </a:r>
            <a:r>
              <a:rPr lang="en-US" altLang="zh-CN" sz="1200" dirty="0">
                <a:latin typeface="微软雅黑" panose="020B0503020204020204" pitchFamily="34" charset="-122"/>
                <a:ea typeface="微软雅黑" panose="020B0503020204020204" pitchFamily="34" charset="-122"/>
              </a:rPr>
              <a:t>randint</a:t>
            </a:r>
            <a:r>
              <a:rPr lang="zh-CN" altLang="en-US" sz="1200" dirty="0">
                <a:latin typeface="微软雅黑" panose="020B0503020204020204" pitchFamily="34" charset="-122"/>
                <a:ea typeface="微软雅黑" panose="020B0503020204020204" pitchFamily="34" charset="-122"/>
              </a:rPr>
              <a:t>方法即可，之后将玩家数据与随机数据按照猜拳游戏的规则进行比较</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sz="2000" b="1" dirty="0">
                <a:latin typeface="微软雅黑" panose="020B0503020204020204" pitchFamily="34" charset="-122"/>
                <a:ea typeface="微软雅黑" panose="020B0503020204020204" pitchFamily="34" charset="-122"/>
              </a:rPr>
              <a:t>猜拳游戏</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猜拳游戏的步骤分析</a:t>
            </a:r>
            <a:endParaRPr lang="zh-CN"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猜拳游戏的功能实现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随机数</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猜拳游戏：随机数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三目运算符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9000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能够理解并正确使用三目运算符</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2762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13.1</a:t>
            </a:r>
            <a:r>
              <a:rPr lang="zh-CN" altLang="en-US" b="1" dirty="0">
                <a:solidFill>
                  <a:srgbClr val="404040"/>
                </a:solidFill>
                <a:latin typeface="微软雅黑" panose="020B0503020204020204" pitchFamily="34" charset="-122"/>
                <a:ea typeface="微软雅黑" panose="020B0503020204020204" pitchFamily="34" charset="-122"/>
                <a:sym typeface="+mn-ea"/>
              </a:rPr>
              <a:t> 三目运算符</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三目运算符的语法是什么？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10260" y="88265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a:t>
            </a:r>
            <a:r>
              <a:rPr lang="en-US" b="1" dirty="0">
                <a:solidFill>
                  <a:srgbClr val="404040"/>
                </a:solidFill>
                <a:latin typeface="微软雅黑" panose="020B0503020204020204" pitchFamily="34" charset="-122"/>
                <a:ea typeface="微软雅黑" panose="020B0503020204020204" pitchFamily="34" charset="-122"/>
                <a:sym typeface="+mn-ea"/>
              </a:rPr>
              <a:t>3.2 </a:t>
            </a:r>
            <a:r>
              <a:rPr lang="zh-CN" altLang="en-US" b="1" dirty="0">
                <a:solidFill>
                  <a:srgbClr val="404040"/>
                </a:solidFill>
                <a:latin typeface="微软雅黑" panose="020B0503020204020204" pitchFamily="34" charset="-122"/>
                <a:ea typeface="微软雅黑" panose="020B0503020204020204" pitchFamily="34" charset="-122"/>
                <a:sym typeface="+mn-ea"/>
              </a:rPr>
              <a:t>三目运算符</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9260" y="1853823"/>
            <a:ext cx="6728356" cy="570865"/>
          </a:xfrm>
          <a:prstGeom prst="rect">
            <a:avLst/>
          </a:prstGeom>
        </p:spPr>
        <p:txBody>
          <a:bodyPr wrap="square">
            <a:spAutoFit/>
          </a:bodyPr>
          <a:p>
            <a:pPr marL="0" indent="0">
              <a:lnSpc>
                <a:spcPct val="130000"/>
              </a:lnSpc>
              <a:buFont typeface="Wingdings" panose="05000000000000000000" pitchFamily="2" charset="2"/>
              <a:buNone/>
            </a:pPr>
            <a:r>
              <a:rPr lang="zh-CN" altLang="en-US" sz="1200" b="1" dirty="0">
                <a:latin typeface="微软雅黑" panose="020B0503020204020204" pitchFamily="34" charset="-122"/>
                <a:ea typeface="微软雅黑" panose="020B0503020204020204" pitchFamily="34" charset="-122"/>
              </a:rPr>
              <a:t>应用场景</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当写到左图的逻辑时，可用三目运算符写成右图形式。</a:t>
            </a:r>
            <a:endParaRPr lang="zh-CN" altLang="en-US" sz="1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90065" y="2729230"/>
            <a:ext cx="1630680" cy="1508760"/>
          </a:xfrm>
          <a:prstGeom prst="rect">
            <a:avLst/>
          </a:prstGeom>
          <a:ln w="3175">
            <a:solidFill>
              <a:srgbClr val="17375E"/>
            </a:solidFill>
          </a:ln>
        </p:spPr>
      </p:pic>
      <p:pic>
        <p:nvPicPr>
          <p:cNvPr id="3" name="图片 2"/>
          <p:cNvPicPr>
            <a:picLocks noChangeAspect="1"/>
          </p:cNvPicPr>
          <p:nvPr/>
        </p:nvPicPr>
        <p:blipFill>
          <a:blip r:embed="rId2"/>
          <a:stretch>
            <a:fillRect/>
          </a:stretch>
        </p:blipFill>
        <p:spPr>
          <a:xfrm>
            <a:off x="4578350" y="3053080"/>
            <a:ext cx="2278380" cy="86106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11.2 </a:t>
            </a:r>
            <a:r>
              <a:rPr lang="zh-CN" altLang="en-US" b="1" dirty="0">
                <a:solidFill>
                  <a:srgbClr val="404040"/>
                </a:solidFill>
                <a:latin typeface="微软雅黑" panose="020B0503020204020204" pitchFamily="34" charset="-122"/>
                <a:ea typeface="微软雅黑" panose="020B0503020204020204" pitchFamily="34" charset="-122"/>
                <a:sym typeface="+mn-ea"/>
              </a:rPr>
              <a:t>类型转换的作用</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391920" y="1773555"/>
            <a:ext cx="6602095" cy="330835"/>
          </a:xfrm>
          <a:prstGeom prst="rect">
            <a:avLst/>
          </a:prstGeom>
        </p:spPr>
        <p:txBody>
          <a:bodyPr wrap="square">
            <a:spAutoFit/>
          </a:bodyPr>
          <a:lstStyle/>
          <a:p>
            <a:pPr marL="0" indent="0">
              <a:lnSpc>
                <a:spcPct val="130000"/>
              </a:lnSpc>
              <a:buFont typeface="Wingdings" panose="05000000000000000000" pitchFamily="2" charset="2"/>
              <a:buNone/>
            </a:pPr>
            <a:r>
              <a:rPr lang="zh-CN" sz="1200" dirty="0">
                <a:latin typeface="微软雅黑" panose="020B0503020204020204" pitchFamily="34" charset="-122"/>
                <a:ea typeface="微软雅黑" panose="020B0503020204020204" pitchFamily="34" charset="-122"/>
              </a:rPr>
              <a:t>用户输入的数据是字符串类型，可以用类型转换将字符串类型转换为相应的数据类型。</a:t>
            </a:r>
            <a:endParaRPr lang="zh-CN"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类型转换</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4" name="图片 3" descr="Snipaste_2019-09-24_11-51-51"/>
          <p:cNvPicPr>
            <a:picLocks noChangeAspect="1"/>
          </p:cNvPicPr>
          <p:nvPr/>
        </p:nvPicPr>
        <p:blipFill>
          <a:blip r:embed="rId1"/>
          <a:stretch>
            <a:fillRect/>
          </a:stretch>
        </p:blipFill>
        <p:spPr>
          <a:xfrm>
            <a:off x="1580515" y="2348230"/>
            <a:ext cx="5450840" cy="2229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331640" y="2283718"/>
            <a:ext cx="6728356" cy="81026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b="1" dirty="0">
                <a:latin typeface="微软雅黑" panose="020B0503020204020204" pitchFamily="34" charset="-122"/>
                <a:ea typeface="微软雅黑" panose="020B0503020204020204" pitchFamily="34" charset="-122"/>
              </a:rPr>
              <a:t>编程实现</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定义变量</a:t>
            </a:r>
            <a:r>
              <a:rPr lang="en-US" altLang="zh-CN" sz="1200" dirty="0">
                <a:latin typeface="微软雅黑" panose="020B0503020204020204" pitchFamily="34" charset="-122"/>
                <a:ea typeface="微软雅黑" panose="020B0503020204020204" pitchFamily="34" charset="-122"/>
              </a:rPr>
              <a:t>a = 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 = 3 </a:t>
            </a:r>
            <a:r>
              <a:rPr lang="zh-CN" altLang="en-US" sz="1200" dirty="0">
                <a:latin typeface="微软雅黑" panose="020B0503020204020204" pitchFamily="34" charset="-122"/>
                <a:ea typeface="微软雅黑" panose="020B0503020204020204" pitchFamily="34" charset="-122"/>
              </a:rPr>
              <a:t>，用三目运算符实现判断</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跟</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的大小关系，如果</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大于</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则返回</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的平方；否则返回</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9217" name="标题占位符 1"/>
          <p:cNvSpPr txBox="1">
            <a:spLocks noChangeArrowheads="1"/>
          </p:cNvSpPr>
          <p:nvPr/>
        </p:nvSpPr>
        <p:spPr bwMode="auto">
          <a:xfrm>
            <a:off x="572770" y="63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猜拳游戏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44429" y="1368524"/>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类型转换</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体验数据类型转换</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数据类型转换函数</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0778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能够使用常用的数据类型转换函数</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类型转换</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12.1</a:t>
            </a:r>
            <a:r>
              <a:rPr lang="zh-CN" altLang="en-US" b="1" dirty="0">
                <a:solidFill>
                  <a:srgbClr val="404040"/>
                </a:solidFill>
                <a:latin typeface="微软雅黑" panose="020B0503020204020204" pitchFamily="34" charset="-122"/>
                <a:ea typeface="微软雅黑" panose="020B0503020204020204" pitchFamily="34" charset="-122"/>
                <a:sym typeface="+mn-ea"/>
              </a:rPr>
              <a:t> 数据类型转换函数</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常用的数据类型转换函数有哪些？</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11.2 </a:t>
            </a:r>
            <a:r>
              <a:rPr lang="zh-CN" altLang="en-US" b="1" dirty="0">
                <a:solidFill>
                  <a:srgbClr val="404040"/>
                </a:solidFill>
                <a:latin typeface="微软雅黑" panose="020B0503020204020204" pitchFamily="34" charset="-122"/>
                <a:ea typeface="微软雅黑" panose="020B0503020204020204" pitchFamily="34" charset="-122"/>
                <a:sym typeface="+mn-ea"/>
              </a:rPr>
              <a:t>常用类型转换函数</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324610" y="2017395"/>
            <a:ext cx="6602095" cy="1769745"/>
          </a:xfrm>
          <a:prstGeom prst="rect">
            <a:avLst/>
          </a:prstGeom>
        </p:spPr>
        <p:txBody>
          <a:bodyPr wrap="square">
            <a:spAutoFit/>
          </a:bodyPr>
          <a:lstStyle/>
          <a:p>
            <a:pPr marL="0" indent="0">
              <a:lnSpc>
                <a:spcPct val="130000"/>
              </a:lnSpc>
              <a:buFont typeface="Wingdings" panose="05000000000000000000" pitchFamily="2" charset="2"/>
              <a:buNone/>
            </a:pPr>
            <a:r>
              <a:rPr lang="zh-CN" sz="1200" b="1" dirty="0">
                <a:latin typeface="微软雅黑" panose="020B0503020204020204" pitchFamily="34" charset="-122"/>
                <a:ea typeface="微软雅黑" panose="020B0503020204020204" pitchFamily="34" charset="-122"/>
              </a:rPr>
              <a:t>常用类型转换函数</a:t>
            </a:r>
            <a:r>
              <a:rPr lang="zh-CN" sz="1200" dirty="0">
                <a:latin typeface="微软雅黑" panose="020B0503020204020204" pitchFamily="34" charset="-122"/>
                <a:ea typeface="微软雅黑" panose="020B0503020204020204" pitchFamily="34" charset="-122"/>
              </a:rPr>
              <a:t>：</a:t>
            </a:r>
            <a:endParaRPr 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        int( x )                          </a:t>
            </a:r>
            <a:r>
              <a:rPr lang="zh-CN" altLang="en-US" sz="1200" dirty="0">
                <a:latin typeface="微软雅黑" panose="020B0503020204020204" pitchFamily="34" charset="-122"/>
                <a:ea typeface="微软雅黑" panose="020B0503020204020204" pitchFamily="34" charset="-122"/>
              </a:rPr>
              <a:t>将</a:t>
            </a:r>
            <a:r>
              <a:rPr lang="en-US" altLang="zh-CN" sz="1200" dirty="0">
                <a:latin typeface="微软雅黑" panose="020B0503020204020204" pitchFamily="34" charset="-122"/>
                <a:ea typeface="微软雅黑" panose="020B0503020204020204" pitchFamily="34" charset="-122"/>
              </a:rPr>
              <a:t>x</a:t>
            </a:r>
            <a:r>
              <a:rPr lang="zh-CN" altLang="en-US" sz="1200" dirty="0">
                <a:latin typeface="微软雅黑" panose="020B0503020204020204" pitchFamily="34" charset="-122"/>
                <a:ea typeface="微软雅黑" panose="020B0503020204020204" pitchFamily="34" charset="-122"/>
              </a:rPr>
              <a:t>转换为一个整数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float( x )  </a:t>
            </a: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rPr>
              <a:t>将</a:t>
            </a:r>
            <a:r>
              <a:rPr lang="en-US" altLang="zh-CN" sz="1200" dirty="0">
                <a:latin typeface="微软雅黑" panose="020B0503020204020204" pitchFamily="34" charset="-122"/>
                <a:ea typeface="微软雅黑" panose="020B0503020204020204" pitchFamily="34" charset="-122"/>
              </a:rPr>
              <a:t>x</a:t>
            </a:r>
            <a:r>
              <a:rPr lang="zh-CN" altLang="en-US" sz="1200" dirty="0">
                <a:latin typeface="微软雅黑" panose="020B0503020204020204" pitchFamily="34" charset="-122"/>
                <a:ea typeface="微软雅黑" panose="020B0503020204020204" pitchFamily="34" charset="-122"/>
              </a:rPr>
              <a:t>转换为一个浮点数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str( x )     </a:t>
            </a: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rPr>
              <a:t>将</a:t>
            </a:r>
            <a:r>
              <a:rPr lang="en-US" altLang="zh-CN" sz="1200" dirty="0">
                <a:latin typeface="微软雅黑" panose="020B0503020204020204" pitchFamily="34" charset="-122"/>
                <a:ea typeface="微软雅黑" panose="020B0503020204020204" pitchFamily="34" charset="-122"/>
              </a:rPr>
              <a:t>x</a:t>
            </a:r>
            <a:r>
              <a:rPr lang="zh-CN" altLang="en-US" sz="1200" dirty="0">
                <a:latin typeface="微软雅黑" panose="020B0503020204020204" pitchFamily="34" charset="-122"/>
                <a:ea typeface="微软雅黑" panose="020B0503020204020204" pitchFamily="34" charset="-122"/>
              </a:rPr>
              <a:t>转换为一个字符串</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eval( x )   </a:t>
            </a: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rPr>
              <a:t>将</a:t>
            </a:r>
            <a:r>
              <a:rPr lang="en-US" altLang="zh-CN" sz="1200" dirty="0">
                <a:latin typeface="微软雅黑" panose="020B0503020204020204" pitchFamily="34" charset="-122"/>
                <a:ea typeface="微软雅黑" panose="020B0503020204020204" pitchFamily="34" charset="-122"/>
              </a:rPr>
              <a:t>x</a:t>
            </a:r>
            <a:r>
              <a:rPr lang="zh-CN" altLang="en-US" sz="1200" dirty="0">
                <a:latin typeface="微软雅黑" panose="020B0503020204020204" pitchFamily="34" charset="-122"/>
                <a:ea typeface="微软雅黑" panose="020B0503020204020204" pitchFamily="34" charset="-122"/>
              </a:rPr>
              <a:t>转换为表达式字符串</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tuple( s ) </a:t>
            </a: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rPr>
              <a:t>将序列</a:t>
            </a:r>
            <a:r>
              <a:rPr lang="en-US" altLang="zh-CN" sz="1200" dirty="0">
                <a:latin typeface="微软雅黑" panose="020B0503020204020204" pitchFamily="34" charset="-122"/>
                <a:ea typeface="微软雅黑" panose="020B0503020204020204" pitchFamily="34" charset="-122"/>
              </a:rPr>
              <a:t>s</a:t>
            </a:r>
            <a:r>
              <a:rPr lang="zh-CN" altLang="en-US" sz="1200" dirty="0">
                <a:latin typeface="微软雅黑" panose="020B0503020204020204" pitchFamily="34" charset="-122"/>
                <a:ea typeface="微软雅黑" panose="020B0503020204020204" pitchFamily="34" charset="-122"/>
              </a:rPr>
              <a:t>转换成一个元组</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list( s )     </a:t>
            </a: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rPr>
              <a:t>将序列</a:t>
            </a:r>
            <a:r>
              <a:rPr lang="en-US" altLang="zh-CN" sz="1200" dirty="0">
                <a:latin typeface="微软雅黑" panose="020B0503020204020204" pitchFamily="34" charset="-122"/>
                <a:ea typeface="微软雅黑" panose="020B0503020204020204" pitchFamily="34" charset="-122"/>
              </a:rPr>
              <a:t>s</a:t>
            </a:r>
            <a:r>
              <a:rPr lang="zh-CN" altLang="en-US" sz="1200" dirty="0">
                <a:latin typeface="微软雅黑" panose="020B0503020204020204" pitchFamily="34" charset="-122"/>
                <a:ea typeface="微软雅黑" panose="020B0503020204020204" pitchFamily="34" charset="-122"/>
              </a:rPr>
              <a:t>转换成一个列表</a:t>
            </a:r>
            <a:endParaRPr lang="zh-CN" altLang="en-US"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类型转换</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84070" y="2098675"/>
            <a:ext cx="5548630" cy="129032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需求:</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收银员输入苹果的价格,单位:元/斤</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收银员输入用户购买苹果的重量,单位:斤</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计算并输出付款金额</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p:txBody>
      </p:sp>
      <p:sp>
        <p:nvSpPr>
          <p:cNvPr id="2"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4"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类型转换</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57764" y="1368524"/>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输入</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了解输入</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输入功能实现</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算数运算符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赋值运算符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复合赋值运算符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1888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能够说出运算符的类别</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14.1</a:t>
            </a:r>
            <a:r>
              <a:rPr lang="zh-CN" altLang="en-US" b="1" dirty="0">
                <a:solidFill>
                  <a:srgbClr val="404040"/>
                </a:solidFill>
                <a:latin typeface="微软雅黑" panose="020B0503020204020204" pitchFamily="34" charset="-122"/>
                <a:ea typeface="微软雅黑" panose="020B0503020204020204" pitchFamily="34" charset="-122"/>
                <a:sym typeface="+mn-ea"/>
              </a:rPr>
              <a:t> 运算符的分类</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运算符有哪些分类？</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14.2 </a:t>
            </a:r>
            <a:r>
              <a:rPr lang="zh-CN" altLang="en-US" b="1" dirty="0">
                <a:solidFill>
                  <a:srgbClr val="404040"/>
                </a:solidFill>
                <a:latin typeface="微软雅黑" panose="020B0503020204020204" pitchFamily="34" charset="-122"/>
                <a:ea typeface="微软雅黑" panose="020B0503020204020204" pitchFamily="34" charset="-122"/>
                <a:sym typeface="+mn-ea"/>
              </a:rPr>
              <a:t>运算符分类</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030730" y="1906905"/>
            <a:ext cx="3888740" cy="2489200"/>
          </a:xfrm>
          <a:prstGeom prst="rect">
            <a:avLst/>
          </a:prstGeom>
        </p:spPr>
        <p:txBody>
          <a:bodyPr wrap="square">
            <a:spAutoFit/>
          </a:bodyPr>
          <a:p>
            <a:pPr marL="285750" indent="-285750">
              <a:lnSpc>
                <a:spcPct val="13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算数运算符</a:t>
            </a:r>
            <a:endParaRPr lang="zh-CN" altLang="en-US" sz="12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赋值运算符</a:t>
            </a:r>
            <a:endParaRPr lang="zh-CN" altLang="en-US" sz="12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endParaRPr lang="zh-CN" altLang="en-US" sz="12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复合赋值运算符</a:t>
            </a:r>
            <a:endParaRPr lang="zh-CN" altLang="en-US" sz="12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endParaRPr lang="zh-CN" altLang="en-US" sz="12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比较运算符</a:t>
            </a:r>
            <a:endParaRPr lang="zh-CN" altLang="en-US" sz="12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endParaRPr lang="zh-CN" altLang="en-US" sz="12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逻辑运算符</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算数运算符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赋值运算符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复合赋值运算符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9000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能够认识并使用常用算数运算符</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15.1</a:t>
            </a:r>
            <a:r>
              <a:rPr lang="zh-CN" altLang="en-US" b="1" dirty="0">
                <a:solidFill>
                  <a:srgbClr val="404040"/>
                </a:solidFill>
                <a:latin typeface="微软雅黑" panose="020B0503020204020204" pitchFamily="34" charset="-122"/>
                <a:ea typeface="微软雅黑" panose="020B0503020204020204" pitchFamily="34" charset="-122"/>
                <a:sym typeface="+mn-ea"/>
              </a:rPr>
              <a:t> 运算符的分类</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算数运算符有哪些？</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57555" y="87376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14.2 </a:t>
            </a:r>
            <a:r>
              <a:rPr lang="zh-CN" altLang="en-US" b="1" dirty="0">
                <a:solidFill>
                  <a:srgbClr val="404040"/>
                </a:solidFill>
                <a:latin typeface="微软雅黑" panose="020B0503020204020204" pitchFamily="34" charset="-122"/>
                <a:ea typeface="微软雅黑" panose="020B0503020204020204" pitchFamily="34" charset="-122"/>
                <a:sym typeface="+mn-ea"/>
              </a:rPr>
              <a:t>算数运算符</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1722120" y="1400810"/>
            <a:ext cx="5953125" cy="3390265"/>
          </a:xfrm>
          <a:prstGeom prst="rect">
            <a:avLst/>
          </a:prstGeom>
          <a:ln w="3175">
            <a:solidFill>
              <a:schemeClr val="tx1"/>
            </a:solidFill>
          </a:ln>
        </p:spPr>
      </p:pic>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619930" y="2093853"/>
            <a:ext cx="6728356" cy="81026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编程实现：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计算表达式 </a:t>
            </a:r>
            <a:r>
              <a:rPr lang="en-US" altLang="zh-CN" sz="1200" dirty="0">
                <a:latin typeface="微软雅黑" panose="020B0503020204020204" pitchFamily="34" charset="-122"/>
                <a:ea typeface="微软雅黑" panose="020B0503020204020204" pitchFamily="34" charset="-122"/>
              </a:rPr>
              <a:t>1+2*3+9/3.0+10%4  </a:t>
            </a:r>
            <a:r>
              <a:rPr lang="zh-CN" altLang="en-US" sz="1200" dirty="0">
                <a:latin typeface="微软雅黑" panose="020B0503020204020204" pitchFamily="34" charset="-122"/>
                <a:ea typeface="微软雅黑" panose="020B0503020204020204" pitchFamily="34" charset="-122"/>
              </a:rPr>
              <a:t>的结果是多少？</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计算表达式 </a:t>
            </a:r>
            <a:r>
              <a:rPr lang="en-US" altLang="zh-CN" sz="1200" dirty="0">
                <a:latin typeface="微软雅黑" panose="020B0503020204020204" pitchFamily="34" charset="-122"/>
                <a:ea typeface="微软雅黑" panose="020B0503020204020204" pitchFamily="34" charset="-122"/>
              </a:rPr>
              <a:t>1+3**2+4*2+(1+2)%3+10//4</a:t>
            </a:r>
            <a:r>
              <a:rPr lang="zh-CN" altLang="en-US" sz="1200" dirty="0">
                <a:latin typeface="微软雅黑" panose="020B0503020204020204" pitchFamily="34" charset="-122"/>
                <a:ea typeface="微软雅黑" panose="020B0503020204020204" pitchFamily="34" charset="-122"/>
              </a:rPr>
              <a:t>的结果是多少？</a:t>
            </a:r>
            <a:endParaRPr lang="zh-CN" altLang="en-US"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算数运算符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赋值运算符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复合赋值运算符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722245" cy="521970"/>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能够说出输入功能的应用场景 </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66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能够熟练使用赋值运算符</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16.1</a:t>
            </a:r>
            <a:r>
              <a:rPr lang="zh-CN" altLang="en-US" b="1" dirty="0">
                <a:solidFill>
                  <a:srgbClr val="404040"/>
                </a:solidFill>
                <a:latin typeface="微软雅黑" panose="020B0503020204020204" pitchFamily="34" charset="-122"/>
                <a:ea typeface="微软雅黑" panose="020B0503020204020204" pitchFamily="34" charset="-122"/>
                <a:sym typeface="+mn-ea"/>
              </a:rPr>
              <a:t> 赋值运算符</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赋值运算符如何使用？</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57555" y="87376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16.2 </a:t>
            </a:r>
            <a:r>
              <a:rPr lang="zh-CN" altLang="en-US" b="1" dirty="0">
                <a:solidFill>
                  <a:srgbClr val="404040"/>
                </a:solidFill>
                <a:latin typeface="微软雅黑" panose="020B0503020204020204" pitchFamily="34" charset="-122"/>
                <a:ea typeface="微软雅黑" panose="020B0503020204020204" pitchFamily="34" charset="-122"/>
                <a:sym typeface="+mn-ea"/>
              </a:rPr>
              <a:t>赋值运算符</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359535" y="2082800"/>
            <a:ext cx="6831330" cy="786765"/>
          </a:xfrm>
          <a:prstGeom prst="rect">
            <a:avLst/>
          </a:prstGeom>
          <a:ln w="3175">
            <a:solidFill>
              <a:schemeClr val="tx1"/>
            </a:solidFill>
          </a:ln>
        </p:spPr>
      </p:pic>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57555" y="87376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16.3 </a:t>
            </a:r>
            <a:r>
              <a:rPr lang="zh-CN" altLang="en-US" b="1" dirty="0">
                <a:solidFill>
                  <a:srgbClr val="404040"/>
                </a:solidFill>
                <a:latin typeface="微软雅黑" panose="020B0503020204020204" pitchFamily="34" charset="-122"/>
                <a:ea typeface="微软雅黑" panose="020B0503020204020204" pitchFamily="34" charset="-122"/>
                <a:sym typeface="+mn-ea"/>
              </a:rPr>
              <a:t>赋值运算符的使用方式</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1207815" y="1611253"/>
            <a:ext cx="6728356" cy="2249170"/>
          </a:xfrm>
          <a:prstGeom prst="rect">
            <a:avLst/>
          </a:prstGeom>
        </p:spPr>
        <p:txBody>
          <a:bodyPr wrap="square">
            <a:spAutoFit/>
          </a:bodyPr>
          <a:p>
            <a:pPr marL="0" indent="0">
              <a:lnSpc>
                <a:spcPct val="130000"/>
              </a:lnSpc>
              <a:buFont typeface="Wingdings" panose="05000000000000000000" pitchFamily="2" charset="2"/>
              <a:buNone/>
            </a:pPr>
            <a:r>
              <a:rPr lang="zh-CN" sz="1200" dirty="0">
                <a:latin typeface="微软雅黑" panose="020B0503020204020204" pitchFamily="34" charset="-122"/>
                <a:ea typeface="微软雅黑" panose="020B0503020204020204" pitchFamily="34" charset="-122"/>
              </a:rPr>
              <a:t>单个变量赋值：</a:t>
            </a:r>
            <a:endParaRPr 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变量名 </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多个变量赋值：</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变量名</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，变量名</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变量名</a:t>
            </a:r>
            <a:r>
              <a:rPr lang="en-US" altLang="zh-CN" sz="1200" dirty="0">
                <a:latin typeface="微软雅黑" panose="020B0503020204020204" pitchFamily="34" charset="-122"/>
                <a:ea typeface="微软雅黑" panose="020B0503020204020204" pitchFamily="34" charset="-122"/>
              </a:rPr>
              <a:t>n = </a:t>
            </a:r>
            <a:r>
              <a:rPr lang="zh-CN" altLang="en-US" sz="1200" dirty="0">
                <a:latin typeface="微软雅黑" panose="020B0503020204020204" pitchFamily="34" charset="-122"/>
                <a:ea typeface="微软雅黑" panose="020B0503020204020204" pitchFamily="34" charset="-122"/>
              </a:rPr>
              <a:t>数据</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，数据</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数据</a:t>
            </a:r>
            <a:r>
              <a:rPr lang="en-US" altLang="zh-CN" sz="1200" dirty="0">
                <a:latin typeface="微软雅黑" panose="020B0503020204020204" pitchFamily="34" charset="-122"/>
                <a:ea typeface="微软雅黑" panose="020B0503020204020204" pitchFamily="34" charset="-122"/>
              </a:rPr>
              <a:t>n</a:t>
            </a:r>
            <a:endParaRPr lang="en-US" alt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多个变量赋相同值：</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sym typeface="+mn-ea"/>
              </a:rPr>
              <a:t>变量名</a:t>
            </a:r>
            <a:r>
              <a:rPr lang="en-US" altLang="zh-CN" sz="1200" dirty="0">
                <a:latin typeface="微软雅黑" panose="020B0503020204020204" pitchFamily="34" charset="-122"/>
                <a:ea typeface="微软雅黑" panose="020B0503020204020204" pitchFamily="34" charset="-122"/>
                <a:sym typeface="+mn-ea"/>
              </a:rPr>
              <a:t>1</a:t>
            </a:r>
            <a:r>
              <a:rPr lang="zh-CN" altLang="en-US" sz="1200" dirty="0">
                <a:latin typeface="微软雅黑" panose="020B0503020204020204" pitchFamily="34" charset="-122"/>
                <a:ea typeface="微软雅黑" panose="020B0503020204020204" pitchFamily="34" charset="-122"/>
                <a:sym typeface="+mn-ea"/>
              </a:rPr>
              <a:t>，变量名</a:t>
            </a:r>
            <a:r>
              <a:rPr lang="en-US" altLang="zh-CN" sz="1200" dirty="0">
                <a:latin typeface="微软雅黑" panose="020B0503020204020204" pitchFamily="34" charset="-122"/>
                <a:ea typeface="微软雅黑" panose="020B0503020204020204" pitchFamily="34" charset="-122"/>
                <a:sym typeface="+mn-ea"/>
              </a:rPr>
              <a:t>2.....</a:t>
            </a:r>
            <a:r>
              <a:rPr lang="zh-CN" altLang="en-US" sz="1200" dirty="0">
                <a:latin typeface="微软雅黑" panose="020B0503020204020204" pitchFamily="34" charset="-122"/>
                <a:ea typeface="微软雅黑" panose="020B0503020204020204" pitchFamily="34" charset="-122"/>
                <a:sym typeface="+mn-ea"/>
              </a:rPr>
              <a:t>变量名</a:t>
            </a:r>
            <a:r>
              <a:rPr lang="en-US" altLang="zh-CN" sz="1200" dirty="0">
                <a:latin typeface="微软雅黑" panose="020B0503020204020204" pitchFamily="34" charset="-122"/>
                <a:ea typeface="微软雅黑" panose="020B0503020204020204" pitchFamily="34" charset="-122"/>
                <a:sym typeface="+mn-ea"/>
              </a:rPr>
              <a:t>n = </a:t>
            </a:r>
            <a:r>
              <a:rPr lang="zh-CN" altLang="en-US" sz="1200" dirty="0">
                <a:latin typeface="微软雅黑" panose="020B0503020204020204" pitchFamily="34" charset="-122"/>
                <a:ea typeface="微软雅黑" panose="020B0503020204020204" pitchFamily="34" charset="-122"/>
                <a:sym typeface="+mn-ea"/>
              </a:rPr>
              <a:t>数据</a:t>
            </a: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sym typeface="+mn-ea"/>
              </a:rPr>
              <a:t>注意：</a:t>
            </a: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在执行了赋值语句之后，变量中存储的其实是数据的内存地址的引用。等到对变量进行操作的时候，</a:t>
            </a:r>
            <a:r>
              <a:rPr lang="en-US" altLang="zh-CN" sz="1200" dirty="0">
                <a:latin typeface="微软雅黑" panose="020B0503020204020204" pitchFamily="34" charset="-122"/>
                <a:ea typeface="微软雅黑" panose="020B0503020204020204" pitchFamily="34" charset="-122"/>
                <a:sym typeface="+mn-ea"/>
              </a:rPr>
              <a:t>python</a:t>
            </a:r>
            <a:r>
              <a:rPr lang="zh-CN" altLang="en-US" sz="1200" dirty="0">
                <a:latin typeface="微软雅黑" panose="020B0503020204020204" pitchFamily="34" charset="-122"/>
                <a:ea typeface="微软雅黑" panose="020B0503020204020204" pitchFamily="34" charset="-122"/>
                <a:sym typeface="+mn-ea"/>
              </a:rPr>
              <a:t>解释器会根据变量中存储的地址引用找到真实的数据。</a:t>
            </a:r>
            <a:endParaRPr lang="zh-CN" altLang="en-US" sz="1200" dirty="0">
              <a:latin typeface="微软雅黑" panose="020B0503020204020204" pitchFamily="34" charset="-122"/>
              <a:ea typeface="微软雅黑" panose="020B0503020204020204" pitchFamily="34" charset="-122"/>
              <a:sym typeface="+mn-ea"/>
            </a:endParaRPr>
          </a:p>
        </p:txBody>
      </p:sp>
      <p:sp>
        <p:nvSpPr>
          <p:cNvPr id="4"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算数运算符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复合赋值运算符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255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能够理解并正确使用复合赋值运算符</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17.1</a:t>
            </a:r>
            <a:r>
              <a:rPr lang="zh-CN" altLang="en-US" b="1" dirty="0">
                <a:solidFill>
                  <a:srgbClr val="404040"/>
                </a:solidFill>
                <a:latin typeface="微软雅黑" panose="020B0503020204020204" pitchFamily="34" charset="-122"/>
                <a:ea typeface="微软雅黑" panose="020B0503020204020204" pitchFamily="34" charset="-122"/>
                <a:sym typeface="+mn-ea"/>
              </a:rPr>
              <a:t> 复合赋值运算符</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复合赋值运算符的作用是什么？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57555" y="87376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17.2 </a:t>
            </a:r>
            <a:r>
              <a:rPr lang="zh-CN" altLang="en-US" b="1" dirty="0">
                <a:solidFill>
                  <a:srgbClr val="404040"/>
                </a:solidFill>
                <a:latin typeface="微软雅黑" panose="020B0503020204020204" pitchFamily="34" charset="-122"/>
                <a:ea typeface="微软雅黑" panose="020B0503020204020204" pitchFamily="34" charset="-122"/>
                <a:sym typeface="+mn-ea"/>
              </a:rPr>
              <a:t>赋值运算符</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1423035" y="1447165"/>
            <a:ext cx="6571615" cy="2941320"/>
          </a:xfrm>
          <a:prstGeom prst="rect">
            <a:avLst/>
          </a:prstGeom>
          <a:ln w="3175">
            <a:solidFill>
              <a:schemeClr val="tx1"/>
            </a:solidFill>
          </a:ln>
        </p:spPr>
      </p:pic>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57555" y="87376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17.3 </a:t>
            </a:r>
            <a:r>
              <a:rPr lang="zh-CN" altLang="en-US" b="1" dirty="0">
                <a:solidFill>
                  <a:srgbClr val="404040"/>
                </a:solidFill>
                <a:latin typeface="微软雅黑" panose="020B0503020204020204" pitchFamily="34" charset="-122"/>
                <a:ea typeface="微软雅黑" panose="020B0503020204020204" pitchFamily="34" charset="-122"/>
                <a:sym typeface="+mn-ea"/>
              </a:rPr>
              <a:t>复合赋值运算符</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1207815" y="1850013"/>
            <a:ext cx="6728356" cy="570865"/>
          </a:xfrm>
          <a:prstGeom prst="rect">
            <a:avLst/>
          </a:prstGeom>
        </p:spPr>
        <p:txBody>
          <a:bodyPr wrap="square">
            <a:spAutoFit/>
          </a:bodyPr>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sym typeface="+mn-ea"/>
              </a:rPr>
              <a:t>当某个变量使用了复合赋值运算符之后，这个变量就完成了自己做运算并且赋值给自己的功能</a:t>
            </a: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494280" y="2636520"/>
            <a:ext cx="3855720" cy="1592580"/>
          </a:xfrm>
          <a:prstGeom prst="rect">
            <a:avLst/>
          </a:prstGeom>
          <a:ln w="3175">
            <a:solidFill>
              <a:schemeClr val="tx1"/>
            </a:solid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287825" y="2087503"/>
            <a:ext cx="6728356" cy="570865"/>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编程实现：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定义变量</a:t>
            </a:r>
            <a:r>
              <a:rPr lang="en-US" altLang="zh-CN" sz="1200" dirty="0">
                <a:latin typeface="微软雅黑" panose="020B0503020204020204" pitchFamily="34" charset="-122"/>
                <a:ea typeface="微软雅黑" panose="020B0503020204020204" pitchFamily="34" charset="-122"/>
              </a:rPr>
              <a:t>a = 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 = 3</a:t>
            </a:r>
            <a:r>
              <a:rPr lang="zh-CN" altLang="en-US" sz="1200" dirty="0">
                <a:latin typeface="微软雅黑" panose="020B0503020204020204" pitchFamily="34" charset="-122"/>
                <a:ea typeface="微软雅黑" panose="020B0503020204020204" pitchFamily="34" charset="-122"/>
              </a:rPr>
              <a:t>，使用复合赋值运算符实现将</a:t>
            </a:r>
            <a:r>
              <a:rPr lang="en-US" altLang="zh-CN" sz="1200" dirty="0">
                <a:latin typeface="微软雅黑" panose="020B0503020204020204" pitchFamily="34" charset="-122"/>
                <a:ea typeface="微软雅黑" panose="020B0503020204020204" pitchFamily="34" charset="-122"/>
              </a:rPr>
              <a:t>a*b</a:t>
            </a:r>
            <a:r>
              <a:rPr lang="zh-CN" altLang="en-US" sz="1200" dirty="0">
                <a:latin typeface="微软雅黑" panose="020B0503020204020204" pitchFamily="34" charset="-122"/>
                <a:ea typeface="微软雅黑" panose="020B0503020204020204" pitchFamily="34" charset="-122"/>
              </a:rPr>
              <a:t>的结果赋值给</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，并检验正确性。</a:t>
            </a:r>
            <a:r>
              <a:rPr lang="en-US" altLang="zh-CN" sz="1200" dirty="0">
                <a:latin typeface="微软雅黑" panose="020B0503020204020204" pitchFamily="34" charset="-122"/>
                <a:ea typeface="微软雅黑" panose="020B0503020204020204" pitchFamily="34" charset="-122"/>
              </a:rPr>
              <a:t> </a:t>
            </a:r>
            <a:endParaRPr lang="en-US" altLang="zh-CN"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输入</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9.1</a:t>
            </a:r>
            <a:r>
              <a:rPr lang="zh-CN" altLang="en-US" b="1" dirty="0">
                <a:solidFill>
                  <a:srgbClr val="404040"/>
                </a:solidFill>
                <a:latin typeface="微软雅黑" panose="020B0503020204020204" pitchFamily="34" charset="-122"/>
                <a:ea typeface="微软雅黑" panose="020B0503020204020204" pitchFamily="34" charset="-122"/>
                <a:sym typeface="+mn-ea"/>
              </a:rPr>
              <a:t> 了解输入</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en-US" altLang="zh-CN"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什么是输入？</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算数运算符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403923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理解</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解释器执行复合赋值运算符的顺序</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524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18.1</a:t>
            </a:r>
            <a:r>
              <a:rPr lang="zh-CN" altLang="en-US" b="1" dirty="0">
                <a:solidFill>
                  <a:srgbClr val="404040"/>
                </a:solidFill>
                <a:latin typeface="微软雅黑" panose="020B0503020204020204" pitchFamily="34" charset="-122"/>
                <a:ea typeface="微软雅黑" panose="020B0503020204020204" pitchFamily="34" charset="-122"/>
                <a:sym typeface="+mn-ea"/>
              </a:rPr>
              <a:t> 复合赋值运算符的注意点</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复合赋值运算符的执行顺序是什么？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57555" y="87376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18.2 </a:t>
            </a:r>
            <a:r>
              <a:rPr lang="zh-CN" altLang="en-US" b="1" dirty="0">
                <a:solidFill>
                  <a:srgbClr val="404040"/>
                </a:solidFill>
                <a:latin typeface="微软雅黑" panose="020B0503020204020204" pitchFamily="34" charset="-122"/>
                <a:ea typeface="微软雅黑" panose="020B0503020204020204" pitchFamily="34" charset="-122"/>
                <a:sym typeface="+mn-ea"/>
              </a:rPr>
              <a:t>复合赋值运算</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1207815" y="2086868"/>
            <a:ext cx="6728356" cy="810260"/>
          </a:xfrm>
          <a:prstGeom prst="rect">
            <a:avLst/>
          </a:prstGeom>
        </p:spPr>
        <p:txBody>
          <a:bodyPr wrap="square">
            <a:spAutoFit/>
          </a:bodyPr>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sym typeface="+mn-ea"/>
              </a:rPr>
              <a:t>复合赋值运算符的执行顺序：</a:t>
            </a: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sym typeface="+mn-ea"/>
              </a:rPr>
              <a:t>       先计算复合运算符的计算部分，最后执行赋值操作。</a:t>
            </a: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50135" y="2851150"/>
            <a:ext cx="3970020" cy="155448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算数运算符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0778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能够理解并且正确使用比较运算符</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19.1</a:t>
            </a:r>
            <a:r>
              <a:rPr lang="zh-CN" altLang="en-US" b="1" dirty="0">
                <a:solidFill>
                  <a:srgbClr val="404040"/>
                </a:solidFill>
                <a:latin typeface="微软雅黑" panose="020B0503020204020204" pitchFamily="34" charset="-122"/>
                <a:ea typeface="微软雅黑" panose="020B0503020204020204" pitchFamily="34" charset="-122"/>
                <a:sym typeface="+mn-ea"/>
              </a:rPr>
              <a:t> 比较运算符</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比较运算符的作用是什么？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07815" y="2086868"/>
            <a:ext cx="6728356" cy="570865"/>
          </a:xfrm>
          <a:prstGeom prst="rect">
            <a:avLst/>
          </a:prstGeom>
        </p:spPr>
        <p:txBody>
          <a:bodyPr wrap="square">
            <a:spAutoFit/>
          </a:bodyPr>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p:txBody>
      </p:sp>
      <p:sp>
        <p:nvSpPr>
          <p:cNvPr id="3" name="TextBox 6"/>
          <p:cNvSpPr txBox="1">
            <a:spLocks noChangeArrowheads="1"/>
          </p:cNvSpPr>
          <p:nvPr/>
        </p:nvSpPr>
        <p:spPr bwMode="auto">
          <a:xfrm>
            <a:off x="744855" y="79057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19.1</a:t>
            </a:r>
            <a:r>
              <a:rPr lang="zh-CN" altLang="en-US" b="1" dirty="0">
                <a:solidFill>
                  <a:srgbClr val="404040"/>
                </a:solidFill>
                <a:latin typeface="微软雅黑" panose="020B0503020204020204" pitchFamily="34" charset="-122"/>
                <a:ea typeface="微软雅黑" panose="020B0503020204020204" pitchFamily="34" charset="-122"/>
                <a:sym typeface="+mn-ea"/>
              </a:rPr>
              <a:t> 比较运算符</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1875790" y="1339215"/>
            <a:ext cx="5076190" cy="3373120"/>
          </a:xfrm>
          <a:prstGeom prst="rect">
            <a:avLst/>
          </a:prstGeom>
          <a:ln w="3175">
            <a:solidFill>
              <a:srgbClr val="17375E"/>
            </a:solidFill>
          </a:ln>
        </p:spPr>
      </p:pic>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算数运算符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0778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能够理解并且正确使用逻辑运算符</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9.2 </a:t>
            </a:r>
            <a:r>
              <a:rPr lang="zh-CN" altLang="en-US" b="1" dirty="0">
                <a:solidFill>
                  <a:srgbClr val="404040"/>
                </a:solidFill>
                <a:latin typeface="微软雅黑" panose="020B0503020204020204" pitchFamily="34" charset="-122"/>
                <a:ea typeface="微软雅黑" panose="020B0503020204020204" pitchFamily="34" charset="-122"/>
                <a:sym typeface="+mn-ea"/>
              </a:rPr>
              <a:t>理解输入功能</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276985" y="1732915"/>
            <a:ext cx="5548630" cy="330835"/>
          </a:xfrm>
          <a:prstGeom prst="rect">
            <a:avLst/>
          </a:prstGeom>
        </p:spPr>
        <p:txBody>
          <a:bodyPr wrap="square">
            <a:spAutoFit/>
          </a:bodyPr>
          <a:lstStyle/>
          <a:p>
            <a:pPr marL="0" indent="0">
              <a:lnSpc>
                <a:spcPct val="130000"/>
              </a:lnSpc>
              <a:buFont typeface="Wingdings" panose="05000000000000000000" pitchFamily="2" charset="2"/>
              <a:buNone/>
            </a:pPr>
            <a:r>
              <a:rPr lang="zh-CN"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中，程序接受用户输入的数据的功能就是输入</a:t>
            </a:r>
            <a:endParaRPr lang="zh-CN" altLang="en-US"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输入</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579370" y="2233295"/>
            <a:ext cx="3810000" cy="243840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20.1</a:t>
            </a:r>
            <a:r>
              <a:rPr lang="zh-CN" altLang="en-US" b="1" dirty="0">
                <a:solidFill>
                  <a:srgbClr val="404040"/>
                </a:solidFill>
                <a:latin typeface="微软雅黑" panose="020B0503020204020204" pitchFamily="34" charset="-122"/>
                <a:ea typeface="微软雅黑" panose="020B0503020204020204" pitchFamily="34" charset="-122"/>
                <a:sym typeface="+mn-ea"/>
              </a:rPr>
              <a:t> 逻辑运算符</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逻辑运算符的作用是什么？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07815" y="2086868"/>
            <a:ext cx="6728356" cy="570865"/>
          </a:xfrm>
          <a:prstGeom prst="rect">
            <a:avLst/>
          </a:prstGeom>
        </p:spPr>
        <p:txBody>
          <a:bodyPr wrap="square">
            <a:spAutoFit/>
          </a:bodyPr>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p:txBody>
      </p:sp>
      <p:sp>
        <p:nvSpPr>
          <p:cNvPr id="3" name="TextBox 6"/>
          <p:cNvSpPr txBox="1">
            <a:spLocks noChangeArrowheads="1"/>
          </p:cNvSpPr>
          <p:nvPr/>
        </p:nvSpPr>
        <p:spPr bwMode="auto">
          <a:xfrm>
            <a:off x="744855" y="90678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20.1</a:t>
            </a:r>
            <a:r>
              <a:rPr lang="zh-CN" altLang="en-US" b="1" dirty="0">
                <a:solidFill>
                  <a:srgbClr val="404040"/>
                </a:solidFill>
                <a:latin typeface="微软雅黑" panose="020B0503020204020204" pitchFamily="34" charset="-122"/>
                <a:ea typeface="微软雅黑" panose="020B0503020204020204" pitchFamily="34" charset="-122"/>
                <a:sym typeface="+mn-ea"/>
              </a:rPr>
              <a:t> 逻辑运算符</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1800860" y="1773555"/>
            <a:ext cx="5970905" cy="2357120"/>
          </a:xfrm>
          <a:prstGeom prst="rect">
            <a:avLst/>
          </a:prstGeom>
          <a:ln w="3175">
            <a:solidFill>
              <a:schemeClr val="tx1"/>
            </a:solidFill>
          </a:ln>
        </p:spPr>
      </p:pic>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805985" y="2046863"/>
            <a:ext cx="6728356" cy="105029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动脑思考：</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a = 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 = 1, c = 3</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d = 5</a:t>
            </a:r>
            <a:endParaRPr lang="en-US" alt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那么</a:t>
            </a:r>
            <a:r>
              <a:rPr lang="en-US" altLang="zh-CN" sz="1200" dirty="0">
                <a:latin typeface="微软雅黑" panose="020B0503020204020204" pitchFamily="34" charset="-122"/>
                <a:ea typeface="微软雅黑" panose="020B0503020204020204" pitchFamily="34" charset="-122"/>
              </a:rPr>
              <a:t>print( a*b&lt;d**a  and  d&lt;5 )</a:t>
            </a:r>
            <a:r>
              <a:rPr lang="zh-CN" altLang="en-US" sz="1200" dirty="0">
                <a:latin typeface="微软雅黑" panose="020B0503020204020204" pitchFamily="34" charset="-122"/>
                <a:ea typeface="微软雅黑" panose="020B0503020204020204" pitchFamily="34" charset="-122"/>
              </a:rPr>
              <a:t>的结果是什么？</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en-US" altLang="zh-CN"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算数运算符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7890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能够理解在逻辑比较运算符中小括号的使用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21.1</a:t>
            </a:r>
            <a:r>
              <a:rPr lang="zh-CN" altLang="en-US" b="1" dirty="0">
                <a:solidFill>
                  <a:srgbClr val="404040"/>
                </a:solidFill>
                <a:latin typeface="微软雅黑" panose="020B0503020204020204" pitchFamily="34" charset="-122"/>
                <a:ea typeface="微软雅黑" panose="020B0503020204020204" pitchFamily="34" charset="-122"/>
                <a:sym typeface="+mn-ea"/>
              </a:rPr>
              <a:t> 逻辑运算符</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课堂讲解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加小括号的作用是什么？</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07815" y="2086868"/>
            <a:ext cx="6728356" cy="570865"/>
          </a:xfrm>
          <a:prstGeom prst="rect">
            <a:avLst/>
          </a:prstGeom>
        </p:spPr>
        <p:txBody>
          <a:bodyPr wrap="square">
            <a:spAutoFit/>
          </a:bodyPr>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p:txBody>
      </p:sp>
      <p:sp>
        <p:nvSpPr>
          <p:cNvPr id="3" name="TextBox 6"/>
          <p:cNvSpPr txBox="1">
            <a:spLocks noChangeArrowheads="1"/>
          </p:cNvSpPr>
          <p:nvPr/>
        </p:nvSpPr>
        <p:spPr bwMode="auto">
          <a:xfrm>
            <a:off x="744855" y="90678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21.1</a:t>
            </a:r>
            <a:r>
              <a:rPr lang="zh-CN" altLang="en-US" b="1" dirty="0">
                <a:solidFill>
                  <a:srgbClr val="404040"/>
                </a:solidFill>
                <a:latin typeface="微软雅黑" panose="020B0503020204020204" pitchFamily="34" charset="-122"/>
                <a:ea typeface="微软雅黑" panose="020B0503020204020204" pitchFamily="34" charset="-122"/>
                <a:sym typeface="+mn-ea"/>
              </a:rPr>
              <a:t> 逻辑运算符中小括号的使用</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1343705" y="1516003"/>
            <a:ext cx="6728356" cy="330835"/>
          </a:xfrm>
          <a:prstGeom prst="rect">
            <a:avLst/>
          </a:prstGeom>
        </p:spPr>
        <p:txBody>
          <a:bodyPr wrap="square">
            <a:spAutoFit/>
          </a:bodyPr>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在逻辑运算符中加上小括号，一来可以提升表达式运算的优先级，二来可以增加代码的可读性</a:t>
            </a:r>
            <a:endParaRPr lang="en-US" altLang="zh-CN" sz="1200" dirty="0">
              <a:latin typeface="微软雅黑" panose="020B0503020204020204" pitchFamily="34" charset="-122"/>
              <a:ea typeface="微软雅黑" panose="020B0503020204020204" pitchFamily="34" charset="-122"/>
            </a:endParaRPr>
          </a:p>
        </p:txBody>
      </p:sp>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560320" y="1946910"/>
            <a:ext cx="3210560" cy="291084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算数运算符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7222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能够理解数字之间的逻辑运算</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07815" y="2086868"/>
            <a:ext cx="6728356" cy="570865"/>
          </a:xfrm>
          <a:prstGeom prst="rect">
            <a:avLst/>
          </a:prstGeom>
        </p:spPr>
        <p:txBody>
          <a:bodyPr wrap="square">
            <a:spAutoFit/>
          </a:bodyPr>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p:txBody>
      </p:sp>
      <p:sp>
        <p:nvSpPr>
          <p:cNvPr id="3" name="TextBox 6"/>
          <p:cNvSpPr txBox="1">
            <a:spLocks noChangeArrowheads="1"/>
          </p:cNvSpPr>
          <p:nvPr/>
        </p:nvSpPr>
        <p:spPr bwMode="auto">
          <a:xfrm>
            <a:off x="744855" y="90678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22.1</a:t>
            </a:r>
            <a:r>
              <a:rPr lang="zh-CN" altLang="en-US" b="1" dirty="0">
                <a:solidFill>
                  <a:srgbClr val="404040"/>
                </a:solidFill>
                <a:latin typeface="微软雅黑" panose="020B0503020204020204" pitchFamily="34" charset="-122"/>
                <a:ea typeface="微软雅黑" panose="020B0503020204020204" pitchFamily="34" charset="-122"/>
                <a:sym typeface="+mn-ea"/>
              </a:rPr>
              <a:t> 数字参与逻辑运算</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1296715" y="1416308"/>
            <a:ext cx="6728356" cy="810260"/>
          </a:xfrm>
          <a:prstGeom prst="rect">
            <a:avLst/>
          </a:prstGeom>
        </p:spPr>
        <p:txBody>
          <a:bodyPr wrap="square">
            <a:spAutoFit/>
          </a:bodyPr>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and</a:t>
            </a:r>
            <a:r>
              <a:rPr lang="zh-CN" altLang="en-US" sz="1200" dirty="0">
                <a:latin typeface="微软雅黑" panose="020B0503020204020204" pitchFamily="34" charset="-122"/>
                <a:ea typeface="微软雅黑" panose="020B0503020204020204" pitchFamily="34" charset="-122"/>
              </a:rPr>
              <a:t>运算符：只要有一个值为</a:t>
            </a:r>
            <a:r>
              <a:rPr lang="en-US" altLang="zh-CN" sz="1200" dirty="0">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，则结果为</a:t>
            </a:r>
            <a:r>
              <a:rPr lang="en-US" altLang="zh-CN" sz="1200" dirty="0">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，否则结果为最后一个数字</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or</a:t>
            </a:r>
            <a:r>
              <a:rPr lang="zh-CN" altLang="en-US" sz="1200" dirty="0">
                <a:latin typeface="微软雅黑" panose="020B0503020204020204" pitchFamily="34" charset="-122"/>
                <a:ea typeface="微软雅黑" panose="020B0503020204020204" pitchFamily="34" charset="-122"/>
              </a:rPr>
              <a:t>运算符：只有所有的值为</a:t>
            </a:r>
            <a:r>
              <a:rPr lang="en-US" altLang="zh-CN" sz="1200" dirty="0">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，结果才为</a:t>
            </a:r>
            <a:r>
              <a:rPr lang="en-US" altLang="zh-CN" sz="1200" dirty="0">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，否则结果为第一个非</a:t>
            </a:r>
            <a:r>
              <a:rPr lang="en-US" altLang="zh-CN" sz="1200" dirty="0">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数字</a:t>
            </a:r>
            <a:endParaRPr lang="zh-CN" altLang="en-US" sz="1200" dirty="0">
              <a:latin typeface="微软雅黑" panose="020B0503020204020204" pitchFamily="34" charset="-122"/>
              <a:ea typeface="微软雅黑" panose="020B0503020204020204" pitchFamily="34" charset="-122"/>
            </a:endParaRPr>
          </a:p>
        </p:txBody>
      </p:sp>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016635" y="2657475"/>
            <a:ext cx="1798320" cy="1615440"/>
          </a:xfrm>
          <a:prstGeom prst="rect">
            <a:avLst/>
          </a:prstGeom>
          <a:ln w="3175">
            <a:solidFill>
              <a:schemeClr val="tx1"/>
            </a:solidFill>
          </a:ln>
        </p:spPr>
      </p:pic>
      <p:pic>
        <p:nvPicPr>
          <p:cNvPr id="8" name="图片 7"/>
          <p:cNvPicPr>
            <a:picLocks noChangeAspect="1"/>
          </p:cNvPicPr>
          <p:nvPr/>
        </p:nvPicPr>
        <p:blipFill>
          <a:blip r:embed="rId2"/>
          <a:stretch>
            <a:fillRect/>
          </a:stretch>
        </p:blipFill>
        <p:spPr>
          <a:xfrm>
            <a:off x="2895600" y="2657475"/>
            <a:ext cx="1798320" cy="1592580"/>
          </a:xfrm>
          <a:prstGeom prst="rect">
            <a:avLst/>
          </a:prstGeom>
          <a:ln w="3175">
            <a:solidFill>
              <a:schemeClr val="tx1"/>
            </a:solidFill>
          </a:ln>
        </p:spPr>
      </p:pic>
      <p:pic>
        <p:nvPicPr>
          <p:cNvPr id="9" name="图片 8"/>
          <p:cNvPicPr>
            <a:picLocks noChangeAspect="1"/>
          </p:cNvPicPr>
          <p:nvPr/>
        </p:nvPicPr>
        <p:blipFill>
          <a:blip r:embed="rId3"/>
          <a:stretch>
            <a:fillRect/>
          </a:stretch>
        </p:blipFill>
        <p:spPr>
          <a:xfrm>
            <a:off x="4944110" y="2665095"/>
            <a:ext cx="1851660" cy="1577340"/>
          </a:xfrm>
          <a:prstGeom prst="rect">
            <a:avLst/>
          </a:prstGeom>
          <a:ln w="3175">
            <a:solidFill>
              <a:schemeClr val="tx1"/>
            </a:solidFill>
          </a:ln>
        </p:spPr>
      </p:pic>
      <p:pic>
        <p:nvPicPr>
          <p:cNvPr id="10" name="图片 9"/>
          <p:cNvPicPr>
            <a:picLocks noChangeAspect="1"/>
          </p:cNvPicPr>
          <p:nvPr/>
        </p:nvPicPr>
        <p:blipFill>
          <a:blip r:embed="rId4"/>
          <a:stretch>
            <a:fillRect/>
          </a:stretch>
        </p:blipFill>
        <p:spPr>
          <a:xfrm>
            <a:off x="6979285" y="2657475"/>
            <a:ext cx="1501140" cy="157734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57764" y="1368524"/>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输入</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了解输入</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输入功能实现</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24694" y="1199614"/>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运算符</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运算符的分类</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算数运算符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复合赋值运算符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复合赋值注意点</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2" name="TextBox 9"/>
          <p:cNvSpPr txBox="1">
            <a:spLocks noChangeArrowheads="1"/>
          </p:cNvSpPr>
          <p:nvPr/>
        </p:nvSpPr>
        <p:spPr bwMode="auto">
          <a:xfrm>
            <a:off x="6101080" y="1049020"/>
            <a:ext cx="398589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200000"/>
              </a:lnSpc>
              <a:buClr>
                <a:srgbClr val="262626"/>
              </a:buClr>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比较运算符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逻辑运算符</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逻辑运算符书写习惯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sym typeface="+mn-ea"/>
              </a:rPr>
              <a:t>数字的逻辑运算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sym typeface="+mn-ea"/>
              </a:rPr>
              <a:t>运算符总结</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1207815" y="2086868"/>
            <a:ext cx="6728356" cy="570865"/>
          </a:xfrm>
          <a:prstGeom prst="rect">
            <a:avLst/>
          </a:prstGeom>
        </p:spPr>
        <p:txBody>
          <a:bodyPr wrap="square">
            <a:spAutoFit/>
          </a:bodyPr>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p:txBody>
      </p:sp>
      <p:sp>
        <p:nvSpPr>
          <p:cNvPr id="3" name="TextBox 6"/>
          <p:cNvSpPr txBox="1">
            <a:spLocks noChangeArrowheads="1"/>
          </p:cNvSpPr>
          <p:nvPr/>
        </p:nvSpPr>
        <p:spPr bwMode="auto">
          <a:xfrm>
            <a:off x="744855" y="90678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22.1</a:t>
            </a:r>
            <a:r>
              <a:rPr lang="zh-CN" altLang="en-US" b="1" dirty="0">
                <a:solidFill>
                  <a:srgbClr val="404040"/>
                </a:solidFill>
                <a:latin typeface="微软雅黑" panose="020B0503020204020204" pitchFamily="34" charset="-122"/>
                <a:ea typeface="微软雅黑" panose="020B0503020204020204" pitchFamily="34" charset="-122"/>
                <a:sym typeface="+mn-ea"/>
              </a:rPr>
              <a:t> 数字参与逻辑运算</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1309415" y="1811913"/>
            <a:ext cx="6728356" cy="2249170"/>
          </a:xfrm>
          <a:prstGeom prst="rect">
            <a:avLst/>
          </a:prstGeom>
        </p:spPr>
        <p:txBody>
          <a:bodyPr wrap="square">
            <a:spAutoFit/>
          </a:bodyPr>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算术运算符</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赋值运算符</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复合赋值运算符</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比较运算符</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逻辑运算符</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90149" y="1199614"/>
            <a:ext cx="4319588"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条件判断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if</a:t>
            </a:r>
            <a:r>
              <a:rPr lang="zh-CN" altLang="en-US" sz="1200" dirty="0">
                <a:solidFill>
                  <a:srgbClr val="FF0000"/>
                </a:solidFill>
                <a:latin typeface="微软雅黑" panose="020B0503020204020204" pitchFamily="34" charset="-122"/>
                <a:ea typeface="微软雅黑" panose="020B0503020204020204" pitchFamily="34" charset="-122"/>
              </a:rPr>
              <a:t>的作用和用法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体验if</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网吧上网（简单版）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网吧上网（进阶版）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if..else</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语句的执行流程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47586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能够说出</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语句的应用场景</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24.1</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altLang="zh-CN" b="1" dirty="0">
                <a:solidFill>
                  <a:srgbClr val="404040"/>
                </a:solidFill>
                <a:latin typeface="微软雅黑" panose="020B0503020204020204" pitchFamily="34" charset="-122"/>
                <a:ea typeface="微软雅黑" panose="020B0503020204020204" pitchFamily="34" charset="-122"/>
                <a:sym typeface="+mn-ea"/>
              </a:rPr>
              <a:t>if</a:t>
            </a:r>
            <a:r>
              <a:rPr lang="zh-CN" altLang="en-US" b="1" dirty="0">
                <a:solidFill>
                  <a:srgbClr val="404040"/>
                </a:solidFill>
                <a:latin typeface="微软雅黑" panose="020B0503020204020204" pitchFamily="34" charset="-122"/>
                <a:ea typeface="微软雅黑" panose="020B0503020204020204" pitchFamily="34" charset="-122"/>
                <a:sym typeface="+mn-ea"/>
              </a:rPr>
              <a:t>的作用和语法</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语句的应用场景是什么？</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1207815" y="2086868"/>
            <a:ext cx="6728356" cy="570865"/>
          </a:xfrm>
          <a:prstGeom prst="rect">
            <a:avLst/>
          </a:prstGeom>
        </p:spPr>
        <p:txBody>
          <a:bodyPr wrap="square">
            <a:spAutoFit/>
          </a:bodyPr>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a:p>
            <a:pPr marL="0" indent="0">
              <a:lnSpc>
                <a:spcPct val="130000"/>
              </a:lnSpc>
              <a:buFont typeface="Wingdings" panose="05000000000000000000" pitchFamily="2" charset="2"/>
              <a:buNone/>
            </a:pPr>
            <a:endParaRPr lang="zh-CN" altLang="en-US" sz="1200" dirty="0">
              <a:latin typeface="微软雅黑" panose="020B0503020204020204" pitchFamily="34" charset="-122"/>
              <a:ea typeface="微软雅黑" panose="020B0503020204020204" pitchFamily="34" charset="-122"/>
              <a:sym typeface="+mn-ea"/>
            </a:endParaRPr>
          </a:p>
        </p:txBody>
      </p:sp>
      <p:sp>
        <p:nvSpPr>
          <p:cNvPr id="3" name="TextBox 6"/>
          <p:cNvSpPr txBox="1">
            <a:spLocks noChangeArrowheads="1"/>
          </p:cNvSpPr>
          <p:nvPr/>
        </p:nvSpPr>
        <p:spPr bwMode="auto">
          <a:xfrm>
            <a:off x="744855" y="906780"/>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24.2</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altLang="zh-CN" b="1" dirty="0">
                <a:solidFill>
                  <a:srgbClr val="404040"/>
                </a:solidFill>
                <a:latin typeface="微软雅黑" panose="020B0503020204020204" pitchFamily="34" charset="-122"/>
                <a:ea typeface="微软雅黑" panose="020B0503020204020204" pitchFamily="34" charset="-122"/>
                <a:sym typeface="+mn-ea"/>
              </a:rPr>
              <a:t>if</a:t>
            </a:r>
            <a:r>
              <a:rPr lang="zh-CN" altLang="en-US" b="1" dirty="0">
                <a:solidFill>
                  <a:srgbClr val="404040"/>
                </a:solidFill>
                <a:latin typeface="微软雅黑" panose="020B0503020204020204" pitchFamily="34" charset="-122"/>
                <a:ea typeface="微软雅黑" panose="020B0503020204020204" pitchFamily="34" charset="-122"/>
                <a:sym typeface="+mn-ea"/>
              </a:rPr>
              <a:t>语句的格式</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5895340" y="1941830"/>
            <a:ext cx="1866900" cy="1539240"/>
          </a:xfrm>
          <a:prstGeom prst="rect">
            <a:avLst/>
          </a:prstGeom>
          <a:ln w="3175">
            <a:solidFill>
              <a:schemeClr val="tx1"/>
            </a:solidFill>
          </a:ln>
        </p:spPr>
      </p:pic>
      <p:pic>
        <p:nvPicPr>
          <p:cNvPr id="7" name="图片 6"/>
          <p:cNvPicPr>
            <a:picLocks noChangeAspect="1"/>
          </p:cNvPicPr>
          <p:nvPr/>
        </p:nvPicPr>
        <p:blipFill>
          <a:blip r:embed="rId2"/>
          <a:stretch>
            <a:fillRect/>
          </a:stretch>
        </p:blipFill>
        <p:spPr>
          <a:xfrm>
            <a:off x="1438910" y="2086610"/>
            <a:ext cx="2987040" cy="139446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90149" y="1199614"/>
            <a:ext cx="4319588"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条件判断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的作用和用法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体验if</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网吧上网（简单版）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网吧上网（进阶版）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if..else</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语句的执行流程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12026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能够知道</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语句的作用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25.1</a:t>
            </a:r>
            <a:r>
              <a:rPr lang="zh-CN" altLang="en-US" b="1" dirty="0">
                <a:solidFill>
                  <a:srgbClr val="404040"/>
                </a:solidFill>
                <a:latin typeface="微软雅黑" panose="020B0503020204020204" pitchFamily="34" charset="-122"/>
                <a:ea typeface="微软雅黑" panose="020B0503020204020204" pitchFamily="34" charset="-122"/>
                <a:sym typeface="+mn-ea"/>
              </a:rPr>
              <a:t> 体验</a:t>
            </a:r>
            <a:r>
              <a:rPr lang="en-US" altLang="zh-CN" b="1" dirty="0">
                <a:solidFill>
                  <a:srgbClr val="404040"/>
                </a:solidFill>
                <a:latin typeface="微软雅黑" panose="020B0503020204020204" pitchFamily="34" charset="-122"/>
                <a:ea typeface="微软雅黑" panose="020B0503020204020204" pitchFamily="34" charset="-122"/>
                <a:sym typeface="+mn-ea"/>
              </a:rPr>
              <a:t>if-</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en-US" altLang="zh-CN"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语句的格式是什么？</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90149" y="1199614"/>
            <a:ext cx="4319588"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条件判断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的作用和用法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体验if</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网吧上网（简单版）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网吧上网（进阶版）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if..else</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语句的执行流程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136140"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学会正确使用输入功能</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65366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能够理解简单版上网的</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实例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25.1</a:t>
            </a:r>
            <a:r>
              <a:rPr lang="zh-CN" altLang="en-US" b="1" dirty="0">
                <a:solidFill>
                  <a:srgbClr val="404040"/>
                </a:solidFill>
                <a:latin typeface="微软雅黑" panose="020B0503020204020204" pitchFamily="34" charset="-122"/>
                <a:ea typeface="微软雅黑" panose="020B0503020204020204" pitchFamily="34" charset="-122"/>
                <a:sym typeface="+mn-ea"/>
              </a:rPr>
              <a:t> 上网（简单版）</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en-US" altLang="zh-CN"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条件判断时用到了什么符号？</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90149" y="1199614"/>
            <a:ext cx="4319588"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条件判断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的作用和用法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体验if</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网吧上网（简单版）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网吧上网（进阶版）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if..else</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语句的执行流程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47586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能够对输入的值进行</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判断</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26.1</a:t>
            </a:r>
            <a:r>
              <a:rPr lang="zh-CN" altLang="en-US" b="1" dirty="0">
                <a:solidFill>
                  <a:srgbClr val="404040"/>
                </a:solidFill>
                <a:latin typeface="微软雅黑" panose="020B0503020204020204" pitchFamily="34" charset="-122"/>
                <a:ea typeface="微软雅黑" panose="020B0503020204020204" pitchFamily="34" charset="-122"/>
                <a:sym typeface="+mn-ea"/>
              </a:rPr>
              <a:t> 上网（进阶版）</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en-US" altLang="zh-CN"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输入的数据是否全部可以直接进行判断？</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9290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26.1</a:t>
            </a:r>
            <a:r>
              <a:rPr lang="zh-CN" altLang="en-US" b="1" dirty="0">
                <a:solidFill>
                  <a:srgbClr val="404040"/>
                </a:solidFill>
                <a:latin typeface="微软雅黑" panose="020B0503020204020204" pitchFamily="34" charset="-122"/>
                <a:ea typeface="微软雅黑" panose="020B0503020204020204" pitchFamily="34" charset="-122"/>
                <a:sym typeface="+mn-ea"/>
              </a:rPr>
              <a:t> 上网（进阶版）</a:t>
            </a:r>
            <a:endParaRPr lang="en-US" altLang="zh-CN" b="1" dirty="0">
              <a:solidFill>
                <a:srgbClr val="40404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1242695" y="1342390"/>
            <a:ext cx="6470015" cy="570865"/>
          </a:xfrm>
          <a:prstGeom prst="rect">
            <a:avLst/>
          </a:prstGeom>
        </p:spPr>
        <p:txBody>
          <a:bodyPr wrap="square">
            <a:spAutoFit/>
          </a:bodyPr>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用户手动输入的年龄为字符串类型，无法直接与数字进行直接比较，所以联系前面所学过的知识，将字符串类型的数据进行强制转换之后再和数字进行比较。</a:t>
            </a:r>
            <a:endParaRPr lang="zh-CN" altLang="en-US" sz="1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888615" y="1974215"/>
            <a:ext cx="3177540" cy="2827020"/>
          </a:xfrm>
          <a:prstGeom prst="rect">
            <a:avLst/>
          </a:prstGeom>
          <a:ln w="3175">
            <a:solidFill>
              <a:schemeClr val="tx1"/>
            </a:solid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721530" y="2036703"/>
            <a:ext cx="6728356" cy="81026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编程实现：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手动输入分数，如果这个分数大于</a:t>
            </a:r>
            <a:r>
              <a:rPr lang="en-US" altLang="zh-CN" sz="1200" dirty="0">
                <a:latin typeface="微软雅黑" panose="020B0503020204020204" pitchFamily="34" charset="-122"/>
                <a:ea typeface="微软雅黑" panose="020B0503020204020204" pitchFamily="34" charset="-122"/>
              </a:rPr>
              <a:t>60</a:t>
            </a:r>
            <a:r>
              <a:rPr lang="zh-CN" altLang="en-US" sz="1200" dirty="0">
                <a:latin typeface="微软雅黑" panose="020B0503020204020204" pitchFamily="34" charset="-122"/>
                <a:ea typeface="微软雅黑" panose="020B0503020204020204" pitchFamily="34" charset="-122"/>
              </a:rPr>
              <a:t>分，那么输出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合格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en-US" altLang="zh-CN"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运算符</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zh-CN" altLang="en-US" sz="2400" b="1" dirty="0">
                <a:solidFill>
                  <a:srgbClr val="595959"/>
                </a:solidFill>
                <a:latin typeface="微软雅黑" panose="020B0503020204020204" pitchFamily="34" charset="-122"/>
                <a:ea typeface="微软雅黑" panose="020B0503020204020204" pitchFamily="34" charset="-122"/>
                <a:sym typeface="+mn-ea"/>
              </a:rPr>
              <a:t>补充</a:t>
            </a:r>
            <a:r>
              <a:rPr lang="en-US" altLang="zh-CN" sz="2400" b="1" dirty="0">
                <a:solidFill>
                  <a:srgbClr val="595959"/>
                </a:solidFill>
                <a:latin typeface="微软雅黑" panose="020B0503020204020204" pitchFamily="34" charset="-122"/>
                <a:ea typeface="微软雅黑" panose="020B0503020204020204" pitchFamily="34" charset="-122"/>
                <a:sym typeface="+mn-ea"/>
              </a:rPr>
              <a:t>:if</a:t>
            </a:r>
            <a:r>
              <a:rPr lang="zh-CN" altLang="en-US" sz="2400" b="1" dirty="0">
                <a:solidFill>
                  <a:srgbClr val="595959"/>
                </a:solidFill>
                <a:latin typeface="微软雅黑" panose="020B0503020204020204" pitchFamily="34" charset="-122"/>
                <a:ea typeface="微软雅黑" panose="020B0503020204020204" pitchFamily="34" charset="-122"/>
                <a:sym typeface="+mn-ea"/>
              </a:rPr>
              <a:t>语句使用逻辑运算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1242695" y="1342390"/>
            <a:ext cx="6470015" cy="810260"/>
          </a:xfrm>
          <a:prstGeom prst="rect">
            <a:avLst/>
          </a:prstGeom>
        </p:spPr>
        <p:txBody>
          <a:bodyPr wrap="square">
            <a:spAutoFit/>
          </a:bodyPr>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在程序开发中，执行结果 可能和 多个条件有关 比如 多个条件都成立才能执行，或者有一个条件成立就可以执行，这时就需要使用 逻辑运算符 逻辑运算符 可以把 多个条件 按照 逻辑 进行 连接，变成 更复杂的条件</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zh-CN" altLang="en-US" sz="2400" b="1" dirty="0">
                <a:solidFill>
                  <a:srgbClr val="595959"/>
                </a:solidFill>
                <a:latin typeface="微软雅黑" panose="020B0503020204020204" pitchFamily="34" charset="-122"/>
                <a:ea typeface="微软雅黑" panose="020B0503020204020204" pitchFamily="34" charset="-122"/>
                <a:sym typeface="+mn-ea"/>
              </a:rPr>
              <a:t>补充</a:t>
            </a:r>
            <a:r>
              <a:rPr lang="en-US" altLang="zh-CN" sz="2400" b="1" dirty="0">
                <a:solidFill>
                  <a:srgbClr val="595959"/>
                </a:solidFill>
                <a:latin typeface="微软雅黑" panose="020B0503020204020204" pitchFamily="34" charset="-122"/>
                <a:ea typeface="微软雅黑" panose="020B0503020204020204" pitchFamily="34" charset="-122"/>
                <a:sym typeface="+mn-ea"/>
              </a:rPr>
              <a:t>:if</a:t>
            </a:r>
            <a:r>
              <a:rPr lang="zh-CN" altLang="en-US" sz="2400" b="1" dirty="0">
                <a:solidFill>
                  <a:srgbClr val="595959"/>
                </a:solidFill>
                <a:latin typeface="微软雅黑" panose="020B0503020204020204" pitchFamily="34" charset="-122"/>
                <a:ea typeface="微软雅黑" panose="020B0503020204020204" pitchFamily="34" charset="-122"/>
                <a:sym typeface="+mn-ea"/>
              </a:rPr>
              <a:t>语句使用逻辑运算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1242695" y="1342390"/>
            <a:ext cx="6470015" cy="570865"/>
          </a:xfrm>
          <a:prstGeom prst="rect">
            <a:avLst/>
          </a:prstGeom>
        </p:spPr>
        <p:txBody>
          <a:bodyPr wrap="square">
            <a:spAutoFit/>
          </a:bodyPr>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输入年龄age，编写代码判断年龄是否正确,要求人的年龄在 0-120 之间</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输出年纪正常</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zh-CN" altLang="en-US" sz="2400" b="1" dirty="0">
                <a:solidFill>
                  <a:srgbClr val="595959"/>
                </a:solidFill>
                <a:latin typeface="微软雅黑" panose="020B0503020204020204" pitchFamily="34" charset="-122"/>
                <a:ea typeface="微软雅黑" panose="020B0503020204020204" pitchFamily="34" charset="-122"/>
                <a:sym typeface="+mn-ea"/>
              </a:rPr>
              <a:t>补充</a:t>
            </a:r>
            <a:r>
              <a:rPr lang="en-US" altLang="zh-CN" sz="2400" b="1" dirty="0">
                <a:solidFill>
                  <a:srgbClr val="595959"/>
                </a:solidFill>
                <a:latin typeface="微软雅黑" panose="020B0503020204020204" pitchFamily="34" charset="-122"/>
                <a:ea typeface="微软雅黑" panose="020B0503020204020204" pitchFamily="34" charset="-122"/>
                <a:sym typeface="+mn-ea"/>
              </a:rPr>
              <a:t>:if</a:t>
            </a:r>
            <a:r>
              <a:rPr lang="zh-CN" altLang="en-US" sz="2400" b="1" dirty="0">
                <a:solidFill>
                  <a:srgbClr val="595959"/>
                </a:solidFill>
                <a:latin typeface="微软雅黑" panose="020B0503020204020204" pitchFamily="34" charset="-122"/>
                <a:ea typeface="微软雅黑" panose="020B0503020204020204" pitchFamily="34" charset="-122"/>
                <a:sym typeface="+mn-ea"/>
              </a:rPr>
              <a:t>语句使用逻辑运算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1242695" y="1342390"/>
            <a:ext cx="6470015" cy="810260"/>
          </a:xfrm>
          <a:prstGeom prst="rect">
            <a:avLst/>
          </a:prstGeom>
        </p:spPr>
        <p:txBody>
          <a:bodyPr wrap="square">
            <a:spAutoFit/>
          </a:bodyPr>
          <a:p>
            <a:pPr marL="0" indent="0">
              <a:lnSpc>
                <a:spcPct val="130000"/>
              </a:lnSpc>
              <a:buFont typeface="Wingdings" panose="05000000000000000000" pitchFamily="2" charset="2"/>
              <a:buNone/>
            </a:pPr>
            <a:r>
              <a:rPr sz="1200" dirty="0">
                <a:latin typeface="微软雅黑" panose="020B0503020204020204" pitchFamily="34" charset="-122"/>
                <a:ea typeface="微软雅黑" panose="020B0503020204020204" pitchFamily="34" charset="-122"/>
              </a:rPr>
              <a:t>代码实现</a:t>
            </a:r>
            <a:endParaRPr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sz="1200" dirty="0">
                <a:latin typeface="微软雅黑" panose="020B0503020204020204" pitchFamily="34" charset="-122"/>
                <a:ea typeface="微软雅黑" panose="020B0503020204020204" pitchFamily="34" charset="-122"/>
              </a:rPr>
              <a:t>输入python成绩python_score和c语言成绩c_score，编写代码判断成绩,要求只要有一门成绩 &gt;</a:t>
            </a:r>
            <a:r>
              <a:rPr lang="en-US" sz="1200" dirty="0">
                <a:latin typeface="微软雅黑" panose="020B0503020204020204" pitchFamily="34" charset="-122"/>
                <a:ea typeface="微软雅黑" panose="020B0503020204020204" pitchFamily="34" charset="-122"/>
              </a:rPr>
              <a:t>=</a:t>
            </a:r>
            <a:r>
              <a:rPr sz="1200" dirty="0">
                <a:latin typeface="微软雅黑" panose="020B0503020204020204" pitchFamily="34" charset="-122"/>
                <a:ea typeface="微软雅黑" panose="020B0503020204020204" pitchFamily="34" charset="-122"/>
              </a:rPr>
              <a:t> 60 分就算合格</a:t>
            </a:r>
            <a:endParaRPr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输入</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10.1 </a:t>
            </a:r>
            <a:r>
              <a:rPr lang="zh-CN" altLang="en-US" b="1" dirty="0">
                <a:solidFill>
                  <a:srgbClr val="404040"/>
                </a:solidFill>
                <a:latin typeface="微软雅黑" panose="020B0503020204020204" pitchFamily="34" charset="-122"/>
                <a:ea typeface="微软雅黑" panose="020B0503020204020204" pitchFamily="34" charset="-122"/>
                <a:sym typeface="+mn-ea"/>
              </a:rPr>
              <a:t>输入功能实现</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 </a:t>
            </a:r>
            <a:endParaRPr lang="en-US" altLang="zh-CN"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如何实现输入功能？</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90149" y="1199614"/>
            <a:ext cx="4319588"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条件判断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的作用和用法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体验if</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网吧上网（简单版）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网吧上网（进阶版）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if..else</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if</a:t>
            </a:r>
            <a:r>
              <a:rPr lang="zh-CN" altLang="en-US" sz="1200" dirty="0">
                <a:latin typeface="微软雅黑" panose="020B0503020204020204" pitchFamily="34" charset="-122"/>
                <a:ea typeface="微软雅黑" panose="020B0503020204020204" pitchFamily="34" charset="-122"/>
              </a:rPr>
              <a:t>语句的执行流程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5190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能够理解并使用</a:t>
            </a:r>
            <a:r>
              <a:rPr lang="en-US" altLang="zh-CN" sz="1400" dirty="0">
                <a:latin typeface="微软雅黑" panose="020B0503020204020204" pitchFamily="34" charset="-122"/>
                <a:ea typeface="微软雅黑" panose="020B0503020204020204" pitchFamily="34" charset="-122"/>
              </a:rPr>
              <a:t>if-else</a:t>
            </a:r>
            <a:r>
              <a:rPr lang="zh-CN" altLang="en-US" sz="1400" dirty="0">
                <a:latin typeface="微软雅黑" panose="020B0503020204020204" pitchFamily="34" charset="-122"/>
                <a:ea typeface="微软雅黑" panose="020B0503020204020204" pitchFamily="34" charset="-122"/>
              </a:rPr>
              <a:t>语句</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27.1</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b="1" dirty="0">
                <a:solidFill>
                  <a:srgbClr val="404040"/>
                </a:solidFill>
                <a:latin typeface="微软雅黑" panose="020B0503020204020204" pitchFamily="34" charset="-122"/>
                <a:ea typeface="微软雅黑" panose="020B0503020204020204" pitchFamily="34" charset="-122"/>
                <a:sym typeface="+mn-ea"/>
              </a:rPr>
              <a:t>if..else</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1322070"/>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语句与</a:t>
            </a: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if-else</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有什么区别？</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32389"/>
            <a:ext cx="1488358" cy="10800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27.1</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altLang="zh-CN" b="1" dirty="0">
                <a:solidFill>
                  <a:srgbClr val="404040"/>
                </a:solidFill>
                <a:latin typeface="微软雅黑" panose="020B0503020204020204" pitchFamily="34" charset="-122"/>
                <a:ea typeface="微软雅黑" panose="020B0503020204020204" pitchFamily="34" charset="-122"/>
                <a:sym typeface="+mn-ea"/>
              </a:rPr>
              <a:t>if-else</a:t>
            </a:r>
            <a:endParaRPr lang="en-US" altLang="zh-CN" b="1" dirty="0">
              <a:solidFill>
                <a:srgbClr val="404040"/>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4914265" y="1894205"/>
            <a:ext cx="2110740" cy="2065020"/>
          </a:xfrm>
          <a:prstGeom prst="rect">
            <a:avLst/>
          </a:prstGeom>
          <a:ln w="3175">
            <a:solidFill>
              <a:schemeClr val="tx1"/>
            </a:solidFill>
          </a:ln>
        </p:spPr>
      </p:pic>
      <p:pic>
        <p:nvPicPr>
          <p:cNvPr id="4" name="图片 3"/>
          <p:cNvPicPr>
            <a:picLocks noChangeAspect="1"/>
          </p:cNvPicPr>
          <p:nvPr/>
        </p:nvPicPr>
        <p:blipFill>
          <a:blip r:embed="rId2"/>
          <a:stretch>
            <a:fillRect/>
          </a:stretch>
        </p:blipFill>
        <p:spPr>
          <a:xfrm>
            <a:off x="1615440" y="2023745"/>
            <a:ext cx="2339340" cy="193548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890149" y="1199614"/>
            <a:ext cx="4319588"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条件判断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a:t>
            </a:r>
            <a:r>
              <a:rPr lang="zh-CN" altLang="en-US" sz="1200" dirty="0">
                <a:solidFill>
                  <a:schemeClr val="tx1"/>
                </a:solidFill>
                <a:latin typeface="微软雅黑" panose="020B0503020204020204" pitchFamily="34" charset="-122"/>
                <a:ea typeface="微软雅黑" panose="020B0503020204020204" pitchFamily="34" charset="-122"/>
              </a:rPr>
              <a:t>的作用和用法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体验if</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网吧上网（简单版）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网吧上网（进阶版）</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if..else</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if</a:t>
            </a:r>
            <a:r>
              <a:rPr lang="zh-CN" altLang="en-US" sz="1200" dirty="0">
                <a:solidFill>
                  <a:srgbClr val="FF0000"/>
                </a:solidFill>
                <a:latin typeface="微软雅黑" panose="020B0503020204020204" pitchFamily="34" charset="-122"/>
                <a:ea typeface="微软雅黑" panose="020B0503020204020204" pitchFamily="34" charset="-122"/>
              </a:rPr>
              <a:t>语句的执行流程</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6968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a:t>
            </a:r>
            <a:r>
              <a:rPr lang="en-US" altLang="zh-CN" sz="1400" dirty="0">
                <a:latin typeface="微软雅黑" panose="020B0503020204020204" pitchFamily="34" charset="-122"/>
                <a:ea typeface="微软雅黑" panose="020B0503020204020204" pitchFamily="34" charset="-122"/>
              </a:rPr>
              <a:t>if-else</a:t>
            </a:r>
            <a:r>
              <a:rPr lang="zh-CN" altLang="en-US" sz="1400" dirty="0">
                <a:latin typeface="微软雅黑" panose="020B0503020204020204" pitchFamily="34" charset="-122"/>
                <a:ea typeface="微软雅黑" panose="020B0503020204020204" pitchFamily="34" charset="-122"/>
              </a:rPr>
              <a:t>语句执行流程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28.1</a:t>
            </a:r>
            <a:r>
              <a:rPr lang="zh-CN" altLang="en-US" b="1" dirty="0">
                <a:solidFill>
                  <a:srgbClr val="404040"/>
                </a:solidFill>
                <a:latin typeface="微软雅黑" panose="020B0503020204020204" pitchFamily="34" charset="-122"/>
                <a:ea typeface="微软雅黑" panose="020B0503020204020204" pitchFamily="34" charset="-122"/>
                <a:sym typeface="+mn-ea"/>
              </a:rPr>
              <a:t> </a:t>
            </a:r>
            <a:r>
              <a:rPr lang="en-US" b="1" dirty="0">
                <a:solidFill>
                  <a:srgbClr val="404040"/>
                </a:solidFill>
                <a:latin typeface="微软雅黑" panose="020B0503020204020204" pitchFamily="34" charset="-122"/>
                <a:ea typeface="微软雅黑" panose="020B0503020204020204" pitchFamily="34" charset="-122"/>
                <a:sym typeface="+mn-ea"/>
              </a:rPr>
              <a:t>if</a:t>
            </a:r>
            <a:r>
              <a:rPr lang="zh-CN" altLang="en-US" b="1" dirty="0">
                <a:solidFill>
                  <a:srgbClr val="404040"/>
                </a:solidFill>
                <a:latin typeface="微软雅黑" panose="020B0503020204020204" pitchFamily="34" charset="-122"/>
                <a:ea typeface="微软雅黑" panose="020B0503020204020204" pitchFamily="34" charset="-122"/>
                <a:sym typeface="+mn-ea"/>
              </a:rPr>
              <a:t>语句的执行流程</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if-else</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语句是怎么执行的？</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721530" y="2036703"/>
            <a:ext cx="6728356" cy="129032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编程实现：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手动输入分数，如果这个分数大于等于</a:t>
            </a:r>
            <a:r>
              <a:rPr lang="en-US" altLang="zh-CN" sz="1200" dirty="0">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，那么输出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优秀</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如果这个分数小于</a:t>
            </a:r>
            <a:r>
              <a:rPr lang="en-US" altLang="zh-CN" sz="1200" dirty="0">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，那么输出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没拿到优秀，继续加油</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en-US" alt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endParaRPr lang="en-US" altLang="zh-CN" sz="1200" dirty="0">
              <a:latin typeface="微软雅黑" panose="020B0503020204020204" pitchFamily="34" charset="-122"/>
              <a:ea typeface="微软雅黑" panose="020B0503020204020204" pitchFamily="34" charset="-122"/>
            </a:endParaRPr>
          </a:p>
        </p:txBody>
      </p:sp>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条件判断</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965203" y="1664176"/>
            <a:ext cx="4319588"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多重判断（重点）</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嵌套</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猜拳游戏</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32239" y="1517386"/>
            <a:ext cx="3043555" cy="224536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能够理解多重判断的流程</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sz="1400" dirty="0">
                <a:latin typeface="微软雅黑" panose="020B0503020204020204" pitchFamily="34" charset="-122"/>
                <a:ea typeface="微软雅黑" panose="020B0503020204020204" pitchFamily="34" charset="-122"/>
              </a:rPr>
              <a:t> </a:t>
            </a:r>
            <a:r>
              <a:rPr lang="zh-CN" sz="1400" dirty="0">
                <a:latin typeface="微软雅黑" panose="020B0503020204020204" pitchFamily="34" charset="-122"/>
                <a:ea typeface="微软雅黑" panose="020B0503020204020204" pitchFamily="34" charset="-122"/>
              </a:rPr>
              <a:t>能够理解并正确的使用</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嵌套语句</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能够理解猜拳游戏的原理</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能够掌握</a:t>
            </a:r>
            <a:r>
              <a:rPr lang="en-US" altLang="zh-CN" sz="1400" dirty="0">
                <a:latin typeface="微软雅黑" panose="020B0503020204020204" pitchFamily="34" charset="-122"/>
                <a:ea typeface="微软雅黑" panose="020B0503020204020204" pitchFamily="34" charset="-122"/>
              </a:rPr>
              <a:t>while</a:t>
            </a:r>
            <a:r>
              <a:rPr lang="zh-CN" altLang="en-US" sz="1400" dirty="0">
                <a:latin typeface="微软雅黑" panose="020B0503020204020204" pitchFamily="34" charset="-122"/>
                <a:ea typeface="微软雅黑" panose="020B0503020204020204" pitchFamily="34" charset="-122"/>
              </a:rPr>
              <a:t>循环的用法</a:t>
            </a:r>
            <a:r>
              <a:rPr sz="1400" dirty="0">
                <a:latin typeface="微软雅黑" panose="020B0503020204020204" pitchFamily="34" charset="-122"/>
                <a:ea typeface="微软雅黑" panose="020B0503020204020204" pitchFamily="34" charset="-122"/>
              </a:rPr>
              <a:t>	</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能够理解</a:t>
            </a:r>
            <a:r>
              <a:rPr lang="en-US" altLang="zh-CN" sz="1400" dirty="0">
                <a:latin typeface="微软雅黑" panose="020B0503020204020204" pitchFamily="34" charset="-122"/>
                <a:ea typeface="微软雅黑" panose="020B0503020204020204" pitchFamily="34" charset="-122"/>
              </a:rPr>
              <a:t>break</a:t>
            </a:r>
            <a:r>
              <a:rPr lang="zh-CN" altLang="en-US" sz="1400" dirty="0">
                <a:latin typeface="微软雅黑" panose="020B0503020204020204" pitchFamily="34" charset="-122"/>
                <a:ea typeface="微软雅黑" panose="020B0503020204020204" pitchFamily="34" charset="-122"/>
              </a:rPr>
              <a:t>与</a:t>
            </a:r>
            <a:r>
              <a:rPr lang="en-US" altLang="zh-CN" sz="1400" dirty="0">
                <a:latin typeface="微软雅黑" panose="020B0503020204020204" pitchFamily="34" charset="-122"/>
                <a:ea typeface="微软雅黑" panose="020B0503020204020204" pitchFamily="34" charset="-122"/>
              </a:rPr>
              <a:t>continue</a:t>
            </a:r>
            <a:r>
              <a:rPr lang="zh-CN" altLang="en-US" sz="1400" dirty="0">
                <a:latin typeface="微软雅黑" panose="020B0503020204020204" pitchFamily="34" charset="-122"/>
                <a:ea typeface="微软雅黑" panose="020B0503020204020204" pitchFamily="34" charset="-122"/>
              </a:rPr>
              <a:t>的作用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41992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10.2 </a:t>
            </a:r>
            <a:r>
              <a:rPr lang="zh-CN" altLang="en-US" b="1" dirty="0">
                <a:solidFill>
                  <a:srgbClr val="404040"/>
                </a:solidFill>
                <a:latin typeface="微软雅黑" panose="020B0503020204020204" pitchFamily="34" charset="-122"/>
                <a:ea typeface="微软雅黑" panose="020B0503020204020204" pitchFamily="34" charset="-122"/>
                <a:sym typeface="+mn-ea"/>
              </a:rPr>
              <a:t>输入的语法</a:t>
            </a:r>
            <a:r>
              <a:rPr lang="en-US" altLang="zh-CN" b="1" dirty="0">
                <a:solidFill>
                  <a:srgbClr val="404040"/>
                </a:solidFill>
                <a:latin typeface="微软雅黑" panose="020B0503020204020204" pitchFamily="34" charset="-122"/>
                <a:ea typeface="微软雅黑" panose="020B0503020204020204" pitchFamily="34" charset="-122"/>
                <a:sym typeface="+mn-ea"/>
              </a:rPr>
              <a:t> </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276985" y="1826895"/>
            <a:ext cx="2980690" cy="2009775"/>
          </a:xfrm>
          <a:prstGeom prst="rect">
            <a:avLst/>
          </a:prstGeom>
        </p:spPr>
        <p:txBody>
          <a:bodyPr wrap="square">
            <a:spAutoFit/>
          </a:bodyPr>
          <a:lstStyle/>
          <a:p>
            <a:pPr marL="0" indent="0">
              <a:lnSpc>
                <a:spcPct val="130000"/>
              </a:lnSpc>
              <a:buFont typeface="Wingdings" panose="05000000000000000000" pitchFamily="2" charset="2"/>
              <a:buNone/>
            </a:pPr>
            <a:r>
              <a:rPr lang="zh-CN" sz="1200" dirty="0">
                <a:latin typeface="微软雅黑" panose="020B0503020204020204" pitchFamily="34" charset="-122"/>
                <a:ea typeface="微软雅黑" panose="020B0503020204020204" pitchFamily="34" charset="-122"/>
              </a:rPr>
              <a:t>输入语法：</a:t>
            </a:r>
            <a:r>
              <a:rPr lang="en-US" altLang="zh-CN" sz="1200" dirty="0">
                <a:latin typeface="微软雅黑" panose="020B0503020204020204" pitchFamily="34" charset="-122"/>
                <a:ea typeface="微软雅黑" panose="020B0503020204020204" pitchFamily="34" charset="-122"/>
              </a:rPr>
              <a:t>input(“</a:t>
            </a:r>
            <a:r>
              <a:rPr lang="zh-CN" altLang="en-US" sz="1200" dirty="0">
                <a:latin typeface="微软雅黑" panose="020B0503020204020204" pitchFamily="34" charset="-122"/>
                <a:ea typeface="微软雅黑" panose="020B0503020204020204" pitchFamily="34" charset="-122"/>
              </a:rPr>
              <a:t>内容提示</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特点：</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当程序执行到</a:t>
            </a:r>
            <a:r>
              <a:rPr lang="en-US" altLang="zh-CN" sz="1200" dirty="0">
                <a:latin typeface="微软雅黑" panose="020B0503020204020204" pitchFamily="34" charset="-122"/>
                <a:ea typeface="微软雅黑" panose="020B0503020204020204" pitchFamily="34" charset="-122"/>
              </a:rPr>
              <a:t>input</a:t>
            </a:r>
            <a:r>
              <a:rPr lang="zh-CN" altLang="en-US" sz="1200" dirty="0">
                <a:latin typeface="微软雅黑" panose="020B0503020204020204" pitchFamily="34" charset="-122"/>
                <a:ea typeface="微软雅黑" panose="020B0503020204020204" pitchFamily="34" charset="-122"/>
              </a:rPr>
              <a:t>，等待用户输入，输入完成之后才继续往下执行</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在</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中，</a:t>
            </a:r>
            <a:r>
              <a:rPr lang="en-US" altLang="zh-CN" sz="1200" dirty="0">
                <a:latin typeface="微软雅黑" panose="020B0503020204020204" pitchFamily="34" charset="-122"/>
                <a:ea typeface="微软雅黑" panose="020B0503020204020204" pitchFamily="34" charset="-122"/>
              </a:rPr>
              <a:t>input</a:t>
            </a:r>
            <a:r>
              <a:rPr lang="zh-CN" altLang="en-US" sz="1200" dirty="0">
                <a:latin typeface="微软雅黑" panose="020B0503020204020204" pitchFamily="34" charset="-122"/>
                <a:ea typeface="微软雅黑" panose="020B0503020204020204" pitchFamily="34" charset="-122"/>
              </a:rPr>
              <a:t>接受用户输入后，一般存储到变量，方便使用</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       在</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中，</a:t>
            </a:r>
            <a:r>
              <a:rPr lang="en-US" altLang="zh-CN" sz="1200" dirty="0">
                <a:latin typeface="微软雅黑" panose="020B0503020204020204" pitchFamily="34" charset="-122"/>
                <a:ea typeface="微软雅黑" panose="020B0503020204020204" pitchFamily="34" charset="-122"/>
              </a:rPr>
              <a:t>input</a:t>
            </a:r>
            <a:r>
              <a:rPr lang="zh-CN" altLang="en-US" sz="1200" dirty="0">
                <a:latin typeface="微软雅黑" panose="020B0503020204020204" pitchFamily="34" charset="-122"/>
                <a:ea typeface="微软雅黑" panose="020B0503020204020204" pitchFamily="34" charset="-122"/>
              </a:rPr>
              <a:t>会把接收到的任意用户输入的数据都当做字符串处理</a:t>
            </a:r>
            <a:endParaRPr lang="zh-CN" altLang="en-US" sz="1200" dirty="0">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输入</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379595" y="1878330"/>
            <a:ext cx="3893820" cy="195834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4317504" y="1189454"/>
            <a:ext cx="4319588"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多重判断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rgbClr val="FF0000"/>
                </a:solidFill>
                <a:latin typeface="微软雅黑" panose="020B0503020204020204" pitchFamily="34" charset="-122"/>
                <a:ea typeface="微软雅黑" panose="020B0503020204020204" pitchFamily="34" charset="-122"/>
              </a:rPr>
              <a:t>多重判断的作用和语法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latin typeface="微软雅黑" panose="020B0503020204020204" pitchFamily="34" charset="-122"/>
                <a:ea typeface="微软雅黑" panose="020B0503020204020204" pitchFamily="34" charset="-122"/>
              </a:rPr>
              <a:t>体验多重判断</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elif</a:t>
            </a:r>
            <a:r>
              <a:rPr lang="zh-CN" altLang="en-US" sz="1200" dirty="0">
                <a:latin typeface="微软雅黑" panose="020B0503020204020204" pitchFamily="34" charset="-122"/>
                <a:ea typeface="微软雅黑" panose="020B0503020204020204" pitchFamily="34" charset="-122"/>
              </a:rPr>
              <a:t>的执行流程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拓展：条件写法</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66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能够知道多重判断的</a:t>
            </a:r>
            <a:r>
              <a:rPr lang="zh-CN" sz="1400" dirty="0">
                <a:latin typeface="微软雅黑" panose="020B0503020204020204" pitchFamily="34" charset="-122"/>
                <a:ea typeface="微软雅黑" panose="020B0503020204020204" pitchFamily="34" charset="-122"/>
              </a:rPr>
              <a:t>作用</a:t>
            </a:r>
            <a:endParaRPr 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多重判断</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66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sym typeface="+mn-ea"/>
              </a:rPr>
              <a:t>1.1</a:t>
            </a:r>
            <a:r>
              <a:rPr lang="zh-CN" altLang="en-US" b="1" dirty="0">
                <a:solidFill>
                  <a:srgbClr val="404040"/>
                </a:solidFill>
                <a:latin typeface="微软雅黑" panose="020B0503020204020204" pitchFamily="34" charset="-122"/>
                <a:ea typeface="微软雅黑" panose="020B0503020204020204" pitchFamily="34" charset="-122"/>
                <a:sym typeface="+mn-ea"/>
              </a:rPr>
              <a:t> 多重判断的作用和语法</a:t>
            </a:r>
            <a:r>
              <a:rPr lang="en-US" altLang="zh-CN"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475656" y="1995686"/>
            <a:ext cx="6468194"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多重判断如何使用？</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a:t>
            </a:r>
            <a:r>
              <a:rPr lang="zh-CN" altLang="en-US" b="1" dirty="0">
                <a:solidFill>
                  <a:srgbClr val="404040"/>
                </a:solidFill>
                <a:latin typeface="微软雅黑" panose="020B0503020204020204" pitchFamily="34" charset="-122"/>
                <a:ea typeface="微软雅黑" panose="020B0503020204020204" pitchFamily="34" charset="-122"/>
              </a:rPr>
              <a:t> 多重判断语法 </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多重判断</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551430" y="1815465"/>
            <a:ext cx="3460750" cy="2539365"/>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15524" y="1110079"/>
            <a:ext cx="4319588"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多重判断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多重判断的作用和语法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rgbClr val="FF0000"/>
                </a:solidFill>
                <a:latin typeface="微软雅黑" panose="020B0503020204020204" pitchFamily="34" charset="-122"/>
                <a:ea typeface="微软雅黑" panose="020B0503020204020204" pitchFamily="34" charset="-122"/>
              </a:rPr>
              <a:t>体验多重判断</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elif</a:t>
            </a:r>
            <a:r>
              <a:rPr lang="zh-CN" altLang="en-US" sz="1200" dirty="0">
                <a:latin typeface="微软雅黑" panose="020B0503020204020204" pitchFamily="34" charset="-122"/>
                <a:ea typeface="微软雅黑" panose="020B0503020204020204" pitchFamily="34" charset="-122"/>
              </a:rPr>
              <a:t>的执行流程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拓展：条件写法</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66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能够掌握多重判断的用法</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61695" y="1132205"/>
            <a:ext cx="47459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体验多重判断</a:t>
            </a:r>
            <a:r>
              <a:rPr lang="zh-CN" altLang="en-US" sz="1800" b="1" dirty="0">
                <a:solidFill>
                  <a:srgbClr val="404040"/>
                </a:solidFill>
                <a:latin typeface="微软雅黑" panose="020B0503020204020204" pitchFamily="34" charset="-122"/>
                <a:ea typeface="微软雅黑" panose="020B0503020204020204" pitchFamily="34" charset="-122"/>
                <a:sym typeface="+mn-ea"/>
              </a:rPr>
              <a:t>-</a:t>
            </a:r>
            <a:r>
              <a:rPr lang="zh-CN" altLang="en-US" b="1" dirty="0">
                <a:solidFill>
                  <a:srgbClr val="404040"/>
                </a:solidFill>
                <a:latin typeface="微软雅黑" panose="020B0503020204020204" pitchFamily="34" charset="-122"/>
                <a:ea typeface="微软雅黑" panose="020B0503020204020204" pitchFamily="34" charset="-122"/>
                <a:sym typeface="+mn-ea"/>
              </a:rPr>
              <a:t>视频讲解</a:t>
            </a:r>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117898" y="2218060"/>
            <a:ext cx="6768752" cy="706755"/>
          </a:xfrm>
          <a:prstGeom prst="rect">
            <a:avLst/>
          </a:prstGeom>
          <a:noFill/>
        </p:spPr>
        <p:txBody>
          <a:bodyPr wrap="square" lIns="91440" tIns="45720" rIns="91440" bIns="45720">
            <a:spAutoFit/>
          </a:bodyPr>
          <a:lstStyle/>
          <a:p>
            <a:pPr algn="ctr"/>
            <a:r>
              <a:rPr lang="zh-CN" altLang="en-US"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如何使用多重判断？</a:t>
            </a:r>
            <a:endParaRPr lang="zh-CN" altLang="en-US"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多重判断</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2205"/>
            <a:ext cx="3927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2.2 </a:t>
            </a:r>
            <a:r>
              <a:rPr lang="zh-CN" altLang="en-US" b="1" dirty="0">
                <a:solidFill>
                  <a:srgbClr val="404040"/>
                </a:solidFill>
                <a:latin typeface="微软雅黑" panose="020B0503020204020204" pitchFamily="34" charset="-122"/>
                <a:ea typeface="微软雅黑" panose="020B0503020204020204" pitchFamily="34" charset="-122"/>
              </a:rPr>
              <a:t>使用多重判断</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输出</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275205" y="1920240"/>
            <a:ext cx="5300980" cy="2621280"/>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课堂练习</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331640" y="2242443"/>
            <a:ext cx="6728356" cy="1290320"/>
          </a:xfrm>
          <a:prstGeom prst="rect">
            <a:avLst/>
          </a:prstGeom>
        </p:spPr>
        <p:txBody>
          <a:bodyPr wrap="square">
            <a:spAutoFit/>
          </a:bodyPr>
          <a:lstStyle/>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编程实现：</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用户手动输入一个分数</a:t>
            </a:r>
            <a:r>
              <a:rPr lang="en-US" altLang="zh-CN" sz="1200" dirty="0">
                <a:latin typeface="微软雅黑" panose="020B0503020204020204" pitchFamily="34" charset="-122"/>
                <a:ea typeface="微软雅黑" panose="020B0503020204020204" pitchFamily="34" charset="-122"/>
              </a:rPr>
              <a:t>score</a:t>
            </a:r>
            <a:r>
              <a:rPr lang="zh-CN" altLang="en-US" sz="1200" dirty="0">
                <a:latin typeface="微软雅黑" panose="020B0503020204020204" pitchFamily="34" charset="-122"/>
                <a:ea typeface="微软雅黑" panose="020B0503020204020204" pitchFamily="34" charset="-122"/>
              </a:rPr>
              <a:t>，判断这个分数如果在</a:t>
            </a:r>
            <a:r>
              <a:rPr lang="en-US" altLang="zh-CN" sz="1200" dirty="0">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（包含</a:t>
            </a:r>
            <a:r>
              <a:rPr lang="en-US" altLang="zh-CN" sz="1200" dirty="0">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）以上，那么输出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优秀</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如果这个分数在</a:t>
            </a:r>
            <a:r>
              <a:rPr lang="en-US" altLang="zh-CN" sz="1200" dirty="0">
                <a:latin typeface="微软雅黑" panose="020B0503020204020204" pitchFamily="34" charset="-122"/>
                <a:ea typeface="微软雅黑" panose="020B0503020204020204" pitchFamily="34" charset="-122"/>
              </a:rPr>
              <a:t>75</a:t>
            </a:r>
            <a:r>
              <a:rPr lang="zh-CN" altLang="en-US" sz="1200" dirty="0">
                <a:latin typeface="微软雅黑" panose="020B0503020204020204" pitchFamily="34" charset="-122"/>
                <a:ea typeface="微软雅黑" panose="020B0503020204020204" pitchFamily="34" charset="-122"/>
              </a:rPr>
              <a:t>（包含</a:t>
            </a:r>
            <a:r>
              <a:rPr lang="en-US" altLang="zh-CN" sz="1200" dirty="0">
                <a:latin typeface="微软雅黑" panose="020B0503020204020204" pitchFamily="34" charset="-122"/>
                <a:ea typeface="微软雅黑" panose="020B0503020204020204" pitchFamily="34" charset="-122"/>
              </a:rPr>
              <a:t>75</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之间，那么输出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良好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如果这个分数在</a:t>
            </a:r>
            <a:r>
              <a:rPr lang="en-US" altLang="zh-CN" sz="1200" dirty="0">
                <a:latin typeface="微软雅黑" panose="020B0503020204020204" pitchFamily="34" charset="-122"/>
                <a:ea typeface="微软雅黑" panose="020B0503020204020204" pitchFamily="34" charset="-122"/>
              </a:rPr>
              <a:t>60</a:t>
            </a:r>
            <a:r>
              <a:rPr lang="zh-CN" altLang="en-US" sz="1200" dirty="0">
                <a:latin typeface="微软雅黑" panose="020B0503020204020204" pitchFamily="34" charset="-122"/>
                <a:ea typeface="微软雅黑" panose="020B0503020204020204" pitchFamily="34" charset="-122"/>
              </a:rPr>
              <a:t>（包含</a:t>
            </a:r>
            <a:r>
              <a:rPr lang="en-US" altLang="zh-CN" sz="1200" dirty="0">
                <a:latin typeface="微软雅黑" panose="020B0503020204020204" pitchFamily="34" charset="-122"/>
                <a:ea typeface="微软雅黑" panose="020B0503020204020204" pitchFamily="34" charset="-122"/>
              </a:rPr>
              <a:t>60  60-75</a:t>
            </a:r>
            <a:r>
              <a:rPr lang="zh-CN" altLang="en-US" sz="1200" dirty="0">
                <a:latin typeface="微软雅黑" panose="020B0503020204020204" pitchFamily="34" charset="-122"/>
                <a:ea typeface="微软雅黑" panose="020B0503020204020204" pitchFamily="34" charset="-122"/>
              </a:rPr>
              <a:t>）以上，那么输出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及格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None/>
            </a:pPr>
            <a:r>
              <a:rPr lang="zh-CN" altLang="en-US" sz="1200" dirty="0">
                <a:latin typeface="微软雅黑" panose="020B0503020204020204" pitchFamily="34" charset="-122"/>
                <a:ea typeface="微软雅黑" panose="020B0503020204020204" pitchFamily="34" charset="-122"/>
              </a:rPr>
              <a:t>如果这个分数在</a:t>
            </a:r>
            <a:r>
              <a:rPr lang="en-US" altLang="zh-CN" sz="1200" dirty="0">
                <a:latin typeface="微软雅黑" panose="020B0503020204020204" pitchFamily="34" charset="-122"/>
                <a:ea typeface="微软雅黑" panose="020B0503020204020204" pitchFamily="34" charset="-122"/>
              </a:rPr>
              <a:t>60</a:t>
            </a:r>
            <a:r>
              <a:rPr lang="zh-CN" altLang="en-US" sz="1200" dirty="0">
                <a:latin typeface="微软雅黑" panose="020B0503020204020204" pitchFamily="34" charset="-122"/>
                <a:ea typeface="微软雅黑" panose="020B0503020204020204" pitchFamily="34" charset="-122"/>
              </a:rPr>
              <a:t>以下，那么输出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不及格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9"/>
          <p:cNvSpPr txBox="1">
            <a:spLocks noChangeArrowheads="1"/>
          </p:cNvSpPr>
          <p:nvPr/>
        </p:nvSpPr>
        <p:spPr bwMode="auto">
          <a:xfrm>
            <a:off x="3767594" y="1110714"/>
            <a:ext cx="4319588"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多重判断</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多重判断的作用和语法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体验多重判断</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elif</a:t>
            </a:r>
            <a:r>
              <a:rPr lang="zh-CN" altLang="en-US" sz="1200" dirty="0">
                <a:solidFill>
                  <a:srgbClr val="FF0000"/>
                </a:solidFill>
                <a:latin typeface="微软雅黑" panose="020B0503020204020204" pitchFamily="34" charset="-122"/>
                <a:ea typeface="微软雅黑" panose="020B0503020204020204" pitchFamily="34" charset="-122"/>
              </a:rPr>
              <a:t>的执行流程</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拓展：条件写法</a:t>
            </a:r>
            <a:endParaRPr lang="zh-CN" altLang="en-US" sz="1200" dirty="0">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MH" val="20180905155037"/>
  <p:tag name="MH_LIBRARY" val="CONTENTS"/>
  <p:tag name="MH_TYPE" val="OTHERS"/>
  <p:tag name="ID" val="545836"/>
</p:tagLst>
</file>

<file path=ppt/tags/tag10.xml><?xml version="1.0" encoding="utf-8"?>
<p:tagLst xmlns:p="http://schemas.openxmlformats.org/presentationml/2006/main">
  <p:tag name="MH" val="20180905155037"/>
  <p:tag name="MH_LIBRARY" val="CONTENTS"/>
  <p:tag name="MH_TYPE" val="OTHERS"/>
  <p:tag name="ID" val="545836"/>
</p:tagLst>
</file>

<file path=ppt/tags/tag11.xml><?xml version="1.0" encoding="utf-8"?>
<p:tagLst xmlns:p="http://schemas.openxmlformats.org/presentationml/2006/main">
  <p:tag name="MH" val="20180905155037"/>
  <p:tag name="MH_LIBRARY" val="CONTENTS"/>
  <p:tag name="MH_TYPE" val="OTHERS"/>
  <p:tag name="ID" val="545836"/>
</p:tagLst>
</file>

<file path=ppt/tags/tag12.xml><?xml version="1.0" encoding="utf-8"?>
<p:tagLst xmlns:p="http://schemas.openxmlformats.org/presentationml/2006/main">
  <p:tag name="MH" val="20180905155037"/>
  <p:tag name="MH_LIBRARY" val="CONTENTS"/>
  <p:tag name="MH_TYPE" val="OTHERS"/>
  <p:tag name="ID" val="545836"/>
</p:tagLst>
</file>

<file path=ppt/tags/tag13.xml><?xml version="1.0" encoding="utf-8"?>
<p:tagLst xmlns:p="http://schemas.openxmlformats.org/presentationml/2006/main">
  <p:tag name="MH" val="20180905155037"/>
  <p:tag name="MH_LIBRARY" val="CONTENTS"/>
  <p:tag name="MH_TYPE" val="OTHERS"/>
  <p:tag name="ID" val="545836"/>
</p:tagLst>
</file>

<file path=ppt/tags/tag14.xml><?xml version="1.0" encoding="utf-8"?>
<p:tagLst xmlns:p="http://schemas.openxmlformats.org/presentationml/2006/main">
  <p:tag name="MH" val="20180905155037"/>
  <p:tag name="MH_LIBRARY" val="CONTENTS"/>
  <p:tag name="MH_TYPE" val="OTHERS"/>
  <p:tag name="ID" val="545836"/>
</p:tagLst>
</file>

<file path=ppt/tags/tag15.xml><?xml version="1.0" encoding="utf-8"?>
<p:tagLst xmlns:p="http://schemas.openxmlformats.org/presentationml/2006/main">
  <p:tag name="MH" val="20180905155037"/>
  <p:tag name="MH_LIBRARY" val="CONTENTS"/>
  <p:tag name="MH_TYPE" val="OTHERS"/>
  <p:tag name="ID" val="545836"/>
</p:tagLst>
</file>

<file path=ppt/tags/tag16.xml><?xml version="1.0" encoding="utf-8"?>
<p:tagLst xmlns:p="http://schemas.openxmlformats.org/presentationml/2006/main">
  <p:tag name="MH" val="20180905155037"/>
  <p:tag name="MH_LIBRARY" val="CONTENTS"/>
  <p:tag name="MH_TYPE" val="OTHERS"/>
  <p:tag name="ID" val="545836"/>
</p:tagLst>
</file>

<file path=ppt/tags/tag17.xml><?xml version="1.0" encoding="utf-8"?>
<p:tagLst xmlns:p="http://schemas.openxmlformats.org/presentationml/2006/main">
  <p:tag name="MH" val="20180905155037"/>
  <p:tag name="MH_LIBRARY" val="CONTENTS"/>
  <p:tag name="MH_TYPE" val="OTHERS"/>
  <p:tag name="ID" val="545836"/>
</p:tagLst>
</file>

<file path=ppt/tags/tag18.xml><?xml version="1.0" encoding="utf-8"?>
<p:tagLst xmlns:p="http://schemas.openxmlformats.org/presentationml/2006/main">
  <p:tag name="MH" val="20180905155037"/>
  <p:tag name="MH_LIBRARY" val="CONTENTS"/>
  <p:tag name="MH_TYPE" val="OTHERS"/>
  <p:tag name="ID" val="545836"/>
</p:tagLst>
</file>

<file path=ppt/tags/tag19.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20.xml><?xml version="1.0" encoding="utf-8"?>
<p:tagLst xmlns:p="http://schemas.openxmlformats.org/presentationml/2006/main">
  <p:tag name="MH" val="20180905155037"/>
  <p:tag name="MH_LIBRARY" val="CONTENTS"/>
  <p:tag name="MH_TYPE" val="OTHERS"/>
  <p:tag name="ID" val="545836"/>
</p:tagLst>
</file>

<file path=ppt/tags/tag21.xml><?xml version="1.0" encoding="utf-8"?>
<p:tagLst xmlns:p="http://schemas.openxmlformats.org/presentationml/2006/main">
  <p:tag name="MH" val="20180905155037"/>
  <p:tag name="MH_LIBRARY" val="CONTENTS"/>
  <p:tag name="MH_TYPE" val="OTHERS"/>
  <p:tag name="ID" val="545836"/>
</p:tagLst>
</file>

<file path=ppt/tags/tag22.xml><?xml version="1.0" encoding="utf-8"?>
<p:tagLst xmlns:p="http://schemas.openxmlformats.org/presentationml/2006/main">
  <p:tag name="MH" val="20180905155037"/>
  <p:tag name="MH_LIBRARY" val="CONTENTS"/>
  <p:tag name="MH_TYPE" val="OTHERS"/>
  <p:tag name="ID" val="545836"/>
</p:tagLst>
</file>

<file path=ppt/tags/tag23.xml><?xml version="1.0" encoding="utf-8"?>
<p:tagLst xmlns:p="http://schemas.openxmlformats.org/presentationml/2006/main">
  <p:tag name="MH" val="20180905155037"/>
  <p:tag name="MH_LIBRARY" val="CONTENTS"/>
  <p:tag name="MH_TYPE" val="OTHERS"/>
  <p:tag name="ID" val="545836"/>
</p:tagLst>
</file>

<file path=ppt/tags/tag24.xml><?xml version="1.0" encoding="utf-8"?>
<p:tagLst xmlns:p="http://schemas.openxmlformats.org/presentationml/2006/main">
  <p:tag name="MH" val="20180905155037"/>
  <p:tag name="MH_LIBRARY" val="CONTENTS"/>
  <p:tag name="MH_TYPE" val="OTHERS"/>
  <p:tag name="ID" val="545836"/>
</p:tagLst>
</file>

<file path=ppt/tags/tag25.xml><?xml version="1.0" encoding="utf-8"?>
<p:tagLst xmlns:p="http://schemas.openxmlformats.org/presentationml/2006/main">
  <p:tag name="MH" val="20180905155037"/>
  <p:tag name="MH_LIBRARY" val="CONTENTS"/>
  <p:tag name="MH_TYPE" val="OTHERS"/>
  <p:tag name="ID" val="545836"/>
</p:tagLst>
</file>

<file path=ppt/tags/tag26.xml><?xml version="1.0" encoding="utf-8"?>
<p:tagLst xmlns:p="http://schemas.openxmlformats.org/presentationml/2006/main">
  <p:tag name="MH" val="20180905155037"/>
  <p:tag name="MH_LIBRARY" val="CONTENTS"/>
  <p:tag name="MH_TYPE" val="OTHERS"/>
  <p:tag name="ID" val="545836"/>
</p:tagLst>
</file>

<file path=ppt/tags/tag27.xml><?xml version="1.0" encoding="utf-8"?>
<p:tagLst xmlns:p="http://schemas.openxmlformats.org/presentationml/2006/main">
  <p:tag name="MH" val="20180905155037"/>
  <p:tag name="MH_LIBRARY" val="CONTENTS"/>
  <p:tag name="MH_TYPE" val="OTHERS"/>
  <p:tag name="ID" val="545836"/>
</p:tagLst>
</file>

<file path=ppt/tags/tag28.xml><?xml version="1.0" encoding="utf-8"?>
<p:tagLst xmlns:p="http://schemas.openxmlformats.org/presentationml/2006/main">
  <p:tag name="MH" val="20180905155037"/>
  <p:tag name="MH_LIBRARY" val="CONTENTS"/>
  <p:tag name="MH_TYPE" val="OTHERS"/>
  <p:tag name="ID" val="545836"/>
</p:tagLst>
</file>

<file path=ppt/tags/tag29.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ags/tag30.xml><?xml version="1.0" encoding="utf-8"?>
<p:tagLst xmlns:p="http://schemas.openxmlformats.org/presentationml/2006/main">
  <p:tag name="MH" val="20180905155037"/>
  <p:tag name="MH_LIBRARY" val="CONTENTS"/>
  <p:tag name="MH_TYPE" val="OTHERS"/>
  <p:tag name="ID" val="545836"/>
</p:tagLst>
</file>

<file path=ppt/tags/tag31.xml><?xml version="1.0" encoding="utf-8"?>
<p:tagLst xmlns:p="http://schemas.openxmlformats.org/presentationml/2006/main">
  <p:tag name="MH" val="20180905155037"/>
  <p:tag name="MH_LIBRARY" val="CONTENTS"/>
  <p:tag name="MH_TYPE" val="OTHERS"/>
  <p:tag name="ID" val="545836"/>
</p:tagLst>
</file>

<file path=ppt/tags/tag32.xml><?xml version="1.0" encoding="utf-8"?>
<p:tagLst xmlns:p="http://schemas.openxmlformats.org/presentationml/2006/main">
  <p:tag name="MH" val="20180905155037"/>
  <p:tag name="MH_LIBRARY" val="CONTENTS"/>
  <p:tag name="MH_TYPE" val="OTHERS"/>
  <p:tag name="ID" val="545836"/>
</p:tagLst>
</file>

<file path=ppt/tags/tag33.xml><?xml version="1.0" encoding="utf-8"?>
<p:tagLst xmlns:p="http://schemas.openxmlformats.org/presentationml/2006/main">
  <p:tag name="MH" val="20180905155037"/>
  <p:tag name="MH_LIBRARY" val="CONTENTS"/>
  <p:tag name="MH_TYPE" val="OTHERS"/>
  <p:tag name="ID" val="545836"/>
</p:tagLst>
</file>

<file path=ppt/tags/tag34.xml><?xml version="1.0" encoding="utf-8"?>
<p:tagLst xmlns:p="http://schemas.openxmlformats.org/presentationml/2006/main">
  <p:tag name="MH" val="20180905155037"/>
  <p:tag name="MH_LIBRARY" val="CONTENTS"/>
  <p:tag name="MH_TYPE" val="OTHERS"/>
  <p:tag name="ID" val="545836"/>
</p:tagLst>
</file>

<file path=ppt/tags/tag35.xml><?xml version="1.0" encoding="utf-8"?>
<p:tagLst xmlns:p="http://schemas.openxmlformats.org/presentationml/2006/main">
  <p:tag name="MH" val="20180905155037"/>
  <p:tag name="MH_LIBRARY" val="CONTENTS"/>
  <p:tag name="MH_TYPE" val="OTHERS"/>
  <p:tag name="ID" val="545836"/>
</p:tagLst>
</file>

<file path=ppt/tags/tag36.xml><?xml version="1.0" encoding="utf-8"?>
<p:tagLst xmlns:p="http://schemas.openxmlformats.org/presentationml/2006/main">
  <p:tag name="MH" val="20180905155037"/>
  <p:tag name="MH_LIBRARY" val="CONTENTS"/>
  <p:tag name="MH_TYPE" val="OTHERS"/>
  <p:tag name="ID" val="545836"/>
</p:tagLst>
</file>

<file path=ppt/tags/tag37.xml><?xml version="1.0" encoding="utf-8"?>
<p:tagLst xmlns:p="http://schemas.openxmlformats.org/presentationml/2006/main">
  <p:tag name="MH" val="20180905155037"/>
  <p:tag name="MH_LIBRARY" val="CONTENTS"/>
  <p:tag name="MH_TYPE" val="OTHERS"/>
  <p:tag name="ID" val="545836"/>
</p:tagLst>
</file>

<file path=ppt/tags/tag38.xml><?xml version="1.0" encoding="utf-8"?>
<p:tagLst xmlns:p="http://schemas.openxmlformats.org/presentationml/2006/main">
  <p:tag name="MH" val="20180905155037"/>
  <p:tag name="MH_LIBRARY" val="CONTENTS"/>
  <p:tag name="MH_TYPE" val="OTHERS"/>
  <p:tag name="ID" val="545836"/>
</p:tagLst>
</file>

<file path=ppt/tags/tag39.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MH" val="20180905155037"/>
  <p:tag name="MH_LIBRARY" val="CONTENTS"/>
  <p:tag name="MH_TYPE" val="OTHERS"/>
  <p:tag name="ID" val="545836"/>
</p:tagLst>
</file>

<file path=ppt/tags/tag40.xml><?xml version="1.0" encoding="utf-8"?>
<p:tagLst xmlns:p="http://schemas.openxmlformats.org/presentationml/2006/main">
  <p:tag name="MH" val="20180905155037"/>
  <p:tag name="MH_LIBRARY" val="CONTENTS"/>
  <p:tag name="MH_TYPE" val="OTHERS"/>
  <p:tag name="ID" val="545836"/>
</p:tagLst>
</file>

<file path=ppt/tags/tag41.xml><?xml version="1.0" encoding="utf-8"?>
<p:tagLst xmlns:p="http://schemas.openxmlformats.org/presentationml/2006/main">
  <p:tag name="MH" val="20180905155037"/>
  <p:tag name="MH_LIBRARY" val="CONTENTS"/>
  <p:tag name="MH_TYPE" val="OTHERS"/>
  <p:tag name="ID" val="545836"/>
</p:tagLst>
</file>

<file path=ppt/tags/tag42.xml><?xml version="1.0" encoding="utf-8"?>
<p:tagLst xmlns:p="http://schemas.openxmlformats.org/presentationml/2006/main">
  <p:tag name="MH" val="20180905155037"/>
  <p:tag name="MH_LIBRARY" val="CONTENTS"/>
  <p:tag name="MH_TYPE" val="OTHERS"/>
  <p:tag name="ID" val="545836"/>
</p:tagLst>
</file>

<file path=ppt/tags/tag43.xml><?xml version="1.0" encoding="utf-8"?>
<p:tagLst xmlns:p="http://schemas.openxmlformats.org/presentationml/2006/main">
  <p:tag name="MH" val="20180905155037"/>
  <p:tag name="MH_LIBRARY" val="CONTENTS"/>
  <p:tag name="MH_TYPE" val="OTHERS"/>
  <p:tag name="ID" val="545836"/>
</p:tagLst>
</file>

<file path=ppt/tags/tag44.xml><?xml version="1.0" encoding="utf-8"?>
<p:tagLst xmlns:p="http://schemas.openxmlformats.org/presentationml/2006/main">
  <p:tag name="MH" val="20180905155037"/>
  <p:tag name="MH_LIBRARY" val="CONTENTS"/>
  <p:tag name="MH_TYPE" val="OTHERS"/>
  <p:tag name="ID" val="545836"/>
</p:tagLst>
</file>

<file path=ppt/tags/tag45.xml><?xml version="1.0" encoding="utf-8"?>
<p:tagLst xmlns:p="http://schemas.openxmlformats.org/presentationml/2006/main">
  <p:tag name="MH" val="20180905155037"/>
  <p:tag name="MH_LIBRARY" val="CONTENTS"/>
  <p:tag name="MH_TYPE" val="OTHERS"/>
  <p:tag name="ID" val="545836"/>
</p:tagLst>
</file>

<file path=ppt/tags/tag46.xml><?xml version="1.0" encoding="utf-8"?>
<p:tagLst xmlns:p="http://schemas.openxmlformats.org/presentationml/2006/main">
  <p:tag name="MH" val="20180905155037"/>
  <p:tag name="MH_LIBRARY" val="CONTENTS"/>
  <p:tag name="MH_TYPE" val="OTHERS"/>
  <p:tag name="ID" val="545836"/>
</p:tagLst>
</file>

<file path=ppt/tags/tag47.xml><?xml version="1.0" encoding="utf-8"?>
<p:tagLst xmlns:p="http://schemas.openxmlformats.org/presentationml/2006/main">
  <p:tag name="MH" val="20180905155037"/>
  <p:tag name="MH_LIBRARY" val="CONTENTS"/>
  <p:tag name="MH_TYPE" val="OTHERS"/>
  <p:tag name="ID" val="545836"/>
</p:tagLst>
</file>

<file path=ppt/tags/tag48.xml><?xml version="1.0" encoding="utf-8"?>
<p:tagLst xmlns:p="http://schemas.openxmlformats.org/presentationml/2006/main">
  <p:tag name="MH" val="20180905155037"/>
  <p:tag name="MH_LIBRARY" val="CONTENTS"/>
  <p:tag name="MH_TYPE" val="OTHERS"/>
  <p:tag name="ID" val="545836"/>
</p:tagLst>
</file>

<file path=ppt/tags/tag49.xml><?xml version="1.0" encoding="utf-8"?>
<p:tagLst xmlns:p="http://schemas.openxmlformats.org/presentationml/2006/main">
  <p:tag name="MH" val="20180905155037"/>
  <p:tag name="MH_LIBRARY" val="CONTENTS"/>
  <p:tag name="MH_TYPE" val="OTHERS"/>
  <p:tag name="ID" val="545836"/>
</p:tagLst>
</file>

<file path=ppt/tags/tag5.xml><?xml version="1.0" encoding="utf-8"?>
<p:tagLst xmlns:p="http://schemas.openxmlformats.org/presentationml/2006/main">
  <p:tag name="MH" val="20180905155037"/>
  <p:tag name="MH_LIBRARY" val="CONTENTS"/>
  <p:tag name="MH_TYPE" val="OTHERS"/>
  <p:tag name="ID" val="545836"/>
</p:tagLst>
</file>

<file path=ppt/tags/tag50.xml><?xml version="1.0" encoding="utf-8"?>
<p:tagLst xmlns:p="http://schemas.openxmlformats.org/presentationml/2006/main">
  <p:tag name="MH" val="20180905155037"/>
  <p:tag name="MH_LIBRARY" val="CONTENTS"/>
  <p:tag name="MH_TYPE" val="OTHERS"/>
  <p:tag name="ID" val="545836"/>
</p:tagLst>
</file>

<file path=ppt/tags/tag51.xml><?xml version="1.0" encoding="utf-8"?>
<p:tagLst xmlns:p="http://schemas.openxmlformats.org/presentationml/2006/main">
  <p:tag name="MH" val="20180905155037"/>
  <p:tag name="MH_LIBRARY" val="CONTENTS"/>
  <p:tag name="MH_TYPE" val="OTHERS"/>
  <p:tag name="ID" val="545836"/>
</p:tagLst>
</file>

<file path=ppt/tags/tag52.xml><?xml version="1.0" encoding="utf-8"?>
<p:tagLst xmlns:p="http://schemas.openxmlformats.org/presentationml/2006/main">
  <p:tag name="MH" val="20180905155037"/>
  <p:tag name="MH_LIBRARY" val="CONTENTS"/>
  <p:tag name="MH_TYPE" val="OTHERS"/>
  <p:tag name="ID" val="545836"/>
</p:tagLst>
</file>

<file path=ppt/tags/tag53.xml><?xml version="1.0" encoding="utf-8"?>
<p:tagLst xmlns:p="http://schemas.openxmlformats.org/presentationml/2006/main">
  <p:tag name="MH" val="20180905155037"/>
  <p:tag name="MH_LIBRARY" val="CONTENTS"/>
  <p:tag name="MH_TYPE" val="OTHERS"/>
  <p:tag name="ID" val="545836"/>
</p:tagLst>
</file>

<file path=ppt/tags/tag54.xml><?xml version="1.0" encoding="utf-8"?>
<p:tagLst xmlns:p="http://schemas.openxmlformats.org/presentationml/2006/main">
  <p:tag name="MH" val="20180905155037"/>
  <p:tag name="MH_LIBRARY" val="CONTENTS"/>
  <p:tag name="MH_TYPE" val="OTHERS"/>
  <p:tag name="ID" val="545836"/>
</p:tagLst>
</file>

<file path=ppt/tags/tag55.xml><?xml version="1.0" encoding="utf-8"?>
<p:tagLst xmlns:p="http://schemas.openxmlformats.org/presentationml/2006/main">
  <p:tag name="MH" val="20180905155037"/>
  <p:tag name="MH_LIBRARY" val="CONTENTS"/>
  <p:tag name="MH_TYPE" val="OTHERS"/>
  <p:tag name="ID" val="545836"/>
</p:tagLst>
</file>

<file path=ppt/tags/tag56.xml><?xml version="1.0" encoding="utf-8"?>
<p:tagLst xmlns:p="http://schemas.openxmlformats.org/presentationml/2006/main">
  <p:tag name="MH" val="20180905155037"/>
  <p:tag name="MH_LIBRARY" val="CONTENTS"/>
  <p:tag name="MH_TYPE" val="OTHERS"/>
  <p:tag name="ID" val="545836"/>
</p:tagLst>
</file>

<file path=ppt/tags/tag57.xml><?xml version="1.0" encoding="utf-8"?>
<p:tagLst xmlns:p="http://schemas.openxmlformats.org/presentationml/2006/main">
  <p:tag name="MH" val="20180905155037"/>
  <p:tag name="MH_LIBRARY" val="CONTENTS"/>
  <p:tag name="MH_TYPE" val="OTHERS"/>
  <p:tag name="ID" val="545836"/>
</p:tagLst>
</file>

<file path=ppt/tags/tag58.xml><?xml version="1.0" encoding="utf-8"?>
<p:tagLst xmlns:p="http://schemas.openxmlformats.org/presentationml/2006/main">
  <p:tag name="MH" val="20180905155037"/>
  <p:tag name="MH_LIBRARY" val="CONTENTS"/>
  <p:tag name="MH_TYPE" val="OTHERS"/>
  <p:tag name="ID" val="545836"/>
</p:tagLst>
</file>

<file path=ppt/tags/tag59.xml><?xml version="1.0" encoding="utf-8"?>
<p:tagLst xmlns:p="http://schemas.openxmlformats.org/presentationml/2006/main">
  <p:tag name="MH" val="20180905155037"/>
  <p:tag name="MH_LIBRARY" val="CONTENTS"/>
  <p:tag name="MH_TYPE" val="OTHERS"/>
  <p:tag name="ID" val="545836"/>
</p:tagLst>
</file>

<file path=ppt/tags/tag6.xml><?xml version="1.0" encoding="utf-8"?>
<p:tagLst xmlns:p="http://schemas.openxmlformats.org/presentationml/2006/main">
  <p:tag name="MH" val="20180905155037"/>
  <p:tag name="MH_LIBRARY" val="CONTENTS"/>
  <p:tag name="MH_TYPE" val="OTHERS"/>
  <p:tag name="ID" val="545836"/>
</p:tagLst>
</file>

<file path=ppt/tags/tag60.xml><?xml version="1.0" encoding="utf-8"?>
<p:tagLst xmlns:p="http://schemas.openxmlformats.org/presentationml/2006/main">
  <p:tag name="MH" val="20180905155037"/>
  <p:tag name="MH_LIBRARY" val="CONTENTS"/>
  <p:tag name="MH_TYPE" val="OTHERS"/>
  <p:tag name="ID" val="545836"/>
</p:tagLst>
</file>

<file path=ppt/tags/tag61.xml><?xml version="1.0" encoding="utf-8"?>
<p:tagLst xmlns:p="http://schemas.openxmlformats.org/presentationml/2006/main">
  <p:tag name="MH" val="20180905155037"/>
  <p:tag name="MH_LIBRARY" val="CONTENTS"/>
  <p:tag name="MH_TYPE" val="OTHERS"/>
  <p:tag name="ID" val="545836"/>
</p:tagLst>
</file>

<file path=ppt/tags/tag62.xml><?xml version="1.0" encoding="utf-8"?>
<p:tagLst xmlns:p="http://schemas.openxmlformats.org/presentationml/2006/main">
  <p:tag name="MH" val="20180905155037"/>
  <p:tag name="MH_LIBRARY" val="CONTENTS"/>
  <p:tag name="MH_TYPE" val="OTHERS"/>
  <p:tag name="ID" val="545836"/>
</p:tagLst>
</file>

<file path=ppt/tags/tag63.xml><?xml version="1.0" encoding="utf-8"?>
<p:tagLst xmlns:p="http://schemas.openxmlformats.org/presentationml/2006/main">
  <p:tag name="MH" val="20180905155037"/>
  <p:tag name="MH_LIBRARY" val="CONTENTS"/>
  <p:tag name="MH_TYPE" val="OTHERS"/>
  <p:tag name="ID" val="545836"/>
</p:tagLst>
</file>

<file path=ppt/tags/tag64.xml><?xml version="1.0" encoding="utf-8"?>
<p:tagLst xmlns:p="http://schemas.openxmlformats.org/presentationml/2006/main">
  <p:tag name="MH" val="20180905155037"/>
  <p:tag name="MH_LIBRARY" val="CONTENTS"/>
  <p:tag name="MH_TYPE" val="OTHERS"/>
  <p:tag name="ID" val="545836"/>
</p:tagLst>
</file>

<file path=ppt/tags/tag65.xml><?xml version="1.0" encoding="utf-8"?>
<p:tagLst xmlns:p="http://schemas.openxmlformats.org/presentationml/2006/main">
  <p:tag name="MH" val="20180905155037"/>
  <p:tag name="MH_LIBRARY" val="CONTENTS"/>
  <p:tag name="MH_TYPE" val="OTHERS"/>
  <p:tag name="ID" val="545836"/>
</p:tagLst>
</file>

<file path=ppt/tags/tag66.xml><?xml version="1.0" encoding="utf-8"?>
<p:tagLst xmlns:p="http://schemas.openxmlformats.org/presentationml/2006/main">
  <p:tag name="MH" val="20180905155037"/>
  <p:tag name="MH_LIBRARY" val="CONTENTS"/>
  <p:tag name="MH_TYPE" val="OTHERS"/>
  <p:tag name="ID" val="545836"/>
</p:tagLst>
</file>

<file path=ppt/tags/tag67.xml><?xml version="1.0" encoding="utf-8"?>
<p:tagLst xmlns:p="http://schemas.openxmlformats.org/presentationml/2006/main">
  <p:tag name="MH" val="20180905155037"/>
  <p:tag name="MH_LIBRARY" val="CONTENTS"/>
  <p:tag name="MH_TYPE" val="OTHERS"/>
  <p:tag name="ID" val="545836"/>
</p:tagLst>
</file>

<file path=ppt/tags/tag68.xml><?xml version="1.0" encoding="utf-8"?>
<p:tagLst xmlns:p="http://schemas.openxmlformats.org/presentationml/2006/main">
  <p:tag name="MH" val="20180905155037"/>
  <p:tag name="MH_LIBRARY" val="CONTENTS"/>
  <p:tag name="MH_TYPE" val="OTHERS"/>
  <p:tag name="ID" val="545836"/>
</p:tagLst>
</file>

<file path=ppt/tags/tag69.xml><?xml version="1.0" encoding="utf-8"?>
<p:tagLst xmlns:p="http://schemas.openxmlformats.org/presentationml/2006/main">
  <p:tag name="MH" val="20180905155037"/>
  <p:tag name="MH_LIBRARY" val="CONTENTS"/>
  <p:tag name="MH_TYPE" val="OTHERS"/>
  <p:tag name="ID" val="545836"/>
</p:tagLst>
</file>

<file path=ppt/tags/tag7.xml><?xml version="1.0" encoding="utf-8"?>
<p:tagLst xmlns:p="http://schemas.openxmlformats.org/presentationml/2006/main">
  <p:tag name="MH" val="20180905155037"/>
  <p:tag name="MH_LIBRARY" val="CONTENTS"/>
  <p:tag name="MH_TYPE" val="OTHERS"/>
  <p:tag name="ID" val="545836"/>
</p:tagLst>
</file>

<file path=ppt/tags/tag70.xml><?xml version="1.0" encoding="utf-8"?>
<p:tagLst xmlns:p="http://schemas.openxmlformats.org/presentationml/2006/main">
  <p:tag name="MH" val="20180905155037"/>
  <p:tag name="MH_LIBRARY" val="CONTENTS"/>
  <p:tag name="MH_TYPE" val="OTHERS"/>
  <p:tag name="ID" val="545836"/>
</p:tagLst>
</file>

<file path=ppt/tags/tag71.xml><?xml version="1.0" encoding="utf-8"?>
<p:tagLst xmlns:p="http://schemas.openxmlformats.org/presentationml/2006/main">
  <p:tag name="MH" val="20180905155037"/>
  <p:tag name="MH_LIBRARY" val="CONTENTS"/>
  <p:tag name="MH_TYPE" val="OTHERS"/>
  <p:tag name="ID" val="545836"/>
</p:tagLst>
</file>

<file path=ppt/tags/tag72.xml><?xml version="1.0" encoding="utf-8"?>
<p:tagLst xmlns:p="http://schemas.openxmlformats.org/presentationml/2006/main">
  <p:tag name="MH" val="20180905155037"/>
  <p:tag name="MH_LIBRARY" val="CONTENTS"/>
  <p:tag name="MH_TYPE" val="OTHERS"/>
  <p:tag name="ID" val="545836"/>
</p:tagLst>
</file>

<file path=ppt/tags/tag73.xml><?xml version="1.0" encoding="utf-8"?>
<p:tagLst xmlns:p="http://schemas.openxmlformats.org/presentationml/2006/main">
  <p:tag name="MH" val="20180905155037"/>
  <p:tag name="MH_LIBRARY" val="CONTENTS"/>
  <p:tag name="MH_TYPE" val="OTHERS"/>
  <p:tag name="ID" val="545836"/>
</p:tagLst>
</file>

<file path=ppt/tags/tag74.xml><?xml version="1.0" encoding="utf-8"?>
<p:tagLst xmlns:p="http://schemas.openxmlformats.org/presentationml/2006/main">
  <p:tag name="MH" val="20180905155037"/>
  <p:tag name="MH_LIBRARY" val="CONTENTS"/>
  <p:tag name="MH_TYPE" val="OTHERS"/>
  <p:tag name="ID" val="545836"/>
</p:tagLst>
</file>

<file path=ppt/tags/tag75.xml><?xml version="1.0" encoding="utf-8"?>
<p:tagLst xmlns:p="http://schemas.openxmlformats.org/presentationml/2006/main">
  <p:tag name="MH" val="20180905155037"/>
  <p:tag name="MH_LIBRARY" val="CONTENTS"/>
  <p:tag name="MH_TYPE" val="OTHERS"/>
  <p:tag name="ID" val="545836"/>
</p:tagLst>
</file>

<file path=ppt/tags/tag76.xml><?xml version="1.0" encoding="utf-8"?>
<p:tagLst xmlns:p="http://schemas.openxmlformats.org/presentationml/2006/main">
  <p:tag name="MH" val="20180905155037"/>
  <p:tag name="MH_LIBRARY" val="CONTENTS"/>
  <p:tag name="MH_TYPE" val="OTHERS"/>
  <p:tag name="ID" val="545836"/>
</p:tagLst>
</file>

<file path=ppt/tags/tag77.xml><?xml version="1.0" encoding="utf-8"?>
<p:tagLst xmlns:p="http://schemas.openxmlformats.org/presentationml/2006/main">
  <p:tag name="MH" val="20180905155037"/>
  <p:tag name="MH_LIBRARY" val="CONTENTS"/>
  <p:tag name="MH_TYPE" val="OTHERS"/>
  <p:tag name="ID" val="545836"/>
</p:tagLst>
</file>

<file path=ppt/tags/tag78.xml><?xml version="1.0" encoding="utf-8"?>
<p:tagLst xmlns:p="http://schemas.openxmlformats.org/presentationml/2006/main">
  <p:tag name="MH" val="20180905155037"/>
  <p:tag name="MH_LIBRARY" val="CONTENTS"/>
  <p:tag name="MH_TYPE" val="OTHERS"/>
  <p:tag name="ID" val="545836"/>
</p:tagLst>
</file>

<file path=ppt/tags/tag79.xml><?xml version="1.0" encoding="utf-8"?>
<p:tagLst xmlns:p="http://schemas.openxmlformats.org/presentationml/2006/main">
  <p:tag name="MH" val="20180905155037"/>
  <p:tag name="MH_LIBRARY" val="CONTENTS"/>
  <p:tag name="MH_TYPE" val="OTHERS"/>
  <p:tag name="ID" val="545836"/>
</p:tagLst>
</file>

<file path=ppt/tags/tag8.xml><?xml version="1.0" encoding="utf-8"?>
<p:tagLst xmlns:p="http://schemas.openxmlformats.org/presentationml/2006/main">
  <p:tag name="MH" val="20180905155037"/>
  <p:tag name="MH_LIBRARY" val="CONTENTS"/>
  <p:tag name="MH_TYPE" val="OTHERS"/>
  <p:tag name="ID" val="545836"/>
</p:tagLst>
</file>

<file path=ppt/tags/tag80.xml><?xml version="1.0" encoding="utf-8"?>
<p:tagLst xmlns:p="http://schemas.openxmlformats.org/presentationml/2006/main">
  <p:tag name="MH" val="20180905155037"/>
  <p:tag name="MH_LIBRARY" val="CONTENTS"/>
  <p:tag name="MH_TYPE" val="OTHERS"/>
  <p:tag name="ID" val="545836"/>
</p:tagLst>
</file>

<file path=ppt/tags/tag81.xml><?xml version="1.0" encoding="utf-8"?>
<p:tagLst xmlns:p="http://schemas.openxmlformats.org/presentationml/2006/main">
  <p:tag name="MH" val="20180905155037"/>
  <p:tag name="MH_LIBRARY" val="CONTENTS"/>
  <p:tag name="MH_TYPE" val="OTHERS"/>
  <p:tag name="ID" val="545836"/>
</p:tagLst>
</file>

<file path=ppt/tags/tag82.xml><?xml version="1.0" encoding="utf-8"?>
<p:tagLst xmlns:p="http://schemas.openxmlformats.org/presentationml/2006/main">
  <p:tag name="MH" val="20180905155037"/>
  <p:tag name="MH_LIBRARY" val="CONTENTS"/>
  <p:tag name="MH_TYPE" val="OTHERS"/>
  <p:tag name="ID" val="545836"/>
</p:tagLst>
</file>

<file path=ppt/tags/tag83.xml><?xml version="1.0" encoding="utf-8"?>
<p:tagLst xmlns:p="http://schemas.openxmlformats.org/presentationml/2006/main">
  <p:tag name="MH" val="20180905155037"/>
  <p:tag name="MH_LIBRARY" val="CONTENTS"/>
  <p:tag name="MH_TYPE" val="OTHERS"/>
  <p:tag name="ID" val="545836"/>
</p:tagLst>
</file>

<file path=ppt/tags/tag84.xml><?xml version="1.0" encoding="utf-8"?>
<p:tagLst xmlns:p="http://schemas.openxmlformats.org/presentationml/2006/main">
  <p:tag name="MH" val="20180905155037"/>
  <p:tag name="MH_LIBRARY" val="CONTENTS"/>
  <p:tag name="MH_TYPE" val="OTHERS"/>
  <p:tag name="ID" val="545836"/>
</p:tagLst>
</file>

<file path=ppt/tags/tag85.xml><?xml version="1.0" encoding="utf-8"?>
<p:tagLst xmlns:p="http://schemas.openxmlformats.org/presentationml/2006/main">
  <p:tag name="MH" val="20180905155037"/>
  <p:tag name="MH_LIBRARY" val="CONTENTS"/>
  <p:tag name="MH_TYPE" val="OTHERS"/>
  <p:tag name="ID" val="545836"/>
</p:tagLst>
</file>

<file path=ppt/tags/tag86.xml><?xml version="1.0" encoding="utf-8"?>
<p:tagLst xmlns:p="http://schemas.openxmlformats.org/presentationml/2006/main">
  <p:tag name="MH" val="20180905155037"/>
  <p:tag name="MH_LIBRARY" val="CONTENTS"/>
  <p:tag name="MH_TYPE" val="OTHERS"/>
  <p:tag name="ID" val="545836"/>
</p:tagLst>
</file>

<file path=ppt/tags/tag87.xml><?xml version="1.0" encoding="utf-8"?>
<p:tagLst xmlns:p="http://schemas.openxmlformats.org/presentationml/2006/main">
  <p:tag name="MH" val="20180905155037"/>
  <p:tag name="MH_LIBRARY" val="CONTENTS"/>
  <p:tag name="MH_TYPE" val="OTHERS"/>
  <p:tag name="ID" val="545836"/>
</p:tagLst>
</file>

<file path=ppt/tags/tag88.xml><?xml version="1.0" encoding="utf-8"?>
<p:tagLst xmlns:p="http://schemas.openxmlformats.org/presentationml/2006/main">
  <p:tag name="MH" val="20180905155037"/>
  <p:tag name="MH_LIBRARY" val="CONTENTS"/>
  <p:tag name="MH_TYPE" val="OTHERS"/>
  <p:tag name="ID" val="545836"/>
</p:tagLst>
</file>

<file path=ppt/tags/tag89.xml><?xml version="1.0" encoding="utf-8"?>
<p:tagLst xmlns:p="http://schemas.openxmlformats.org/presentationml/2006/main">
  <p:tag name="MH" val="20180905155037"/>
  <p:tag name="MH_LIBRARY" val="CONTENTS"/>
  <p:tag name="MH_TYPE" val="OTHERS"/>
  <p:tag name="ID" val="545836"/>
</p:tagLst>
</file>

<file path=ppt/tags/tag9.xml><?xml version="1.0" encoding="utf-8"?>
<p:tagLst xmlns:p="http://schemas.openxmlformats.org/presentationml/2006/main">
  <p:tag name="MH" val="20180905155037"/>
  <p:tag name="MH_LIBRARY" val="CONTENTS"/>
  <p:tag name="MH_TYPE" val="OTHERS"/>
  <p:tag name="ID" val="545836"/>
</p:tagLst>
</file>

<file path=ppt/tags/tag90.xml><?xml version="1.0" encoding="utf-8"?>
<p:tagLst xmlns:p="http://schemas.openxmlformats.org/presentationml/2006/main">
  <p:tag name="MH" val="20180905155037"/>
  <p:tag name="MH_LIBRARY" val="CONTENTS"/>
  <p:tag name="MH_TYPE" val="OTHERS"/>
  <p:tag name="ID" val="545836"/>
</p:tagLst>
</file>

<file path=ppt/tags/tag91.xml><?xml version="1.0" encoding="utf-8"?>
<p:tagLst xmlns:p="http://schemas.openxmlformats.org/presentationml/2006/main">
  <p:tag name="MH" val="20180905155037"/>
  <p:tag name="MH_LIBRARY" val="CONTENTS"/>
  <p:tag name="MH_TYPE" val="OTHERS"/>
  <p:tag name="ID" val="545836"/>
</p:tagLst>
</file>

<file path=ppt/tags/tag92.xml><?xml version="1.0" encoding="utf-8"?>
<p:tagLst xmlns:p="http://schemas.openxmlformats.org/presentationml/2006/main">
  <p:tag name="MH" val="20180905155037"/>
  <p:tag name="MH_LIBRARY" val="CONTENTS"/>
  <p:tag name="MH_TYPE" val="OTHERS"/>
  <p:tag name="ID" val="545836"/>
</p:tagLst>
</file>

<file path=ppt/tags/tag93.xml><?xml version="1.0" encoding="utf-8"?>
<p:tagLst xmlns:p="http://schemas.openxmlformats.org/presentationml/2006/main">
  <p:tag name="MH" val="20180905155037"/>
  <p:tag name="MH_LIBRARY" val="CONTENTS"/>
  <p:tag name="MH_TYPE" val="OTHERS"/>
  <p:tag name="ID" val="545836"/>
</p:tagLst>
</file>

<file path=ppt/tags/tag94.xml><?xml version="1.0" encoding="utf-8"?>
<p:tagLst xmlns:p="http://schemas.openxmlformats.org/presentationml/2006/main">
  <p:tag name="MH" val="20180905155037"/>
  <p:tag name="MH_LIBRARY" val="CONTENTS"/>
  <p:tag name="MH_TYPE" val="OTHERS"/>
  <p:tag name="ID" val="545836"/>
</p:tagLst>
</file>

<file path=ppt/tags/tag95.xml><?xml version="1.0" encoding="utf-8"?>
<p:tagLst xmlns:p="http://schemas.openxmlformats.org/presentationml/2006/main">
  <p:tag name="MH" val="20180905155037"/>
  <p:tag name="MH_LIBRARY" val="CONTENTS"/>
  <p:tag name="MH_TYPE" val="OTHERS"/>
  <p:tag name="ID" val="545836"/>
</p:tagLst>
</file>

<file path=ppt/tags/tag96.xml><?xml version="1.0" encoding="utf-8"?>
<p:tagLst xmlns:p="http://schemas.openxmlformats.org/presentationml/2006/main">
  <p:tag name="MH" val="20180905155037"/>
  <p:tag name="MH_LIBRARY" val="CONTENTS"/>
  <p:tag name="MH_TYPE" val="OTHERS"/>
  <p:tag name="ID" val="545836"/>
</p:tagLst>
</file>

<file path=ppt/tags/tag97.xml><?xml version="1.0" encoding="utf-8"?>
<p:tagLst xmlns:p="http://schemas.openxmlformats.org/presentationml/2006/main">
  <p:tag name="MH" val="20180905155037"/>
  <p:tag name="MH_LIBRARY" val="CONTENTS"/>
  <p:tag name="MH_TYPE" val="OTHERS"/>
  <p:tag name="ID" val="545836"/>
</p:tagLst>
</file>

<file path=ppt/tags/tag98.xml><?xml version="1.0" encoding="utf-8"?>
<p:tagLst xmlns:p="http://schemas.openxmlformats.org/presentationml/2006/main">
  <p:tag name="MH" val="20180905155037"/>
  <p:tag name="MH_LIBRARY" val="CONTENTS"/>
  <p:tag name="MH_TYPE" val="OTHERS"/>
  <p:tag name="ID" val="545836"/>
</p:tagLst>
</file>

<file path=ppt/tags/tag99.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7316</Words>
  <Application>WPS 演示</Application>
  <PresentationFormat>全屏显示(16:9)</PresentationFormat>
  <Paragraphs>1288</Paragraphs>
  <Slides>141</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141</vt:i4>
      </vt:variant>
    </vt:vector>
  </HeadingPairs>
  <TitlesOfParts>
    <vt:vector size="156" baseType="lpstr">
      <vt:lpstr>Arial</vt:lpstr>
      <vt:lpstr>宋体</vt:lpstr>
      <vt:lpstr>Wingdings</vt:lpstr>
      <vt:lpstr>Calibri</vt:lpstr>
      <vt:lpstr>黑体</vt:lpstr>
      <vt:lpstr>Segoe UI</vt:lpstr>
      <vt:lpstr>微软雅黑</vt:lpstr>
      <vt:lpstr>Wingdings</vt:lpstr>
      <vt:lpstr>Segoe UI Light</vt:lpstr>
      <vt:lpstr>微软雅黑 Light</vt:lpstr>
      <vt:lpstr>Arial Unicode MS</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Administrator</cp:lastModifiedBy>
  <cp:revision>837</cp:revision>
  <dcterms:created xsi:type="dcterms:W3CDTF">2019-12-23T03:42:00Z</dcterms:created>
  <dcterms:modified xsi:type="dcterms:W3CDTF">2021-08-01T08:33:48Z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D6263DEB738246CA9586D28C0727FDFD</vt:lpwstr>
  </property>
</Properties>
</file>