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</p:sldMasterIdLst>
  <p:notesMasterIdLst>
    <p:notesMasterId r:id="rId90"/>
  </p:notesMasterIdLst>
  <p:handoutMasterIdLst>
    <p:handoutMasterId r:id="rId138"/>
  </p:handoutMasterIdLst>
  <p:sldIdLst>
    <p:sldId id="599" r:id="rId6"/>
    <p:sldId id="1485" r:id="rId7"/>
    <p:sldId id="1486" r:id="rId8"/>
    <p:sldId id="1754" r:id="rId9"/>
    <p:sldId id="1487" r:id="rId10"/>
    <p:sldId id="1755" r:id="rId11"/>
    <p:sldId id="1548" r:id="rId12"/>
    <p:sldId id="1491" r:id="rId13"/>
    <p:sldId id="1492" r:id="rId14"/>
    <p:sldId id="1494" r:id="rId15"/>
    <p:sldId id="1495" r:id="rId16"/>
    <p:sldId id="1549" r:id="rId17"/>
    <p:sldId id="1509" r:id="rId18"/>
    <p:sldId id="1510" r:id="rId19"/>
    <p:sldId id="1511" r:id="rId20"/>
    <p:sldId id="1512" r:id="rId21"/>
    <p:sldId id="1550" r:id="rId22"/>
    <p:sldId id="1514" r:id="rId23"/>
    <p:sldId id="1515" r:id="rId24"/>
    <p:sldId id="1516" r:id="rId25"/>
    <p:sldId id="1551" r:id="rId26"/>
    <p:sldId id="1519" r:id="rId27"/>
    <p:sldId id="1520" r:id="rId28"/>
    <p:sldId id="1523" r:id="rId29"/>
    <p:sldId id="1552" r:id="rId30"/>
    <p:sldId id="1525" r:id="rId31"/>
    <p:sldId id="1526" r:id="rId32"/>
    <p:sldId id="1528" r:id="rId33"/>
    <p:sldId id="1553" r:id="rId34"/>
    <p:sldId id="1535" r:id="rId35"/>
    <p:sldId id="1536" r:id="rId36"/>
    <p:sldId id="1537" r:id="rId37"/>
    <p:sldId id="1538" r:id="rId38"/>
    <p:sldId id="1756" r:id="rId39"/>
    <p:sldId id="1554" r:id="rId40"/>
    <p:sldId id="1540" r:id="rId41"/>
    <p:sldId id="1541" r:id="rId42"/>
    <p:sldId id="1542" r:id="rId43"/>
    <p:sldId id="1757" r:id="rId44"/>
    <p:sldId id="1758" r:id="rId45"/>
    <p:sldId id="1882" r:id="rId46"/>
    <p:sldId id="1883" r:id="rId47"/>
    <p:sldId id="1555" r:id="rId48"/>
    <p:sldId id="1545" r:id="rId49"/>
    <p:sldId id="1546" r:id="rId50"/>
    <p:sldId id="1547" r:id="rId51"/>
    <p:sldId id="1556" r:id="rId52"/>
    <p:sldId id="1668" r:id="rId53"/>
    <p:sldId id="1669" r:id="rId54"/>
    <p:sldId id="1557" r:id="rId55"/>
    <p:sldId id="1558" r:id="rId56"/>
    <p:sldId id="1559" r:id="rId57"/>
    <p:sldId id="1560" r:id="rId58"/>
    <p:sldId id="1561" r:id="rId59"/>
    <p:sldId id="1670" r:id="rId60"/>
    <p:sldId id="1592" r:id="rId61"/>
    <p:sldId id="1593" r:id="rId62"/>
    <p:sldId id="1594" r:id="rId63"/>
    <p:sldId id="1595" r:id="rId64"/>
    <p:sldId id="1596" r:id="rId65"/>
    <p:sldId id="1597" r:id="rId66"/>
    <p:sldId id="1598" r:id="rId67"/>
    <p:sldId id="1599" r:id="rId68"/>
    <p:sldId id="1600" r:id="rId69"/>
    <p:sldId id="1601" r:id="rId70"/>
    <p:sldId id="1603" r:id="rId71"/>
    <p:sldId id="1604" r:id="rId72"/>
    <p:sldId id="1606" r:id="rId73"/>
    <p:sldId id="1763" r:id="rId74"/>
    <p:sldId id="1607" r:id="rId75"/>
    <p:sldId id="1608" r:id="rId76"/>
    <p:sldId id="1609" r:id="rId77"/>
    <p:sldId id="1610" r:id="rId78"/>
    <p:sldId id="1611" r:id="rId79"/>
    <p:sldId id="1612" r:id="rId80"/>
    <p:sldId id="1613" r:id="rId81"/>
    <p:sldId id="1614" r:id="rId82"/>
    <p:sldId id="1615" r:id="rId83"/>
    <p:sldId id="1764" r:id="rId84"/>
    <p:sldId id="1616" r:id="rId85"/>
    <p:sldId id="1617" r:id="rId86"/>
    <p:sldId id="1618" r:id="rId87"/>
    <p:sldId id="1765" r:id="rId88"/>
    <p:sldId id="1619" r:id="rId89"/>
    <p:sldId id="1620" r:id="rId91"/>
    <p:sldId id="1621" r:id="rId92"/>
    <p:sldId id="1622" r:id="rId93"/>
    <p:sldId id="1623" r:id="rId94"/>
    <p:sldId id="1624" r:id="rId95"/>
    <p:sldId id="1625" r:id="rId96"/>
    <p:sldId id="1626" r:id="rId97"/>
    <p:sldId id="1627" r:id="rId98"/>
    <p:sldId id="1628" r:id="rId99"/>
    <p:sldId id="1629" r:id="rId100"/>
    <p:sldId id="1671" r:id="rId101"/>
    <p:sldId id="1630" r:id="rId102"/>
    <p:sldId id="1631" r:id="rId103"/>
    <p:sldId id="1632" r:id="rId104"/>
    <p:sldId id="1633" r:id="rId105"/>
    <p:sldId id="1634" r:id="rId106"/>
    <p:sldId id="1635" r:id="rId107"/>
    <p:sldId id="1636" r:id="rId108"/>
    <p:sldId id="1637" r:id="rId109"/>
    <p:sldId id="1638" r:id="rId110"/>
    <p:sldId id="1639" r:id="rId111"/>
    <p:sldId id="1640" r:id="rId112"/>
    <p:sldId id="1641" r:id="rId113"/>
    <p:sldId id="1642" r:id="rId114"/>
    <p:sldId id="1766" r:id="rId115"/>
    <p:sldId id="1643" r:id="rId116"/>
    <p:sldId id="1644" r:id="rId117"/>
    <p:sldId id="1645" r:id="rId118"/>
    <p:sldId id="1646" r:id="rId119"/>
    <p:sldId id="1647" r:id="rId120"/>
    <p:sldId id="1648" r:id="rId121"/>
    <p:sldId id="1649" r:id="rId122"/>
    <p:sldId id="1650" r:id="rId123"/>
    <p:sldId id="1651" r:id="rId124"/>
    <p:sldId id="1672" r:id="rId125"/>
    <p:sldId id="1655" r:id="rId126"/>
    <p:sldId id="1656" r:id="rId127"/>
    <p:sldId id="1657" r:id="rId128"/>
    <p:sldId id="1658" r:id="rId129"/>
    <p:sldId id="1659" r:id="rId130"/>
    <p:sldId id="1660" r:id="rId131"/>
    <p:sldId id="1661" r:id="rId132"/>
    <p:sldId id="1662" r:id="rId133"/>
    <p:sldId id="1663" r:id="rId134"/>
    <p:sldId id="1664" r:id="rId135"/>
    <p:sldId id="1665" r:id="rId136"/>
    <p:sldId id="1467" r:id="rId13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76d06f7e-a023-4a58-a9cf-0177fa936bb9}">
          <p14:sldIdLst>
            <p14:sldId id="599"/>
            <p14:sldId id="1485"/>
            <p14:sldId id="1486"/>
            <p14:sldId id="1754"/>
            <p14:sldId id="1487"/>
            <p14:sldId id="1755"/>
            <p14:sldId id="1548"/>
            <p14:sldId id="1491"/>
            <p14:sldId id="1492"/>
            <p14:sldId id="1494"/>
            <p14:sldId id="1495"/>
            <p14:sldId id="1549"/>
            <p14:sldId id="1509"/>
            <p14:sldId id="1510"/>
            <p14:sldId id="1511"/>
            <p14:sldId id="1550"/>
            <p14:sldId id="1514"/>
            <p14:sldId id="1515"/>
            <p14:sldId id="1516"/>
            <p14:sldId id="1551"/>
            <p14:sldId id="1519"/>
            <p14:sldId id="1520"/>
            <p14:sldId id="1523"/>
            <p14:sldId id="1552"/>
            <p14:sldId id="1525"/>
            <p14:sldId id="1526"/>
            <p14:sldId id="1528"/>
            <p14:sldId id="1512"/>
          </p14:sldIdLst>
        </p14:section>
        <p14:section name="day02endd" id="{47291f8e-64ce-45d8-a3b7-4016daa492b9}">
          <p14:sldIdLst>
            <p14:sldId id="1553"/>
            <p14:sldId id="1535"/>
            <p14:sldId id="1536"/>
            <p14:sldId id="1537"/>
            <p14:sldId id="1538"/>
            <p14:sldId id="1756"/>
            <p14:sldId id="1554"/>
            <p14:sldId id="1540"/>
            <p14:sldId id="1541"/>
            <p14:sldId id="1542"/>
            <p14:sldId id="1757"/>
            <p14:sldId id="1758"/>
            <p14:sldId id="1882"/>
            <p14:sldId id="1883"/>
            <p14:sldId id="1555"/>
            <p14:sldId id="1545"/>
            <p14:sldId id="1546"/>
            <p14:sldId id="1547"/>
            <p14:sldId id="1556"/>
            <p14:sldId id="1668"/>
            <p14:sldId id="1669"/>
            <p14:sldId id="1557"/>
            <p14:sldId id="1558"/>
            <p14:sldId id="1559"/>
            <p14:sldId id="1560"/>
            <p14:sldId id="1561"/>
            <p14:sldId id="1670"/>
            <p14:sldId id="1592"/>
            <p14:sldId id="1593"/>
            <p14:sldId id="1594"/>
            <p14:sldId id="1595"/>
            <p14:sldId id="1596"/>
            <p14:sldId id="1597"/>
            <p14:sldId id="1598"/>
            <p14:sldId id="1599"/>
            <p14:sldId id="1600"/>
            <p14:sldId id="1601"/>
            <p14:sldId id="1603"/>
            <p14:sldId id="1604"/>
            <p14:sldId id="1606"/>
            <p14:sldId id="1763"/>
            <p14:sldId id="1608"/>
            <p14:sldId id="1609"/>
            <p14:sldId id="1610"/>
            <p14:sldId id="1611"/>
            <p14:sldId id="1612"/>
            <p14:sldId id="1613"/>
            <p14:sldId id="1614"/>
            <p14:sldId id="1615"/>
            <p14:sldId id="1764"/>
            <p14:sldId id="1616"/>
            <p14:sldId id="1617"/>
            <p14:sldId id="1618"/>
            <p14:sldId id="1765"/>
            <p14:sldId id="1619"/>
            <p14:sldId id="1620"/>
            <p14:sldId id="1621"/>
            <p14:sldId id="1622"/>
            <p14:sldId id="1623"/>
            <p14:sldId id="1624"/>
            <p14:sldId id="1625"/>
            <p14:sldId id="1626"/>
            <p14:sldId id="1627"/>
            <p14:sldId id="1628"/>
            <p14:sldId id="1629"/>
            <p14:sldId id="1671"/>
            <p14:sldId id="1630"/>
            <p14:sldId id="1631"/>
            <p14:sldId id="1632"/>
            <p14:sldId id="1633"/>
            <p14:sldId id="1634"/>
            <p14:sldId id="1635"/>
            <p14:sldId id="1636"/>
            <p14:sldId id="1637"/>
            <p14:sldId id="1638"/>
            <p14:sldId id="1639"/>
            <p14:sldId id="1640"/>
            <p14:sldId id="1641"/>
            <p14:sldId id="1642"/>
            <p14:sldId id="1766"/>
            <p14:sldId id="1643"/>
            <p14:sldId id="1644"/>
            <p14:sldId id="1645"/>
            <p14:sldId id="1646"/>
            <p14:sldId id="1647"/>
            <p14:sldId id="1648"/>
            <p14:sldId id="1649"/>
            <p14:sldId id="1650"/>
            <p14:sldId id="1651"/>
            <p14:sldId id="1672"/>
            <p14:sldId id="1655"/>
            <p14:sldId id="1656"/>
            <p14:sldId id="1657"/>
            <p14:sldId id="1658"/>
            <p14:sldId id="1659"/>
            <p14:sldId id="1660"/>
            <p14:sldId id="1661"/>
            <p14:sldId id="1662"/>
            <p14:sldId id="1663"/>
            <p14:sldId id="1664"/>
            <p14:sldId id="1665"/>
            <p14:sldId id="1467"/>
            <p14:sldId id="160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1"/>
    <p:restoredTop sz="94368"/>
  </p:normalViewPr>
  <p:slideViewPr>
    <p:cSldViewPr>
      <p:cViewPr varScale="1">
        <p:scale>
          <a:sx n="141" d="100"/>
          <a:sy n="141" d="100"/>
        </p:scale>
        <p:origin x="208" y="472"/>
      </p:cViewPr>
      <p:guideLst>
        <p:guide orient="horz" pos="149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663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2" Type="http://schemas.openxmlformats.org/officeDocument/2006/relationships/commentAuthors" Target="commentAuthors.xml"/><Relationship Id="rId141" Type="http://schemas.openxmlformats.org/officeDocument/2006/relationships/tableStyles" Target="tableStyles.xml"/><Relationship Id="rId140" Type="http://schemas.openxmlformats.org/officeDocument/2006/relationships/viewProps" Target="viewProps.xml"/><Relationship Id="rId14" Type="http://schemas.openxmlformats.org/officeDocument/2006/relationships/slide" Target="slides/slide9.xml"/><Relationship Id="rId139" Type="http://schemas.openxmlformats.org/officeDocument/2006/relationships/presProps" Target="presProps.xml"/><Relationship Id="rId138" Type="http://schemas.openxmlformats.org/officeDocument/2006/relationships/handoutMaster" Target="handoutMasters/handoutMaster1.xml"/><Relationship Id="rId137" Type="http://schemas.openxmlformats.org/officeDocument/2006/relationships/slide" Target="slides/slide131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" Type="http://schemas.openxmlformats.org/officeDocument/2006/relationships/slide" Target="slides/slide8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" Type="http://schemas.openxmlformats.org/officeDocument/2006/relationships/slide" Target="slides/slide7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" Type="http://schemas.openxmlformats.org/officeDocument/2006/relationships/slide" Target="slides/slide6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i = 9</a:t>
            </a:r>
            <a:endParaRPr lang="zh-CN" altLang="en-US"/>
          </a:p>
          <a:p>
            <a:r>
              <a:rPr lang="zh-CN" altLang="en-US"/>
              <a:t>while i &gt; 0:</a:t>
            </a:r>
            <a:endParaRPr lang="zh-CN" altLang="en-US"/>
          </a:p>
          <a:p>
            <a:r>
              <a:rPr lang="zh-CN" altLang="en-US"/>
              <a:t>    j = 1</a:t>
            </a:r>
            <a:endParaRPr lang="zh-CN" altLang="en-US"/>
          </a:p>
          <a:p>
            <a:r>
              <a:rPr lang="zh-CN" altLang="en-US"/>
              <a:t>    while j &lt;= i:</a:t>
            </a:r>
            <a:endParaRPr lang="zh-CN" altLang="en-US"/>
          </a:p>
          <a:p>
            <a:r>
              <a:rPr lang="zh-CN" altLang="en-US"/>
              <a:t>        print("%d * %d = %d" % (j, i, i * j), end='\t')</a:t>
            </a:r>
            <a:endParaRPr lang="zh-CN" altLang="en-US"/>
          </a:p>
          <a:p>
            <a:r>
              <a:rPr lang="zh-CN" altLang="en-US"/>
              <a:t>        j += 1</a:t>
            </a:r>
            <a:endParaRPr lang="zh-CN" altLang="en-US"/>
          </a:p>
          <a:p>
            <a:r>
              <a:rPr lang="zh-CN" altLang="en-US"/>
              <a:t>    print(' ')</a:t>
            </a:r>
            <a:endParaRPr lang="zh-CN" altLang="en-US"/>
          </a:p>
          <a:p>
            <a:r>
              <a:rPr lang="zh-CN" altLang="en-US"/>
              <a:t>    i -= 1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3-while..else&#20043;break.mp4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4-while..else&#20043;continue.mp4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5-for...else.mp4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6-for...else&#20043;break&#21644;continue.mp4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7-&#35748;&#35782;&#23383;&#31526;&#20018;.mp4" TargetMode="Externa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8-&#23383;&#31526;&#20018;&#36755;&#20986;.mp4" TargetMode="External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9-&#23383;&#31526;&#20018;&#36755;&#20837;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3-&#35745;&#25968;&#22120;&#20070;&#20889;&#20064;&#24815;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4-&#24490;&#29615;&#30340;&#25191;&#34892;&#27969;&#31243;.mp4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5-&#24490;&#29615;&#24212;&#29992;1&#65306;1-100&#32047;&#21152;.mp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6-&#24490;&#29615;&#24212;&#29992;1&#65306;1-100&#20598;&#25968;&#32047;&#21152;&#21644;&#26041;&#27861;1.mp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7-&#24490;&#29615;&#24212;&#29992;1&#65306;1-100&#20598;&#25968;&#32047;&#21152;&#21644;&#26041;&#27861;2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8-&#24490;&#29615;&#30340;&#27880;&#24847;&#20107;&#39033;.mp4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0-break.mp4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1-&#20102;&#35299;&#24490;&#29615;.mp4" TargetMode="Externa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1-continue.mp4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2-while&#24490;&#29615;&#23884;&#22871;&#30340;&#20316;&#29992;&#21644;&#35821;&#27861;.mp4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3-while&#24490;&#29615;&#23884;&#22871;&#24555;&#36895;&#20307;&#39564;.mp4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hyperlink" Target="../03-&#35270;&#39057;/14-&#24490;&#29615;&#30340;&#25191;&#34892;&#27969;&#31243;.mp4" TargetMode="External"/><Relationship Id="rId1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5-while&#24490;&#29615;&#23884;&#22871;&#24212;&#29992;&#20043;&#25171;&#21360;&#26143;&#21495;(&#27491;&#26041;&#24418;).mp4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6-while&#24490;&#29615;&#23884;&#22871;&#24212;&#29992;&#20043;&#25171;&#21360;&#26143;&#21495;(&#19977;&#35282;&#24418;).mp4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7-while&#24490;&#29615;&#23884;&#22871;&#24212;&#29992;&#20043;&#20061;&#20061;&#20056;&#27861;&#34920;.mp4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8-for&#24490;&#29615;&#35821;&#27861;&#21644;&#20307;&#39564;.mp4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02-while&#30340;&#35821;&#27861;&#21644;&#20307;&#39564;.mp4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19-break&#36864;&#20986;for&#24490;&#29615;.mp4" TargetMode="Externa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0-continue&#36864;&#20986;for&#24490;&#29615;.mp4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../03-&#35270;&#39057;/22-while...else.mp4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024700" y="2211865"/>
            <a:ext cx="50501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day03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 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循环语法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260" y="185382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在程序中需要重复的执行一个功能的时候，用循环来实现。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      法：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如下图所示，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关键字后面放条件，如果条件成立，那就向下执行代码。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110" y="3277870"/>
            <a:ext cx="2811780" cy="9220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循环输出三次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，正常结束循环输出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好好学习，天天向上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while...else之continue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5693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退出后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语句是否还执行？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案例解析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440" y="167411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wihile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循环中是要循环输出五次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媳妇儿，我错了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，但是当计数器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时，此时就要退出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循环，此次退出为非正常退出，因此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中的语句将不再执行。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745490" y="368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1270" y="2510155"/>
            <a:ext cx="4061460" cy="225552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while...else之continue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840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退出后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语句是否还执行？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案例解析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440" y="1674118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wihile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循环中是要循环输出五次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媳妇儿，我错了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，但是当计数器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时，此时执行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，退出本次循环，开始下一次循环，循环并没有因此终端，因此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中的语句依旧可以执行。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745490" y="368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2386965"/>
            <a:ext cx="4000500" cy="244602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:while..else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抽签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随机数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1-9)3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次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如果抽到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说明很幸运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媳妇原谅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如果三次都没有抽中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就跪搓衣板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8371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在屏幕上打印出一千次的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while...else之continue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968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语句的作用是什么？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案例解析</a:t>
            </a:r>
            <a:endParaRPr 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440" y="167411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循环要对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字符串进行一个循环遍历，当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循环遍历正常结束之后，执行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后面的代码块。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745490" y="368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215" y="2737485"/>
            <a:ext cx="4274185" cy="159702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while...else之continue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45192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for...else之break和continue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循环的共同点是什么？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案例解析之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440" y="1596648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循环要对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字符串进行一个循环遍历，当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循环遍历正常结束之后，执行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后面的代码块。但是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循环中含有一个判断，如果有一个字符是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“e”,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那么就会跳出循环，此次跳出是非正常跳出，所以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语句不再执行。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745490" y="368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2571750"/>
            <a:ext cx="3801110" cy="219075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案例解析之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2440" y="1596648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循环要对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字符串进行一个循环遍历，当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循环遍历正常结束之后，执行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后面的代码块。但是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循环中含有一个判断，如果有一个字符是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“e”,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那么就会结束此次循环，没有跳出循环，而是继续下一次循环，所以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745490" y="3683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0670" y="2613025"/>
            <a:ext cx="3851910" cy="204470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:for..else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输入一个字符串判断是否里面包含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这个字母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不能使用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或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not in)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包含就输出包含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不包含输出不包含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字符串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1655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能够认识字符串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认识字符串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字符串有几种写法？</a:t>
            </a:r>
            <a:endParaRPr 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字符串的写法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56785" y="1964313"/>
            <a:ext cx="6728356" cy="17697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三种字符串写法：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一对单引号字符串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一对双引号字符串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三引号字符串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字符串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1888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能够定义并输出字符串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字符串输出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格式化输出字符串有几种方式？</a:t>
            </a:r>
            <a:endParaRPr 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字符串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认识字符串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5444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能够输入并正确接收字符串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字符串输入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输入字符串用什么函数实现？</a:t>
            </a:r>
            <a:endParaRPr 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22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能够理解计算器的作用和写法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82440" y="1596648"/>
            <a:ext cx="6728356" cy="330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案例重现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315" y="2049780"/>
            <a:ext cx="4357370" cy="215646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2762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计数器书写习惯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计数器的作用是什么？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0260" y="88265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计数器注意事项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580" y="2117983"/>
            <a:ext cx="6728356" cy="1050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一般计数器起始值定为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计数器的作用是控制循环的遍数，但是一定要记得在程序中添加让计数器发生变化的代码。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让计数器发生变化的代码一定要放在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循环控制的代码块中，否则不起作用。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283460"/>
            <a:ext cx="6991985" cy="1290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= 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循环，控制条件是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i&lt;5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，如果条件成立那就输出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，并且执行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+=2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，请问程序运行结束之后，屏幕中出现几句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猜拳游戏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680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循环语句执行的过程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2762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循环的执行过程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循环是如何执行的？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0260" y="88265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17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解析循环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92300" y="1577340"/>
          <a:ext cx="5358765" cy="292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70"/>
                <a:gridCol w="1891030"/>
                <a:gridCol w="1767840"/>
                <a:gridCol w="1101725"/>
              </a:tblGrid>
              <a:tr h="262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次序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判断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执行语句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i(初始值为0)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第1次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print("老婆，我错了")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i +=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第2次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print("老婆，我错了")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i +=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第3次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print("老婆，我错了")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i +=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第4次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print("老婆，我错了")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i +=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第5次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print("老婆，我错了")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  i += 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第6次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执行判断i&lt;5,条件不成立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原谅你了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822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累加和的实例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2762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循环应用：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累加和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是怎么变化的？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283460"/>
            <a:ext cx="69919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计算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1001-2000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的累计和。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2156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能够理解并实现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的偶数累加和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6718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循环应用1：1-100偶数累加和方法-视频讲解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是什么情况才会累加？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260" y="1853823"/>
            <a:ext cx="6728356" cy="15297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题目要求是做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偶数累加和，所以利用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循环重复做加法操作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与上一节案例不同，上一小节是直接累加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的和，但是此题目是要求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的所有偶数累加和，所以需要用到判断语句，因此在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判断时要判断当前数字是否是偶数，条件可以选择对二取余是否为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，则是偶数，执行相加操作；若不为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，那么就是奇数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22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能够理解什么是程序中的循环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490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的偶数累加和的第二种方法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6718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循环应用1：1-100偶数累加和方法</a:t>
            </a: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是什么情况才会累加？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解析计数器实现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260" y="1853823"/>
            <a:ext cx="6728356" cy="15297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思路分析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题目要求是做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偶数累加和，所以利用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循环重复做加法操作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与上一小节案例相同同，要求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的所有偶数累加和，因此要用到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判断时要判断当前数字是否是偶数，处理可以选择对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对二取余是否为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来判断偶数的方法外，可以用计数器当做偶数的方法来进行累加，方法思路是：让计数器初始化为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，然后再每次循环中自增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，这样就可以保证每一次的计数器的值是偶数，直接相加即可，不用再进行判断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课外拓展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283460"/>
            <a:ext cx="699198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在本节案例中，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循环一共循环了多少次？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循环练习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回文数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打印所有3位回文数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7222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能够掌握使用循环时的注意点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6718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循环的注意事项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计数器不发生改变会怎样？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9260" y="20773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循环的时候，计数器没有发生改变，那么计数器的值便一直是初始值，此时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后面的条件永远成立，那么循环会一直无限执行下去，无法终止，容易拖慢电脑速度，浪费内存。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死循环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死循环指的是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程序持续执行</a:t>
            </a:r>
            <a:r>
              <a:rPr lang="en-US" altLang="zh-CN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无法终止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原因通常是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忘记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在循环内部</a:t>
            </a:r>
            <a:r>
              <a:rPr lang="zh-CN" altLang="en-US" sz="1800">
                <a:solidFill>
                  <a:srgbClr val="FF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修改循环变量的值</a:t>
            </a:r>
            <a:endParaRPr lang="zh-CN" altLang="en-US" sz="1800">
              <a:solidFill>
                <a:srgbClr val="FF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程序的三种执行顺序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268254"/>
            <a:ext cx="7543800" cy="322183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死循环的使用场景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20000"/>
          </a:bodyPr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QQ软件服务提供商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银行软件服务提供商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电力系统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导弹防御系统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电视遥控信号接收装置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...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:pass</a:t>
            </a:r>
            <a:r>
              <a:rPr lang="zh-CN" altLang="en-US">
                <a:solidFill>
                  <a:schemeClr val="accent1"/>
                </a:solidFill>
              </a:rPr>
              <a:t>语句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Python pass 是空语句，是为了保持程序结构的完整性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pass 不做任何事情，一般用做占位语句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+mn-ea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:pass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实现程序一直运行的代码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638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6718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0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21.2 break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8460" y="172936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在实际应用中，如果循环满足了一定的条件，没必要接着往下运行了，那么这个时候就需要用到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退出循环。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834640"/>
            <a:ext cx="3924300" cy="17068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10" y="3209925"/>
            <a:ext cx="2176145" cy="13315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283460"/>
            <a:ext cx="699198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的数字，如果这个数字等于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，那就退出循环，停止输出。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:break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找到第一个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位数回文数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:break</a:t>
            </a:r>
            <a:r>
              <a:rPr lang="zh-CN" altLang="en-US">
                <a:solidFill>
                  <a:schemeClr val="accent1"/>
                </a:solidFill>
              </a:rPr>
              <a:t>练习升级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需求升级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找到第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位数回文数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2762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了解循环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程序中的循环是什么？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349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1055" y="1111885"/>
            <a:ext cx="56718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0740" y="1065530"/>
            <a:ext cx="4199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22.2 continue</a:t>
            </a:r>
            <a:endParaRPr 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8460" y="172936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在实际应用中，如果循环满足了一定的条件，当前的代码没必要接着往下运行了，需要跳出本次循环进入到下一个循环，那么就需要用到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2610485"/>
            <a:ext cx="4030980" cy="230124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5" y="3053715"/>
            <a:ext cx="2339340" cy="127254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595" y="2283460"/>
            <a:ext cx="6991985" cy="1050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循环输出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的数字，如果某个数字为偶数，那就停止本次循环不再输出，进入下一层循环。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57277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:continue</a:t>
            </a:r>
            <a:r>
              <a:rPr lang="zh-CN" altLang="en-US">
                <a:solidFill>
                  <a:schemeClr val="accent1"/>
                </a:solidFill>
              </a:rPr>
              <a:t>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把所有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位非回文数找出来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注意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:使用 continue 时，条件处理部分的代码，需要特别注意，不小心会出现 死循环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65203" y="1664176"/>
            <a:ext cx="4319588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2239" y="1517386"/>
            <a:ext cx="3204210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能够掌握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能够认识字符串类型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对字符串进行简单的操作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812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能够知道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程序的三种执行顺序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顺序 —— 从上向下，顺序执行代码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分支 —— 根据条件判断，决定执行代码的分支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循环 —— 让 特定代码 重复 执行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486664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循环嵌套的作用和语法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循环嵌套的应用场景？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22269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循环嵌套语法 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765" y="2186305"/>
            <a:ext cx="3812540" cy="21075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812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循环嵌套的用法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47459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一共有几次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自增行为？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循环嵌套实例解析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13410" y="63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1926848"/>
            <a:ext cx="6728356" cy="12903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在本小节的例子中，惩罚的过程一共持续了三天，在每一天的惩罚过程中，需要连续说三遍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老婆，我错了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以及做刷一遍婉，这时候就需要用到课程中的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循环嵌套，并且在循环嵌套的时候要控制次数（定义计数器），控制天数的计数器用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来表示，控制说几遍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老婆，我错了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的计数器用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来表示。确定好计数器之后，切记要在循环中修改计数器。然后再外层循环中嵌套内层循环即可。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9902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循环嵌套执行流程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循环的执行流程</a:t>
            </a:r>
            <a:endParaRPr 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642745"/>
            <a:ext cx="4419600" cy="309372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en-US">
                <a:solidFill>
                  <a:schemeClr val="accent1"/>
                </a:solidFill>
              </a:rPr>
              <a:t>while</a:t>
            </a:r>
            <a:r>
              <a:rPr lang="zh-CN" altLang="en-US">
                <a:solidFill>
                  <a:schemeClr val="accent1"/>
                </a:solidFill>
              </a:rPr>
              <a:t>循环嵌套练习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实现程序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</a:rPr>
              <a:t>: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打印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</a:rPr>
              <a:t>5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遍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</a:rPr>
              <a:t>1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</a:rPr>
              <a:t>到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</a:rPr>
              <a:t>10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341509" y="1045309"/>
            <a:ext cx="431958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了解循环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计数器书写习惯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5316359" y="1271369"/>
            <a:ext cx="4319588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偶数累加和方法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偶数累加和方法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循环的注意事项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2242443"/>
            <a:ext cx="6728356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如果在本小节的程序中进行修改，将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老婆，我错了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print(“*”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end=””)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刷晚饭的碗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print(“\n”)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，然后运行代码，观察规律。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1680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循环打印星号的过程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循环应用值打印星号（正方形）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程序中的行和列是怎么控制的？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914525"/>
            <a:ext cx="5351780" cy="258191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循环打印三角形星号的过程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循环应用值打印星号（三角形）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程序中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控制条件的作用是什么？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3927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代码分析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692910"/>
            <a:ext cx="5328920" cy="2945130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循环练习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打印三角形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*****</a:t>
            </a:r>
            <a:endParaRPr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****</a:t>
            </a:r>
            <a:endParaRPr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***</a:t>
            </a:r>
            <a:endParaRPr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**</a:t>
            </a:r>
            <a:endParaRPr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*</a:t>
            </a:r>
            <a:endParaRPr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3458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能够通过案例来理解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830459" y="1189454"/>
            <a:ext cx="4319588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循环嵌套的作用和语法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循环嵌套快速体验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循环的执行流程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循环嵌套应用之打印星号（正方形）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循环嵌套应用值打印星号（三角形）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循环嵌套应用值九九乘法表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70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循环打印九九乘法表的过程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循环应用值打印九九乘法表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程序是怎么控制数字变化的？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倒序九九乘法表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548765"/>
            <a:ext cx="7543800" cy="161972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kumimoji="1"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0840" y="1815723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打印输出如下图所示功能。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2559050"/>
            <a:ext cx="5433695" cy="21723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134485" y="1479550"/>
            <a:ext cx="3092450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26092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能够理解并正确使用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循环语法和体验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循环的语法是什么？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2284095"/>
            <a:ext cx="278892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134485" y="1479550"/>
            <a:ext cx="3092450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2205"/>
            <a:ext cx="52762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的语法和体验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1995686"/>
            <a:ext cx="6468194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4000" cap="none" spc="0" dirty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循环是如何控制循环次数的？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9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841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for/while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循环有区别吗？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134485" y="1479550"/>
            <a:ext cx="3092450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循环语法和体验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3553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循环的过程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1322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for/while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循环有区别吗？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en-US">
                <a:solidFill>
                  <a:schemeClr val="accent1"/>
                </a:solidFill>
              </a:rPr>
              <a:t>for</a:t>
            </a:r>
            <a:r>
              <a:rPr lang="zh-CN" altLang="en-US">
                <a:solidFill>
                  <a:schemeClr val="accent1"/>
                </a:solidFill>
              </a:rPr>
              <a:t>循环练习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打印字符串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'hello world'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中除了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'w'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之外的每一个元素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打印字符串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'hello world'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中第一个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'o'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出现之前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不包含第一个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'o')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的所有元素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3.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打印字符串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'hello world'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中第三个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'l'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出现之前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(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不包含第三个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'l')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的所有元素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093845" y="991870"/>
            <a:ext cx="355917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while...else之continue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for...else之break和cotinue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8304" y="2150060"/>
            <a:ext cx="30943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能够学会并理解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视频讲解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7898" y="221806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4000" b="1" cap="none" spc="0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的作用是什么？</a:t>
            </a:r>
            <a:endParaRPr lang="zh-CN" altLang="en-US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61695" y="1132205"/>
            <a:ext cx="54565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while...else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752725"/>
            <a:ext cx="3907155" cy="1505585"/>
          </a:xfrm>
          <a:prstGeom prst="rect">
            <a:avLst/>
          </a:prstGeom>
          <a:ln w="3175">
            <a:solidFill>
              <a:srgbClr val="17375E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412285" y="1765558"/>
            <a:ext cx="6728356" cy="570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循环中执行条件成立之后执行的代码，如果是正常退出的情况下，那么接着执行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中的代码，但如果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是没有循环结束就退出了，那么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中的代码就不再执行。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while...else 和 for...else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8632</Words>
  <Application>WPS 演示</Application>
  <PresentationFormat>全屏显示(16:9)</PresentationFormat>
  <Paragraphs>1160</Paragraphs>
  <Slides>131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131</vt:i4>
      </vt:variant>
    </vt:vector>
  </HeadingPairs>
  <TitlesOfParts>
    <vt:vector size="147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Wingdings</vt:lpstr>
      <vt:lpstr>Segoe UI Light</vt:lpstr>
      <vt:lpstr>微软雅黑 Light</vt:lpstr>
      <vt:lpstr>华文宋体</vt:lpstr>
      <vt:lpstr>Arial Unicode MS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补充:程序的三种执行顺序</vt:lpstr>
      <vt:lpstr>PowerPoint 演示文稿</vt:lpstr>
      <vt:lpstr>补充:程序的三种执行顺序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补充:循环练习-回文数</vt:lpstr>
      <vt:lpstr>PowerPoint 演示文稿</vt:lpstr>
      <vt:lpstr>PowerPoint 演示文稿</vt:lpstr>
      <vt:lpstr>PowerPoint 演示文稿</vt:lpstr>
      <vt:lpstr>PowerPoint 演示文稿</vt:lpstr>
      <vt:lpstr>补充:死循环</vt:lpstr>
      <vt:lpstr>补充:死循环的使用场景</vt:lpstr>
      <vt:lpstr>补充:pass语句</vt:lpstr>
      <vt:lpstr>补充:pass练习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补充:break练习</vt:lpstr>
      <vt:lpstr>补充:break练习升级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补充:continue练习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补充:while循环嵌套练习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补充:循环练习-打印三角形</vt:lpstr>
      <vt:lpstr>PowerPoint 演示文稿</vt:lpstr>
      <vt:lpstr>PowerPoint 演示文稿</vt:lpstr>
      <vt:lpstr>PowerPoint 演示文稿</vt:lpstr>
      <vt:lpstr>补充:倒序九九乘法表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补充:for循环练习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补充:while..else练习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补充:for..else练习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862</cp:revision>
  <dcterms:created xsi:type="dcterms:W3CDTF">2019-12-23T12:59:00Z</dcterms:created>
  <dcterms:modified xsi:type="dcterms:W3CDTF">2021-08-02T07:28:28Z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87D928DF79404E32AF2F85299A0D9C04</vt:lpwstr>
  </property>
</Properties>
</file>