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150"/>
  </p:notesMasterIdLst>
  <p:handoutMasterIdLst>
    <p:handoutMasterId r:id="rId151"/>
  </p:handoutMasterIdLst>
  <p:sldIdLst>
    <p:sldId id="599" r:id="rId6"/>
    <p:sldId id="712" r:id="rId7"/>
    <p:sldId id="1808" r:id="rId8"/>
    <p:sldId id="1809" r:id="rId9"/>
    <p:sldId id="1810" r:id="rId10"/>
    <p:sldId id="1811" r:id="rId11"/>
    <p:sldId id="1812" r:id="rId12"/>
    <p:sldId id="1813" r:id="rId13"/>
    <p:sldId id="1814" r:id="rId14"/>
    <p:sldId id="1815" r:id="rId15"/>
    <p:sldId id="1817" r:id="rId16"/>
    <p:sldId id="1818" r:id="rId17"/>
    <p:sldId id="1820" r:id="rId18"/>
    <p:sldId id="2046" r:id="rId19"/>
    <p:sldId id="1807" r:id="rId20"/>
    <p:sldId id="536" r:id="rId21"/>
    <p:sldId id="902" r:id="rId22"/>
    <p:sldId id="907" r:id="rId23"/>
    <p:sldId id="714" r:id="rId24"/>
    <p:sldId id="1310" r:id="rId25"/>
    <p:sldId id="1670" r:id="rId26"/>
    <p:sldId id="1671" r:id="rId27"/>
    <p:sldId id="1672" r:id="rId28"/>
    <p:sldId id="909" r:id="rId29"/>
    <p:sldId id="718" r:id="rId30"/>
    <p:sldId id="720" r:id="rId31"/>
    <p:sldId id="1673" r:id="rId32"/>
    <p:sldId id="719" r:id="rId33"/>
    <p:sldId id="1674" r:id="rId34"/>
    <p:sldId id="1594" r:id="rId35"/>
    <p:sldId id="1595" r:id="rId36"/>
    <p:sldId id="1676" r:id="rId37"/>
    <p:sldId id="1678" r:id="rId38"/>
    <p:sldId id="1679" r:id="rId39"/>
    <p:sldId id="1680" r:id="rId40"/>
    <p:sldId id="1681" r:id="rId41"/>
    <p:sldId id="1683" r:id="rId42"/>
    <p:sldId id="1693" r:id="rId43"/>
    <p:sldId id="1685" r:id="rId44"/>
    <p:sldId id="1686" r:id="rId45"/>
    <p:sldId id="1687" r:id="rId46"/>
    <p:sldId id="1688" r:id="rId47"/>
    <p:sldId id="1694" r:id="rId48"/>
    <p:sldId id="1695" r:id="rId49"/>
    <p:sldId id="1696" r:id="rId50"/>
    <p:sldId id="1697" r:id="rId51"/>
    <p:sldId id="1698" r:id="rId52"/>
    <p:sldId id="1699" r:id="rId53"/>
    <p:sldId id="1700" r:id="rId54"/>
    <p:sldId id="1701" r:id="rId55"/>
    <p:sldId id="1950" r:id="rId56"/>
    <p:sldId id="1706" r:id="rId57"/>
    <p:sldId id="1707" r:id="rId58"/>
    <p:sldId id="1708" r:id="rId59"/>
    <p:sldId id="1709" r:id="rId60"/>
    <p:sldId id="1715" r:id="rId61"/>
    <p:sldId id="1716" r:id="rId62"/>
    <p:sldId id="1717" r:id="rId63"/>
    <p:sldId id="1719" r:id="rId64"/>
    <p:sldId id="1720" r:id="rId65"/>
    <p:sldId id="1721" r:id="rId66"/>
    <p:sldId id="1718" r:id="rId67"/>
    <p:sldId id="1722" r:id="rId68"/>
    <p:sldId id="1723" r:id="rId69"/>
    <p:sldId id="1724" r:id="rId70"/>
    <p:sldId id="1725" r:id="rId71"/>
    <p:sldId id="1726" r:id="rId72"/>
    <p:sldId id="1727" r:id="rId73"/>
    <p:sldId id="1728" r:id="rId74"/>
    <p:sldId id="1729" r:id="rId75"/>
    <p:sldId id="1730" r:id="rId76"/>
    <p:sldId id="1731" r:id="rId77"/>
    <p:sldId id="1953" r:id="rId78"/>
    <p:sldId id="1733" r:id="rId79"/>
    <p:sldId id="1734" r:id="rId80"/>
    <p:sldId id="1735" r:id="rId81"/>
    <p:sldId id="1736" r:id="rId82"/>
    <p:sldId id="1738" r:id="rId83"/>
    <p:sldId id="1739" r:id="rId84"/>
    <p:sldId id="1740" r:id="rId85"/>
    <p:sldId id="1741" r:id="rId86"/>
    <p:sldId id="1742" r:id="rId87"/>
    <p:sldId id="1743" r:id="rId88"/>
    <p:sldId id="1744" r:id="rId89"/>
    <p:sldId id="1745" r:id="rId90"/>
    <p:sldId id="1746" r:id="rId91"/>
    <p:sldId id="1747" r:id="rId92"/>
    <p:sldId id="1748" r:id="rId93"/>
    <p:sldId id="1749" r:id="rId94"/>
    <p:sldId id="1750" r:id="rId95"/>
    <p:sldId id="1751" r:id="rId96"/>
    <p:sldId id="1752" r:id="rId97"/>
    <p:sldId id="1753" r:id="rId98"/>
    <p:sldId id="1754" r:id="rId99"/>
    <p:sldId id="1755" r:id="rId100"/>
    <p:sldId id="1756" r:id="rId101"/>
    <p:sldId id="1757" r:id="rId102"/>
    <p:sldId id="1758" r:id="rId103"/>
    <p:sldId id="1760" r:id="rId104"/>
    <p:sldId id="1761" r:id="rId105"/>
    <p:sldId id="1762" r:id="rId106"/>
    <p:sldId id="1763" r:id="rId107"/>
    <p:sldId id="1759" r:id="rId108"/>
    <p:sldId id="1764" r:id="rId109"/>
    <p:sldId id="1765" r:id="rId110"/>
    <p:sldId id="1766" r:id="rId111"/>
    <p:sldId id="1767" r:id="rId112"/>
    <p:sldId id="1768" r:id="rId113"/>
    <p:sldId id="1769" r:id="rId114"/>
    <p:sldId id="1770" r:id="rId115"/>
    <p:sldId id="1771" r:id="rId116"/>
    <p:sldId id="1773" r:id="rId117"/>
    <p:sldId id="1774" r:id="rId118"/>
    <p:sldId id="1775" r:id="rId119"/>
    <p:sldId id="1776" r:id="rId120"/>
    <p:sldId id="1777" r:id="rId121"/>
    <p:sldId id="1778" r:id="rId122"/>
    <p:sldId id="1779" r:id="rId123"/>
    <p:sldId id="1780" r:id="rId124"/>
    <p:sldId id="1782" r:id="rId125"/>
    <p:sldId id="1783" r:id="rId126"/>
    <p:sldId id="1784" r:id="rId127"/>
    <p:sldId id="1785" r:id="rId128"/>
    <p:sldId id="1786" r:id="rId129"/>
    <p:sldId id="1788" r:id="rId130"/>
    <p:sldId id="1789" r:id="rId131"/>
    <p:sldId id="1790" r:id="rId132"/>
    <p:sldId id="1791" r:id="rId133"/>
    <p:sldId id="1792" r:id="rId134"/>
    <p:sldId id="1795" r:id="rId135"/>
    <p:sldId id="1796" r:id="rId136"/>
    <p:sldId id="1797" r:id="rId137"/>
    <p:sldId id="1798" r:id="rId138"/>
    <p:sldId id="1799" r:id="rId139"/>
    <p:sldId id="1800" r:id="rId140"/>
    <p:sldId id="1801" r:id="rId141"/>
    <p:sldId id="1802" r:id="rId142"/>
    <p:sldId id="1803" r:id="rId143"/>
    <p:sldId id="1821" r:id="rId144"/>
    <p:sldId id="1822" r:id="rId145"/>
    <p:sldId id="1823" r:id="rId146"/>
    <p:sldId id="1824" r:id="rId147"/>
    <p:sldId id="1951" r:id="rId148"/>
    <p:sldId id="1467" r:id="rId14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d44aeceb-6d37-45d9-a311-63a63fa36788}">
          <p14:sldIdLst>
            <p14:sldId id="599"/>
            <p14:sldId id="712"/>
            <p14:sldId id="1808"/>
            <p14:sldId id="1809"/>
            <p14:sldId id="1810"/>
            <p14:sldId id="1811"/>
            <p14:sldId id="1812"/>
            <p14:sldId id="1813"/>
            <p14:sldId id="1814"/>
            <p14:sldId id="1815"/>
            <p14:sldId id="1817"/>
            <p14:sldId id="1818"/>
            <p14:sldId id="1820"/>
            <p14:sldId id="2046"/>
            <p14:sldId id="1807"/>
            <p14:sldId id="536"/>
            <p14:sldId id="902"/>
            <p14:sldId id="907"/>
            <p14:sldId id="714"/>
            <p14:sldId id="1310"/>
            <p14:sldId id="1670"/>
            <p14:sldId id="1671"/>
            <p14:sldId id="1672"/>
            <p14:sldId id="909"/>
            <p14:sldId id="718"/>
            <p14:sldId id="720"/>
            <p14:sldId id="1673"/>
            <p14:sldId id="719"/>
          </p14:sldIdLst>
        </p14:section>
        <p14:section name="day03end" id="{08e2c231-1e61-4d5a-949b-f4644e9a0d81}">
          <p14:sldIdLst>
            <p14:sldId id="1674"/>
            <p14:sldId id="1594"/>
            <p14:sldId id="1595"/>
            <p14:sldId id="1676"/>
            <p14:sldId id="1678"/>
            <p14:sldId id="1679"/>
            <p14:sldId id="1680"/>
            <p14:sldId id="1681"/>
            <p14:sldId id="1683"/>
            <p14:sldId id="1693"/>
            <p14:sldId id="1685"/>
            <p14:sldId id="1686"/>
            <p14:sldId id="1687"/>
            <p14:sldId id="1688"/>
            <p14:sldId id="1694"/>
            <p14:sldId id="1695"/>
            <p14:sldId id="1696"/>
            <p14:sldId id="1697"/>
            <p14:sldId id="1698"/>
            <p14:sldId id="1699"/>
            <p14:sldId id="1700"/>
            <p14:sldId id="1701"/>
            <p14:sldId id="1950"/>
            <p14:sldId id="1706"/>
            <p14:sldId id="1707"/>
            <p14:sldId id="1708"/>
            <p14:sldId id="1709"/>
            <p14:sldId id="1715"/>
            <p14:sldId id="1716"/>
            <p14:sldId id="1717"/>
            <p14:sldId id="1719"/>
            <p14:sldId id="1720"/>
            <p14:sldId id="1721"/>
            <p14:sldId id="1718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953"/>
            <p14:sldId id="1733"/>
            <p14:sldId id="1734"/>
            <p14:sldId id="1735"/>
            <p14:sldId id="1736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  <p14:sldId id="1749"/>
            <p14:sldId id="1750"/>
            <p14:sldId id="1751"/>
            <p14:sldId id="1752"/>
            <p14:sldId id="1753"/>
            <p14:sldId id="1754"/>
            <p14:sldId id="1755"/>
            <p14:sldId id="1756"/>
            <p14:sldId id="1757"/>
            <p14:sldId id="1758"/>
            <p14:sldId id="1760"/>
            <p14:sldId id="1761"/>
            <p14:sldId id="1762"/>
            <p14:sldId id="1763"/>
            <p14:sldId id="1759"/>
            <p14:sldId id="1764"/>
            <p14:sldId id="1765"/>
            <p14:sldId id="1766"/>
            <p14:sldId id="1767"/>
            <p14:sldId id="1768"/>
            <p14:sldId id="1769"/>
            <p14:sldId id="1770"/>
            <p14:sldId id="1771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2"/>
            <p14:sldId id="1783"/>
            <p14:sldId id="1784"/>
            <p14:sldId id="1785"/>
            <p14:sldId id="1786"/>
            <p14:sldId id="1788"/>
            <p14:sldId id="1789"/>
            <p14:sldId id="1790"/>
            <p14:sldId id="1791"/>
            <p14:sldId id="1792"/>
            <p14:sldId id="1795"/>
            <p14:sldId id="1796"/>
            <p14:sldId id="1797"/>
            <p14:sldId id="1798"/>
            <p14:sldId id="1799"/>
            <p14:sldId id="1800"/>
            <p14:sldId id="1802"/>
            <p14:sldId id="1803"/>
            <p14:sldId id="1821"/>
            <p14:sldId id="1822"/>
            <p14:sldId id="1823"/>
            <p14:sldId id="1824"/>
            <p14:sldId id="1951"/>
            <p14:sldId id="1467"/>
            <p14:sldId id="18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1"/>
    <p:restoredTop sz="94368"/>
  </p:normalViewPr>
  <p:slideViewPr>
    <p:cSldViewPr>
      <p:cViewPr varScale="1">
        <p:scale>
          <a:sx n="141" d="100"/>
          <a:sy n="141" d="100"/>
        </p:scale>
        <p:origin x="208" y="472"/>
      </p:cViewPr>
      <p:guideLst>
        <p:guide orient="horz" pos="1466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607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5" Type="http://schemas.openxmlformats.org/officeDocument/2006/relationships/commentAuthors" Target="commentAuthors.xml"/><Relationship Id="rId154" Type="http://schemas.openxmlformats.org/officeDocument/2006/relationships/tableStyles" Target="tableStyles.xml"/><Relationship Id="rId153" Type="http://schemas.openxmlformats.org/officeDocument/2006/relationships/viewProps" Target="viewProps.xml"/><Relationship Id="rId152" Type="http://schemas.openxmlformats.org/officeDocument/2006/relationships/presProps" Target="presProps.xml"/><Relationship Id="rId151" Type="http://schemas.openxmlformats.org/officeDocument/2006/relationships/handoutMaster" Target="handoutMasters/handoutMaster1.xml"/><Relationship Id="rId150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9" Type="http://schemas.openxmlformats.org/officeDocument/2006/relationships/slide" Target="slides/slide144.xml"/><Relationship Id="rId148" Type="http://schemas.openxmlformats.org/officeDocument/2006/relationships/slide" Target="slides/slide143.xml"/><Relationship Id="rId147" Type="http://schemas.openxmlformats.org/officeDocument/2006/relationships/slide" Target="slides/slide142.xml"/><Relationship Id="rId146" Type="http://schemas.openxmlformats.org/officeDocument/2006/relationships/slide" Target="slides/slide141.xml"/><Relationship Id="rId145" Type="http://schemas.openxmlformats.org/officeDocument/2006/relationships/slide" Target="slides/slide140.xml"/><Relationship Id="rId144" Type="http://schemas.openxmlformats.org/officeDocument/2006/relationships/slide" Target="slides/slide139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14" Type="http://schemas.openxmlformats.org/officeDocument/2006/relationships/slide" Target="slides/slide9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" Type="http://schemas.openxmlformats.org/officeDocument/2006/relationships/slide" Target="slides/slide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" Type="http://schemas.openxmlformats.org/officeDocument/2006/relationships/slide" Target="slides/slide7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0-&#21015;&#34920;&#22797;&#21046;&#25968;&#25454;.mp4" TargetMode="Externa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1-&#21015;&#34920;&#30340;&#36941;&#21382;&#20043;while.mp4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2-&#21015;&#34920;&#30340;&#36941;&#21382;&#20043;for.mp4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3-&#21015;&#34920;&#23884;&#22871;.mp4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4-&#38543;&#26426;&#20998;&#37197;&#21150;&#20844;&#23460;&#30340;&#27493;&#39588;&#20998;&#26512;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-&#20307;&#39564;&#20999;&#29255;.mp4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5-&#38543;&#26426;&#20998;&#37197;&#21150;&#20844;&#23460;&#30340;&#23454;&#29616;&#20195;&#30721;.mp4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6-&#20307;&#39564;&#20803;&#32452;.mp4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7-&#23450;&#20041;&#20803;&#32452;.mp4" TargetMode="Externa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8-&#20803;&#32452;&#24120;&#35265;&#25805;&#20316;&#20043;&#26597;&#25214;.mp4" TargetMode="Externa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9-&#20803;&#32452;&#25968;&#25454;&#30340;&#20462;&#25913;&#25805;&#20316;.mp4" TargetMode="Externa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-&#23383;&#31526;&#20018;&#24120;&#29992;&#25805;&#20316;&#26041;&#27861;&#20043;&#26597;&#25214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-&#23383;&#31526;&#20018;&#24120;&#29992;&#25805;&#20316;&#26041;&#27861;&#20043;&#20462;&#25913;(&#24120;&#29992;).mp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-&#23383;&#31526;&#20018;&#24120;&#29992;&#25805;&#20316;&#26041;&#27861;&#20043;&#20462;&#25913;&#20043;&#22823;&#23567;&#20889;&#36716;&#25442;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-&#23383;&#31526;&#20018;&#24120;&#29992;&#25805;&#20316;&#26041;&#27861;&#20043;&#20462;&#25913;&#20043;&#21024;&#38500;&#31354;&#30333;&#23383;&#31526;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-&#23383;&#31526;&#20018;&#24120;&#29992;&#25805;&#20316;&#26041;&#27861;&#20043;&#20462;&#25913;&#20043;&#23383;&#31526;&#20018;&#23545;&#40784;.mp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-&#23383;&#31526;&#20018;&#24120;&#29992;&#25805;&#20316;&#26041;&#27861;&#20043;&#21028;&#26029;&#24320;&#22836;&#25110;&#32467;&#23614;.mp4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-&#23383;&#31526;&#20018;&#24120;&#29992;&#25805;&#20316;&#26041;&#27861;&#20043;&#21028;&#26029;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-&#23383;&#31526;&#20018;&#19979;&#26631;.mp4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-&#21015;&#34920;&#19979;&#26631;.mp4" TargetMode="Externa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-&#26597;&#25214;&#20989;&#25968;.mp4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-&#21028;&#26029;&#26159;&#21542;&#23384;&#22312;.mp4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-&#20307;&#39564;&#26696;&#20363;-&#21028;&#26029;&#26159;&#21542;&#23384;&#22312;.mp4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-&#21015;&#34920;&#22686;&#21152;&#25968;&#25454;&#20043;append.mp4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-&#21015;&#34920;&#22686;&#21152;&#25968;&#25454;&#20043;extend.mp4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-&#21015;&#34920;&#22686;&#21152;&#25968;&#25454;&#20043;insert.mp4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-&#20999;&#29255;&#31616;&#20171;.mp4" TargetMode="Externa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8-&#21015;&#34920;&#21024;&#38500;&#25968;&#25454;.mp4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9-&#21015;&#34920;&#20462;&#25913;&#25968;&#25454;.mp4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5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day04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字符串中切片语法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7305" y="1734185"/>
            <a:ext cx="5763895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语法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[起始:结束:步长]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7305" y="2844165"/>
            <a:ext cx="7034530" cy="706755"/>
          </a:xfrm>
          <a:prstGeom prst="rect">
            <a:avLst/>
          </a:prstGeom>
          <a:noFill/>
        </p:spPr>
        <p:txBody>
          <a:bodyPr wrap="non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注意：选取的区间从"起始"位开始，到"结束"位的前一位结束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（不包含结束位本身)，步长表示选取间隔。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55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能够理解并掌握列表复制数据的方法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列表复制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如何复制一个数据？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列表复制数据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2064385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：复制，用列表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.copy()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即可实现复制功能。案例如下：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145" y="2991485"/>
            <a:ext cx="4328795" cy="87249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10,15,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13,14,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】，用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方法进行复制得到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，然后对原来的列表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进行添加数据操作，然后观察的两个列表的值。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3458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循环列表的方法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列表的遍历之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遍历列表？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 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循环列表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2442210"/>
            <a:ext cx="6911975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循环列表：在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循环中定义一个代表下标的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，可以根据下标去取列表的元素，那么在循环结束之后，可以将列表的所有值给遍历出来。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10,15,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13,14,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】，用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495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能够掌握字符串切片的操作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426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循环列表的方法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列表的遍历之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遍历列表？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10,15,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13,14,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完成如下操作：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循环中，每循环到一个数据就将其删除，循环结束之后查看列表，会存在什么问题？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44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能够理解列表嵌套以及根据下标查找元素的方法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列表嵌套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列表嵌套的元素如何取值？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10,15,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13,14,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'a', 'b', 'c',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'a1', 'b1', 'c1'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请通过下标取值的方法取到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'a1'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这个元素。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55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能够理解随机分配办公室的步骤分析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随机分配办公室的步骤分析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如何实现随机分配？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666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能够掌握字符串切片的操作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如何在字符串中使用切片？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随机分配办公室步骤分析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2064385"/>
            <a:ext cx="6911975" cy="15297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步骤分析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准备数据：一个列表中存放八个老师姓名代表八个老师，一个列表中存放三个列表代表一个学校中有三个办公室。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分配老师到办公室：随机分配用随机数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模块，然后通过下标取到元素，将这个元素追加到随机的办公室中。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输出打印，验证是否成功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433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能够理解并实现随机分配办公室的功能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随机分配办公室的功能实现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老师是如何被添加到办公室的？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随机分配办公室功能实现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662430"/>
            <a:ext cx="3375660" cy="311658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40" y="2150110"/>
            <a:ext cx="4069080" cy="214122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6个小球放入3个不同的盒子里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，并且每个盒子中至少有一个球，请实现这个功能。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15244" y="741144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元组常见操作之查找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元组数据的修改操作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元组的总结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66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能够知道元组的应用场景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体验元组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元组有什么特性？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元组的应用场景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2625" y="221386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一个元组可以存储多个数据，元组内的数据是不能修改的。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15" y="1500763"/>
            <a:ext cx="6728356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"abcdef"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'abc',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该如何切片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'ace',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该如何切片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eca,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如何切片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a[5:1:2]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切片的结果是什么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a[1:5:2]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切片的结果是什么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a[::-2]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切片的结果是什么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a[5:1:-2]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切片的结果是什么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15244" y="741144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元组常见操作之查找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元组数据的修改操作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元组的总结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44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能够知道如何定义一个元组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定义元组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元组如何定义？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元组的定义方法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595" y="190208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定义元组使用小括号，且括号隔开各个数据，数据可以是不同的数据类型，但是如果定义的元组只有一个元素，那么这个数据后面最好添加逗号，否则数据类型为这个元素的数据类型。举例如下：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0" y="3112770"/>
            <a:ext cx="4149090" cy="129984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15244" y="741144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元组常见操作之查找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元组数据的修改操作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元组的总结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0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能够理解并掌握元组的查找操作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元组常见操作之查找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元组有几种查找方式？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元组常见操作之查找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595" y="1902083"/>
            <a:ext cx="6728356" cy="17697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下标：与列表类似，直接按照下标查找即可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：查找某个数据，如果数据存在则返回对应的下标，否则报错。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：统计某个数据在元组中出现的次数。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：统计元组中数据的个数。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课内练习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定义一个元组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atuple=(1,3,2,4,)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，请查找出元素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的下标是多少，并且统计一下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atuple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这个元组有几个元素。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15244" y="741144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定义元组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元组常见操作之查找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元组数据的修改操作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元组的总结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 = “chuanzhibokehuanyingni!”,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请用切片切出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'huanyingni'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51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能够理解并掌握元组的修改操作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元组常见操作之修改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元组可以修改吗？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元组常见操作之修改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595" y="190208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元组中只有一层的话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是不可以进行修改的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如果内层是可变类型的话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是可以进行修改的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这个时候一定要注意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不要轻易修改内部数据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元组的应用场景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自动组包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自动解包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格式化输出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让列表不可被修改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保护数据安全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74728" y="1664176"/>
            <a:ext cx="4319588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字符串常用操作方法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认识列表以及列表的常用操作方法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认识元组以及元组的常用操作方法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2926080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能够掌握字符串常用操作方法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能够认识列表这种数据类型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掌握列表常用操作方法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能够认识元组这种数据类型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能够掌握元组常用操作方法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0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能够掌握字符串的两种查找方法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666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字符串常用操作方法之查找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区别在哪里？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74728" y="1664176"/>
            <a:ext cx="431958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字符串下标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字符串切片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22269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3936365"/>
            <a:ext cx="4061460" cy="70104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90" y="2342515"/>
            <a:ext cx="4030980" cy="72390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350690" y="169443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：检测某个子串是否包含在字符串中，如果在，那么返回这个子串开始的位置下标，否则返回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，使用方式如下：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0690" y="321589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检测某个子串是否包含在字符串中，如果在，那么返回这个子串开始的位置下标，否则抛出异常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 = “chuan zhi bo ke huan ying ni!”,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“chuan zhi”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中，如果存在的话，起始下标是多少？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课外拓展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430" y="202844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都是从左侧开始查找，那么从右侧开始查找用什么方法呢？有没有统计字符串中子串出现的次数的方法呢？看下图。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在课下实现并掌握。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3126740"/>
            <a:ext cx="4285615" cy="103060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7354" y="1924000"/>
            <a:ext cx="290004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能够理解字符串的修改操作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能够区分可变类型与不可变类型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47459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字符串常用操作方法之修改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能不能修改原字符串？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115" y="1703963"/>
            <a:ext cx="6728356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：替换，可以用一个子串替换原字符串中的子串，最终返回一个新的字符串。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2246630"/>
            <a:ext cx="4839335" cy="81089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322115" y="3259078"/>
            <a:ext cx="6728356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：按照指定字符分割字符串。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15" y="3677285"/>
            <a:ext cx="4839335" cy="82423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1800" y="2159258"/>
            <a:ext cx="6728356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：用一个字符或子串合并字符串，即多个字符串合并成一个新的字符串。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2863850"/>
            <a:ext cx="5681345" cy="47117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list1 = [“a”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“b”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“c”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“d”]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，执行语句：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list2 = “”.join(list1)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得到的数据是什么？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254952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能够认识字符串下标作用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能够掌握字符串切片的操作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778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能够对字符串进行大小写转换操作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字符串常用操作方法之修改之大小写转换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字符串中所有首字母大写用什么方法？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字符串常用操作方法之修改之大小写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1325" y="1849378"/>
            <a:ext cx="6728356" cy="20097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capitalize()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：将字符串第一个字符转换成大写。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capitalize()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函数转换后，只有字符串第一个字符大写，其他的字符全部小写。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：将字符每个单词首字母转换成大写。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：将字符串中的大写字符转小写，得到一个全是小写的字符串。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：将字符串中的小写字符转换成大写，得到一个全是大写的字符串。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 = “ren sheng ku DUAN,  Wo yong pYthon!”,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请分别用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capitalize()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title()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lower()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upper()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对这个字符串进行操作并输出结果。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22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能够对字符串进行删除空白符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字符串常用操作之修改之删除空白符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字符串中如何去掉首尾空白符？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字符串常用操作方法之删除空白符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215" y="2072005"/>
            <a:ext cx="5614670" cy="15297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lstrip()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：删除字符串左侧空白字符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rstrip()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删除字符串右侧空白字符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：删除字符串两侧空白字符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 = “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 python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请分别用一种方法得到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“hello python”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这个新字符串。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717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能够认识字符串下标作用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495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能够对字符串进行对齐处理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字符串常用操作之修改之字符串对齐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ljust()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方法的第二个参数是什么作用？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字符串常用操作方法之字符串对齐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1897380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lstrip()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：返回一个原字符串左对齐，并使用指定字符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默认空格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填充至对应长度的新字符串。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373630"/>
            <a:ext cx="6715760" cy="3956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340" y="3031490"/>
            <a:ext cx="6911975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rstrip()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：返回一个原字符串右对齐，并使用指定字符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默认空格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填充至对应长度的新字符串。语法和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ljust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：返回一个原字符串居中对齐，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并使用指定字符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默认空格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填充至对应长度的新字符串。语法和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ljust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0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能够对字符串进行开头结尾判断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字符串常用操作之判断开头或结尾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startwith()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参数的作用分别是什么？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1965325"/>
            <a:ext cx="6911975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startswith()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：检查字符串是否是以指定子串开头，如果是则返回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，如果设置开始和结束为止下标，则意味着在指定范围内检查。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6340" y="3554095"/>
            <a:ext cx="6911975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endswith()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：检查字符串是否是以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指定子串结尾，如果是则返回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，如果设置开始和结束为止下标，则意味着在指定范围内检查。语法同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startswith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2868295"/>
            <a:ext cx="6075680" cy="32512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33304" y="820519"/>
            <a:ext cx="431958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字符串常用操作方法之查找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字符串常用操作方法之修改之大小写转换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字符串常用操作方法之修改之删除空白字符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字符串常用操作方法之修改之字符串对齐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字符串常用操作方法之判断开头或结尾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00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能够对字符串进行常见判断操作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字符串常用操作之判断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如何判断一个字符串是否是纯数字？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666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能够认识字符串下标作用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字符串中的下标在索引中的作用？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字符串常用操作方法之判断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2033270"/>
            <a:ext cx="6911975" cy="20097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isalpha()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：如果字符串至少有一个字符并且所有字符都是字母则返回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isdigit()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：如果字母串只包含数字则返回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isalnum()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：如果字符串至少有一个字符并且所有字符都是字母或数字则返回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isspace()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：如果字符串中只包含空白，则返回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字符串综合练习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用户名和密码格式校验程序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要求从键盘输入用户名和密码，校验格式是否符合规则，如果不符合，打印出不符合的原因，并提示重新输入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用户名长度6-20，用户名必须以字母开头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密码长度至少6位，不能为纯数字，不能有空格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11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能够知道列表的概念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列表的应用场景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2091055"/>
            <a:ext cx="6911975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在学习列表之前，我们用一个数据的时候去定义一个变量，那么如果用到很多个数据的话，是不是就要去定义很多个变量呢？答案是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，因此我们提出列表的概念，列表是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中的一种数据类型，可以存储多个数据，而且列表中的数据可以是多种类型的。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110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能够知道什么是下标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下标从几开始？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字符串中的下标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500505"/>
            <a:ext cx="7136130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66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能够理解并掌握查找函数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len()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可以应用于字符串吗？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查找函数的用法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2091055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：返回指定数据所在位置的下标。如果查找的数据不存在则会报错。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20" y="2673985"/>
            <a:ext cx="5391150" cy="38417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196340" y="3196590"/>
            <a:ext cx="6911975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：统计指定数据在当前列表中出现的次数。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：访问列表长度，即列表中数据的个数。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，列表中的元素有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“chao”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“ji”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“ma”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“li”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中含有多少个元素，并判断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“li”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的下标是多少，那么出现了几次？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9668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能够理解并掌握判断某个元素是否存在列表中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判断是否存在的返回值是什么？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2091055"/>
            <a:ext cx="6911975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：判断指定数据在某个列表序列，如果在返回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：判断指定数据不在某个列表序列，如果不在返回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，列表中的元素有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“chao”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“ji”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“ma”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“li”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，请判断是否存在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“li”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这个元素，如果存在，那么出现了几次？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 = “chuanzhibokehuanyingni!”,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请用索引打印出位置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3, 7,15,17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22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能够理解判断是否存在的案例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体验案例：判断是否存在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程序接受数据的形式是什么？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体验案例：判断是否存在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340" y="2091055"/>
            <a:ext cx="6911975" cy="1050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案例解析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程序中事先定义好了一个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name_list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，在这之中存放了已经存在的用户名，随后让用户输入用户名，输入函数用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，并且找变量接收，之后判断新输入的用户名是否已经存在，判断是否存在用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这个关键字来判断。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用户登录系统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1.系统里面有多个用户，用户的信息目前保存在列表里面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users = ['root','westos']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passwd = ['123','456']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2.用户登陆(判断用户登陆是否成功）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1).判断用户是否存在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2).如果存在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1).判断用户密码是否正确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如果正确，登陆成功，退出循环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    如果密码不正确，登录失败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重新登录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  3).如果用户不存在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登录失败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重新登录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94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方法是在列表的什么位置追加数据？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101215"/>
            <a:ext cx="6911975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：列表结尾追加数据。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是将元素直接添加到了列表的结尾。并且将一个列表添加到另一个列表中。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2915920"/>
            <a:ext cx="4892040" cy="31686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[1,2,3]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blist = [3,4,5]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当做一个元素添加到列表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的末尾，应当怎么实现？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课外拓展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字符串是不可变类型，列表是可变类型，在学过这个两个类型之后，用自己的话说一说可变类型与不可变类型的区别是什么。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495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能够掌握字符串切片的操作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24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方法有啥区别？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2294890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：列表结尾追加数据，如果数据是一个序列，则将这个序列的数据逐一添加到列表。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2992120"/>
            <a:ext cx="4775200" cy="34036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[1,2,3]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，分别按照如下操作：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['456']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‘456’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245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方法中的参数代表什么？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2294890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：在指定位置新增数据。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2870200"/>
            <a:ext cx="4191000" cy="29464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10,13,14,15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】，在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列表下标为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地方插入元素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字符串常用操作方法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666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能够掌握字符串切片的操作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字符串中的切片是什么？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55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能够理解并掌握列表删除数据的方法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删除列表中指定数据？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列表删除数据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1904365"/>
            <a:ext cx="6911975" cy="1050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：用关键字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可以完成对一个数据的删除，这个数据可以是列表，也可以是列表中的某一个元素，也可以是字符串等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：删除指定下标的数据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默认为最后一个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，并返回该数据。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3116580"/>
            <a:ext cx="4364355" cy="419735"/>
          </a:xfrm>
          <a:prstGeom prst="rect">
            <a:avLst/>
          </a:prstGeom>
          <a:ln w="6350">
            <a:solidFill>
              <a:srgbClr val="17375E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390015" y="3739515"/>
            <a:ext cx="6911975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：移除列表中某个数据的第一个匹配项。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224655"/>
            <a:ext cx="4364990" cy="41211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定义一个列表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10,13,14,15,16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】，删除列表下标为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的数据，然后在下标为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的位置插入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，然后删除最后一个元素，并打印输出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55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能够理解并掌握列表修改数据的方法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77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列表修改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函数来做到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的效果？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1701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列表修改数据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0015" y="1904365"/>
            <a:ext cx="6911975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修改：在列表中可以直接根据下标来对数据进行修改。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：逆置，可以通过这个方法将列表的所有元素进行首尾反转。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：排序，根据传入的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的值可以对列表排序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参数意味着是否升序。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3390900"/>
            <a:ext cx="4692650" cy="36512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384" y="743049"/>
            <a:ext cx="4319588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列表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体验案例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列表增加数据之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816104" y="989429"/>
            <a:ext cx="43195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列表删除数据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列表修改数据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列表复制数据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列表的遍历之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列表嵌套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随机分配办公室的步骤分析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随机分配办公室的实现代码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10554</Words>
  <Application>WPS 演示</Application>
  <PresentationFormat>全屏显示(16:9)</PresentationFormat>
  <Paragraphs>1331</Paragraphs>
  <Slides>144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144</vt:i4>
      </vt:variant>
    </vt:vector>
  </HeadingPairs>
  <TitlesOfParts>
    <vt:vector size="160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Arial Unicode MS</vt:lpstr>
      <vt:lpstr>Wingdings</vt:lpstr>
      <vt:lpstr>华文宋体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补充:字符串综合练习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补充:用户登录系统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补充:元组的应用场景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869</cp:revision>
  <dcterms:created xsi:type="dcterms:W3CDTF">2019-12-26T01:09:00Z</dcterms:created>
  <dcterms:modified xsi:type="dcterms:W3CDTF">2021-07-23T01:58:36Z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3966DBAD159B4E84BABD8680D4DECB6E</vt:lpwstr>
  </property>
</Properties>
</file>