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3" r:id="rId4"/>
    <p:sldMasterId id="2147483656" r:id="rId5"/>
  </p:sldMasterIdLst>
  <p:notesMasterIdLst>
    <p:notesMasterId r:id="rId14"/>
  </p:notesMasterIdLst>
  <p:handoutMasterIdLst>
    <p:handoutMasterId r:id="rId153"/>
  </p:handoutMasterIdLst>
  <p:sldIdLst>
    <p:sldId id="599" r:id="rId6"/>
    <p:sldId id="712" r:id="rId7"/>
    <p:sldId id="536" r:id="rId8"/>
    <p:sldId id="902" r:id="rId9"/>
    <p:sldId id="907" r:id="rId10"/>
    <p:sldId id="714" r:id="rId11"/>
    <p:sldId id="715" r:id="rId12"/>
    <p:sldId id="1370" r:id="rId13"/>
    <p:sldId id="1115" r:id="rId15"/>
    <p:sldId id="909" r:id="rId16"/>
    <p:sldId id="718" r:id="rId17"/>
    <p:sldId id="720" r:id="rId18"/>
    <p:sldId id="1116" r:id="rId19"/>
    <p:sldId id="1118" r:id="rId20"/>
    <p:sldId id="1117" r:id="rId21"/>
    <p:sldId id="1119" r:id="rId22"/>
    <p:sldId id="1120" r:id="rId23"/>
    <p:sldId id="1000" r:id="rId24"/>
    <p:sldId id="724" r:id="rId25"/>
    <p:sldId id="1121" r:id="rId26"/>
    <p:sldId id="1122" r:id="rId27"/>
    <p:sldId id="1001" r:id="rId28"/>
    <p:sldId id="744" r:id="rId29"/>
    <p:sldId id="726" r:id="rId30"/>
    <p:sldId id="1123" r:id="rId31"/>
    <p:sldId id="1124" r:id="rId32"/>
    <p:sldId id="745" r:id="rId33"/>
    <p:sldId id="785" r:id="rId34"/>
    <p:sldId id="1125" r:id="rId35"/>
    <p:sldId id="1245" r:id="rId36"/>
    <p:sldId id="1126" r:id="rId37"/>
    <p:sldId id="1127" r:id="rId38"/>
    <p:sldId id="746" r:id="rId39"/>
    <p:sldId id="1129" r:id="rId40"/>
    <p:sldId id="728" r:id="rId41"/>
    <p:sldId id="1128" r:id="rId42"/>
    <p:sldId id="1130" r:id="rId43"/>
    <p:sldId id="1131" r:id="rId44"/>
    <p:sldId id="747" r:id="rId45"/>
    <p:sldId id="788" r:id="rId46"/>
    <p:sldId id="1132" r:id="rId47"/>
    <p:sldId id="1133" r:id="rId48"/>
    <p:sldId id="1008" r:id="rId49"/>
    <p:sldId id="748" r:id="rId50"/>
    <p:sldId id="1134" r:id="rId51"/>
    <p:sldId id="1135" r:id="rId52"/>
    <p:sldId id="1136" r:id="rId53"/>
    <p:sldId id="1137" r:id="rId54"/>
    <p:sldId id="1138" r:id="rId55"/>
    <p:sldId id="1246" r:id="rId56"/>
    <p:sldId id="1247" r:id="rId57"/>
    <p:sldId id="1139" r:id="rId58"/>
    <p:sldId id="1140" r:id="rId59"/>
    <p:sldId id="1141" r:id="rId60"/>
    <p:sldId id="1010" r:id="rId61"/>
    <p:sldId id="749" r:id="rId62"/>
    <p:sldId id="1142" r:id="rId63"/>
    <p:sldId id="1143" r:id="rId64"/>
    <p:sldId id="1145" r:id="rId65"/>
    <p:sldId id="1144" r:id="rId66"/>
    <p:sldId id="1160" r:id="rId67"/>
    <p:sldId id="1161" r:id="rId68"/>
    <p:sldId id="1146" r:id="rId69"/>
    <p:sldId id="1147" r:id="rId70"/>
    <p:sldId id="1148" r:id="rId71"/>
    <p:sldId id="1149" r:id="rId72"/>
    <p:sldId id="1150" r:id="rId73"/>
    <p:sldId id="1151" r:id="rId74"/>
    <p:sldId id="1152" r:id="rId75"/>
    <p:sldId id="1159" r:id="rId76"/>
    <p:sldId id="1156" r:id="rId77"/>
    <p:sldId id="1153" r:id="rId78"/>
    <p:sldId id="1154" r:id="rId79"/>
    <p:sldId id="1162" r:id="rId80"/>
    <p:sldId id="1164" r:id="rId81"/>
    <p:sldId id="1165" r:id="rId82"/>
    <p:sldId id="1157" r:id="rId83"/>
    <p:sldId id="1158" r:id="rId84"/>
    <p:sldId id="1163" r:id="rId85"/>
    <p:sldId id="1166" r:id="rId86"/>
    <p:sldId id="1155" r:id="rId87"/>
    <p:sldId id="1171" r:id="rId88"/>
    <p:sldId id="1172" r:id="rId89"/>
    <p:sldId id="1177" r:id="rId90"/>
    <p:sldId id="1167" r:id="rId91"/>
    <p:sldId id="1178" r:id="rId92"/>
    <p:sldId id="1173" r:id="rId93"/>
    <p:sldId id="1179" r:id="rId94"/>
    <p:sldId id="1168" r:id="rId95"/>
    <p:sldId id="1181" r:id="rId96"/>
    <p:sldId id="1174" r:id="rId97"/>
    <p:sldId id="1184" r:id="rId98"/>
    <p:sldId id="1182" r:id="rId99"/>
    <p:sldId id="1183" r:id="rId100"/>
    <p:sldId id="1249" r:id="rId101"/>
    <p:sldId id="1170" r:id="rId102"/>
    <p:sldId id="1185" r:id="rId103"/>
    <p:sldId id="1175" r:id="rId104"/>
    <p:sldId id="1186" r:id="rId105"/>
    <p:sldId id="1187" r:id="rId106"/>
    <p:sldId id="1176" r:id="rId107"/>
    <p:sldId id="1188" r:id="rId108"/>
    <p:sldId id="1189" r:id="rId109"/>
    <p:sldId id="1210" r:id="rId110"/>
    <p:sldId id="1211" r:id="rId111"/>
    <p:sldId id="1212" r:id="rId112"/>
    <p:sldId id="1213" r:id="rId113"/>
    <p:sldId id="1214" r:id="rId114"/>
    <p:sldId id="1215" r:id="rId115"/>
    <p:sldId id="1216" r:id="rId116"/>
    <p:sldId id="1217" r:id="rId117"/>
    <p:sldId id="1218" r:id="rId118"/>
    <p:sldId id="1219" r:id="rId119"/>
    <p:sldId id="1220" r:id="rId120"/>
    <p:sldId id="1221" r:id="rId121"/>
    <p:sldId id="1222" r:id="rId122"/>
    <p:sldId id="1223" r:id="rId123"/>
    <p:sldId id="1224" r:id="rId124"/>
    <p:sldId id="1225" r:id="rId125"/>
    <p:sldId id="1226" r:id="rId126"/>
    <p:sldId id="1227" r:id="rId127"/>
    <p:sldId id="1228" r:id="rId128"/>
    <p:sldId id="1229" r:id="rId129"/>
    <p:sldId id="1230" r:id="rId130"/>
    <p:sldId id="1231" r:id="rId131"/>
    <p:sldId id="1374" r:id="rId132"/>
    <p:sldId id="1375" r:id="rId133"/>
    <p:sldId id="1376" r:id="rId134"/>
    <p:sldId id="1232" r:id="rId135"/>
    <p:sldId id="1233" r:id="rId136"/>
    <p:sldId id="1234" r:id="rId137"/>
    <p:sldId id="1355" r:id="rId138"/>
    <p:sldId id="1356" r:id="rId139"/>
    <p:sldId id="1357" r:id="rId140"/>
    <p:sldId id="1358" r:id="rId141"/>
    <p:sldId id="1359" r:id="rId142"/>
    <p:sldId id="1235" r:id="rId143"/>
    <p:sldId id="1236" r:id="rId144"/>
    <p:sldId id="1237" r:id="rId145"/>
    <p:sldId id="1238" r:id="rId146"/>
    <p:sldId id="1239" r:id="rId147"/>
    <p:sldId id="1240" r:id="rId148"/>
    <p:sldId id="1241" r:id="rId149"/>
    <p:sldId id="1242" r:id="rId150"/>
    <p:sldId id="1244" r:id="rId151"/>
    <p:sldId id="1209" r:id="rId152"/>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9pPr>
  </p:defaultTextStyle>
  <p:extLst>
    <p:ext uri="{521415D9-36F7-43E2-AB2F-B90AF26B5E84}">
      <p14:sectionLst xmlns:p14="http://schemas.microsoft.com/office/powerpoint/2010/main">
        <p14:section name="默认节" id="{1d10df4d-1de6-4b1b-83ac-da44f5970919}">
          <p14:sldIdLst>
            <p14:sldId id="599"/>
            <p14:sldId id="712"/>
            <p14:sldId id="536"/>
            <p14:sldId id="902"/>
            <p14:sldId id="907"/>
            <p14:sldId id="714"/>
            <p14:sldId id="715"/>
            <p14:sldId id="1370"/>
            <p14:sldId id="1115"/>
            <p14:sldId id="909"/>
            <p14:sldId id="718"/>
            <p14:sldId id="720"/>
            <p14:sldId id="1116"/>
            <p14:sldId id="1118"/>
          </p14:sldIdLst>
        </p14:section>
        <p14:section name="day05end" id="{cd5c6af7-6e66-495e-94f3-9d20b15a8ff1}">
          <p14:sldIdLst>
            <p14:sldId id="1117"/>
            <p14:sldId id="1119"/>
            <p14:sldId id="1120"/>
            <p14:sldId id="1000"/>
            <p14:sldId id="724"/>
            <p14:sldId id="1121"/>
            <p14:sldId id="1122"/>
            <p14:sldId id="1001"/>
            <p14:sldId id="744"/>
            <p14:sldId id="726"/>
            <p14:sldId id="1123"/>
            <p14:sldId id="1124"/>
            <p14:sldId id="745"/>
            <p14:sldId id="785"/>
            <p14:sldId id="1125"/>
            <p14:sldId id="1245"/>
            <p14:sldId id="1127"/>
            <p14:sldId id="746"/>
            <p14:sldId id="1129"/>
            <p14:sldId id="728"/>
            <p14:sldId id="1128"/>
            <p14:sldId id="1130"/>
            <p14:sldId id="1131"/>
            <p14:sldId id="747"/>
            <p14:sldId id="788"/>
            <p14:sldId id="1132"/>
            <p14:sldId id="1133"/>
            <p14:sldId id="1008"/>
            <p14:sldId id="748"/>
            <p14:sldId id="1134"/>
            <p14:sldId id="1136"/>
            <p14:sldId id="1138"/>
            <p14:sldId id="1246"/>
            <p14:sldId id="1247"/>
            <p14:sldId id="1139"/>
            <p14:sldId id="1140"/>
            <p14:sldId id="1141"/>
            <p14:sldId id="1010"/>
            <p14:sldId id="749"/>
            <p14:sldId id="1142"/>
            <p14:sldId id="1143"/>
            <p14:sldId id="1145"/>
            <p14:sldId id="1144"/>
            <p14:sldId id="1160"/>
            <p14:sldId id="1161"/>
            <p14:sldId id="1147"/>
            <p14:sldId id="1148"/>
            <p14:sldId id="1149"/>
            <p14:sldId id="1150"/>
            <p14:sldId id="1151"/>
            <p14:sldId id="1152"/>
            <p14:sldId id="1159"/>
            <p14:sldId id="1156"/>
            <p14:sldId id="1153"/>
            <p14:sldId id="1154"/>
            <p14:sldId id="1162"/>
            <p14:sldId id="1164"/>
            <p14:sldId id="1165"/>
            <p14:sldId id="1157"/>
            <p14:sldId id="1158"/>
            <p14:sldId id="1163"/>
            <p14:sldId id="1166"/>
            <p14:sldId id="1155"/>
            <p14:sldId id="1171"/>
            <p14:sldId id="1172"/>
            <p14:sldId id="1177"/>
            <p14:sldId id="1167"/>
            <p14:sldId id="1178"/>
            <p14:sldId id="1173"/>
            <p14:sldId id="1179"/>
            <p14:sldId id="1168"/>
            <p14:sldId id="1181"/>
            <p14:sldId id="1174"/>
            <p14:sldId id="1184"/>
            <p14:sldId id="1182"/>
            <p14:sldId id="1183"/>
            <p14:sldId id="1249"/>
            <p14:sldId id="1170"/>
            <p14:sldId id="1185"/>
            <p14:sldId id="1175"/>
            <p14:sldId id="1186"/>
            <p14:sldId id="1187"/>
            <p14:sldId id="1176"/>
            <p14:sldId id="1188"/>
            <p14:sldId id="1189"/>
            <p14:sldId id="1210"/>
            <p14:sldId id="1211"/>
            <p14:sldId id="1212"/>
            <p14:sldId id="1213"/>
            <p14:sldId id="1214"/>
            <p14:sldId id="1215"/>
            <p14:sldId id="1216"/>
            <p14:sldId id="1217"/>
            <p14:sldId id="1218"/>
            <p14:sldId id="1219"/>
            <p14:sldId id="1220"/>
            <p14:sldId id="1221"/>
            <p14:sldId id="1222"/>
            <p14:sldId id="1223"/>
            <p14:sldId id="1224"/>
            <p14:sldId id="1225"/>
            <p14:sldId id="1226"/>
            <p14:sldId id="1227"/>
            <p14:sldId id="1228"/>
            <p14:sldId id="1229"/>
            <p14:sldId id="1230"/>
            <p14:sldId id="1231"/>
            <p14:sldId id="1374"/>
            <p14:sldId id="1375"/>
            <p14:sldId id="1376"/>
            <p14:sldId id="1232"/>
            <p14:sldId id="1233"/>
            <p14:sldId id="1234"/>
            <p14:sldId id="1355"/>
            <p14:sldId id="1356"/>
            <p14:sldId id="1357"/>
            <p14:sldId id="1358"/>
            <p14:sldId id="1359"/>
            <p14:sldId id="1235"/>
            <p14:sldId id="1236"/>
            <p14:sldId id="1237"/>
            <p14:sldId id="1238"/>
            <p14:sldId id="1239"/>
            <p14:sldId id="1240"/>
            <p14:sldId id="1241"/>
            <p14:sldId id="1242"/>
            <p14:sldId id="1244"/>
            <p14:sldId id="1209"/>
            <p14:sldId id="1126"/>
            <p14:sldId id="1137"/>
            <p14:sldId id="1135"/>
            <p14:sldId id="114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585"/>
    <a:srgbClr val="595959"/>
    <a:srgbClr val="B3B3B3"/>
    <a:srgbClr val="FF5F49"/>
    <a:srgbClr val="B3D9FF"/>
    <a:srgbClr val="79AFFF"/>
    <a:srgbClr val="EBF5FF"/>
    <a:srgbClr val="EBD9FF"/>
    <a:srgbClr val="FBD5D5"/>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00"/>
    <p:restoredTop sz="94357"/>
  </p:normalViewPr>
  <p:slideViewPr>
    <p:cSldViewPr>
      <p:cViewPr varScale="1">
        <p:scale>
          <a:sx n="117" d="100"/>
          <a:sy n="117" d="100"/>
        </p:scale>
        <p:origin x="408" y="176"/>
      </p:cViewPr>
      <p:guideLst>
        <p:guide orient="horz" pos="1596"/>
        <p:guide pos="286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76" y="-102"/>
      </p:cViewPr>
      <p:guideLst>
        <p:guide orient="horz" pos="2838"/>
        <p:guide pos="2149"/>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4.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3.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2.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7" Type="http://schemas.openxmlformats.org/officeDocument/2006/relationships/commentAuthors" Target="commentAuthors.xml"/><Relationship Id="rId156" Type="http://schemas.openxmlformats.org/officeDocument/2006/relationships/tableStyles" Target="tableStyles.xml"/><Relationship Id="rId155" Type="http://schemas.openxmlformats.org/officeDocument/2006/relationships/viewProps" Target="viewProps.xml"/><Relationship Id="rId154" Type="http://schemas.openxmlformats.org/officeDocument/2006/relationships/presProps" Target="presProps.xml"/><Relationship Id="rId153" Type="http://schemas.openxmlformats.org/officeDocument/2006/relationships/handoutMaster" Target="handoutMasters/handoutMaster1.xml"/><Relationship Id="rId152" Type="http://schemas.openxmlformats.org/officeDocument/2006/relationships/slide" Target="slides/slide146.xml"/><Relationship Id="rId151" Type="http://schemas.openxmlformats.org/officeDocument/2006/relationships/slide" Target="slides/slide145.xml"/><Relationship Id="rId150" Type="http://schemas.openxmlformats.org/officeDocument/2006/relationships/slide" Target="slides/slide144.xml"/><Relationship Id="rId15" Type="http://schemas.openxmlformats.org/officeDocument/2006/relationships/slide" Target="slides/slide9.xml"/><Relationship Id="rId149" Type="http://schemas.openxmlformats.org/officeDocument/2006/relationships/slide" Target="slides/slide143.xml"/><Relationship Id="rId148" Type="http://schemas.openxmlformats.org/officeDocument/2006/relationships/slide" Target="slides/slide142.xml"/><Relationship Id="rId147" Type="http://schemas.openxmlformats.org/officeDocument/2006/relationships/slide" Target="slides/slide141.xml"/><Relationship Id="rId146" Type="http://schemas.openxmlformats.org/officeDocument/2006/relationships/slide" Target="slides/slide140.xml"/><Relationship Id="rId145" Type="http://schemas.openxmlformats.org/officeDocument/2006/relationships/slide" Target="slides/slide139.xml"/><Relationship Id="rId144" Type="http://schemas.openxmlformats.org/officeDocument/2006/relationships/slide" Target="slides/slide138.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14" Type="http://schemas.openxmlformats.org/officeDocument/2006/relationships/notesMaster" Target="notesMasters/notesMaster1.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 Type="http://schemas.openxmlformats.org/officeDocument/2006/relationships/slide" Target="slides/slide8.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121" Type="http://schemas.openxmlformats.org/officeDocument/2006/relationships/slide" Target="slides/slide115.xml"/><Relationship Id="rId120" Type="http://schemas.openxmlformats.org/officeDocument/2006/relationships/slide" Target="slides/slide114.xml"/><Relationship Id="rId12" Type="http://schemas.openxmlformats.org/officeDocument/2006/relationships/slide" Target="slides/slide7.xml"/><Relationship Id="rId119" Type="http://schemas.openxmlformats.org/officeDocument/2006/relationships/slide" Target="slides/slide113.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110" Type="http://schemas.openxmlformats.org/officeDocument/2006/relationships/slide" Target="slides/slide104.xml"/><Relationship Id="rId11" Type="http://schemas.openxmlformats.org/officeDocument/2006/relationships/slide" Target="slides/slide6.xml"/><Relationship Id="rId109" Type="http://schemas.openxmlformats.org/officeDocument/2006/relationships/slide" Target="slides/slide103.xml"/><Relationship Id="rId108" Type="http://schemas.openxmlformats.org/officeDocument/2006/relationships/slide" Target="slides/slide102.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anose="020F050202020403020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1B71F79F-4065-CD4F-B030-8AC9BC5EDD8C}"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anose="020F0502020204030204" charset="0"/>
                <a:ea typeface="宋体" panose="02010600030101010101"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D3D60977-06C0-474F-AF9C-D6EAEC0E5E47}"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C49E8CC4-97BD-D24C-B341-9DDAC8C5942D}"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anose="020F0502020204030204" charset="0"/>
                <a:ea typeface="宋体" panose="02010600030101010101"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smtClean="0"/>
            </a:lvl1pPr>
          </a:lstStyle>
          <a:p>
            <a:pPr>
              <a:defRPr/>
            </a:pPr>
            <a:fld id="{A14D5F60-C347-6D40-8E94-8EE9446EB09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print("                            _ooOoo_  ")</a:t>
            </a:r>
            <a:endParaRPr lang="zh-CN" altLang="en-US"/>
          </a:p>
          <a:p>
            <a:r>
              <a:rPr lang="zh-CN" altLang="en-US"/>
              <a:t>print("                           o8888888o  ")</a:t>
            </a:r>
            <a:endParaRPr lang="zh-CN" altLang="en-US"/>
          </a:p>
          <a:p>
            <a:r>
              <a:rPr lang="zh-CN" altLang="en-US"/>
              <a:t>print("                           88  .  88  ")</a:t>
            </a:r>
            <a:endParaRPr lang="zh-CN" altLang="en-US"/>
          </a:p>
          <a:p>
            <a:r>
              <a:rPr lang="zh-CN" altLang="en-US"/>
              <a:t>print("                           (| -_- |)  ")</a:t>
            </a:r>
            <a:endParaRPr lang="zh-CN" altLang="en-US"/>
          </a:p>
          <a:p>
            <a:r>
              <a:rPr lang="zh-CN" altLang="en-US"/>
              <a:t>print("                            O\\ = /O  ")</a:t>
            </a:r>
            <a:endParaRPr lang="zh-CN" altLang="en-US"/>
          </a:p>
          <a:p>
            <a:r>
              <a:rPr lang="zh-CN" altLang="en-US"/>
              <a:t>print("                        ____/`---'\\____  ")</a:t>
            </a:r>
            <a:endParaRPr lang="zh-CN" altLang="en-US"/>
          </a:p>
          <a:p>
            <a:r>
              <a:rPr lang="zh-CN" altLang="en-US"/>
              <a:t>print("                      .   ' \\| |// `.  ")</a:t>
            </a:r>
            <a:endParaRPr lang="zh-CN" altLang="en-US"/>
          </a:p>
          <a:p>
            <a:r>
              <a:rPr lang="zh-CN" altLang="en-US"/>
              <a:t>print("                       / \\||| : |||// \\  ")</a:t>
            </a:r>
            <a:endParaRPr lang="zh-CN" altLang="en-US"/>
          </a:p>
          <a:p>
            <a:r>
              <a:rPr lang="zh-CN" altLang="en-US"/>
              <a:t>print("                     / _||||| -:- |||||- \\  ")</a:t>
            </a:r>
            <a:endParaRPr lang="zh-CN" altLang="en-US"/>
          </a:p>
          <a:p>
            <a:r>
              <a:rPr lang="zh-CN" altLang="en-US"/>
              <a:t>print("                       | | \\\\\\ - /// | |  ")</a:t>
            </a:r>
            <a:endParaRPr lang="zh-CN" altLang="en-US"/>
          </a:p>
          <a:p>
            <a:r>
              <a:rPr lang="zh-CN" altLang="en-US"/>
              <a:t>print("                     | \\_| ''\\---/'' | |  ")</a:t>
            </a:r>
            <a:endParaRPr lang="zh-CN" altLang="en-US"/>
          </a:p>
          <a:p>
            <a:r>
              <a:rPr lang="zh-CN" altLang="en-US"/>
              <a:t>print("                      \\ .-\\__ `-` ___/-. /  ")</a:t>
            </a:r>
            <a:endParaRPr lang="zh-CN" altLang="en-US"/>
          </a:p>
          <a:p>
            <a:r>
              <a:rPr lang="zh-CN" altLang="en-US"/>
              <a:t>print("                   ___`. .' /--.--\\ `. . __  ")</a:t>
            </a:r>
            <a:endParaRPr lang="zh-CN" altLang="en-US"/>
          </a:p>
          <a:p>
            <a:r>
              <a:rPr lang="zh-CN" altLang="en-US"/>
              <a:t>print("                ."" '&lt; `.___\\_&lt;|&gt;_/___.' &gt;'"".  ")</a:t>
            </a:r>
            <a:endParaRPr lang="zh-CN" altLang="en-US"/>
          </a:p>
          <a:p>
            <a:r>
              <a:rPr lang="zh-CN" altLang="en-US"/>
              <a:t>print("               | | : `- \\`.;`\\ _ /`;.`/ - ` : | |  ")</a:t>
            </a:r>
            <a:endParaRPr lang="zh-CN" altLang="en-US"/>
          </a:p>
          <a:p>
            <a:r>
              <a:rPr lang="zh-CN" altLang="en-US"/>
              <a:t>print("                 \\ \\ `-. \\_ __\\ /__ _/ .-` / /  ")</a:t>
            </a:r>
            <a:endParaRPr lang="zh-CN" altLang="en-US"/>
          </a:p>
          <a:p>
            <a:r>
              <a:rPr lang="zh-CN" altLang="en-US"/>
              <a:t>print("         ======`-.____`-.___\\_____/___.-`____.-'======  ")</a:t>
            </a:r>
            <a:endParaRPr lang="zh-CN" altLang="en-US"/>
          </a:p>
          <a:p>
            <a:r>
              <a:rPr lang="zh-CN" altLang="en-US"/>
              <a:t>print("                            `=---='  ")</a:t>
            </a:r>
            <a:endParaRPr lang="zh-CN" altLang="en-US"/>
          </a:p>
          <a:p>
            <a:r>
              <a:rPr lang="zh-CN" altLang="en-US"/>
              <a:t>print("  ")</a:t>
            </a:r>
            <a:endParaRPr lang="zh-CN" altLang="en-US"/>
          </a:p>
          <a:p>
            <a:r>
              <a:rPr lang="zh-CN" altLang="en-US"/>
              <a:t>print("         .............................................  ")</a:t>
            </a:r>
            <a:endParaRPr lang="zh-CN" altLang="en-US"/>
          </a:p>
          <a:p>
            <a:r>
              <a:rPr lang="zh-CN" altLang="en-US"/>
              <a:t>print("                  佛祖镇楼                  BUG辟易  ")</a:t>
            </a:r>
            <a:endParaRPr lang="zh-CN" altLang="en-US"/>
          </a:p>
          <a:p>
            <a:r>
              <a:rPr lang="zh-CN" altLang="en-US"/>
              <a:t>print("          佛曰:  ")</a:t>
            </a:r>
            <a:endParaRPr lang="zh-CN" altLang="en-US"/>
          </a:p>
          <a:p>
            <a:r>
              <a:rPr lang="zh-CN" altLang="en-US"/>
              <a:t>print("                  写字楼里写字间，写字间里程序员；  ")</a:t>
            </a:r>
            <a:endParaRPr lang="zh-CN" altLang="en-US"/>
          </a:p>
          <a:p>
            <a:r>
              <a:rPr lang="zh-CN" altLang="en-US"/>
              <a:t>print("                  程序人员写程序，又拿程序换酒钱。  ")</a:t>
            </a:r>
            <a:endParaRPr lang="zh-CN" altLang="en-US"/>
          </a:p>
          <a:p>
            <a:r>
              <a:rPr lang="zh-CN" altLang="en-US"/>
              <a:t>print("                  酒醒只在网上坐，酒醉还来网下眠；  ")</a:t>
            </a:r>
            <a:endParaRPr lang="zh-CN" altLang="en-US"/>
          </a:p>
          <a:p>
            <a:r>
              <a:rPr lang="zh-CN" altLang="en-US"/>
              <a:t>print("                  酒醉酒醒日复日，网上网下年复年。  ")</a:t>
            </a:r>
            <a:endParaRPr lang="zh-CN" altLang="en-US"/>
          </a:p>
          <a:p>
            <a:r>
              <a:rPr lang="zh-CN" altLang="en-US"/>
              <a:t>print("                  但愿老死电脑间，不愿鞠躬老板前；  ")</a:t>
            </a:r>
            <a:endParaRPr lang="zh-CN" altLang="en-US"/>
          </a:p>
          <a:p>
            <a:r>
              <a:rPr lang="zh-CN" altLang="en-US"/>
              <a:t>print("                  奔驰宝马贵者趣，公交自行程序员。  ")</a:t>
            </a:r>
            <a:endParaRPr lang="zh-CN" altLang="en-US"/>
          </a:p>
          <a:p>
            <a:r>
              <a:rPr lang="zh-CN" altLang="en-US"/>
              <a:t>print("                  别人笑我忒疯癫，我笑自己命太贱；  ")</a:t>
            </a:r>
            <a:endParaRPr lang="zh-CN" altLang="en-US"/>
          </a:p>
          <a:p>
            <a:r>
              <a:rPr lang="zh-CN" altLang="en-US"/>
              <a:t>print("                  不见满街漂亮妹，哪个归得程序员？")</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def print_demo():</a:t>
            </a:r>
            <a:endParaRPr lang="zh-CN" altLang="en-US"/>
          </a:p>
          <a:p>
            <a:r>
              <a:rPr lang="zh-CN" altLang="en-US"/>
              <a:t>    print("----ATM----界面")</a:t>
            </a:r>
            <a:endParaRPr lang="zh-CN" altLang="en-US"/>
          </a:p>
          <a:p>
            <a:r>
              <a:rPr lang="zh-CN" altLang="en-US"/>
              <a:t>    print("请输入密码")</a:t>
            </a:r>
            <a:endParaRPr lang="zh-CN" altLang="en-US"/>
          </a:p>
          <a:p>
            <a:r>
              <a:rPr lang="zh-CN" altLang="en-US"/>
              <a:t>    print("修改密码")</a:t>
            </a:r>
            <a:endParaRPr lang="zh-CN" altLang="en-US"/>
          </a:p>
          <a:p>
            <a:r>
              <a:rPr lang="zh-CN" altLang="en-US"/>
              <a:t>    print("删除密码")</a:t>
            </a:r>
            <a:endParaRPr lang="zh-CN" altLang="en-US"/>
          </a:p>
          <a:p>
            <a:r>
              <a:rPr lang="zh-CN" altLang="en-US"/>
              <a:t>    print("存钱")</a:t>
            </a:r>
            <a:endParaRPr lang="zh-CN" altLang="en-US"/>
          </a:p>
          <a:p>
            <a:r>
              <a:rPr lang="zh-CN" altLang="en-US"/>
              <a:t>    print("取钱")</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def sum_demo():</a:t>
            </a:r>
            <a:endParaRPr lang="zh-CN" altLang="en-US"/>
          </a:p>
          <a:p>
            <a:r>
              <a:rPr lang="zh-CN" altLang="en-US"/>
              <a:t>    sum = 0</a:t>
            </a:r>
            <a:endParaRPr lang="zh-CN" altLang="en-US"/>
          </a:p>
          <a:p>
            <a:r>
              <a:rPr lang="zh-CN" altLang="en-US"/>
              <a:t>    for i in range(101):</a:t>
            </a:r>
            <a:endParaRPr lang="zh-CN" altLang="en-US"/>
          </a:p>
          <a:p>
            <a:r>
              <a:rPr lang="zh-CN" altLang="en-US"/>
              <a:t>        sum += i</a:t>
            </a:r>
            <a:endParaRPr lang="zh-CN" altLang="en-US"/>
          </a:p>
          <a:p>
            <a:r>
              <a:rPr lang="zh-CN" altLang="en-US"/>
              <a:t>    return sum</a:t>
            </a:r>
            <a:endParaRPr lang="zh-CN" altLang="en-US"/>
          </a:p>
          <a:p>
            <a:r>
              <a:rPr lang="zh-CN" altLang="en-US"/>
              <a:t>print(sum_demo())</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提示</a:t>
            </a:r>
            <a:r>
              <a:rPr lang="en-US" altLang="zh-CN"/>
              <a:t>:</a:t>
            </a:r>
            <a:endParaRPr lang="en-US" altLang="zh-CN"/>
          </a:p>
          <a:p>
            <a:r>
              <a:rPr lang="en-US" altLang="zh-CN"/>
              <a:t>使用find方法找到下标后，用字符串切片方法截取字符串如："1234r5678r90r"[0:4]   ---&gt; "1234"</a:t>
            </a:r>
            <a:endParaRPr lang="en-US" altLang="zh-CN"/>
          </a:p>
          <a:p>
            <a:r>
              <a:rPr lang="en-US" altLang="zh-CN"/>
              <a:t>拿出剩下的没处理的字符串继续处理  "1234r5678r90r"[5:]    ----&gt;  "5678r90r"，重复上一步骤</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8.emf"/><Relationship Id="rId8" Type="http://schemas.openxmlformats.org/officeDocument/2006/relationships/image" Target="../media/image7.emf"/><Relationship Id="rId7" Type="http://schemas.openxmlformats.org/officeDocument/2006/relationships/image" Target="../media/image6.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3" Type="http://schemas.openxmlformats.org/officeDocument/2006/relationships/image" Target="../media/image2.emf"/><Relationship Id="rId20" Type="http://schemas.openxmlformats.org/officeDocument/2006/relationships/theme" Target="../theme/theme1.xml"/><Relationship Id="rId2" Type="http://schemas.openxmlformats.org/officeDocument/2006/relationships/image" Target="../media/image1.emf"/><Relationship Id="rId19" Type="http://schemas.openxmlformats.org/officeDocument/2006/relationships/image" Target="../media/image18.emf"/><Relationship Id="rId18" Type="http://schemas.openxmlformats.org/officeDocument/2006/relationships/image" Target="../media/image17.emf"/><Relationship Id="rId17" Type="http://schemas.openxmlformats.org/officeDocument/2006/relationships/image" Target="../media/image16.emf"/><Relationship Id="rId16" Type="http://schemas.openxmlformats.org/officeDocument/2006/relationships/image" Target="../media/image15.emf"/><Relationship Id="rId15" Type="http://schemas.openxmlformats.org/officeDocument/2006/relationships/image" Target="../media/image14.emf"/><Relationship Id="rId14" Type="http://schemas.openxmlformats.org/officeDocument/2006/relationships/image" Target="../media/image13.emf"/><Relationship Id="rId13" Type="http://schemas.openxmlformats.org/officeDocument/2006/relationships/image" Target="../media/image12.emf"/><Relationship Id="rId12" Type="http://schemas.openxmlformats.org/officeDocument/2006/relationships/image" Target="../media/image11.emf"/><Relationship Id="rId11" Type="http://schemas.openxmlformats.org/officeDocument/2006/relationships/image" Target="../media/image10.emf"/><Relationship Id="rId10" Type="http://schemas.openxmlformats.org/officeDocument/2006/relationships/image" Target="../media/image9.emf"/><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9.png"/><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5" Type="http://schemas.openxmlformats.org/officeDocument/2006/relationships/theme" Target="../theme/theme4.xml"/><Relationship Id="rId4" Type="http://schemas.openxmlformats.org/officeDocument/2006/relationships/image" Target="../media/image20.png"/><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p:spPr>
      </p:pic>
      <p:pic>
        <p:nvPicPr>
          <p:cNvPr id="1027"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p:spPr>
      </p:pic>
      <p:sp>
        <p:nvSpPr>
          <p:cNvPr id="4" name="椭圆 3"/>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sp>
        <p:nvSpPr>
          <p:cNvPr id="5" name="椭圆 4"/>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sp>
        <p:nvSpPr>
          <p:cNvPr id="6"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cs typeface="+mn-cs"/>
            </a:endParaRPr>
          </a:p>
        </p:txBody>
      </p:sp>
      <p:sp>
        <p:nvSpPr>
          <p:cNvPr id="7" name="椭圆 6"/>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32" name="图片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p:spPr>
      </p:pic>
      <p:pic>
        <p:nvPicPr>
          <p:cNvPr id="1033"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p:spPr>
      </p:pic>
      <p:grpSp>
        <p:nvGrpSpPr>
          <p:cNvPr id="1034" name="组合 43"/>
          <p:cNvGrpSpPr/>
          <p:nvPr userDrawn="1"/>
        </p:nvGrpSpPr>
        <p:grpSpPr bwMode="auto">
          <a:xfrm>
            <a:off x="6100763" y="1751013"/>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265" y="1772735"/>
              <a:ext cx="83801" cy="84835"/>
            </a:xfrm>
            <a:prstGeom prst="rect">
              <a:avLst/>
            </a:prstGeom>
            <a:noFill/>
            <a:ln>
              <a:noFill/>
            </a:ln>
            <a:effectLst/>
          </p:spPr>
        </p:pic>
      </p:grpSp>
      <p:pic>
        <p:nvPicPr>
          <p:cNvPr id="1035" name="Picture 7"/>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p:spPr>
      </p:pic>
      <p:grpSp>
        <p:nvGrpSpPr>
          <p:cNvPr id="1036" name="组合 41"/>
          <p:cNvGrpSpPr/>
          <p:nvPr userDrawn="1"/>
        </p:nvGrpSpPr>
        <p:grpSpPr bwMode="auto">
          <a:xfrm>
            <a:off x="3040063" y="546100"/>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1132" y="599829"/>
              <a:ext cx="142725" cy="111008"/>
            </a:xfrm>
            <a:prstGeom prst="rect">
              <a:avLst/>
            </a:prstGeom>
            <a:noFill/>
            <a:ln>
              <a:noFill/>
            </a:ln>
            <a:effectLst/>
          </p:spPr>
        </p:pic>
      </p:grpSp>
      <p:grpSp>
        <p:nvGrpSpPr>
          <p:cNvPr id="1037" name="组合 37"/>
          <p:cNvGrpSpPr/>
          <p:nvPr userDrawn="1"/>
        </p:nvGrpSpPr>
        <p:grpSpPr bwMode="auto">
          <a:xfrm>
            <a:off x="2586038"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cs typeface="+mn-cs"/>
              </a:endParaRPr>
            </a:p>
          </p:txBody>
        </p:sp>
        <p:pic>
          <p:nvPicPr>
            <p:cNvPr id="1064"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p:spPr>
      </p:pic>
      <p:sp>
        <p:nvSpPr>
          <p:cNvPr id="23" name="椭圆 22"/>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40" name="Picture 15"/>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p:spPr>
      </p:pic>
      <p:grpSp>
        <p:nvGrpSpPr>
          <p:cNvPr id="1041" name="组合 46"/>
          <p:cNvGrpSpPr/>
          <p:nvPr userDrawn="1"/>
        </p:nvGrpSpPr>
        <p:grpSpPr bwMode="auto">
          <a:xfrm>
            <a:off x="2327275"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6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1931" y="3616045"/>
              <a:ext cx="173401" cy="85906"/>
            </a:xfrm>
            <a:prstGeom prst="rect">
              <a:avLst/>
            </a:prstGeom>
            <a:noFill/>
            <a:ln>
              <a:noFill/>
            </a:ln>
            <a:effectLst/>
          </p:spPr>
        </p:pic>
      </p:grpSp>
      <p:grpSp>
        <p:nvGrpSpPr>
          <p:cNvPr id="1042" name="组合 38"/>
          <p:cNvGrpSpPr/>
          <p:nvPr userDrawn="1"/>
        </p:nvGrpSpPr>
        <p:grpSpPr bwMode="auto">
          <a:xfrm>
            <a:off x="976313" y="1046163"/>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6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730" y="856575"/>
              <a:ext cx="202114" cy="116175"/>
            </a:xfrm>
            <a:prstGeom prst="rect">
              <a:avLst/>
            </a:prstGeom>
            <a:noFill/>
            <a:ln>
              <a:noFill/>
            </a:ln>
            <a:effectLst/>
          </p:spPr>
        </p:pic>
      </p:grpSp>
      <p:grpSp>
        <p:nvGrpSpPr>
          <p:cNvPr id="1043" name="组合 42"/>
          <p:cNvGrpSpPr/>
          <p:nvPr userDrawn="1"/>
        </p:nvGrpSpPr>
        <p:grpSpPr bwMode="auto">
          <a:xfrm>
            <a:off x="1763713" y="4391025"/>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745" y="4364405"/>
              <a:ext cx="195748" cy="157552"/>
            </a:xfrm>
            <a:prstGeom prst="rect">
              <a:avLst/>
            </a:prstGeom>
            <a:noFill/>
            <a:ln>
              <a:noFill/>
            </a:ln>
            <a:effectLst/>
          </p:spPr>
        </p:pic>
      </p:grpSp>
      <p:grpSp>
        <p:nvGrpSpPr>
          <p:cNvPr id="1044" name="组合 1"/>
          <p:cNvGrpSpPr/>
          <p:nvPr userDrawn="1"/>
        </p:nvGrpSpPr>
        <p:grpSpPr bwMode="auto">
          <a:xfrm>
            <a:off x="1169988" y="2619375"/>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6"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468" y="2690598"/>
              <a:ext cx="211661" cy="181424"/>
            </a:xfrm>
            <a:prstGeom prst="rect">
              <a:avLst/>
            </a:prstGeom>
            <a:noFill/>
            <a:ln>
              <a:noFill/>
            </a:ln>
            <a:effectLst/>
          </p:spPr>
        </p:pic>
      </p:grpSp>
      <p:grpSp>
        <p:nvGrpSpPr>
          <p:cNvPr id="1045" name="组合 49"/>
          <p:cNvGrpSpPr/>
          <p:nvPr userDrawn="1"/>
        </p:nvGrpSpPr>
        <p:grpSpPr bwMode="auto">
          <a:xfrm>
            <a:off x="7781925" y="4046538"/>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4"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039" y="4486736"/>
              <a:ext cx="238160" cy="184177"/>
            </a:xfrm>
            <a:prstGeom prst="rect">
              <a:avLst/>
            </a:prstGeom>
            <a:noFill/>
            <a:ln>
              <a:noFill/>
            </a:ln>
            <a:effectLst/>
          </p:spPr>
        </p:pic>
      </p:grpSp>
      <p:pic>
        <p:nvPicPr>
          <p:cNvPr id="1046" name="Picture 9"/>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p:spPr>
      </p:pic>
      <p:grpSp>
        <p:nvGrpSpPr>
          <p:cNvPr id="1047" name="组合 45"/>
          <p:cNvGrpSpPr/>
          <p:nvPr userDrawn="1"/>
        </p:nvGrpSpPr>
        <p:grpSpPr bwMode="auto">
          <a:xfrm>
            <a:off x="6613525"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2"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1343" y="4263316"/>
              <a:ext cx="144635" cy="144635"/>
            </a:xfrm>
            <a:prstGeom prst="rect">
              <a:avLst/>
            </a:prstGeom>
            <a:noFill/>
            <a:ln>
              <a:noFill/>
            </a:ln>
            <a:effectLst/>
          </p:spPr>
        </p:pic>
      </p:grpSp>
      <p:grpSp>
        <p:nvGrpSpPr>
          <p:cNvPr id="1048" name="组合 44"/>
          <p:cNvGrpSpPr/>
          <p:nvPr userDrawn="1"/>
        </p:nvGrpSpPr>
        <p:grpSpPr bwMode="auto">
          <a:xfrm>
            <a:off x="7308850" y="912813"/>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0"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780" y="990154"/>
              <a:ext cx="202117" cy="167105"/>
            </a:xfrm>
            <a:prstGeom prst="rect">
              <a:avLst/>
            </a:prstGeom>
            <a:noFill/>
            <a:ln>
              <a:noFill/>
            </a:ln>
            <a:effectLst/>
          </p:spPr>
        </p:pic>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
        <p:nvSpPr>
          <p:cNvPr id="2052"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2053" name="图片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
        <p:nvSpPr>
          <p:cNvPr id="3075"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3076" name="图片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1944688" y="1817688"/>
            <a:ext cx="5148262" cy="787400"/>
            <a:chOff x="1944836" y="1767215"/>
            <a:chExt cx="5147444" cy="787423"/>
          </a:xfrm>
        </p:grpSpPr>
        <p:pic>
          <p:nvPicPr>
            <p:cNvPr id="409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24-&#19981;&#23450;&#38271;&#21442;&#25968;&#20043;&#20851;&#38190;&#23383;&#21442;&#25968;.mp4"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25-&#20803;&#32452;&#25286;&#21253;.mp4"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01-&#20989;&#25968;&#30340;&#20351;&#29992;&#27493;&#39588;.mp4"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26-&#23383;&#20856;&#25286;&#21253;.mp4"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hyperlink" Target="../03-&#35270;&#39057;/27-&#20132;&#25442;&#21464;&#37327;&#30340;&#20540;&#20043;&#26041;&#27861;&#19968;.mp4"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28-&#20132;&#25442;&#21464;&#37327;&#30340;&#20540;&#20043;&#26041;&#27861;&#20108;.mp4"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02-&#24555;&#36895;&#20307;&#39564;&#20989;&#25968;.mp4"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29-&#20102;&#35299;&#24341;&#29992;&#20043;&#19981;&#21487;&#21464;&#31867;&#22411;.mp4"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30-&#20102;&#35299;&#24341;&#29992;&#20043;&#21487;&#21464;&#31867;&#22411;.mp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31-&#24341;&#29992;&#24403;&#20570;&#23454;&#21442;&#20256;&#20837;.mp4" TargetMode="Externa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03-&#20989;&#25968;&#30340;&#27880;&#24847;&#20107;&#39033;.mp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04-&#20989;&#25968;&#30340;&#21442;&#25968;&#30340;&#20316;&#29992;.mp4" TargetMode="Externa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05-&#20307;&#39564;&#20989;&#25968;&#36820;&#22238;&#20540;.mp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06-return&#30340;&#29305;&#28857;.mp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07-&#20989;&#25968;&#36820;&#22238;&#20540;&#30340;&#24212;&#29992;.mp4"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08-&#20989;&#25968;&#30340;&#35828;&#26126;&#25991;&#26723;.mp4"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09-&#20989;&#25968;&#23884;&#22871;&#35843;&#29992;.mp4" TargetMode="Externa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10-&#20989;&#25968;&#23884;&#22871;&#35843;&#29992;&#24212;&#29992;&#20043;&#25171;&#21360;&#27178;&#32447;&#22270;&#24418;01.mp4" TargetMode="Externa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11-&#20989;&#25968;&#23884;&#22871;&#35843;&#29992;&#24212;&#29992;&#20043;&#25171;&#21360;&#27178;&#32447;&#22270;&#24418;02.mp4" TargetMode="Externa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12-&#20989;&#25968;&#23884;&#22871;&#35843;&#29992;&#24212;&#29992;&#20043;&#20989;&#25968;&#35745;&#31639;01.mp4" TargetMode="Externa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13-&#20989;&#25968;&#23884;&#22871;&#35843;&#29992;&#24212;&#29992;&#20043;&#20989;&#25968;&#35745;&#31639;02.mp4"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14-&#23616;&#37096;&#21464;&#37327;.mp4"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15-&#35775;&#38382;&#20840;&#23616;&#21464;&#37327;.mp4"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16-&#20462;&#25913;&#20840;&#23616;&#21464;&#37327;.mp4"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17-&#22810;&#20989;&#25968;&#25191;&#34892;&#27969;&#31243;.mp4"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18-&#36820;&#22238;&#20540;&#20316;&#20026;&#21442;&#25968;&#20256;&#36882;.mp4"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19-&#20989;&#25968;&#30340;&#36820;&#22238;&#20540;.mp4" TargetMode="Externa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20-&#20989;&#25968;&#21442;&#25968;&#20043;&#20301;&#32622;&#21442;&#25968;.mp4" TargetMode="Externa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21-&#20851;&#38190;&#23383;&#21442;&#25968;.mp4"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22-&#32570;&#30465;&#21442;&#25968;.mp4"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9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03-&#35270;&#39057;/23-&#19981;&#23450;&#38271;&#21442;&#25968;&#20043;&#20301;&#32622;&#21442;&#25968;.mp4"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2103439" y="2211866"/>
            <a:ext cx="48926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en-GB" sz="3600" b="1" dirty="0">
                <a:solidFill>
                  <a:srgbClr val="262626"/>
                </a:solidFill>
                <a:latin typeface="微软雅黑" panose="020B0503020204020204" pitchFamily="34" charset="-122"/>
                <a:ea typeface="微软雅黑" panose="020B0503020204020204" pitchFamily="34" charset="-122"/>
              </a:rPr>
              <a:t>Python</a:t>
            </a:r>
            <a:r>
              <a:rPr lang="zh-CN" altLang="en-US" sz="3600" b="1" dirty="0">
                <a:solidFill>
                  <a:srgbClr val="262626"/>
                </a:solidFill>
                <a:latin typeface="微软雅黑" panose="020B0503020204020204" pitchFamily="34" charset="-122"/>
                <a:ea typeface="微软雅黑" panose="020B0503020204020204" pitchFamily="34" charset="-122"/>
              </a:rPr>
              <a:t>基础课程</a:t>
            </a:r>
            <a:r>
              <a:rPr lang="en-US" altLang="zh-CN" sz="3600" b="1" dirty="0" smtClean="0">
                <a:solidFill>
                  <a:srgbClr val="262626"/>
                </a:solidFill>
                <a:latin typeface="微软雅黑" panose="020B0503020204020204" pitchFamily="34" charset="-122"/>
                <a:ea typeface="微软雅黑" panose="020B0503020204020204" pitchFamily="34" charset="-122"/>
              </a:rPr>
              <a:t>day06</a:t>
            </a:r>
            <a:endParaRPr lang="en-US" altLang="zh-CN" sz="3600" b="1"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388795" cy="52322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知道如何定义和使用函数</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6</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函数的参数进阶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7548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知识检测</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15616" y="1380056"/>
            <a:ext cx="6728356" cy="2009775"/>
          </a:xfrm>
          <a:prstGeom prst="rect">
            <a:avLst/>
          </a:prstGeom>
        </p:spPr>
        <p:txBody>
          <a:bodyPr wrap="square">
            <a:spAutoFit/>
          </a:bodyPr>
          <a:lstStyle/>
          <a:p>
            <a:pPr>
              <a:lnSpc>
                <a:spcPct val="130000"/>
              </a:lnSpc>
            </a:pP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rgbClr val="FF0000"/>
                </a:solidFill>
                <a:latin typeface="微软雅黑" panose="020B0503020204020204" pitchFamily="34" charset="-122"/>
                <a:ea typeface="微软雅黑" panose="020B0503020204020204" pitchFamily="34" charset="-122"/>
              </a:rPr>
              <a:t>不定长参数</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       不定长参数也叫</a:t>
            </a:r>
            <a:r>
              <a:rPr lang="zh-CN" altLang="en-US" sz="1200" dirty="0" smtClean="0">
                <a:solidFill>
                  <a:srgbClr val="FF0000"/>
                </a:solidFill>
                <a:latin typeface="微软雅黑" panose="020B0503020204020204" pitchFamily="34" charset="-122"/>
                <a:ea typeface="微软雅黑" panose="020B0503020204020204" pitchFamily="34" charset="-122"/>
              </a:rPr>
              <a:t>可变参数</a:t>
            </a:r>
            <a:r>
              <a:rPr lang="zh-CN" altLang="en-US" sz="1200" dirty="0" smtClean="0">
                <a:latin typeface="微软雅黑" panose="020B0503020204020204" pitchFamily="34" charset="-122"/>
                <a:ea typeface="微软雅黑" panose="020B0503020204020204" pitchFamily="34" charset="-122"/>
              </a:rPr>
              <a:t>，用于不确定调用的时候会传递多少个参数（不传参也可以）的场景。此时，可以用</a:t>
            </a:r>
            <a:r>
              <a:rPr lang="zh-CN" altLang="en-US" sz="1200" dirty="0" smtClean="0">
                <a:solidFill>
                  <a:srgbClr val="FF0000"/>
                </a:solidFill>
                <a:latin typeface="微软雅黑" panose="020B0503020204020204" pitchFamily="34" charset="-122"/>
                <a:ea typeface="微软雅黑" panose="020B0503020204020204" pitchFamily="34" charset="-122"/>
              </a:rPr>
              <a:t>包裹位置参数</a:t>
            </a:r>
            <a:r>
              <a:rPr lang="zh-CN" altLang="en-US" sz="1200" dirty="0" smtClean="0">
                <a:latin typeface="微软雅黑" panose="020B0503020204020204" pitchFamily="34" charset="-122"/>
                <a:ea typeface="微软雅黑" panose="020B0503020204020204" pitchFamily="34" charset="-122"/>
              </a:rPr>
              <a:t>，或者</a:t>
            </a:r>
            <a:r>
              <a:rPr lang="zh-CN" altLang="en-US" sz="1200" dirty="0" smtClean="0">
                <a:solidFill>
                  <a:srgbClr val="FF0000"/>
                </a:solidFill>
                <a:latin typeface="微软雅黑" panose="020B0503020204020204" pitchFamily="34" charset="-122"/>
                <a:ea typeface="微软雅黑" panose="020B0503020204020204" pitchFamily="34" charset="-122"/>
              </a:rPr>
              <a:t>包裹关键字参数</a:t>
            </a:r>
            <a:r>
              <a:rPr lang="zh-CN" altLang="en-US" sz="1200" dirty="0" smtClean="0">
                <a:latin typeface="微软雅黑" panose="020B0503020204020204" pitchFamily="34" charset="-122"/>
                <a:ea typeface="微软雅黑" panose="020B0503020204020204" pitchFamily="34" charset="-122"/>
              </a:rPr>
              <a:t>，来进行参数传递，会显得非常方便。</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rgbClr val="FF0000"/>
                </a:solidFill>
                <a:latin typeface="微软雅黑" panose="020B0503020204020204" pitchFamily="34" charset="-122"/>
                <a:ea typeface="微软雅黑" panose="020B0503020204020204" pitchFamily="34" charset="-122"/>
              </a:rPr>
              <a:t>包裹位置传递</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      传进的所有参数都会被</a:t>
            </a:r>
            <a:r>
              <a:rPr lang="en-US" altLang="zh-CN" sz="1200" dirty="0" err="1" smtClean="0">
                <a:solidFill>
                  <a:srgbClr val="FF0000"/>
                </a:solidFill>
                <a:latin typeface="微软雅黑" panose="020B0503020204020204" pitchFamily="34" charset="-122"/>
                <a:ea typeface="微软雅黑" panose="020B0503020204020204" pitchFamily="34" charset="-122"/>
              </a:rPr>
              <a:t>args</a:t>
            </a:r>
            <a:r>
              <a:rPr lang="zh-CN" altLang="en-US" sz="1200" dirty="0" smtClean="0">
                <a:solidFill>
                  <a:srgbClr val="FF0000"/>
                </a:solidFill>
                <a:latin typeface="微软雅黑" panose="020B0503020204020204" pitchFamily="34" charset="-122"/>
                <a:ea typeface="微软雅黑" panose="020B0503020204020204" pitchFamily="34" charset="-122"/>
              </a:rPr>
              <a:t>变量</a:t>
            </a:r>
            <a:r>
              <a:rPr lang="zh-CN" altLang="en-US" sz="1200" dirty="0" smtClean="0">
                <a:latin typeface="微软雅黑" panose="020B0503020204020204" pitchFamily="34" charset="-122"/>
                <a:ea typeface="微软雅黑" panose="020B0503020204020204" pitchFamily="34" charset="-122"/>
              </a:rPr>
              <a:t>收集，它会根据传进参数的位置合并为一个</a:t>
            </a:r>
            <a:r>
              <a:rPr lang="zh-CN" altLang="en-US" sz="1200" dirty="0" smtClean="0">
                <a:solidFill>
                  <a:srgbClr val="FF0000"/>
                </a:solidFill>
                <a:latin typeface="微软雅黑" panose="020B0503020204020204" pitchFamily="34" charset="-122"/>
                <a:ea typeface="微软雅黑" panose="020B0503020204020204" pitchFamily="34" charset="-122"/>
              </a:rPr>
              <a:t>元组</a:t>
            </a:r>
            <a:r>
              <a:rPr lang="en-US" altLang="zh-CN" sz="1200" dirty="0" smtClean="0">
                <a:solidFill>
                  <a:srgbClr val="FF0000"/>
                </a:solidFill>
                <a:latin typeface="微软雅黑" panose="020B0503020204020204" pitchFamily="34" charset="-122"/>
                <a:ea typeface="微软雅黑" panose="020B0503020204020204" pitchFamily="34" charset="-122"/>
              </a:rPr>
              <a:t>(tuple)</a:t>
            </a:r>
            <a:r>
              <a:rPr lang="zh-CN" altLang="en-US"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args</a:t>
            </a:r>
            <a:r>
              <a:rPr lang="zh-CN" altLang="en-US" sz="1200" dirty="0" smtClean="0">
                <a:latin typeface="微软雅黑" panose="020B0503020204020204" pitchFamily="34" charset="-122"/>
                <a:ea typeface="微软雅黑" panose="020B0503020204020204" pitchFamily="34" charset="-122"/>
              </a:rPr>
              <a:t>是</a:t>
            </a:r>
            <a:r>
              <a:rPr lang="zh-CN" altLang="en-US" sz="1200" dirty="0" smtClean="0">
                <a:solidFill>
                  <a:srgbClr val="FF0000"/>
                </a:solidFill>
                <a:latin typeface="微软雅黑" panose="020B0503020204020204" pitchFamily="34" charset="-122"/>
                <a:ea typeface="微软雅黑" panose="020B0503020204020204" pitchFamily="34" charset="-122"/>
              </a:rPr>
              <a:t>元组</a:t>
            </a:r>
            <a:r>
              <a:rPr lang="zh-CN" altLang="en-US" sz="1200" dirty="0" smtClean="0">
                <a:latin typeface="微软雅黑" panose="020B0503020204020204" pitchFamily="34" charset="-122"/>
                <a:ea typeface="微软雅黑" panose="020B0503020204020204" pitchFamily="34" charset="-122"/>
              </a:rPr>
              <a:t>类型，这就是包裹位置传递。</a:t>
            </a:r>
            <a:endParaRPr lang="en-US" altLang="zh-CN" sz="12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6.</a:t>
            </a:r>
            <a:r>
              <a:rPr lang="zh-CN" altLang="en-US" sz="2400" b="1" dirty="0" smtClean="0">
                <a:solidFill>
                  <a:srgbClr val="595959"/>
                </a:solidFill>
                <a:latin typeface="微软雅黑" panose="020B0503020204020204" pitchFamily="34" charset="-122"/>
                <a:ea typeface="微软雅黑" panose="020B0503020204020204" pitchFamily="34" charset="-122"/>
              </a:rPr>
              <a:t>函数参数进阶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9466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16.2</a:t>
            </a:r>
            <a:r>
              <a:rPr lang="zh-CN" altLang="en-US" b="1" dirty="0" smtClean="0">
                <a:solidFill>
                  <a:srgbClr val="595959"/>
                </a:solidFill>
                <a:latin typeface="微软雅黑" panose="020B0503020204020204" pitchFamily="34" charset="-122"/>
                <a:ea typeface="微软雅黑" panose="020B0503020204020204" pitchFamily="34" charset="-122"/>
              </a:rPr>
              <a:t> 不定长参数之关键字参数</a:t>
            </a:r>
            <a:r>
              <a:rPr lang="en-US" altLang="zh-CN" b="1" dirty="0" smtClean="0">
                <a:solidFill>
                  <a:srgbClr val="595959"/>
                </a:solidFill>
                <a:latin typeface="微软雅黑" panose="020B0503020204020204" pitchFamily="34" charset="-122"/>
                <a:ea typeface="微软雅黑" panose="020B0503020204020204" pitchFamily="34" charset="-122"/>
              </a:rPr>
              <a:t>-</a:t>
            </a:r>
            <a:r>
              <a:rPr lang="zh-CN" altLang="en-US" b="1" dirty="0" smtClean="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1323439"/>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如何接收不确定的关键字参数</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6</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函数的参数进阶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7548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知识检测</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15616" y="1380056"/>
            <a:ext cx="6728356" cy="1052596"/>
          </a:xfrm>
          <a:prstGeom prst="rect">
            <a:avLst/>
          </a:prstGeom>
        </p:spPr>
        <p:txBody>
          <a:bodyPr wrap="square">
            <a:spAutoFit/>
          </a:bodyPr>
          <a:lstStyle/>
          <a:p>
            <a:pPr>
              <a:lnSpc>
                <a:spcPct val="130000"/>
              </a:lnSpc>
            </a:pP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rgbClr val="FF0000"/>
                </a:solidFill>
                <a:latin typeface="微软雅黑" panose="020B0503020204020204" pitchFamily="34" charset="-122"/>
                <a:ea typeface="微软雅黑" panose="020B0503020204020204" pitchFamily="34" charset="-122"/>
              </a:rPr>
              <a:t>包裹关键字传递</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       传进的所有参数都会被</a:t>
            </a:r>
            <a:r>
              <a:rPr lang="en-US" altLang="zh-CN" sz="1200" dirty="0" smtClean="0">
                <a:latin typeface="微软雅黑" panose="020B0503020204020204" pitchFamily="34" charset="-122"/>
                <a:ea typeface="微软雅黑" panose="020B0503020204020204" pitchFamily="34" charset="-122"/>
              </a:rPr>
              <a:t>_______</a:t>
            </a:r>
            <a:r>
              <a:rPr lang="zh-CN" altLang="en-US" sz="1200" dirty="0" smtClean="0">
                <a:latin typeface="微软雅黑" panose="020B0503020204020204" pitchFamily="34" charset="-122"/>
                <a:ea typeface="微软雅黑" panose="020B0503020204020204" pitchFamily="34" charset="-122"/>
              </a:rPr>
              <a:t>收集，它会根据传进参数的位置合并为一个</a:t>
            </a:r>
            <a:r>
              <a:rPr lang="en-US" altLang="zh-CN" sz="1200" dirty="0" smtClean="0">
                <a:latin typeface="微软雅黑" panose="020B0503020204020204" pitchFamily="34" charset="-122"/>
                <a:ea typeface="微软雅黑" panose="020B0503020204020204" pitchFamily="34" charset="-122"/>
              </a:rPr>
              <a:t>______</a:t>
            </a:r>
            <a:r>
              <a:rPr lang="zh-CN" altLang="en-US"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kwargs</a:t>
            </a:r>
            <a:r>
              <a:rPr lang="zh-CN" altLang="en-US" sz="1200" dirty="0" smtClean="0">
                <a:latin typeface="微软雅黑" panose="020B0503020204020204" pitchFamily="34" charset="-122"/>
                <a:ea typeface="微软雅黑" panose="020B0503020204020204" pitchFamily="34" charset="-122"/>
              </a:rPr>
              <a:t>是</a:t>
            </a:r>
            <a:r>
              <a:rPr lang="en-US" altLang="zh-CN" sz="1200" dirty="0" smtClean="0">
                <a:latin typeface="微软雅黑" panose="020B0503020204020204" pitchFamily="34" charset="-122"/>
                <a:ea typeface="微软雅黑" panose="020B0503020204020204" pitchFamily="34" charset="-122"/>
              </a:rPr>
              <a:t>______</a:t>
            </a:r>
            <a:r>
              <a:rPr lang="zh-CN" altLang="en-US" sz="1200" dirty="0" smtClean="0">
                <a:latin typeface="微软雅黑" panose="020B0503020204020204" pitchFamily="34" charset="-122"/>
                <a:ea typeface="微软雅黑" panose="020B0503020204020204" pitchFamily="34" charset="-122"/>
              </a:rPr>
              <a:t>类型，这就是包裹关键字传递。</a:t>
            </a:r>
            <a:endParaRPr lang="en-US" altLang="zh-CN" sz="12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6</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函数的参数进阶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7548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知识检测</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15616" y="1380056"/>
            <a:ext cx="6728356" cy="1052596"/>
          </a:xfrm>
          <a:prstGeom prst="rect">
            <a:avLst/>
          </a:prstGeom>
        </p:spPr>
        <p:txBody>
          <a:bodyPr wrap="square">
            <a:spAutoFit/>
          </a:bodyPr>
          <a:lstStyle/>
          <a:p>
            <a:pPr>
              <a:lnSpc>
                <a:spcPct val="130000"/>
              </a:lnSpc>
            </a:pP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rgbClr val="FF0000"/>
                </a:solidFill>
                <a:latin typeface="微软雅黑" panose="020B0503020204020204" pitchFamily="34" charset="-122"/>
                <a:ea typeface="微软雅黑" panose="020B0503020204020204" pitchFamily="34" charset="-122"/>
              </a:rPr>
              <a:t>包裹关键字传递</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       传进的所有参数都会被</a:t>
            </a:r>
            <a:r>
              <a:rPr lang="en-US" altLang="zh-CN" sz="1200" dirty="0" err="1" smtClean="0">
                <a:solidFill>
                  <a:srgbClr val="FF0000"/>
                </a:solidFill>
                <a:latin typeface="微软雅黑" panose="020B0503020204020204" pitchFamily="34" charset="-122"/>
                <a:ea typeface="微软雅黑" panose="020B0503020204020204" pitchFamily="34" charset="-122"/>
              </a:rPr>
              <a:t>kwargs</a:t>
            </a:r>
            <a:r>
              <a:rPr lang="zh-CN" altLang="en-US" sz="1200" dirty="0" smtClean="0">
                <a:latin typeface="微软雅黑" panose="020B0503020204020204" pitchFamily="34" charset="-122"/>
                <a:ea typeface="微软雅黑" panose="020B0503020204020204" pitchFamily="34" charset="-122"/>
              </a:rPr>
              <a:t>收集，它会根据传进参数的位置合并为一个</a:t>
            </a:r>
            <a:r>
              <a:rPr lang="zh-CN" altLang="en-US" sz="1200" dirty="0" smtClean="0">
                <a:solidFill>
                  <a:srgbClr val="FF0000"/>
                </a:solidFill>
                <a:latin typeface="微软雅黑" panose="020B0503020204020204" pitchFamily="34" charset="-122"/>
                <a:ea typeface="微软雅黑" panose="020B0503020204020204" pitchFamily="34" charset="-122"/>
              </a:rPr>
              <a:t>字典（</a:t>
            </a:r>
            <a:r>
              <a:rPr lang="en-US" altLang="zh-CN" sz="1200" dirty="0" err="1" smtClean="0">
                <a:solidFill>
                  <a:srgbClr val="FF0000"/>
                </a:solidFill>
                <a:latin typeface="微软雅黑" panose="020B0503020204020204" pitchFamily="34" charset="-122"/>
                <a:ea typeface="微软雅黑" panose="020B0503020204020204" pitchFamily="34" charset="-122"/>
              </a:rPr>
              <a:t>dict</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kwargs</a:t>
            </a:r>
            <a:r>
              <a:rPr lang="zh-CN" altLang="en-US" sz="1200" dirty="0" smtClean="0">
                <a:latin typeface="微软雅黑" panose="020B0503020204020204" pitchFamily="34" charset="-122"/>
                <a:ea typeface="微软雅黑" panose="020B0503020204020204" pitchFamily="34" charset="-122"/>
              </a:rPr>
              <a:t>是</a:t>
            </a:r>
            <a:r>
              <a:rPr lang="zh-CN" altLang="en-US" sz="1200" dirty="0" smtClean="0">
                <a:solidFill>
                  <a:srgbClr val="FF0000"/>
                </a:solidFill>
                <a:latin typeface="微软雅黑" panose="020B0503020204020204" pitchFamily="34" charset="-122"/>
                <a:ea typeface="微软雅黑" panose="020B0503020204020204" pitchFamily="34" charset="-122"/>
              </a:rPr>
              <a:t>字典</a:t>
            </a:r>
            <a:r>
              <a:rPr lang="zh-CN" altLang="en-US" sz="1200" dirty="0" smtClean="0">
                <a:latin typeface="微软雅黑" panose="020B0503020204020204" pitchFamily="34" charset="-122"/>
                <a:ea typeface="微软雅黑" panose="020B0503020204020204" pitchFamily="34" charset="-122"/>
              </a:rPr>
              <a:t>类型，这就是包裹关键字传递。</a:t>
            </a:r>
            <a:endParaRPr lang="en-US" altLang="zh-CN" sz="12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923928" y="1383506"/>
            <a:ext cx="4319588"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拆包</a:t>
            </a:r>
            <a:endParaRPr lang="zh-CN" altLang="en-US" sz="1400" dirty="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sym typeface="+mn-ea"/>
              </a:rPr>
              <a:t> 交换变量的值</a:t>
            </a:r>
            <a:endParaRPr lang="zh-CN" altLang="en-US" sz="1400" dirty="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a:solidFill>
                  <a:srgbClr val="FF0000"/>
                </a:solidFill>
                <a:latin typeface="微软雅黑" panose="020B0503020204020204" pitchFamily="34" charset="-122"/>
                <a:ea typeface="微软雅黑" panose="020B0503020204020204" pitchFamily="34" charset="-122"/>
              </a:rPr>
              <a:t>引用（重点）</a:t>
            </a:r>
            <a:endParaRPr lang="zh-CN" altLang="en-US" sz="1400" dirty="0">
              <a:solidFill>
                <a:srgbClr val="FF0000"/>
              </a:solidFill>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835719" y="1227191"/>
            <a:ext cx="2727325" cy="1383665"/>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能够对元组以及字典进行拆包</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掌握交换变量值的两种方法</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了解引用，引用当做实参</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sym typeface="+mn-ea"/>
              </a:rPr>
              <a:t>拆包</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元组拆包</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字典拆包</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0110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学会元组的拆包方法</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a:solidFill>
                  <a:srgbClr val="595959"/>
                </a:solidFill>
                <a:latin typeface="微软雅黑" panose="020B0503020204020204" pitchFamily="34" charset="-122"/>
                <a:ea typeface="微软雅黑" panose="020B0503020204020204" pitchFamily="34" charset="-122"/>
                <a:sym typeface="+mn-ea"/>
              </a:rPr>
              <a:t>拆包和交换变量值</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a:t>
            </a:r>
            <a:r>
              <a:rPr lang="zh-CN" altLang="en-US" b="1" dirty="0">
                <a:solidFill>
                  <a:srgbClr val="404040"/>
                </a:solidFill>
                <a:latin typeface="微软雅黑" panose="020B0503020204020204" pitchFamily="34" charset="-122"/>
                <a:ea typeface="微软雅黑" panose="020B0503020204020204" pitchFamily="34" charset="-122"/>
              </a:rPr>
              <a:t> 拆包</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生活中的拆包</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995680" y="2790190"/>
            <a:ext cx="2307590" cy="1504315"/>
          </a:xfrm>
          <a:prstGeom prst="rect">
            <a:avLst/>
          </a:prstGeom>
        </p:spPr>
      </p:pic>
      <p:pic>
        <p:nvPicPr>
          <p:cNvPr id="9" name="图片 8"/>
          <p:cNvPicPr>
            <a:picLocks noChangeAspect="1"/>
          </p:cNvPicPr>
          <p:nvPr/>
        </p:nvPicPr>
        <p:blipFill>
          <a:blip r:embed="rId2"/>
          <a:stretch>
            <a:fillRect/>
          </a:stretch>
        </p:blipFill>
        <p:spPr>
          <a:xfrm>
            <a:off x="4922520" y="2749550"/>
            <a:ext cx="2613025" cy="154495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a:solidFill>
                  <a:srgbClr val="595959"/>
                </a:solidFill>
                <a:latin typeface="微软雅黑" panose="020B0503020204020204" pitchFamily="34" charset="-122"/>
                <a:ea typeface="微软雅黑" panose="020B0503020204020204" pitchFamily="34" charset="-122"/>
                <a:sym typeface="+mn-ea"/>
              </a:rPr>
              <a:t>拆包和交换变量值</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1.2</a:t>
            </a:r>
            <a:r>
              <a:rPr lang="zh-CN" altLang="en-US" b="1" dirty="0">
                <a:solidFill>
                  <a:srgbClr val="404040"/>
                </a:solidFill>
                <a:latin typeface="微软雅黑" panose="020B0503020204020204" pitchFamily="34" charset="-122"/>
                <a:ea typeface="微软雅黑" panose="020B0503020204020204" pitchFamily="34" charset="-122"/>
              </a:rPr>
              <a:t> 拆包</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403350" y="2211705"/>
            <a:ext cx="7044690" cy="706755"/>
          </a:xfrm>
          <a:prstGeom prst="rect">
            <a:avLst/>
          </a:prstGeom>
          <a:noFill/>
        </p:spPr>
        <p:txBody>
          <a:bodyPr wrap="square" lIns="91440" tIns="45720" rIns="91440" bIns="45720">
            <a:spAutoFit/>
          </a:bodyPr>
          <a:lstStyle/>
          <a:p>
            <a:pPr algn="ctr"/>
            <a:r>
              <a:rPr 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怎样把元组进行拆包？</a:t>
            </a:r>
            <a:endParaRPr 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2" name="图片 1">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a:t>
            </a:r>
            <a:r>
              <a:rPr lang="zh-CN" altLang="en-US" b="1" dirty="0">
                <a:solidFill>
                  <a:srgbClr val="404040"/>
                </a:solidFill>
                <a:latin typeface="微软雅黑" panose="020B0503020204020204" pitchFamily="34" charset="-122"/>
                <a:ea typeface="微软雅黑" panose="020B0503020204020204" pitchFamily="34" charset="-122"/>
              </a:rPr>
              <a:t> </a:t>
            </a:r>
            <a:r>
              <a:rPr lang="zh-CN" altLang="en-US" b="1" dirty="0" smtClean="0">
                <a:solidFill>
                  <a:srgbClr val="404040"/>
                </a:solidFill>
                <a:latin typeface="微软雅黑" panose="020B0503020204020204" pitchFamily="34" charset="-122"/>
                <a:ea typeface="微软雅黑" panose="020B0503020204020204" pitchFamily="34" charset="-122"/>
              </a:rPr>
              <a:t>函数的使用步骤</a:t>
            </a:r>
            <a:r>
              <a:rPr lang="en-US" altLang="zh-CN" b="1" dirty="0" smtClean="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403648" y="2211710"/>
            <a:ext cx="6768752" cy="707886"/>
          </a:xfrm>
          <a:prstGeom prst="rect">
            <a:avLst/>
          </a:prstGeom>
          <a:noFill/>
        </p:spPr>
        <p:txBody>
          <a:bodyPr wrap="square" lIns="91440" tIns="45720" rIns="91440" bIns="45720">
            <a:spAutoFit/>
          </a:bodyPr>
          <a:lstStyle/>
          <a:p>
            <a:pPr algn="ctr"/>
            <a:r>
              <a:rPr lang="zh-CN" altLang="en-US" sz="4000" b="1" dirty="0" smtClean="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如何定义和使用函数</a:t>
            </a:r>
            <a:r>
              <a:rPr lang="zh-CN" altLang="en-US" sz="4000" b="1" cap="none" spc="0" dirty="0" smtClean="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en-US" alt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2" name="图片 1">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 </a:t>
            </a:r>
            <a:r>
              <a:rPr lang="zh-CN" altLang="en-US" sz="2400" b="1" dirty="0">
                <a:solidFill>
                  <a:srgbClr val="595959"/>
                </a:solidFill>
                <a:latin typeface="微软雅黑" panose="020B0503020204020204" pitchFamily="34" charset="-122"/>
                <a:ea typeface="微软雅黑" panose="020B0503020204020204" pitchFamily="34" charset="-122"/>
              </a:rPr>
              <a:t>拆包</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1.3</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28096" y="2355726"/>
            <a:ext cx="6728356" cy="105029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什么是拆包？</a:t>
            </a:r>
            <a:endParaRPr lang="en-US" altLang="zh-CN" sz="1200" dirty="0">
              <a:latin typeface="微软雅黑" panose="020B0503020204020204" pitchFamily="34" charset="-122"/>
              <a:ea typeface="微软雅黑" panose="020B0503020204020204" pitchFamily="34" charset="-122"/>
            </a:endParaRPr>
          </a:p>
          <a:p>
            <a:pPr>
              <a:lnSpc>
                <a:spcPct val="130000"/>
              </a:lnSpc>
            </a:pPr>
            <a:endParaRPr lang="en-US" altLang="zh-CN"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如何对元组进行拆包？</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857918"/>
            <a:ext cx="8940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元组拆包</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拆包</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1.4</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87624" y="2355726"/>
            <a:ext cx="6728356" cy="129032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什么是拆包？</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solidFill>
                  <a:srgbClr val="FF0000"/>
                </a:solidFill>
                <a:latin typeface="微软雅黑" panose="020B0503020204020204" pitchFamily="34" charset="-122"/>
                <a:ea typeface="微软雅黑" panose="020B0503020204020204" pitchFamily="34" charset="-122"/>
              </a:rPr>
              <a:t>将一个整体数据单独拆分开来，这个就是拆包。</a:t>
            </a: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30000"/>
              </a:lnSpc>
            </a:pP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如何对元组进行拆包？</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en-US" altLang="zh-CN" sz="1200" dirty="0">
                <a:solidFill>
                  <a:srgbClr val="FF0000"/>
                </a:solidFill>
                <a:latin typeface="微软雅黑" panose="020B0503020204020204" pitchFamily="34" charset="-122"/>
                <a:ea typeface="微软雅黑" panose="020B0503020204020204" pitchFamily="34" charset="-122"/>
              </a:rPr>
              <a:t>num1</a:t>
            </a:r>
            <a:r>
              <a:rPr lang="zh-CN" altLang="en-US" sz="1200" dirty="0">
                <a:solidFill>
                  <a:srgbClr val="FF0000"/>
                </a:solidFill>
                <a:latin typeface="微软雅黑" panose="020B0503020204020204" pitchFamily="34" charset="-122"/>
                <a:ea typeface="微软雅黑" panose="020B0503020204020204" pitchFamily="34" charset="-122"/>
              </a:rPr>
              <a:t>，</a:t>
            </a:r>
            <a:r>
              <a:rPr lang="en-US" altLang="zh-CN" sz="1200" dirty="0">
                <a:solidFill>
                  <a:srgbClr val="FF0000"/>
                </a:solidFill>
                <a:latin typeface="微软雅黑" panose="020B0503020204020204" pitchFamily="34" charset="-122"/>
                <a:ea typeface="微软雅黑" panose="020B0503020204020204" pitchFamily="34" charset="-122"/>
              </a:rPr>
              <a:t>num2 =  </a:t>
            </a:r>
            <a:r>
              <a:rPr lang="zh-CN" altLang="en-US" sz="1200" dirty="0">
                <a:solidFill>
                  <a:srgbClr val="FF0000"/>
                </a:solidFill>
                <a:latin typeface="微软雅黑" panose="020B0503020204020204" pitchFamily="34" charset="-122"/>
                <a:ea typeface="微软雅黑" panose="020B0503020204020204" pitchFamily="34" charset="-122"/>
              </a:rPr>
              <a:t>（</a:t>
            </a:r>
            <a:r>
              <a:rPr lang="en-US" altLang="zh-CN" sz="1200" dirty="0">
                <a:solidFill>
                  <a:srgbClr val="FF0000"/>
                </a:solidFill>
                <a:latin typeface="微软雅黑" panose="020B0503020204020204" pitchFamily="34" charset="-122"/>
                <a:ea typeface="微软雅黑" panose="020B0503020204020204" pitchFamily="34" charset="-122"/>
              </a:rPr>
              <a:t>num1</a:t>
            </a:r>
            <a:r>
              <a:rPr lang="zh-CN" altLang="en-US" sz="1200" dirty="0">
                <a:solidFill>
                  <a:srgbClr val="FF0000"/>
                </a:solidFill>
                <a:latin typeface="微软雅黑" panose="020B0503020204020204" pitchFamily="34" charset="-122"/>
                <a:ea typeface="微软雅黑" panose="020B0503020204020204" pitchFamily="34" charset="-122"/>
              </a:rPr>
              <a:t>，</a:t>
            </a:r>
            <a:r>
              <a:rPr lang="en-US" altLang="zh-CN" sz="1200" dirty="0">
                <a:solidFill>
                  <a:srgbClr val="FF0000"/>
                </a:solidFill>
                <a:latin typeface="微软雅黑" panose="020B0503020204020204" pitchFamily="34" charset="-122"/>
                <a:ea typeface="微软雅黑" panose="020B0503020204020204" pitchFamily="34" charset="-122"/>
              </a:rPr>
              <a:t>num2</a:t>
            </a:r>
            <a:r>
              <a:rPr lang="zh-CN" altLang="en-US" sz="1200" dirty="0">
                <a:solidFill>
                  <a:srgbClr val="FF0000"/>
                </a:solidFill>
                <a:latin typeface="微软雅黑" panose="020B0503020204020204" pitchFamily="34" charset="-122"/>
                <a:ea typeface="微软雅黑" panose="020B0503020204020204" pitchFamily="34" charset="-122"/>
              </a:rPr>
              <a:t>）</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857918"/>
            <a:ext cx="8940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元组拆包</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41375" y="3646078"/>
            <a:ext cx="4819015" cy="737235"/>
          </a:xfrm>
          <a:prstGeom prst="rect">
            <a:avLst/>
          </a:prstGeom>
          <a:noFill/>
        </p:spPr>
        <p:txBody>
          <a:bodyPr wrap="none" rtlCol="0">
            <a:spAutoFit/>
          </a:bodyPr>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注意：</a:t>
            </a:r>
            <a:endParaRPr kumimoji="1" lang="zh-CN" altLang="en-US" sz="1400" b="1" dirty="0">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kumimoji="1" lang="zh-CN" altLang="en-US" sz="1400" b="1" dirty="0">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       </a:t>
            </a:r>
            <a:r>
              <a:rPr kumimoji="1" lang="zh-CN" altLang="en-US" sz="1400" b="1" dirty="0">
                <a:solidFill>
                  <a:srgbClr val="FF0000"/>
                </a:solidFill>
                <a:latin typeface="微软雅黑" panose="020B0503020204020204" pitchFamily="34" charset="-122"/>
                <a:ea typeface="微软雅黑" panose="020B0503020204020204" pitchFamily="34" charset="-122"/>
              </a:rPr>
              <a:t>元组中有几个数据，等号左边就需要几个变量来接收。</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sym typeface="+mn-ea"/>
              </a:rPr>
              <a:t>拆包</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元组拆包</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字典拆包</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0110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学会字典的拆包方法</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a:solidFill>
                  <a:srgbClr val="595959"/>
                </a:solidFill>
                <a:latin typeface="微软雅黑" panose="020B0503020204020204" pitchFamily="34" charset="-122"/>
                <a:ea typeface="微软雅黑" panose="020B0503020204020204" pitchFamily="34" charset="-122"/>
                <a:sym typeface="+mn-ea"/>
              </a:rPr>
              <a:t>拆包</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a:t>
            </a:r>
            <a:r>
              <a:rPr lang="zh-CN" altLang="en-US" b="1" dirty="0">
                <a:solidFill>
                  <a:srgbClr val="404040"/>
                </a:solidFill>
                <a:latin typeface="微软雅黑" panose="020B0503020204020204" pitchFamily="34" charset="-122"/>
                <a:ea typeface="微软雅黑" panose="020B0503020204020204" pitchFamily="34" charset="-122"/>
              </a:rPr>
              <a:t> 拆包</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403350" y="2211705"/>
            <a:ext cx="7044690" cy="706755"/>
          </a:xfrm>
          <a:prstGeom prst="rect">
            <a:avLst/>
          </a:prstGeom>
          <a:noFill/>
        </p:spPr>
        <p:txBody>
          <a:bodyPr wrap="square" lIns="91440" tIns="45720" rIns="91440" bIns="45720">
            <a:spAutoFit/>
          </a:bodyPr>
          <a:lstStyle/>
          <a:p>
            <a:pPr algn="ctr"/>
            <a:r>
              <a:rPr 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怎样把字典进行拆包？</a:t>
            </a:r>
            <a:endParaRPr 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2" name="图片 1">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 </a:t>
            </a:r>
            <a:r>
              <a:rPr lang="zh-CN" altLang="en-US" sz="2400" b="1" dirty="0">
                <a:solidFill>
                  <a:srgbClr val="595959"/>
                </a:solidFill>
                <a:latin typeface="微软雅黑" panose="020B0503020204020204" pitchFamily="34" charset="-122"/>
                <a:ea typeface="微软雅黑" panose="020B0503020204020204" pitchFamily="34" charset="-122"/>
              </a:rPr>
              <a:t>拆包</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2.2</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28096" y="2355726"/>
            <a:ext cx="6728356" cy="105029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如何对字典进行拆包？</a:t>
            </a:r>
            <a:endParaRPr lang="en-US" altLang="zh-CN" sz="1200" dirty="0">
              <a:latin typeface="微软雅黑" panose="020B0503020204020204" pitchFamily="34" charset="-122"/>
              <a:ea typeface="微软雅黑" panose="020B0503020204020204" pitchFamily="34" charset="-122"/>
            </a:endParaRPr>
          </a:p>
          <a:p>
            <a:pPr>
              <a:lnSpc>
                <a:spcPct val="130000"/>
              </a:lnSpc>
            </a:pPr>
            <a:endParaRPr lang="en-US" altLang="zh-CN"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对字典进行拆包，取出来的数据是字典的键还是字典的值？</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857918"/>
            <a:ext cx="8940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字典拆包</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拆包</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2.3</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187624" y="2355726"/>
            <a:ext cx="6728356" cy="129032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sym typeface="+mn-ea"/>
              </a:rPr>
              <a:t>如何对字典进行拆包？</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en-US" altLang="zh-CN" sz="1200" dirty="0">
                <a:solidFill>
                  <a:srgbClr val="FF0000"/>
                </a:solidFill>
                <a:latin typeface="微软雅黑" panose="020B0503020204020204" pitchFamily="34" charset="-122"/>
                <a:ea typeface="微软雅黑" panose="020B0503020204020204" pitchFamily="34" charset="-122"/>
              </a:rPr>
              <a:t>a</a:t>
            </a:r>
            <a:r>
              <a:rPr lang="zh-CN" altLang="en-US" sz="1200" dirty="0">
                <a:solidFill>
                  <a:srgbClr val="FF0000"/>
                </a:solidFill>
                <a:latin typeface="微软雅黑" panose="020B0503020204020204" pitchFamily="34" charset="-122"/>
                <a:ea typeface="微软雅黑" panose="020B0503020204020204" pitchFamily="34" charset="-122"/>
              </a:rPr>
              <a:t>，</a:t>
            </a:r>
            <a:r>
              <a:rPr lang="en-US" altLang="zh-CN" sz="1200" dirty="0">
                <a:solidFill>
                  <a:srgbClr val="FF0000"/>
                </a:solidFill>
                <a:latin typeface="微软雅黑" panose="020B0503020204020204" pitchFamily="34" charset="-122"/>
                <a:ea typeface="微软雅黑" panose="020B0503020204020204" pitchFamily="34" charset="-122"/>
              </a:rPr>
              <a:t>b = {“key1”:value1</a:t>
            </a:r>
            <a:r>
              <a:rPr lang="zh-CN" altLang="en-US" sz="1200" dirty="0">
                <a:solidFill>
                  <a:srgbClr val="FF0000"/>
                </a:solidFill>
                <a:latin typeface="微软雅黑" panose="020B0503020204020204" pitchFamily="34" charset="-122"/>
                <a:ea typeface="微软雅黑" panose="020B0503020204020204" pitchFamily="34" charset="-122"/>
              </a:rPr>
              <a:t>，</a:t>
            </a:r>
            <a:r>
              <a:rPr lang="en-US" altLang="zh-CN" sz="1200" dirty="0">
                <a:solidFill>
                  <a:srgbClr val="FF0000"/>
                </a:solidFill>
                <a:latin typeface="微软雅黑" panose="020B0503020204020204" pitchFamily="34" charset="-122"/>
                <a:ea typeface="微软雅黑" panose="020B0503020204020204" pitchFamily="34" charset="-122"/>
              </a:rPr>
              <a:t>“key2”</a:t>
            </a:r>
            <a:r>
              <a:rPr lang="zh-CN" altLang="en-US" sz="1200" dirty="0">
                <a:solidFill>
                  <a:srgbClr val="FF0000"/>
                </a:solidFill>
                <a:latin typeface="微软雅黑" panose="020B0503020204020204" pitchFamily="34" charset="-122"/>
                <a:ea typeface="微软雅黑" panose="020B0503020204020204" pitchFamily="34" charset="-122"/>
              </a:rPr>
              <a:t>：</a:t>
            </a:r>
            <a:r>
              <a:rPr lang="en-US" altLang="zh-CN" sz="1200" dirty="0">
                <a:solidFill>
                  <a:srgbClr val="FF0000"/>
                </a:solidFill>
                <a:latin typeface="微软雅黑" panose="020B0503020204020204" pitchFamily="34" charset="-122"/>
                <a:ea typeface="微软雅黑" panose="020B0503020204020204" pitchFamily="34" charset="-122"/>
              </a:rPr>
              <a:t>value2}</a:t>
            </a: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30000"/>
              </a:lnSpc>
            </a:pP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sym typeface="+mn-ea"/>
              </a:rPr>
              <a:t>对字典进行拆包，取出来的数据是字典的键还是字典的值？</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solidFill>
                  <a:srgbClr val="FF0000"/>
                </a:solidFill>
                <a:latin typeface="微软雅黑" panose="020B0503020204020204" pitchFamily="34" charset="-122"/>
                <a:ea typeface="微软雅黑" panose="020B0503020204020204" pitchFamily="34" charset="-122"/>
              </a:rPr>
              <a:t>字典拆包，取出来的数据是字典的键，我们可以通过字典的键取出字典的值。</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1375" y="1857918"/>
            <a:ext cx="8940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字典拆包</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1375" y="3795303"/>
            <a:ext cx="2902585" cy="737235"/>
          </a:xfrm>
          <a:prstGeom prst="rect">
            <a:avLst/>
          </a:prstGeom>
          <a:noFill/>
        </p:spPr>
        <p:txBody>
          <a:bodyPr wrap="none" rtlCol="0">
            <a:spAutoFit/>
          </a:bodyPr>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知识回顾</a:t>
            </a:r>
            <a:r>
              <a:rPr kumimoji="1" lang="zh-CN" altLang="en-US" sz="1400" dirty="0">
                <a:solidFill>
                  <a:srgbClr val="FF0000"/>
                </a:solidFill>
                <a:latin typeface="微软雅黑" panose="020B0503020204020204" pitchFamily="34" charset="-122"/>
                <a:ea typeface="微软雅黑" panose="020B0503020204020204" pitchFamily="34" charset="-122"/>
              </a:rPr>
              <a:t>： </a:t>
            </a:r>
            <a:r>
              <a:rPr kumimoji="1" lang="zh-CN" altLang="en-US" sz="1400" dirty="0">
                <a:solidFill>
                  <a:schemeClr val="tx1"/>
                </a:solidFill>
                <a:latin typeface="微软雅黑" panose="020B0503020204020204" pitchFamily="34" charset="-122"/>
                <a:ea typeface="微软雅黑" panose="020B0503020204020204" pitchFamily="34" charset="-122"/>
              </a:rPr>
              <a:t>字典如何通过键取值？</a:t>
            </a:r>
            <a:endParaRPr kumimoji="1" lang="zh-CN" altLang="en-US" sz="1400" b="1" dirty="0">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kumimoji="1" lang="zh-CN" altLang="en-US" sz="1400" b="1" dirty="0">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      </a:t>
            </a:r>
            <a:r>
              <a:rPr kumimoji="1" lang="en-US" altLang="zh-CN" sz="1400" dirty="0">
                <a:solidFill>
                  <a:srgbClr val="FF0000"/>
                </a:solidFill>
                <a:latin typeface="微软雅黑" panose="020B0503020204020204" pitchFamily="34" charset="-122"/>
                <a:ea typeface="微软雅黑" panose="020B0503020204020204" pitchFamily="34" charset="-122"/>
              </a:rPr>
              <a:t> value = dict[“key”]</a:t>
            </a:r>
            <a:endParaRPr kumimoji="1" lang="en-US" altLang="zh-CN" sz="1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拆包</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fontAlgn="auto">
              <a:spcBef>
                <a:spcPts val="0"/>
              </a:spcBef>
              <a:spcAft>
                <a:spcPts val="0"/>
              </a:spcAft>
            </a:pPr>
            <a:r>
              <a:rPr kumimoji="1" lang="zh-CN" altLang="en-US" b="1" dirty="0">
                <a:solidFill>
                  <a:srgbClr val="FF0000"/>
                </a:solidFill>
                <a:latin typeface="微软雅黑" panose="020B0503020204020204" pitchFamily="34" charset="-122"/>
                <a:ea typeface="微软雅黑" panose="020B0503020204020204" pitchFamily="34" charset="-122"/>
              </a:rPr>
              <a:t>知识拓展</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345733" y="1842533"/>
            <a:ext cx="7763073" cy="275590"/>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如何对列表进行拆包？</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2"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交换变量的值</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交换变量的值方法一</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交换变量的值方法二</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4" name="直接连接符 3"/>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3988304" y="2150060"/>
            <a:ext cx="30778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知道如何对两个变量的值进行交换</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函数的使用步骤说明</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688148"/>
            <a:ext cx="2727029" cy="1169551"/>
          </a:xfrm>
          <a:prstGeom prst="rect">
            <a:avLst/>
          </a:prstGeom>
          <a:noFill/>
        </p:spPr>
        <p:txBody>
          <a:bodyPr wrap="none" rtlCol="0">
            <a:spAutoFit/>
          </a:bodyPr>
          <a:lstStyle/>
          <a:p>
            <a:pPr fontAlgn="auto">
              <a:spcBef>
                <a:spcPts val="0"/>
              </a:spcBef>
              <a:spcAft>
                <a:spcPts val="0"/>
              </a:spcAft>
            </a:pPr>
            <a:r>
              <a:rPr kumimoji="1" lang="zh-CN" altLang="en-US" sz="1400" b="1" dirty="0" smtClean="0">
                <a:solidFill>
                  <a:srgbClr val="FF0000"/>
                </a:solidFill>
                <a:latin typeface="微软雅黑" panose="020B0503020204020204" pitchFamily="34" charset="-122"/>
                <a:ea typeface="微软雅黑" panose="020B0503020204020204" pitchFamily="34" charset="-122"/>
              </a:rPr>
              <a:t>定义：</a:t>
            </a:r>
            <a:endParaRPr kumimoji="1" lang="en-US" altLang="zh-CN" sz="1400" b="1" dirty="0" smtClean="0">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	</a:t>
            </a:r>
            <a:r>
              <a:rPr kumimoji="1" lang="en-US" altLang="zh-CN" sz="1400" b="1" dirty="0" err="1" smtClean="0">
                <a:solidFill>
                  <a:srgbClr val="FF0000"/>
                </a:solidFill>
                <a:latin typeface="微软雅黑" panose="020B0503020204020204" pitchFamily="34" charset="-122"/>
                <a:ea typeface="微软雅黑" panose="020B0503020204020204" pitchFamily="34" charset="-122"/>
              </a:rPr>
              <a:t>def</a:t>
            </a:r>
            <a:r>
              <a:rPr kumimoji="1" lang="en-US" altLang="zh-CN" sz="1400" b="1" dirty="0" smtClean="0">
                <a:solidFill>
                  <a:srgbClr val="FF0000"/>
                </a:solidFill>
                <a:latin typeface="微软雅黑" panose="020B0503020204020204" pitchFamily="34" charset="-122"/>
                <a:ea typeface="微软雅黑" panose="020B0503020204020204" pitchFamily="34" charset="-122"/>
              </a:rPr>
              <a:t>  </a:t>
            </a:r>
            <a:r>
              <a:rPr kumimoji="1" lang="zh-CN" altLang="en-US" sz="1400" b="1" dirty="0" smtClean="0">
                <a:solidFill>
                  <a:srgbClr val="FF0000"/>
                </a:solidFill>
                <a:latin typeface="微软雅黑" panose="020B0503020204020204" pitchFamily="34" charset="-122"/>
                <a:ea typeface="微软雅黑" panose="020B0503020204020204" pitchFamily="34" charset="-122"/>
              </a:rPr>
              <a:t>函数名</a:t>
            </a:r>
            <a:r>
              <a:rPr kumimoji="1" lang="en-US" altLang="zh-CN" sz="1400" b="1" dirty="0" smtClean="0">
                <a:solidFill>
                  <a:srgbClr val="FF0000"/>
                </a:solidFill>
                <a:latin typeface="微软雅黑" panose="020B0503020204020204" pitchFamily="34" charset="-122"/>
                <a:ea typeface="微软雅黑" panose="020B0503020204020204" pitchFamily="34" charset="-122"/>
              </a:rPr>
              <a:t>(</a:t>
            </a:r>
            <a:r>
              <a:rPr kumimoji="1" lang="zh-CN" altLang="en-US" sz="1400" b="1" dirty="0" smtClean="0">
                <a:solidFill>
                  <a:srgbClr val="FF0000"/>
                </a:solidFill>
                <a:latin typeface="微软雅黑" panose="020B0503020204020204" pitchFamily="34" charset="-122"/>
                <a:ea typeface="微软雅黑" panose="020B0503020204020204" pitchFamily="34" charset="-122"/>
              </a:rPr>
              <a:t>参数</a:t>
            </a:r>
            <a:r>
              <a:rPr kumimoji="1" lang="en-US" altLang="zh-CN" sz="1400" b="1" dirty="0" smtClean="0">
                <a:solidFill>
                  <a:srgbClr val="FF0000"/>
                </a:solidFill>
                <a:latin typeface="微软雅黑" panose="020B0503020204020204" pitchFamily="34" charset="-122"/>
                <a:ea typeface="微软雅黑" panose="020B0503020204020204" pitchFamily="34" charset="-122"/>
              </a:rPr>
              <a:t>)</a:t>
            </a:r>
            <a:r>
              <a:rPr kumimoji="1" lang="zh-CN" altLang="en-US" sz="1400" b="1" dirty="0" smtClean="0">
                <a:solidFill>
                  <a:srgbClr val="FF0000"/>
                </a:solidFill>
                <a:latin typeface="微软雅黑" panose="020B0503020204020204" pitchFamily="34" charset="-122"/>
                <a:ea typeface="微软雅黑" panose="020B0503020204020204" pitchFamily="34" charset="-122"/>
              </a:rPr>
              <a:t>：</a:t>
            </a:r>
            <a:endParaRPr kumimoji="1" lang="en-US" altLang="zh-CN" sz="1400" b="1" dirty="0" smtClean="0">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	</a:t>
            </a:r>
            <a:r>
              <a:rPr kumimoji="1" lang="zh-CN" altLang="en-US" sz="1400" b="1" dirty="0">
                <a:solidFill>
                  <a:srgbClr val="FF0000"/>
                </a:solidFill>
                <a:latin typeface="微软雅黑" panose="020B0503020204020204" pitchFamily="34" charset="-122"/>
                <a:ea typeface="微软雅黑" panose="020B0503020204020204" pitchFamily="34" charset="-122"/>
              </a:rPr>
              <a:t> </a:t>
            </a:r>
            <a:r>
              <a:rPr kumimoji="1" lang="zh-CN" altLang="en-US" sz="1400" b="1" dirty="0" smtClean="0">
                <a:solidFill>
                  <a:srgbClr val="FF0000"/>
                </a:solidFill>
                <a:latin typeface="微软雅黑" panose="020B0503020204020204" pitchFamily="34" charset="-122"/>
                <a:ea typeface="微软雅黑" panose="020B0503020204020204" pitchFamily="34" charset="-122"/>
              </a:rPr>
              <a:t>       代码</a:t>
            </a:r>
            <a:r>
              <a:rPr kumimoji="1" lang="en-US" altLang="zh-CN" sz="1400" b="1" dirty="0" smtClean="0">
                <a:solidFill>
                  <a:srgbClr val="FF0000"/>
                </a:solidFill>
                <a:latin typeface="微软雅黑" panose="020B0503020204020204" pitchFamily="34" charset="-122"/>
                <a:ea typeface="微软雅黑" panose="020B0503020204020204" pitchFamily="34" charset="-122"/>
              </a:rPr>
              <a:t>1</a:t>
            </a:r>
            <a:endParaRPr kumimoji="1" lang="en-US" altLang="zh-CN" sz="1400" b="1" dirty="0" smtClean="0">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	</a:t>
            </a:r>
            <a:r>
              <a:rPr kumimoji="1" lang="zh-CN" altLang="en-US" sz="1400" b="1" dirty="0">
                <a:solidFill>
                  <a:srgbClr val="FF0000"/>
                </a:solidFill>
                <a:latin typeface="微软雅黑" panose="020B0503020204020204" pitchFamily="34" charset="-122"/>
                <a:ea typeface="微软雅黑" panose="020B0503020204020204" pitchFamily="34" charset="-122"/>
              </a:rPr>
              <a:t> </a:t>
            </a:r>
            <a:r>
              <a:rPr kumimoji="1" lang="zh-CN" altLang="en-US" sz="1400" b="1" dirty="0" smtClean="0">
                <a:solidFill>
                  <a:srgbClr val="FF0000"/>
                </a:solidFill>
                <a:latin typeface="微软雅黑" panose="020B0503020204020204" pitchFamily="34" charset="-122"/>
                <a:ea typeface="微软雅黑" panose="020B0503020204020204" pitchFamily="34" charset="-122"/>
              </a:rPr>
              <a:t>       代码</a:t>
            </a:r>
            <a:r>
              <a:rPr kumimoji="1" lang="en-US" altLang="zh-CN" sz="1400" b="1" dirty="0" smtClean="0">
                <a:solidFill>
                  <a:srgbClr val="FF0000"/>
                </a:solidFill>
                <a:latin typeface="微软雅黑" panose="020B0503020204020204" pitchFamily="34" charset="-122"/>
                <a:ea typeface="微软雅黑" panose="020B0503020204020204" pitchFamily="34" charset="-122"/>
              </a:rPr>
              <a:t>2</a:t>
            </a:r>
            <a:endParaRPr kumimoji="1" lang="en-US" altLang="zh-CN" sz="1400" b="1" dirty="0" smtClean="0">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	</a:t>
            </a:r>
            <a:r>
              <a:rPr kumimoji="1" lang="zh-CN" altLang="en-US" sz="1400" b="1" dirty="0">
                <a:solidFill>
                  <a:srgbClr val="FF0000"/>
                </a:solidFill>
                <a:latin typeface="微软雅黑" panose="020B0503020204020204" pitchFamily="34" charset="-122"/>
                <a:ea typeface="微软雅黑" panose="020B0503020204020204" pitchFamily="34" charset="-122"/>
              </a:rPr>
              <a:t> </a:t>
            </a:r>
            <a:r>
              <a:rPr kumimoji="1" lang="zh-CN" altLang="en-US" sz="1400" b="1" dirty="0" smtClean="0">
                <a:solidFill>
                  <a:srgbClr val="FF0000"/>
                </a:solidFill>
                <a:latin typeface="微软雅黑" panose="020B0503020204020204" pitchFamily="34" charset="-122"/>
                <a:ea typeface="微软雅黑" panose="020B0503020204020204" pitchFamily="34" charset="-122"/>
              </a:rPr>
              <a:t>       </a:t>
            </a:r>
            <a:r>
              <a:rPr kumimoji="1" lang="en-US" altLang="zh-CN" sz="1400" b="1" dirty="0" smtClean="0">
                <a:solidFill>
                  <a:srgbClr val="FF0000"/>
                </a:solidFill>
                <a:latin typeface="微软雅黑" panose="020B0503020204020204" pitchFamily="34" charset="-122"/>
                <a:ea typeface="微软雅黑" panose="020B0503020204020204" pitchFamily="34" charset="-122"/>
              </a:rPr>
              <a:t>…</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1375" y="3045659"/>
            <a:ext cx="5616624" cy="523220"/>
          </a:xfrm>
          <a:prstGeom prst="rect">
            <a:avLst/>
          </a:prstGeom>
          <a:noFill/>
        </p:spPr>
        <p:txBody>
          <a:bodyPr wrap="square" rtlCol="0">
            <a:spAutoFit/>
          </a:bodyPr>
          <a:lstStyle/>
          <a:p>
            <a:pPr fontAlgn="auto">
              <a:spcBef>
                <a:spcPts val="0"/>
              </a:spcBef>
              <a:spcAft>
                <a:spcPts val="0"/>
              </a:spcAft>
            </a:pPr>
            <a:r>
              <a:rPr kumimoji="1" lang="zh-CN" altLang="en-US" sz="1400" b="1" dirty="0" smtClean="0">
                <a:solidFill>
                  <a:srgbClr val="FF0000"/>
                </a:solidFill>
                <a:latin typeface="微软雅黑" panose="020B0503020204020204" pitchFamily="34" charset="-122"/>
                <a:ea typeface="微软雅黑" panose="020B0503020204020204" pitchFamily="34" charset="-122"/>
              </a:rPr>
              <a:t>使用：</a:t>
            </a:r>
            <a:endParaRPr kumimoji="1" lang="en-US" altLang="zh-CN" sz="1400" b="1" dirty="0" smtClean="0">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	</a:t>
            </a:r>
            <a:r>
              <a:rPr kumimoji="1" lang="zh-CN" altLang="en-US" sz="1400" b="1" dirty="0" smtClean="0">
                <a:solidFill>
                  <a:srgbClr val="FF0000"/>
                </a:solidFill>
                <a:latin typeface="微软雅黑" panose="020B0503020204020204" pitchFamily="34" charset="-122"/>
                <a:ea typeface="微软雅黑" panose="020B0503020204020204" pitchFamily="34" charset="-122"/>
              </a:rPr>
              <a:t>函数名</a:t>
            </a:r>
            <a:r>
              <a:rPr kumimoji="1" lang="en-US" altLang="zh-CN" sz="1400" b="1" dirty="0" smtClean="0">
                <a:solidFill>
                  <a:srgbClr val="FF0000"/>
                </a:solidFill>
                <a:latin typeface="微软雅黑" panose="020B0503020204020204" pitchFamily="34" charset="-122"/>
                <a:ea typeface="微软雅黑" panose="020B0503020204020204" pitchFamily="34" charset="-122"/>
              </a:rPr>
              <a:t>(</a:t>
            </a:r>
            <a:r>
              <a:rPr kumimoji="1" lang="zh-CN" altLang="en-US" sz="1400" b="1" dirty="0" smtClean="0">
                <a:solidFill>
                  <a:srgbClr val="FF0000"/>
                </a:solidFill>
                <a:latin typeface="微软雅黑" panose="020B0503020204020204" pitchFamily="34" charset="-122"/>
                <a:ea typeface="微软雅黑" panose="020B0503020204020204" pitchFamily="34" charset="-122"/>
              </a:rPr>
              <a:t>参数</a:t>
            </a:r>
            <a:r>
              <a:rPr kumimoji="1" lang="en-US" altLang="zh-CN" sz="1400" b="1" dirty="0" smtClean="0">
                <a:solidFill>
                  <a:srgbClr val="FF0000"/>
                </a:solidFill>
                <a:latin typeface="微软雅黑" panose="020B0503020204020204" pitchFamily="34" charset="-122"/>
                <a:ea typeface="微软雅黑" panose="020B0503020204020204" pitchFamily="34" charset="-122"/>
              </a:rPr>
              <a:t>)</a:t>
            </a:r>
            <a:endParaRPr kumimoji="1"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1375" y="3735343"/>
            <a:ext cx="5616624" cy="738664"/>
          </a:xfrm>
          <a:prstGeom prst="rect">
            <a:avLst/>
          </a:prstGeom>
          <a:noFill/>
        </p:spPr>
        <p:txBody>
          <a:bodyPr wrap="square" rtlCol="0">
            <a:spAutoFit/>
          </a:bodyPr>
          <a:lstStyle/>
          <a:p>
            <a:pPr fontAlgn="auto">
              <a:spcBef>
                <a:spcPts val="0"/>
              </a:spcBef>
              <a:spcAft>
                <a:spcPts val="0"/>
              </a:spcAft>
            </a:pPr>
            <a:r>
              <a:rPr kumimoji="1" lang="zh-CN" altLang="en-US" sz="1400" b="1" dirty="0" smtClean="0">
                <a:solidFill>
                  <a:srgbClr val="FF0000"/>
                </a:solidFill>
                <a:latin typeface="微软雅黑" panose="020B0503020204020204" pitchFamily="34" charset="-122"/>
                <a:ea typeface="微软雅黑" panose="020B0503020204020204" pitchFamily="34" charset="-122"/>
              </a:rPr>
              <a:t>注意：</a:t>
            </a:r>
            <a:endParaRPr kumimoji="1" lang="en-US" altLang="zh-CN" sz="1400" b="1" dirty="0">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 </a:t>
            </a:r>
            <a:r>
              <a:rPr kumimoji="1" lang="zh-CN" altLang="en-US" sz="1400" b="1" dirty="0" smtClean="0">
                <a:solidFill>
                  <a:srgbClr val="FF0000"/>
                </a:solidFill>
                <a:latin typeface="微软雅黑" panose="020B0503020204020204" pitchFamily="34" charset="-122"/>
                <a:ea typeface="微软雅黑" panose="020B0503020204020204" pitchFamily="34" charset="-122"/>
              </a:rPr>
              <a:t>       </a:t>
            </a:r>
            <a:r>
              <a:rPr kumimoji="1" lang="en-US" altLang="zh-CN" sz="1400" b="1" dirty="0" smtClean="0">
                <a:solidFill>
                  <a:srgbClr val="FF0000"/>
                </a:solidFill>
                <a:latin typeface="微软雅黑" panose="020B0503020204020204" pitchFamily="34" charset="-122"/>
                <a:ea typeface="微软雅黑" panose="020B0503020204020204" pitchFamily="34" charset="-122"/>
              </a:rPr>
              <a:t>1.</a:t>
            </a:r>
            <a:r>
              <a:rPr kumimoji="1" lang="zh-CN" altLang="en-US" sz="1400" b="1" dirty="0" smtClean="0">
                <a:solidFill>
                  <a:srgbClr val="FF0000"/>
                </a:solidFill>
                <a:latin typeface="微软雅黑" panose="020B0503020204020204" pitchFamily="34" charset="-122"/>
                <a:ea typeface="微软雅黑" panose="020B0503020204020204" pitchFamily="34" charset="-122"/>
              </a:rPr>
              <a:t> 不同的需求，参数可有可无</a:t>
            </a:r>
            <a:endParaRPr kumimoji="1" lang="en-US" altLang="zh-CN" sz="1400" b="1" dirty="0" smtClean="0">
              <a:solidFill>
                <a:srgbClr val="FF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 </a:t>
            </a:r>
            <a:r>
              <a:rPr kumimoji="1" lang="zh-CN" altLang="en-US" sz="1400" b="1" dirty="0" smtClean="0">
                <a:solidFill>
                  <a:srgbClr val="FF0000"/>
                </a:solidFill>
                <a:latin typeface="微软雅黑" panose="020B0503020204020204" pitchFamily="34" charset="-122"/>
                <a:ea typeface="微软雅黑" panose="020B0503020204020204" pitchFamily="34" charset="-122"/>
              </a:rPr>
              <a:t>       </a:t>
            </a:r>
            <a:r>
              <a:rPr kumimoji="1" lang="en-US" altLang="zh-CN" sz="1400" b="1" dirty="0" smtClean="0">
                <a:solidFill>
                  <a:srgbClr val="FF0000"/>
                </a:solidFill>
                <a:latin typeface="微软雅黑" panose="020B0503020204020204" pitchFamily="34" charset="-122"/>
                <a:ea typeface="微软雅黑" panose="020B0503020204020204" pitchFamily="34" charset="-122"/>
              </a:rPr>
              <a:t>2.</a:t>
            </a:r>
            <a:r>
              <a:rPr kumimoji="1" lang="zh-CN" altLang="en-US" sz="1400" b="1" dirty="0" smtClean="0">
                <a:solidFill>
                  <a:srgbClr val="FF0000"/>
                </a:solidFill>
                <a:latin typeface="微软雅黑" panose="020B0503020204020204" pitchFamily="34" charset="-122"/>
                <a:ea typeface="微软雅黑" panose="020B0503020204020204" pitchFamily="34" charset="-122"/>
              </a:rPr>
              <a:t> 在</a:t>
            </a:r>
            <a:r>
              <a:rPr kumimoji="1" lang="en-US" altLang="zh-CN" sz="1400" b="1" dirty="0" smtClean="0">
                <a:solidFill>
                  <a:srgbClr val="FF0000"/>
                </a:solidFill>
                <a:latin typeface="微软雅黑" panose="020B0503020204020204" pitchFamily="34" charset="-122"/>
                <a:ea typeface="微软雅黑" panose="020B0503020204020204" pitchFamily="34" charset="-122"/>
              </a:rPr>
              <a:t>Python</a:t>
            </a:r>
            <a:r>
              <a:rPr kumimoji="1" lang="zh-CN" altLang="en-US" sz="1400" b="1" dirty="0" smtClean="0">
                <a:solidFill>
                  <a:srgbClr val="FF0000"/>
                </a:solidFill>
                <a:latin typeface="微软雅黑" panose="020B0503020204020204" pitchFamily="34" charset="-122"/>
                <a:ea typeface="微软雅黑" panose="020B0503020204020204" pitchFamily="34" charset="-122"/>
              </a:rPr>
              <a:t>中，函数必须先定义后使用</a:t>
            </a:r>
            <a:endParaRPr kumimoji="1" lang="en-US" altLang="zh-CN" sz="1400" b="1"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交换变量的值</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11"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3.1</a:t>
            </a:r>
            <a:r>
              <a:rPr lang="zh-CN" altLang="en-US" b="1" dirty="0">
                <a:solidFill>
                  <a:srgbClr val="404040"/>
                </a:solidFill>
                <a:latin typeface="微软雅黑" panose="020B0503020204020204" pitchFamily="34" charset="-122"/>
                <a:ea typeface="微软雅黑" panose="020B0503020204020204" pitchFamily="34" charset="-122"/>
              </a:rPr>
              <a:t> 交换变量的值</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生活中的交换</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a:stretch>
            <a:fillRect/>
          </a:stretch>
        </p:blipFill>
        <p:spPr>
          <a:xfrm>
            <a:off x="4585970" y="2825750"/>
            <a:ext cx="3813175" cy="1704340"/>
          </a:xfrm>
          <a:prstGeom prst="rect">
            <a:avLst/>
          </a:prstGeom>
        </p:spPr>
      </p:pic>
      <p:pic>
        <p:nvPicPr>
          <p:cNvPr id="15" name="图片 14"/>
          <p:cNvPicPr>
            <a:picLocks noChangeAspect="1"/>
          </p:cNvPicPr>
          <p:nvPr/>
        </p:nvPicPr>
        <p:blipFill>
          <a:blip r:embed="rId2"/>
          <a:stretch>
            <a:fillRect/>
          </a:stretch>
        </p:blipFill>
        <p:spPr>
          <a:xfrm>
            <a:off x="1266190" y="2697480"/>
            <a:ext cx="2444115" cy="1704975"/>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交换变量的值</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5" name="TextBox 6"/>
          <p:cNvSpPr txBox="1">
            <a:spLocks noChangeArrowheads="1"/>
          </p:cNvSpPr>
          <p:nvPr/>
        </p:nvSpPr>
        <p:spPr bwMode="auto">
          <a:xfrm>
            <a:off x="841375" y="1146175"/>
            <a:ext cx="41313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3.2</a:t>
            </a:r>
            <a:r>
              <a:rPr lang="zh-CN" altLang="en-US" b="1" dirty="0">
                <a:solidFill>
                  <a:srgbClr val="404040"/>
                </a:solidFill>
                <a:latin typeface="微软雅黑" panose="020B0503020204020204" pitchFamily="34" charset="-122"/>
                <a:ea typeface="微软雅黑" panose="020B0503020204020204" pitchFamily="34" charset="-122"/>
              </a:rPr>
              <a:t> 交换变量的值之方法一</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403350" y="2211705"/>
            <a:ext cx="7044690" cy="706755"/>
          </a:xfrm>
          <a:prstGeom prst="rect">
            <a:avLst/>
          </a:prstGeom>
          <a:noFill/>
        </p:spPr>
        <p:txBody>
          <a:bodyPr wrap="square" lIns="91440" tIns="45720" rIns="91440" bIns="45720">
            <a:spAutoFit/>
          </a:bodyPr>
          <a:lstStyle/>
          <a:p>
            <a:pPr algn="ctr"/>
            <a:r>
              <a:rPr 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如何交换变量的值？</a:t>
            </a:r>
            <a:endParaRPr 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10" name="图片 9">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交换变量的值</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3.3</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328096" y="2355726"/>
            <a:ext cx="6728356" cy="105029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第一种交换变量的方法中，一共用到了几个变量？</a:t>
            </a:r>
            <a:endParaRPr lang="en-US" altLang="zh-CN" sz="1200" dirty="0">
              <a:latin typeface="微软雅黑" panose="020B0503020204020204" pitchFamily="34" charset="-122"/>
              <a:ea typeface="微软雅黑" panose="020B0503020204020204" pitchFamily="34" charset="-122"/>
            </a:endParaRPr>
          </a:p>
          <a:p>
            <a:pPr>
              <a:lnSpc>
                <a:spcPct val="130000"/>
              </a:lnSpc>
            </a:pPr>
            <a:endParaRPr lang="en-US" altLang="zh-CN"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这几个变量分别的作用是什么？</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57918"/>
            <a:ext cx="17830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交换变量的值方法一</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交换变量的值</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4"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3.4</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87624" y="2355726"/>
            <a:ext cx="6728356" cy="1529715"/>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sym typeface="+mn-ea"/>
              </a:rPr>
              <a:t>第一种交换变量的方法中，一共用到了几个变量？</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solidFill>
                  <a:srgbClr val="FF0000"/>
                </a:solidFill>
                <a:latin typeface="微软雅黑" panose="020B0503020204020204" pitchFamily="34" charset="-122"/>
                <a:ea typeface="微软雅黑" panose="020B0503020204020204" pitchFamily="34" charset="-122"/>
              </a:rPr>
              <a:t>三个</a:t>
            </a: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30000"/>
              </a:lnSpc>
            </a:pP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为什么会出现多余的变量？</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solidFill>
                  <a:srgbClr val="FF0000"/>
                </a:solidFill>
                <a:latin typeface="微软雅黑" panose="020B0503020204020204" pitchFamily="34" charset="-122"/>
                <a:ea typeface="微软雅黑" panose="020B0503020204020204" pitchFamily="34" charset="-122"/>
              </a:rPr>
              <a:t>用来临时存储</a:t>
            </a:r>
            <a:r>
              <a:rPr lang="en-US" altLang="zh-CN" sz="1200" dirty="0">
                <a:solidFill>
                  <a:srgbClr val="FF0000"/>
                </a:solidFill>
                <a:latin typeface="微软雅黑" panose="020B0503020204020204" pitchFamily="34" charset="-122"/>
                <a:ea typeface="微软雅黑" panose="020B0503020204020204" pitchFamily="34" charset="-122"/>
              </a:rPr>
              <a:t>a</a:t>
            </a:r>
            <a:r>
              <a:rPr lang="zh-CN" altLang="en-US" sz="1200" dirty="0">
                <a:solidFill>
                  <a:srgbClr val="FF0000"/>
                </a:solidFill>
                <a:latin typeface="微软雅黑" panose="020B0503020204020204" pitchFamily="34" charset="-122"/>
                <a:ea typeface="微软雅黑" panose="020B0503020204020204" pitchFamily="34" charset="-122"/>
              </a:rPr>
              <a:t>或者</a:t>
            </a:r>
            <a:r>
              <a:rPr lang="en-US" altLang="zh-CN" sz="1200" dirty="0">
                <a:solidFill>
                  <a:srgbClr val="FF0000"/>
                </a:solidFill>
                <a:latin typeface="微软雅黑" panose="020B0503020204020204" pitchFamily="34" charset="-122"/>
                <a:ea typeface="微软雅黑" panose="020B0503020204020204" pitchFamily="34" charset="-122"/>
              </a:rPr>
              <a:t>b</a:t>
            </a:r>
            <a:r>
              <a:rPr lang="zh-CN" altLang="en-US" sz="1200" dirty="0">
                <a:solidFill>
                  <a:srgbClr val="FF0000"/>
                </a:solidFill>
                <a:latin typeface="微软雅黑" panose="020B0503020204020204" pitchFamily="34" charset="-122"/>
                <a:ea typeface="微软雅黑" panose="020B0503020204020204" pitchFamily="34" charset="-122"/>
              </a:rPr>
              <a:t>的数据</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endParaRPr lang="en-US" altLang="zh-CN" sz="1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1375" y="1857918"/>
            <a:ext cx="17830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交换变量的值方法一</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交换变量的值</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5" name="TextBox 6"/>
          <p:cNvSpPr txBox="1">
            <a:spLocks noChangeArrowheads="1"/>
          </p:cNvSpPr>
          <p:nvPr/>
        </p:nvSpPr>
        <p:spPr bwMode="auto">
          <a:xfrm>
            <a:off x="841375" y="1146175"/>
            <a:ext cx="41313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4.1</a:t>
            </a:r>
            <a:r>
              <a:rPr lang="zh-CN" altLang="en-US" b="1" dirty="0">
                <a:solidFill>
                  <a:srgbClr val="404040"/>
                </a:solidFill>
                <a:latin typeface="微软雅黑" panose="020B0503020204020204" pitchFamily="34" charset="-122"/>
                <a:ea typeface="微软雅黑" panose="020B0503020204020204" pitchFamily="34" charset="-122"/>
              </a:rPr>
              <a:t> 交换变量的值之方法二</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403350" y="2211705"/>
            <a:ext cx="7044690" cy="706755"/>
          </a:xfrm>
          <a:prstGeom prst="rect">
            <a:avLst/>
          </a:prstGeom>
          <a:noFill/>
        </p:spPr>
        <p:txBody>
          <a:bodyPr wrap="square" lIns="91440" tIns="45720" rIns="91440" bIns="45720">
            <a:spAutoFit/>
          </a:bodyPr>
          <a:lstStyle/>
          <a:p>
            <a:pPr algn="ctr"/>
            <a:r>
              <a:rPr 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如何交换变量的值？</a:t>
            </a:r>
            <a:endParaRPr 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10" name="图片 9">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 </a:t>
            </a:r>
            <a:r>
              <a:rPr lang="zh-CN" altLang="en-US" sz="2400" b="1" dirty="0">
                <a:solidFill>
                  <a:srgbClr val="595959"/>
                </a:solidFill>
                <a:latin typeface="微软雅黑" panose="020B0503020204020204" pitchFamily="34" charset="-122"/>
                <a:ea typeface="微软雅黑" panose="020B0503020204020204" pitchFamily="34" charset="-122"/>
              </a:rPr>
              <a:t>交换变量的值</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4.2</a:t>
            </a:r>
            <a:r>
              <a:rPr lang="zh-CN" altLang="en-US" b="1" dirty="0">
                <a:solidFill>
                  <a:srgbClr val="404040"/>
                </a:solidFill>
                <a:latin typeface="微软雅黑" panose="020B0503020204020204" pitchFamily="34" charset="-122"/>
                <a:ea typeface="微软雅黑" panose="020B0503020204020204" pitchFamily="34" charset="-122"/>
              </a:rPr>
              <a:t> 知识总结</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328096" y="2355726"/>
            <a:ext cx="6728356" cy="1050290"/>
          </a:xfrm>
          <a:prstGeom prst="rect">
            <a:avLst/>
          </a:prstGeom>
        </p:spPr>
        <p:txBody>
          <a:bodyPr wrap="square">
            <a:spAutoFit/>
          </a:bodyPr>
          <a:lstStyle/>
          <a:p>
            <a:pPr>
              <a:lnSpc>
                <a:spcPct val="130000"/>
              </a:lnSpc>
            </a:pPr>
            <a:endParaRPr lang="en-US" altLang="zh-CN" sz="1200" dirty="0">
              <a:latin typeface="微软雅黑" panose="020B0503020204020204" pitchFamily="34" charset="-122"/>
              <a:ea typeface="微软雅黑" panose="020B0503020204020204" pitchFamily="34" charset="-122"/>
            </a:endParaRPr>
          </a:p>
          <a:p>
            <a:pPr>
              <a:lnSpc>
                <a:spcPct val="130000"/>
              </a:lnSpc>
            </a:pPr>
            <a:endParaRPr lang="en-US" altLang="zh-CN" sz="1200" dirty="0">
              <a:latin typeface="微软雅黑" panose="020B0503020204020204" pitchFamily="34" charset="-122"/>
              <a:ea typeface="微软雅黑" panose="020B0503020204020204" pitchFamily="34" charset="-122"/>
            </a:endParaRPr>
          </a:p>
          <a:p>
            <a:pPr lvl="1">
              <a:lnSpc>
                <a:spcPct val="130000"/>
              </a:lnSpc>
            </a:pPr>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b  =  b</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a</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57918"/>
            <a:ext cx="17830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交换变量的值方法二</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2"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补充</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传递元组和字典给可变参数</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传递元组给可变参数</a:t>
            </a:r>
            <a:r>
              <a:rPr lang="en-US" altLang="zh-CN" sz="1200" dirty="0">
                <a:solidFill>
                  <a:srgbClr val="FF0000"/>
                </a:solidFill>
                <a:latin typeface="微软雅黑" panose="020B0503020204020204" pitchFamily="34" charset="-122"/>
                <a:ea typeface="微软雅黑" panose="020B0503020204020204" pitchFamily="34" charset="-122"/>
              </a:rPr>
              <a:t>args</a:t>
            </a:r>
            <a:endParaRPr lang="en-US" alt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传递字典给可变参数</a:t>
            </a:r>
            <a:r>
              <a:rPr lang="en-US" altLang="zh-CN" sz="1200" dirty="0">
                <a:latin typeface="微软雅黑" panose="020B0503020204020204" pitchFamily="34" charset="-122"/>
                <a:ea typeface="微软雅黑" panose="020B0503020204020204" pitchFamily="34" charset="-122"/>
              </a:rPr>
              <a:t>kwargs</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传递元组数据给可变参数</a:t>
            </a:r>
            <a:r>
              <a:rPr lang="en-US" altLang="zh-CN">
                <a:solidFill>
                  <a:schemeClr val="accent1"/>
                </a:solidFill>
              </a:rPr>
              <a:t>*</a:t>
            </a:r>
            <a:r>
              <a:rPr lang="en-US" altLang="zh-CN">
                <a:solidFill>
                  <a:schemeClr val="accent1"/>
                </a:solidFill>
              </a:rPr>
              <a:t>args</a:t>
            </a:r>
            <a:endParaRPr lang="en-US" altLang="zh-CN">
              <a:solidFill>
                <a:schemeClr val="accent1"/>
              </a:solidFill>
            </a:endParaRPr>
          </a:p>
        </p:txBody>
      </p:sp>
      <p:sp>
        <p:nvSpPr>
          <p:cNvPr id="3" name="内容占位符 2"/>
          <p:cNvSpPr>
            <a:spLocks noGrp="1"/>
          </p:cNvSpPr>
          <p:nvPr>
            <p:ph idx="1"/>
          </p:nvPr>
        </p:nvSpPr>
        <p:spPr>
          <a:xfrm>
            <a:off x="628650" y="1369219"/>
            <a:ext cx="7886700" cy="3263504"/>
          </a:xfrm>
        </p:spPr>
        <p:txBody>
          <a:bodyPr/>
          <a:p>
            <a:r>
              <a:rPr lang="zh-CN" altLang="en-US" sz="1800">
                <a:latin typeface="华文宋体" panose="02010600040101010101" charset="-122"/>
                <a:ea typeface="华文宋体" panose="02010600040101010101" charset="-122"/>
                <a:cs typeface="华文宋体" panose="02010600040101010101" charset="-122"/>
              </a:rPr>
              <a:t>在实参的前面加上*的作用是将元组中的元素解包成一个一个的元素传递给函数.</a:t>
            </a:r>
            <a:endParaRPr lang="zh-CN" altLang="en-US" sz="1800">
              <a:latin typeface="华文宋体" panose="02010600040101010101" charset="-122"/>
              <a:ea typeface="华文宋体" panose="02010600040101010101" charset="-122"/>
              <a:cs typeface="华文宋体" panose="02010600040101010101" charset="-122"/>
            </a:endParaRPr>
          </a:p>
          <a:p>
            <a:r>
              <a:rPr lang="zh-CN" altLang="en-US" sz="1800">
                <a:latin typeface="华文宋体" panose="02010600040101010101" charset="-122"/>
                <a:ea typeface="华文宋体" panose="02010600040101010101" charset="-122"/>
                <a:cs typeface="华文宋体" panose="02010600040101010101" charset="-122"/>
              </a:rPr>
              <a:t>对于元组 列表以及集合都可以使用*</a:t>
            </a:r>
            <a:endParaRPr lang="zh-CN" altLang="en-US" sz="1800">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normAutofit/>
          </a:bodyPr>
          <a:p>
            <a:r>
              <a:rPr lang="zh-CN" altLang="en-US">
                <a:solidFill>
                  <a:schemeClr val="accent1"/>
                </a:solidFill>
                <a:sym typeface="+mn-ea"/>
              </a:rPr>
              <a:t>传递字典数据给可变参数</a:t>
            </a:r>
            <a:r>
              <a:rPr lang="en-US" altLang="zh-CN">
                <a:solidFill>
                  <a:schemeClr val="accent1"/>
                </a:solidFill>
                <a:sym typeface="+mn-ea"/>
              </a:rPr>
              <a:t>**kwargs</a:t>
            </a:r>
            <a:endParaRPr lang="zh-CN" altLang="en-US">
              <a:solidFill>
                <a:schemeClr val="accent1"/>
              </a:solidFill>
            </a:endParaRPr>
          </a:p>
        </p:txBody>
      </p:sp>
      <p:sp>
        <p:nvSpPr>
          <p:cNvPr id="3" name="内容占位符 2"/>
          <p:cNvSpPr>
            <a:spLocks noGrp="1"/>
          </p:cNvSpPr>
          <p:nvPr>
            <p:ph idx="1"/>
          </p:nvPr>
        </p:nvSpPr>
        <p:spPr>
          <a:xfrm>
            <a:off x="628650" y="1369219"/>
            <a:ext cx="7886700" cy="3263504"/>
          </a:xfrm>
        </p:spPr>
        <p:txBody>
          <a:bodyPr/>
          <a:p>
            <a:r>
              <a:rPr lang="zh-CN" altLang="en-US" sz="1800">
                <a:latin typeface="华文宋体" panose="02010600040101010101" charset="-122"/>
                <a:ea typeface="华文宋体" panose="02010600040101010101" charset="-122"/>
                <a:cs typeface="华文宋体" panose="02010600040101010101" charset="-122"/>
                <a:sym typeface="+mn-ea"/>
              </a:rPr>
              <a:t>在实参的前面加上*</a:t>
            </a:r>
            <a:r>
              <a:rPr lang="en-US" altLang="zh-CN" sz="1800">
                <a:latin typeface="华文宋体" panose="02010600040101010101" charset="-122"/>
                <a:ea typeface="华文宋体" panose="02010600040101010101" charset="-122"/>
                <a:cs typeface="华文宋体" panose="02010600040101010101" charset="-122"/>
                <a:sym typeface="+mn-ea"/>
              </a:rPr>
              <a:t>*</a:t>
            </a:r>
            <a:r>
              <a:rPr lang="zh-CN" altLang="en-US" sz="1800">
                <a:latin typeface="华文宋体" panose="02010600040101010101" charset="-122"/>
                <a:ea typeface="华文宋体" panose="02010600040101010101" charset="-122"/>
                <a:cs typeface="华文宋体" panose="02010600040101010101" charset="-122"/>
                <a:sym typeface="+mn-ea"/>
              </a:rPr>
              <a:t>的作用是将元组中的元素解包成一个一个的不存在的关键字参数传递给函数.</a:t>
            </a:r>
            <a:endParaRPr lang="zh-CN" altLang="en-US" sz="1800">
              <a:latin typeface="华文宋体" panose="02010600040101010101" charset="-122"/>
              <a:ea typeface="华文宋体" panose="02010600040101010101" charset="-122"/>
              <a:cs typeface="华文宋体" panose="02010600040101010101" charset="-122"/>
              <a:sym typeface="+mn-ea"/>
            </a:endParaRPr>
          </a:p>
          <a:p>
            <a:r>
              <a:rPr lang="zh-CN" altLang="en-US" sz="1800">
                <a:latin typeface="华文宋体" panose="02010600040101010101" charset="-122"/>
                <a:ea typeface="华文宋体" panose="02010600040101010101" charset="-122"/>
                <a:cs typeface="华文宋体" panose="02010600040101010101" charset="-122"/>
              </a:rPr>
              <a:t>注意:如果字典前面加上*表示的是将字典的key值解包出来</a:t>
            </a:r>
            <a:endParaRPr lang="zh-CN" altLang="en-US" sz="1800">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引用</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了解引用</a:t>
            </a:r>
            <a:endParaRPr lang="zh-CN" altLang="en-US" sz="1200" dirty="0">
              <a:latin typeface="微软雅黑" panose="020B0503020204020204" pitchFamily="34" charset="-122"/>
              <a:ea typeface="微软雅黑" panose="020B0503020204020204" pitchFamily="34" charset="-122"/>
            </a:endParaRPr>
          </a:p>
          <a:p>
            <a:pPr marL="742950" lvl="1" indent="-285750" algn="l">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引用当实参</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gn="l">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可变和不可变类型</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gn="l">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总结</a:t>
            </a:r>
            <a:endParaRPr lang="en-US" alt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404040"/>
                </a:solidFill>
                <a:latin typeface="微软雅黑" panose="020B0503020204020204" pitchFamily="34" charset="-122"/>
                <a:ea typeface="微软雅黑" panose="020B0503020204020204" pitchFamily="34" charset="-122"/>
              </a:rPr>
              <a:t>2.2</a:t>
            </a:r>
            <a:r>
              <a:rPr lang="zh-CN" altLang="en-US" b="1" dirty="0" smtClean="0">
                <a:solidFill>
                  <a:srgbClr val="404040"/>
                </a:solidFill>
                <a:latin typeface="微软雅黑" panose="020B0503020204020204" pitchFamily="34" charset="-122"/>
                <a:ea typeface="微软雅黑" panose="020B0503020204020204" pitchFamily="34" charset="-122"/>
              </a:rPr>
              <a:t> 快速体验函数</a:t>
            </a:r>
            <a:r>
              <a:rPr lang="en-US" altLang="zh-CN" b="1" dirty="0" smtClean="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2" name="图片 1">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
        <p:nvSpPr>
          <p:cNvPr id="8" name="矩形 7"/>
          <p:cNvSpPr/>
          <p:nvPr/>
        </p:nvSpPr>
        <p:spPr>
          <a:xfrm>
            <a:off x="1403648" y="2211710"/>
            <a:ext cx="6768752" cy="1323439"/>
          </a:xfrm>
          <a:prstGeom prst="rect">
            <a:avLst/>
          </a:prstGeom>
          <a:noFill/>
        </p:spPr>
        <p:txBody>
          <a:bodyPr wrap="square" lIns="91440" tIns="45720" rIns="91440" bIns="45720">
            <a:spAutoFit/>
          </a:bodyPr>
          <a:lstStyle/>
          <a:p>
            <a:pPr algn="ctr"/>
            <a:r>
              <a:rPr lang="zh-CN" altLang="en-US" sz="4000" b="1" dirty="0" smtClean="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如何使用函数实现独立功能</a:t>
            </a:r>
            <a:r>
              <a:rPr lang="zh-CN" altLang="en-US" sz="4000" b="1" cap="none" spc="0" dirty="0" smtClean="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en-US" alt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16554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了解什么是引用</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引用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25220"/>
            <a:ext cx="43789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5.1 </a:t>
            </a:r>
            <a:r>
              <a:rPr lang="zh-CN" altLang="en-US" b="1" dirty="0">
                <a:solidFill>
                  <a:srgbClr val="404040"/>
                </a:solidFill>
                <a:latin typeface="微软雅黑" panose="020B0503020204020204" pitchFamily="34" charset="-122"/>
                <a:ea typeface="微软雅黑" panose="020B0503020204020204" pitchFamily="34" charset="-122"/>
              </a:rPr>
              <a:t>了解引用之不可变类型</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6755"/>
          </a:xfrm>
          <a:prstGeom prst="rect">
            <a:avLst/>
          </a:prstGeom>
          <a:noFill/>
        </p:spPr>
        <p:txBody>
          <a:bodyPr wrap="square" lIns="91440" tIns="45720" rIns="91440" bIns="45720">
            <a:spAutoFit/>
          </a:bodyPr>
          <a:lstStyle/>
          <a:p>
            <a:pPr algn="ctr"/>
            <a:r>
              <a:rPr lang="zh-CN"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什么是引用？</a:t>
            </a:r>
            <a:endParaRPr lang="zh-CN"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补充</a:t>
            </a:r>
            <a:r>
              <a:rPr lang="en-US" altLang="zh-CN">
                <a:solidFill>
                  <a:schemeClr val="accent1"/>
                </a:solidFill>
              </a:rPr>
              <a:t>:</a:t>
            </a:r>
            <a:r>
              <a:rPr lang="zh-CN" altLang="en-US">
                <a:solidFill>
                  <a:schemeClr val="accent1"/>
                </a:solidFill>
              </a:rPr>
              <a:t>引用</a:t>
            </a:r>
            <a:endParaRPr lang="zh-CN" altLang="en-US">
              <a:solidFill>
                <a:schemeClr val="accent1"/>
              </a:solidFill>
            </a:endParaRPr>
          </a:p>
        </p:txBody>
      </p:sp>
      <p:sp>
        <p:nvSpPr>
          <p:cNvPr id="3" name="内容占位符 2"/>
          <p:cNvSpPr>
            <a:spLocks noGrp="1"/>
          </p:cNvSpPr>
          <p:nvPr>
            <p:ph idx="1"/>
          </p:nvPr>
        </p:nvSpPr>
        <p:spPr>
          <a:xfrm>
            <a:off x="628650" y="1369219"/>
            <a:ext cx="7886700" cy="3263504"/>
          </a:xfrm>
        </p:spPr>
        <p:txBody>
          <a:bodyPr/>
          <a:p>
            <a:r>
              <a:rPr sz="1800" b="1">
                <a:latin typeface="华文宋体" panose="02010600040101010101" charset="-122"/>
                <a:ea typeface="华文宋体" panose="02010600040101010101" charset="-122"/>
                <a:sym typeface="+mn-ea"/>
              </a:rPr>
              <a:t>引用</a:t>
            </a:r>
            <a:r>
              <a:rPr sz="1800">
                <a:latin typeface="华文宋体" panose="02010600040101010101" charset="-122"/>
                <a:ea typeface="华文宋体" panose="02010600040101010101" charset="-122"/>
                <a:sym typeface="+mn-ea"/>
              </a:rPr>
              <a:t>就是变量指向数据存储空间的现象</a:t>
            </a:r>
            <a:endParaRPr sz="1800">
              <a:latin typeface="华文宋体" panose="02010600040101010101" charset="-122"/>
              <a:ea typeface="华文宋体" panose="02010600040101010101" charset="-122"/>
              <a:sym typeface="+mn-ea"/>
            </a:endParaRPr>
          </a:p>
          <a:p>
            <a:r>
              <a:rPr sz="1800">
                <a:latin typeface="华文宋体" panose="02010600040101010101" charset="-122"/>
                <a:ea typeface="华文宋体" panose="02010600040101010101" charset="-122"/>
                <a:sym typeface="+mn-ea"/>
              </a:rPr>
              <a:t>使用id(数据/变量)操作获取数据存储的</a:t>
            </a:r>
            <a:r>
              <a:rPr sz="1800" b="1">
                <a:latin typeface="华文宋体" panose="02010600040101010101" charset="-122"/>
                <a:ea typeface="华文宋体" panose="02010600040101010101" charset="-122"/>
                <a:sym typeface="+mn-ea"/>
              </a:rPr>
              <a:t>内存空间引用地址</a:t>
            </a:r>
            <a:endParaRPr sz="1800" b="1">
              <a:latin typeface="华文宋体" panose="02010600040101010101" charset="-122"/>
              <a:ea typeface="华文宋体" panose="02010600040101010101" charset="-122"/>
              <a:sym typeface="+mn-ea"/>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en-US" altLang="zh-CN">
                <a:solidFill>
                  <a:schemeClr val="accent1"/>
                </a:solidFill>
              </a:rPr>
              <a:t>python</a:t>
            </a:r>
            <a:r>
              <a:rPr lang="zh-CN" altLang="en-US">
                <a:solidFill>
                  <a:schemeClr val="accent1"/>
                </a:solidFill>
              </a:rPr>
              <a:t>的存储原理</a:t>
            </a:r>
            <a:endParaRPr lang="zh-CN" altLang="en-US">
              <a:solidFill>
                <a:schemeClr val="accent1"/>
              </a:solidFill>
            </a:endParaRPr>
          </a:p>
        </p:txBody>
      </p:sp>
      <p:sp>
        <p:nvSpPr>
          <p:cNvPr id="3" name="内容占位符 2"/>
          <p:cNvSpPr>
            <a:spLocks noGrp="1"/>
          </p:cNvSpPr>
          <p:nvPr>
            <p:ph idx="1"/>
          </p:nvPr>
        </p:nvSpPr>
        <p:spPr>
          <a:xfrm>
            <a:off x="628650" y="1369219"/>
            <a:ext cx="7886700" cy="3263504"/>
          </a:xfrm>
        </p:spPr>
        <p:txBody>
          <a:bodyPr/>
          <a:p>
            <a:pPr marL="0" indent="0">
              <a:buNone/>
            </a:pPr>
            <a:r>
              <a:rPr lang="zh-CN" altLang="en-US" sz="1800">
                <a:latin typeface="华文宋体" panose="02010600040101010101" charset="-122"/>
                <a:ea typeface="华文宋体" panose="02010600040101010101" charset="-122"/>
              </a:rPr>
              <a:t>a = 1</a:t>
            </a:r>
            <a:endParaRPr lang="zh-CN" altLang="en-US" sz="1800">
              <a:latin typeface="华文宋体" panose="02010600040101010101" charset="-122"/>
              <a:ea typeface="华文宋体" panose="02010600040101010101" charset="-122"/>
            </a:endParaRPr>
          </a:p>
          <a:p>
            <a:pPr marL="0" indent="0">
              <a:buNone/>
            </a:pPr>
            <a:r>
              <a:rPr lang="zh-CN" altLang="en-US" sz="1800">
                <a:latin typeface="华文宋体" panose="02010600040101010101" charset="-122"/>
                <a:ea typeface="华文宋体" panose="02010600040101010101" charset="-122"/>
              </a:rPr>
              <a:t>b = 1</a:t>
            </a:r>
            <a:endParaRPr lang="zh-CN" altLang="en-US" sz="1800">
              <a:latin typeface="华文宋体" panose="02010600040101010101" charset="-122"/>
              <a:ea typeface="华文宋体" panose="02010600040101010101" charset="-122"/>
            </a:endParaRPr>
          </a:p>
          <a:p>
            <a:pPr marL="0" indent="0">
              <a:buNone/>
            </a:pPr>
            <a:r>
              <a:rPr lang="zh-CN" altLang="en-US" sz="1800">
                <a:latin typeface="华文宋体" panose="02010600040101010101" charset="-122"/>
                <a:ea typeface="华文宋体" panose="02010600040101010101" charset="-122"/>
              </a:rPr>
              <a:t>在内存中的存储方式是什么</a:t>
            </a:r>
            <a:r>
              <a:rPr lang="en-US" altLang="zh-CN" sz="1800">
                <a:latin typeface="华文宋体" panose="02010600040101010101" charset="-122"/>
                <a:ea typeface="华文宋体" panose="02010600040101010101" charset="-122"/>
              </a:rPr>
              <a:t>?</a:t>
            </a:r>
            <a:endParaRPr lang="en-US" altLang="zh-CN" sz="1800">
              <a:latin typeface="华文宋体" panose="02010600040101010101" charset="-122"/>
              <a:ea typeface="华文宋体" panose="02010600040101010101"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是不是这样呢</a:t>
            </a:r>
            <a:r>
              <a:rPr lang="en-US" altLang="zh-CN">
                <a:solidFill>
                  <a:schemeClr val="accent1"/>
                </a:solidFill>
              </a:rPr>
              <a:t>?</a:t>
            </a:r>
            <a:endParaRPr lang="en-US" altLang="zh-CN">
              <a:solidFill>
                <a:schemeClr val="accent1"/>
              </a:solidFill>
            </a:endParaRPr>
          </a:p>
        </p:txBody>
      </p:sp>
      <p:pic>
        <p:nvPicPr>
          <p:cNvPr id="4" name="图片 3" descr="7"/>
          <p:cNvPicPr>
            <a:picLocks noChangeAspect="1"/>
          </p:cNvPicPr>
          <p:nvPr/>
        </p:nvPicPr>
        <p:blipFill>
          <a:blip r:embed="rId1"/>
          <a:stretch>
            <a:fillRect/>
          </a:stretch>
        </p:blipFill>
        <p:spPr>
          <a:xfrm>
            <a:off x="628650" y="1268254"/>
            <a:ext cx="4779169" cy="2228850"/>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en-US" altLang="zh-CN">
                <a:solidFill>
                  <a:schemeClr val="accent1"/>
                </a:solidFill>
              </a:rPr>
              <a:t>python</a:t>
            </a:r>
            <a:r>
              <a:rPr lang="zh-CN" altLang="en-US">
                <a:solidFill>
                  <a:schemeClr val="accent1"/>
                </a:solidFill>
              </a:rPr>
              <a:t>的存储方式</a:t>
            </a:r>
            <a:endParaRPr lang="zh-CN" altLang="en-US">
              <a:solidFill>
                <a:schemeClr val="accent1"/>
              </a:solidFill>
            </a:endParaRPr>
          </a:p>
        </p:txBody>
      </p:sp>
      <p:pic>
        <p:nvPicPr>
          <p:cNvPr id="4" name="图片 3" descr="6"/>
          <p:cNvPicPr>
            <a:picLocks noChangeAspect="1"/>
          </p:cNvPicPr>
          <p:nvPr/>
        </p:nvPicPr>
        <p:blipFill>
          <a:blip r:embed="rId1"/>
          <a:stretch>
            <a:fillRect/>
          </a:stretch>
        </p:blipFill>
        <p:spPr>
          <a:xfrm>
            <a:off x="628650" y="1268254"/>
            <a:ext cx="4800600" cy="1900238"/>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获取引用地址</a:t>
            </a:r>
            <a:endParaRPr lang="zh-CN" altLang="en-US">
              <a:solidFill>
                <a:schemeClr val="accent1"/>
              </a:solidFill>
            </a:endParaRPr>
          </a:p>
        </p:txBody>
      </p:sp>
      <p:sp>
        <p:nvSpPr>
          <p:cNvPr id="3" name="内容占位符 2"/>
          <p:cNvSpPr>
            <a:spLocks noGrp="1"/>
          </p:cNvSpPr>
          <p:nvPr>
            <p:ph idx="1"/>
          </p:nvPr>
        </p:nvSpPr>
        <p:spPr>
          <a:xfrm>
            <a:off x="628650" y="1369219"/>
            <a:ext cx="7886700" cy="3263504"/>
          </a:xfrm>
        </p:spPr>
        <p:txBody>
          <a:bodyPr/>
          <a:p>
            <a:r>
              <a:rPr lang="zh-CN" altLang="en-US" sz="1800">
                <a:latin typeface="华文宋体" panose="02010600040101010101" charset="-122"/>
                <a:ea typeface="华文宋体" panose="02010600040101010101" charset="-122"/>
              </a:rPr>
              <a:t>可以通过</a:t>
            </a:r>
            <a:r>
              <a:rPr lang="en-US" altLang="zh-CN" sz="1800">
                <a:latin typeface="华文宋体" panose="02010600040101010101" charset="-122"/>
                <a:ea typeface="华文宋体" panose="02010600040101010101" charset="-122"/>
              </a:rPr>
              <a:t>id(</a:t>
            </a:r>
            <a:r>
              <a:rPr lang="zh-CN" altLang="en-US" sz="1800">
                <a:latin typeface="华文宋体" panose="02010600040101010101" charset="-122"/>
                <a:ea typeface="华文宋体" panose="02010600040101010101" charset="-122"/>
              </a:rPr>
              <a:t>数据</a:t>
            </a:r>
            <a:r>
              <a:rPr lang="en-US" altLang="zh-CN" sz="1800">
                <a:latin typeface="华文宋体" panose="02010600040101010101" charset="-122"/>
                <a:ea typeface="华文宋体" panose="02010600040101010101" charset="-122"/>
              </a:rPr>
              <a:t>)</a:t>
            </a:r>
            <a:r>
              <a:rPr lang="zh-CN" altLang="en-US" sz="1800">
                <a:latin typeface="华文宋体" panose="02010600040101010101" charset="-122"/>
                <a:ea typeface="华文宋体" panose="02010600040101010101" charset="-122"/>
              </a:rPr>
              <a:t>获取引用地址</a:t>
            </a:r>
            <a:endParaRPr lang="zh-CN" altLang="en-US" sz="1800">
              <a:latin typeface="华文宋体" panose="02010600040101010101" charset="-122"/>
              <a:ea typeface="华文宋体" panose="02010600040101010101"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占位符 1"/>
          <p:cNvSpPr txBox="1">
            <a:spLocks noChangeArrowheads="1"/>
          </p:cNvSpPr>
          <p:nvPr/>
        </p:nvSpPr>
        <p:spPr bwMode="auto">
          <a:xfrm>
            <a:off x="628650" y="-1143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 </a:t>
            </a:r>
            <a:r>
              <a:rPr lang="zh-CN" altLang="en-US" sz="2400" b="1" dirty="0">
                <a:solidFill>
                  <a:srgbClr val="595959"/>
                </a:solidFill>
                <a:latin typeface="微软雅黑" panose="020B0503020204020204" pitchFamily="34" charset="-122"/>
                <a:ea typeface="微软雅黑" panose="020B0503020204020204" pitchFamily="34" charset="-122"/>
              </a:rPr>
              <a:t>引用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5.2</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328096" y="2355726"/>
            <a:ext cx="6728356" cy="105029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在</a:t>
            </a:r>
            <a:r>
              <a:rPr lang="en-US" altLang="zh-CN" sz="1200" dirty="0">
                <a:latin typeface="微软雅黑" panose="020B0503020204020204" pitchFamily="34" charset="-122"/>
                <a:ea typeface="微软雅黑" panose="020B0503020204020204" pitchFamily="34" charset="-122"/>
              </a:rPr>
              <a:t>python</a:t>
            </a:r>
            <a:r>
              <a:rPr lang="zh-CN" altLang="en-US" sz="1200" dirty="0">
                <a:latin typeface="微软雅黑" panose="020B0503020204020204" pitchFamily="34" charset="-122"/>
                <a:ea typeface="微软雅黑" panose="020B0503020204020204" pitchFamily="34" charset="-122"/>
              </a:rPr>
              <a:t>中，值是通过 </a:t>
            </a:r>
            <a:r>
              <a:rPr lang="en-US" altLang="zh-CN" sz="1200" dirty="0">
                <a:latin typeface="微软雅黑" panose="020B0503020204020204" pitchFamily="34" charset="-122"/>
                <a:ea typeface="微软雅黑" panose="020B0503020204020204" pitchFamily="34" charset="-122"/>
              </a:rPr>
              <a:t>_______ </a:t>
            </a:r>
            <a:r>
              <a:rPr lang="zh-CN" altLang="en-US" sz="1200" dirty="0">
                <a:latin typeface="微软雅黑" panose="020B0503020204020204" pitchFamily="34" charset="-122"/>
                <a:ea typeface="微软雅黑" panose="020B0503020204020204" pitchFamily="34" charset="-122"/>
              </a:rPr>
              <a:t>来传递的？</a:t>
            </a:r>
            <a:endParaRPr lang="en-US" altLang="zh-CN" sz="1200" dirty="0">
              <a:latin typeface="微软雅黑" panose="020B0503020204020204" pitchFamily="34" charset="-122"/>
              <a:ea typeface="微软雅黑" panose="020B0503020204020204" pitchFamily="34" charset="-122"/>
            </a:endParaRPr>
          </a:p>
          <a:p>
            <a:pPr>
              <a:lnSpc>
                <a:spcPct val="130000"/>
              </a:lnSpc>
            </a:pPr>
            <a:endParaRPr lang="en-US" altLang="zh-CN"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在</a:t>
            </a:r>
            <a:r>
              <a:rPr lang="en-US" altLang="zh-CN" sz="1200" dirty="0">
                <a:latin typeface="微软雅黑" panose="020B0503020204020204" pitchFamily="34" charset="-122"/>
                <a:ea typeface="微软雅黑" panose="020B0503020204020204" pitchFamily="34" charset="-122"/>
              </a:rPr>
              <a:t>python</a:t>
            </a:r>
            <a:r>
              <a:rPr lang="zh-CN" altLang="en-US" sz="1200" dirty="0">
                <a:latin typeface="微软雅黑" panose="020B0503020204020204" pitchFamily="34" charset="-122"/>
                <a:ea typeface="微软雅黑" panose="020B0503020204020204" pitchFamily="34" charset="-122"/>
              </a:rPr>
              <a:t>中如何查看一个变量的引用地址？</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1375" y="1850933"/>
            <a:ext cx="19608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了解引用之不可变类型</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占位符 1"/>
          <p:cNvSpPr txBox="1">
            <a:spLocks noChangeArrowheads="1"/>
          </p:cNvSpPr>
          <p:nvPr/>
        </p:nvSpPr>
        <p:spPr bwMode="auto">
          <a:xfrm>
            <a:off x="59309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 </a:t>
            </a:r>
            <a:r>
              <a:rPr lang="zh-CN" altLang="en-US" sz="2400" b="1" dirty="0">
                <a:solidFill>
                  <a:srgbClr val="595959"/>
                </a:solidFill>
                <a:latin typeface="微软雅黑" panose="020B0503020204020204" pitchFamily="34" charset="-122"/>
                <a:ea typeface="微软雅黑" panose="020B0503020204020204" pitchFamily="34" charset="-122"/>
              </a:rPr>
              <a:t>引用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19"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5.3</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0" name="矩形 19"/>
          <p:cNvSpPr/>
          <p:nvPr/>
        </p:nvSpPr>
        <p:spPr>
          <a:xfrm>
            <a:off x="1328096" y="2355726"/>
            <a:ext cx="6728356" cy="1529715"/>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在</a:t>
            </a:r>
            <a:r>
              <a:rPr lang="en-US" altLang="zh-CN" sz="1200" dirty="0">
                <a:latin typeface="微软雅黑" panose="020B0503020204020204" pitchFamily="34" charset="-122"/>
                <a:ea typeface="微软雅黑" panose="020B0503020204020204" pitchFamily="34" charset="-122"/>
              </a:rPr>
              <a:t>python</a:t>
            </a:r>
            <a:r>
              <a:rPr lang="zh-CN" altLang="en-US" sz="1200" dirty="0">
                <a:latin typeface="微软雅黑" panose="020B0503020204020204" pitchFamily="34" charset="-122"/>
                <a:ea typeface="微软雅黑" panose="020B0503020204020204" pitchFamily="34" charset="-122"/>
              </a:rPr>
              <a:t>中，值是通过 </a:t>
            </a:r>
            <a:r>
              <a:rPr lang="en-US" altLang="zh-CN" sz="1200" dirty="0">
                <a:latin typeface="微软雅黑" panose="020B0503020204020204" pitchFamily="34" charset="-122"/>
                <a:ea typeface="微软雅黑" panose="020B0503020204020204" pitchFamily="34" charset="-122"/>
              </a:rPr>
              <a:t>_______ </a:t>
            </a:r>
            <a:r>
              <a:rPr lang="zh-CN" altLang="en-US" sz="1200" dirty="0">
                <a:latin typeface="微软雅黑" panose="020B0503020204020204" pitchFamily="34" charset="-122"/>
                <a:ea typeface="微软雅黑" panose="020B0503020204020204" pitchFamily="34" charset="-122"/>
              </a:rPr>
              <a:t>来传递的？</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solidFill>
                  <a:srgbClr val="FF0000"/>
                </a:solidFill>
                <a:latin typeface="微软雅黑" panose="020B0503020204020204" pitchFamily="34" charset="-122"/>
                <a:ea typeface="微软雅黑" panose="020B0503020204020204" pitchFamily="34" charset="-122"/>
                <a:sym typeface="+mn-ea"/>
              </a:rPr>
              <a:t>在</a:t>
            </a:r>
            <a:r>
              <a:rPr lang="en-US" altLang="zh-CN" sz="1200" dirty="0">
                <a:solidFill>
                  <a:srgbClr val="FF0000"/>
                </a:solidFill>
                <a:latin typeface="微软雅黑" panose="020B0503020204020204" pitchFamily="34" charset="-122"/>
                <a:ea typeface="微软雅黑" panose="020B0503020204020204" pitchFamily="34" charset="-122"/>
                <a:sym typeface="+mn-ea"/>
              </a:rPr>
              <a:t>python</a:t>
            </a:r>
            <a:r>
              <a:rPr lang="zh-CN" altLang="en-US" sz="1200" dirty="0">
                <a:solidFill>
                  <a:srgbClr val="FF0000"/>
                </a:solidFill>
                <a:latin typeface="微软雅黑" panose="020B0503020204020204" pitchFamily="34" charset="-122"/>
                <a:ea typeface="微软雅黑" panose="020B0503020204020204" pitchFamily="34" charset="-122"/>
                <a:sym typeface="+mn-ea"/>
              </a:rPr>
              <a:t>中，值是通过 引用</a:t>
            </a:r>
            <a:r>
              <a:rPr lang="en-US" altLang="zh-CN" sz="1200" dirty="0">
                <a:solidFill>
                  <a:srgbClr val="FF0000"/>
                </a:solidFill>
                <a:latin typeface="微软雅黑" panose="020B0503020204020204" pitchFamily="34" charset="-122"/>
                <a:ea typeface="微软雅黑" panose="020B0503020204020204" pitchFamily="34" charset="-122"/>
                <a:sym typeface="+mn-ea"/>
              </a:rPr>
              <a:t> </a:t>
            </a:r>
            <a:r>
              <a:rPr lang="zh-CN" altLang="en-US" sz="1200" dirty="0">
                <a:solidFill>
                  <a:srgbClr val="FF0000"/>
                </a:solidFill>
                <a:latin typeface="微软雅黑" panose="020B0503020204020204" pitchFamily="34" charset="-122"/>
                <a:ea typeface="微软雅黑" panose="020B0503020204020204" pitchFamily="34" charset="-122"/>
                <a:sym typeface="+mn-ea"/>
              </a:rPr>
              <a:t>来传递的</a:t>
            </a:r>
            <a:endParaRPr lang="en-US" altLang="zh-CN" sz="1200" dirty="0">
              <a:latin typeface="微软雅黑" panose="020B0503020204020204" pitchFamily="34" charset="-122"/>
              <a:ea typeface="微软雅黑" panose="020B0503020204020204" pitchFamily="34" charset="-122"/>
            </a:endParaRPr>
          </a:p>
          <a:p>
            <a:pPr>
              <a:lnSpc>
                <a:spcPct val="130000"/>
              </a:lnSpc>
            </a:pPr>
            <a:endParaRPr lang="en-US" altLang="zh-CN"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在</a:t>
            </a:r>
            <a:r>
              <a:rPr lang="en-US" altLang="zh-CN" sz="1200" dirty="0">
                <a:latin typeface="微软雅黑" panose="020B0503020204020204" pitchFamily="34" charset="-122"/>
                <a:ea typeface="微软雅黑" panose="020B0503020204020204" pitchFamily="34" charset="-122"/>
              </a:rPr>
              <a:t>python</a:t>
            </a:r>
            <a:r>
              <a:rPr lang="zh-CN" altLang="en-US" sz="1200" dirty="0">
                <a:latin typeface="微软雅黑" panose="020B0503020204020204" pitchFamily="34" charset="-122"/>
                <a:ea typeface="微软雅黑" panose="020B0503020204020204" pitchFamily="34" charset="-122"/>
              </a:rPr>
              <a:t>中如何查看一个变量的引用地址？</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solidFill>
                  <a:srgbClr val="FF0000"/>
                </a:solidFill>
                <a:latin typeface="微软雅黑" panose="020B0503020204020204" pitchFamily="34" charset="-122"/>
                <a:ea typeface="微软雅黑" panose="020B0503020204020204" pitchFamily="34" charset="-122"/>
              </a:rPr>
              <a:t>通过</a:t>
            </a:r>
            <a:r>
              <a:rPr lang="en-US" altLang="zh-CN" sz="1200" dirty="0">
                <a:solidFill>
                  <a:srgbClr val="FF0000"/>
                </a:solidFill>
                <a:latin typeface="微软雅黑" panose="020B0503020204020204" pitchFamily="34" charset="-122"/>
                <a:ea typeface="微软雅黑" panose="020B0503020204020204" pitchFamily="34" charset="-122"/>
              </a:rPr>
              <a:t>id( )</a:t>
            </a:r>
            <a:r>
              <a:rPr lang="zh-CN" altLang="en-US" sz="1200" dirty="0">
                <a:solidFill>
                  <a:srgbClr val="FF0000"/>
                </a:solidFill>
                <a:latin typeface="微软雅黑" panose="020B0503020204020204" pitchFamily="34" charset="-122"/>
                <a:ea typeface="微软雅黑" panose="020B0503020204020204" pitchFamily="34" charset="-122"/>
              </a:rPr>
              <a:t>函数来查看一个变量的引用地址</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41375" y="1850933"/>
            <a:ext cx="19608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了解引用之不可变类型</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引用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TextBox 6"/>
          <p:cNvSpPr txBox="1">
            <a:spLocks noChangeArrowheads="1"/>
          </p:cNvSpPr>
          <p:nvPr/>
        </p:nvSpPr>
        <p:spPr bwMode="auto">
          <a:xfrm>
            <a:off x="841375" y="1125220"/>
            <a:ext cx="43789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5.4 </a:t>
            </a:r>
            <a:r>
              <a:rPr lang="zh-CN" altLang="en-US" b="1" dirty="0">
                <a:solidFill>
                  <a:srgbClr val="404040"/>
                </a:solidFill>
                <a:latin typeface="微软雅黑" panose="020B0503020204020204" pitchFamily="34" charset="-122"/>
                <a:ea typeface="微软雅黑" panose="020B0503020204020204" pitchFamily="34" charset="-122"/>
              </a:rPr>
              <a:t>了解引用之可变类型</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1322070"/>
          </a:xfrm>
          <a:prstGeom prst="rect">
            <a:avLst/>
          </a:prstGeom>
          <a:noFill/>
        </p:spPr>
        <p:txBody>
          <a:bodyPr wrap="square" lIns="91440" tIns="45720" rIns="91440" bIns="45720">
            <a:spAutoFit/>
          </a:bodyPr>
          <a:lstStyle/>
          <a:p>
            <a:pPr algn="ctr"/>
            <a:r>
              <a:rPr lang="zh-CN"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可变类型的数据是通过引用传递吗？</a:t>
            </a:r>
            <a:endParaRPr lang="zh-CN"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8" name="图片 7">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971600" y="2067694"/>
            <a:ext cx="56029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FF0000"/>
                </a:solidFill>
                <a:latin typeface="微软雅黑" panose="020B0503020204020204" pitchFamily="34" charset="-122"/>
                <a:ea typeface="微软雅黑" panose="020B0503020204020204" pitchFamily="34" charset="-122"/>
              </a:rPr>
              <a:t>练练手</a:t>
            </a:r>
            <a:r>
              <a:rPr lang="zh-CN" altLang="en-US" b="1" dirty="0" smtClean="0">
                <a:solidFill>
                  <a:srgbClr val="404040"/>
                </a:solidFill>
                <a:latin typeface="微软雅黑" panose="020B0503020204020204" pitchFamily="34" charset="-122"/>
                <a:ea typeface="微软雅黑" panose="020B0503020204020204" pitchFamily="34" charset="-122"/>
              </a:rPr>
              <a:t>：</a:t>
            </a:r>
            <a:endParaRPr lang="en-US" altLang="zh-CN" b="1" dirty="0" smtClean="0">
              <a:solidFill>
                <a:srgbClr val="404040"/>
              </a:solidFill>
              <a:latin typeface="微软雅黑" panose="020B0503020204020204" pitchFamily="34" charset="-122"/>
              <a:ea typeface="微软雅黑" panose="020B0503020204020204" pitchFamily="34" charset="-122"/>
            </a:endParaRPr>
          </a:p>
          <a:p>
            <a:r>
              <a:rPr lang="en-US" altLang="zh-CN" b="1" dirty="0">
                <a:solidFill>
                  <a:srgbClr val="404040"/>
                </a:solidFill>
                <a:latin typeface="微软雅黑" panose="020B0503020204020204" pitchFamily="34" charset="-122"/>
                <a:ea typeface="微软雅黑" panose="020B0503020204020204" pitchFamily="34" charset="-122"/>
              </a:rPr>
              <a:t>	</a:t>
            </a:r>
            <a:r>
              <a:rPr lang="zh-CN" altLang="en-US" b="1" dirty="0" smtClean="0">
                <a:solidFill>
                  <a:srgbClr val="404040"/>
                </a:solidFill>
                <a:latin typeface="微软雅黑" panose="020B0503020204020204" pitchFamily="34" charset="-122"/>
                <a:ea typeface="微软雅黑" panose="020B0503020204020204" pitchFamily="34" charset="-122"/>
              </a:rPr>
              <a:t>用函数实现</a:t>
            </a:r>
            <a:r>
              <a:rPr lang="en-US" altLang="zh-CN" b="1" dirty="0" smtClean="0">
                <a:solidFill>
                  <a:srgbClr val="404040"/>
                </a:solidFill>
                <a:latin typeface="微软雅黑" panose="020B0503020204020204" pitchFamily="34" charset="-122"/>
                <a:ea typeface="微软雅黑" panose="020B0503020204020204" pitchFamily="34" charset="-122"/>
              </a:rPr>
              <a:t>ATM</a:t>
            </a:r>
            <a:r>
              <a:rPr lang="zh-CN" altLang="en-US" b="1" dirty="0" smtClean="0">
                <a:solidFill>
                  <a:srgbClr val="404040"/>
                </a:solidFill>
                <a:latin typeface="微软雅黑" panose="020B0503020204020204" pitchFamily="34" charset="-122"/>
                <a:ea typeface="微软雅黑" panose="020B0503020204020204" pitchFamily="34" charset="-122"/>
              </a:rPr>
              <a:t>机显示功能菜单逻辑的封装</a:t>
            </a:r>
            <a:endParaRPr lang="en-US" altLang="zh-CN"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标题占位符 1"/>
          <p:cNvSpPr txBox="1">
            <a:spLocks noChangeArrowheads="1"/>
          </p:cNvSpPr>
          <p:nvPr/>
        </p:nvSpPr>
        <p:spPr bwMode="auto">
          <a:xfrm>
            <a:off x="59309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 </a:t>
            </a:r>
            <a:r>
              <a:rPr lang="zh-CN" altLang="en-US" sz="2400" b="1" dirty="0">
                <a:solidFill>
                  <a:srgbClr val="595959"/>
                </a:solidFill>
                <a:latin typeface="微软雅黑" panose="020B0503020204020204" pitchFamily="34" charset="-122"/>
                <a:ea typeface="微软雅黑" panose="020B0503020204020204" pitchFamily="34" charset="-122"/>
              </a:rPr>
              <a:t>引用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19"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5.5</a:t>
            </a:r>
            <a:r>
              <a:rPr lang="zh-CN" altLang="en-US" b="1" dirty="0">
                <a:solidFill>
                  <a:srgbClr val="404040"/>
                </a:solidFill>
                <a:latin typeface="微软雅黑" panose="020B0503020204020204" pitchFamily="34" charset="-122"/>
                <a:ea typeface="微软雅黑" panose="020B0503020204020204" pitchFamily="34" charset="-122"/>
              </a:rPr>
              <a:t> 知识点总结</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0" name="矩形 19"/>
          <p:cNvSpPr/>
          <p:nvPr/>
        </p:nvSpPr>
        <p:spPr>
          <a:xfrm>
            <a:off x="1328096" y="2355726"/>
            <a:ext cx="6728356" cy="81026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可变类型的数据是通过引用来传递的，且在修改了可变类型的数据后，他的</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和原来的</a:t>
            </a:r>
            <a:r>
              <a:rPr lang="en-US" altLang="zh-CN" sz="1200" dirty="0">
                <a:latin typeface="微软雅黑" panose="020B0503020204020204" pitchFamily="34" charset="-122"/>
                <a:ea typeface="微软雅黑" panose="020B0503020204020204" pitchFamily="34" charset="-122"/>
              </a:rPr>
              <a:t>id</a:t>
            </a:r>
            <a:r>
              <a:rPr lang="zh-CN" altLang="en-US" sz="1200" dirty="0">
                <a:latin typeface="微软雅黑" panose="020B0503020204020204" pitchFamily="34" charset="-122"/>
                <a:ea typeface="微软雅黑" panose="020B0503020204020204" pitchFamily="34" charset="-122"/>
              </a:rPr>
              <a:t>还是一样的</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41375" y="1850933"/>
            <a:ext cx="1783080" cy="306705"/>
          </a:xfrm>
          <a:prstGeom prst="rect">
            <a:avLst/>
          </a:prstGeom>
          <a:noFill/>
        </p:spPr>
        <p:txBody>
          <a:bodyPr wrap="none" rtlCol="0">
            <a:spAutoFit/>
          </a:bodyPr>
          <a:lstStyle/>
          <a:p>
            <a:pPr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了解引用之可变类型</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引用</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了解引用</a:t>
            </a:r>
            <a:endParaRPr lang="zh-CN" altLang="en-US" sz="1200" dirty="0">
              <a:latin typeface="微软雅黑" panose="020B0503020204020204" pitchFamily="34" charset="-122"/>
              <a:ea typeface="微软雅黑" panose="020B0503020204020204" pitchFamily="34" charset="-122"/>
            </a:endParaRPr>
          </a:p>
          <a:p>
            <a:pPr marL="742950" lvl="1" indent="-285750" algn="l">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引用当实参</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gn="l">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可变和不可变类型</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gn="l">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总结</a:t>
            </a:r>
            <a:endParaRPr lang="en-US" altLang="zh-CN"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147764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引用当做实参</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引用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6.1 </a:t>
            </a:r>
            <a:r>
              <a:rPr lang="zh-CN" altLang="en-US" b="1" dirty="0">
                <a:solidFill>
                  <a:srgbClr val="404040"/>
                </a:solidFill>
                <a:latin typeface="微软雅黑" panose="020B0503020204020204" pitchFamily="34" charset="-122"/>
                <a:ea typeface="微软雅黑" panose="020B0503020204020204" pitchFamily="34" charset="-122"/>
              </a:rPr>
              <a:t>引用当实参</a:t>
            </a:r>
            <a:r>
              <a:rPr lang="en-US" altLang="zh-CN" b="1" dirty="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6755"/>
          </a:xfrm>
          <a:prstGeom prst="rect">
            <a:avLst/>
          </a:prstGeom>
          <a:noFill/>
        </p:spPr>
        <p:txBody>
          <a:bodyPr wrap="square" lIns="91440" tIns="45720" rIns="91440" bIns="45720">
            <a:spAutoFit/>
          </a:bodyPr>
          <a:lstStyle/>
          <a:p>
            <a:pPr algn="ctr"/>
            <a:r>
              <a:rPr lang="zh-CN"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引用是否能当做实参？</a:t>
            </a:r>
            <a:endParaRPr lang="en-US" altLang="zh-CN"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zh-CN" altLang="en-US" sz="2400" b="1" dirty="0">
                <a:solidFill>
                  <a:srgbClr val="595959"/>
                </a:solidFill>
                <a:latin typeface="微软雅黑" panose="020B0503020204020204" pitchFamily="34" charset="-122"/>
                <a:ea typeface="微软雅黑" panose="020B0503020204020204" pitchFamily="34" charset="-122"/>
              </a:rPr>
              <a:t> 引用</a:t>
            </a:r>
            <a:endParaRPr lang="zh-CN"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3375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6.2 </a:t>
            </a:r>
            <a:r>
              <a:rPr lang="zh-CN" altLang="en-US" b="1" dirty="0">
                <a:solidFill>
                  <a:srgbClr val="404040"/>
                </a:solidFill>
                <a:latin typeface="微软雅黑" panose="020B0503020204020204" pitchFamily="34" charset="-122"/>
                <a:ea typeface="微软雅黑" panose="020B0503020204020204" pitchFamily="34" charset="-122"/>
              </a:rPr>
              <a:t>引用当实参</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2" name="图片 1" descr="EM截图_2019927171010"/>
          <p:cNvPicPr>
            <a:picLocks noChangeAspect="1"/>
          </p:cNvPicPr>
          <p:nvPr/>
        </p:nvPicPr>
        <p:blipFill>
          <a:blip r:embed="rId1"/>
          <a:stretch>
            <a:fillRect/>
          </a:stretch>
        </p:blipFill>
        <p:spPr>
          <a:xfrm>
            <a:off x="3918585" y="1699895"/>
            <a:ext cx="2660650" cy="2970530"/>
          </a:xfrm>
          <a:prstGeom prst="rect">
            <a:avLst/>
          </a:prstGeom>
        </p:spPr>
      </p:pic>
      <p:sp>
        <p:nvSpPr>
          <p:cNvPr id="4" name="TextBox 6"/>
          <p:cNvSpPr txBox="1">
            <a:spLocks noChangeArrowheads="1"/>
          </p:cNvSpPr>
          <p:nvPr/>
        </p:nvSpPr>
        <p:spPr bwMode="auto">
          <a:xfrm>
            <a:off x="2338705" y="169957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a:solidFill>
                  <a:srgbClr val="404040"/>
                </a:solidFill>
                <a:latin typeface="微软雅黑" panose="020B0503020204020204" pitchFamily="34" charset="-122"/>
                <a:ea typeface="微软雅黑" panose="020B0503020204020204" pitchFamily="34" charset="-122"/>
              </a:rPr>
              <a:t>知识总结：</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补充</a:t>
            </a:r>
            <a:r>
              <a:rPr lang="en-US" altLang="zh-CN">
                <a:solidFill>
                  <a:schemeClr val="accent1"/>
                </a:solidFill>
              </a:rPr>
              <a:t>:</a:t>
            </a:r>
            <a:r>
              <a:rPr lang="zh-CN" altLang="en-US">
                <a:solidFill>
                  <a:schemeClr val="accent1"/>
                </a:solidFill>
              </a:rPr>
              <a:t>综合练习题</a:t>
            </a:r>
            <a:endParaRPr lang="zh-CN" altLang="en-US">
              <a:solidFill>
                <a:schemeClr val="accent1"/>
              </a:solidFill>
            </a:endParaRPr>
          </a:p>
        </p:txBody>
      </p:sp>
      <p:sp>
        <p:nvSpPr>
          <p:cNvPr id="3" name="内容占位符 2"/>
          <p:cNvSpPr>
            <a:spLocks noGrp="1"/>
          </p:cNvSpPr>
          <p:nvPr>
            <p:ph idx="1"/>
          </p:nvPr>
        </p:nvSpPr>
        <p:spPr>
          <a:xfrm>
            <a:off x="628650" y="1369219"/>
            <a:ext cx="7886700" cy="3263504"/>
          </a:xfrm>
        </p:spPr>
        <p:txBody>
          <a:bodyPr>
            <a:normAutofit lnSpcReduction="20000"/>
          </a:bodyPr>
          <a:p>
            <a:pPr marL="0" indent="0">
              <a:buNone/>
            </a:pPr>
            <a:r>
              <a:rPr lang="zh-CN" altLang="en-US" sz="1800">
                <a:latin typeface="华文宋体" panose="02010600040101010101" charset="-122"/>
                <a:ea typeface="华文宋体" panose="02010600040101010101" charset="-122"/>
                <a:cs typeface="华文宋体" panose="02010600040101010101" charset="-122"/>
              </a:rPr>
              <a:t>需求</a:t>
            </a:r>
            <a:r>
              <a:rPr lang="en-US" altLang="zh-CN" sz="1800">
                <a:latin typeface="华文宋体" panose="02010600040101010101" charset="-122"/>
                <a:ea typeface="华文宋体" panose="02010600040101010101" charset="-122"/>
                <a:cs typeface="华文宋体" panose="02010600040101010101" charset="-122"/>
              </a:rPr>
              <a:t>:</a:t>
            </a:r>
            <a:endParaRPr lang="en-US" altLang="zh-CN" sz="1800">
              <a:latin typeface="华文宋体" panose="02010600040101010101" charset="-122"/>
              <a:ea typeface="华文宋体" panose="02010600040101010101" charset="-122"/>
              <a:cs typeface="华文宋体" panose="02010600040101010101" charset="-122"/>
            </a:endParaRPr>
          </a:p>
          <a:p>
            <a:pPr marL="0" indent="0">
              <a:buNone/>
            </a:pPr>
            <a:r>
              <a:rPr lang="zh-CN" altLang="en-US" sz="1800">
                <a:latin typeface="华文宋体" panose="02010600040101010101" charset="-122"/>
                <a:ea typeface="华文宋体" panose="02010600040101010101" charset="-122"/>
                <a:cs typeface="华文宋体" panose="02010600040101010101" charset="-122"/>
              </a:rPr>
              <a:t>设计一个程序，实现str.split()方法的替换：</a:t>
            </a:r>
            <a:endParaRPr lang="zh-CN" altLang="en-US" sz="1800">
              <a:latin typeface="华文宋体" panose="02010600040101010101" charset="-122"/>
              <a:ea typeface="华文宋体" panose="02010600040101010101" charset="-122"/>
              <a:cs typeface="华文宋体" panose="02010600040101010101" charset="-122"/>
            </a:endParaRPr>
          </a:p>
          <a:p>
            <a:r>
              <a:rPr lang="zh-CN" altLang="en-US" sz="1800">
                <a:latin typeface="华文宋体" panose="02010600040101010101" charset="-122"/>
                <a:ea typeface="华文宋体" panose="02010600040101010101" charset="-122"/>
                <a:cs typeface="华文宋体" panose="02010600040101010101" charset="-122"/>
              </a:rPr>
              <a:t>首先</a:t>
            </a:r>
            <a:r>
              <a:rPr lang="zh-CN" altLang="en-US" sz="1800">
                <a:latin typeface="华文宋体" panose="02010600040101010101" charset="-122"/>
                <a:ea typeface="华文宋体" panose="02010600040101010101" charset="-122"/>
                <a:cs typeface="华文宋体" panose="02010600040101010101" charset="-122"/>
                <a:sym typeface="+mn-ea"/>
              </a:rPr>
              <a:t>输入一个任意长度的字符串</a:t>
            </a:r>
            <a:endParaRPr lang="zh-CN" altLang="en-US" sz="1800">
              <a:latin typeface="华文宋体" panose="02010600040101010101" charset="-122"/>
              <a:ea typeface="华文宋体" panose="02010600040101010101" charset="-122"/>
              <a:cs typeface="华文宋体" panose="02010600040101010101" charset="-122"/>
              <a:sym typeface="+mn-ea"/>
            </a:endParaRPr>
          </a:p>
          <a:p>
            <a:r>
              <a:rPr lang="zh-CN" altLang="en-US" sz="1800">
                <a:latin typeface="华文宋体" panose="02010600040101010101" charset="-122"/>
                <a:ea typeface="华文宋体" panose="02010600040101010101" charset="-122"/>
                <a:cs typeface="华文宋体" panose="02010600040101010101" charset="-122"/>
                <a:sym typeface="+mn-ea"/>
              </a:rPr>
              <a:t>其次输入一个字符，用以分割该字符串，并且分割后的字符串保存到一个列表中</a:t>
            </a:r>
            <a:endParaRPr lang="zh-CN" altLang="en-US" sz="1800">
              <a:latin typeface="华文宋体" panose="02010600040101010101" charset="-122"/>
              <a:ea typeface="华文宋体" panose="02010600040101010101" charset="-122"/>
              <a:cs typeface="华文宋体" panose="02010600040101010101" charset="-122"/>
              <a:sym typeface="+mn-ea"/>
            </a:endParaRPr>
          </a:p>
          <a:p>
            <a:r>
              <a:rPr lang="zh-CN" altLang="en-US" sz="1800">
                <a:latin typeface="华文宋体" panose="02010600040101010101" charset="-122"/>
                <a:ea typeface="华文宋体" panose="02010600040101010101" charset="-122"/>
                <a:cs typeface="华文宋体" panose="02010600040101010101" charset="-122"/>
                <a:sym typeface="+mn-ea"/>
              </a:rPr>
              <a:t>不允许使用str.split()方法</a:t>
            </a:r>
            <a:endParaRPr lang="zh-CN" altLang="en-US" sz="1800">
              <a:latin typeface="华文宋体" panose="02010600040101010101" charset="-122"/>
              <a:ea typeface="华文宋体" panose="02010600040101010101" charset="-122"/>
              <a:cs typeface="华文宋体" panose="02010600040101010101" charset="-122"/>
              <a:sym typeface="+mn-ea"/>
            </a:endParaRPr>
          </a:p>
          <a:p>
            <a:r>
              <a:rPr lang="zh-CN" altLang="en-US" sz="1800">
                <a:latin typeface="华文宋体" panose="02010600040101010101" charset="-122"/>
                <a:ea typeface="华文宋体" panose="02010600040101010101" charset="-122"/>
                <a:cs typeface="华文宋体" panose="02010600040101010101" charset="-122"/>
                <a:sym typeface="+mn-ea"/>
              </a:rPr>
              <a:t>最后打印出该字符串被分割成多少部分、以及这个列表</a:t>
            </a:r>
            <a:endParaRPr lang="zh-CN" altLang="en-US" sz="1800">
              <a:latin typeface="华文宋体" panose="02010600040101010101" charset="-122"/>
              <a:ea typeface="华文宋体" panose="02010600040101010101" charset="-122"/>
              <a:cs typeface="华文宋体" panose="02010600040101010101" charset="-122"/>
              <a:sym typeface="+mn-ea"/>
            </a:endParaRPr>
          </a:p>
          <a:p>
            <a:r>
              <a:rPr lang="zh-CN" altLang="en-US" sz="1800">
                <a:latin typeface="华文宋体" panose="02010600040101010101" charset="-122"/>
                <a:ea typeface="华文宋体" panose="02010600040101010101" charset="-122"/>
                <a:cs typeface="华文宋体" panose="02010600040101010101" charset="-122"/>
                <a:sym typeface="+mn-ea"/>
              </a:rPr>
              <a:t>去掉分割出来的空字符串</a:t>
            </a:r>
            <a:endParaRPr lang="zh-CN" altLang="en-US" sz="1800">
              <a:latin typeface="华文宋体" panose="02010600040101010101" charset="-122"/>
              <a:ea typeface="华文宋体" panose="02010600040101010101" charset="-122"/>
              <a:cs typeface="华文宋体" panose="02010600040101010101" charset="-122"/>
              <a:sym typeface="+mn-ea"/>
            </a:endParaRPr>
          </a:p>
          <a:p>
            <a:r>
              <a:rPr lang="zh-CN" altLang="en-US" sz="1800">
                <a:latin typeface="华文宋体" panose="02010600040101010101" charset="-122"/>
                <a:ea typeface="华文宋体" panose="02010600040101010101" charset="-122"/>
                <a:cs typeface="华文宋体" panose="02010600040101010101" charset="-122"/>
                <a:sym typeface="+mn-ea"/>
              </a:rPr>
              <a:t>如"1234r5678r90r"用r分割，则为["1234","5678","90"] </a:t>
            </a:r>
            <a:endParaRPr lang="zh-CN" altLang="en-US" sz="1800">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404040"/>
                </a:solidFill>
                <a:latin typeface="微软雅黑" panose="020B0503020204020204" pitchFamily="34" charset="-122"/>
                <a:ea typeface="微软雅黑" panose="020B0503020204020204" pitchFamily="34" charset="-122"/>
              </a:rPr>
              <a:t>2.3</a:t>
            </a:r>
            <a:r>
              <a:rPr lang="zh-CN" altLang="en-US" b="1" dirty="0" smtClean="0">
                <a:solidFill>
                  <a:srgbClr val="404040"/>
                </a:solidFill>
                <a:latin typeface="微软雅黑" panose="020B0503020204020204" pitchFamily="34" charset="-122"/>
                <a:ea typeface="微软雅黑" panose="020B0503020204020204" pitchFamily="34" charset="-122"/>
              </a:rPr>
              <a:t> 函数的注意事项</a:t>
            </a:r>
            <a:r>
              <a:rPr lang="en-US" altLang="zh-CN" b="1" dirty="0" smtClean="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403648" y="2211710"/>
            <a:ext cx="6768752" cy="707886"/>
          </a:xfrm>
          <a:prstGeom prst="rect">
            <a:avLst/>
          </a:prstGeom>
          <a:noFill/>
        </p:spPr>
        <p:txBody>
          <a:bodyPr wrap="square" lIns="91440" tIns="45720" rIns="91440" bIns="45720">
            <a:spAutoFit/>
          </a:bodyPr>
          <a:lstStyle/>
          <a:p>
            <a:pPr algn="ctr"/>
            <a:r>
              <a:rPr lang="zh-CN" altLang="en-US" sz="4000" b="1" dirty="0" smtClean="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使用</a:t>
            </a:r>
            <a:r>
              <a:rPr lang="zh-CN" altLang="en-US" sz="4000" b="1" smtClean="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函数，应该注意什么</a:t>
            </a:r>
            <a:r>
              <a:rPr lang="zh-CN" altLang="en-US" sz="4000" b="1" cap="none" spc="0" smtClean="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en-US" altLang="zh-CN" sz="4000" b="1" cap="none" spc="0" dirty="0">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pic>
        <p:nvPicPr>
          <p:cNvPr id="2" name="图片 1">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1043608" y="1707654"/>
            <a:ext cx="612068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FF0000"/>
                </a:solidFill>
                <a:latin typeface="微软雅黑" panose="020B0503020204020204" pitchFamily="34" charset="-122"/>
                <a:ea typeface="微软雅黑" panose="020B0503020204020204" pitchFamily="34" charset="-122"/>
              </a:rPr>
              <a:t>函数使用注意点</a:t>
            </a:r>
            <a:r>
              <a:rPr lang="zh-CN" altLang="en-US" b="1" dirty="0" smtClean="0">
                <a:solidFill>
                  <a:srgbClr val="404040"/>
                </a:solidFill>
                <a:latin typeface="微软雅黑" panose="020B0503020204020204" pitchFamily="34" charset="-122"/>
                <a:ea typeface="微软雅黑" panose="020B0503020204020204" pitchFamily="34" charset="-122"/>
              </a:rPr>
              <a:t>：</a:t>
            </a:r>
            <a:endParaRPr lang="en-US" altLang="zh-CN" b="1" dirty="0" smtClean="0">
              <a:solidFill>
                <a:srgbClr val="404040"/>
              </a:solidFill>
              <a:latin typeface="微软雅黑" panose="020B0503020204020204" pitchFamily="34" charset="-122"/>
              <a:ea typeface="微软雅黑" panose="020B0503020204020204" pitchFamily="34" charset="-122"/>
            </a:endParaRPr>
          </a:p>
          <a:p>
            <a:r>
              <a:rPr lang="zh-CN" altLang="en-US" sz="1400" b="1" dirty="0" smtClean="0">
                <a:solidFill>
                  <a:srgbClr val="404040"/>
                </a:solidFill>
                <a:latin typeface="微软雅黑" panose="020B0503020204020204" pitchFamily="34" charset="-122"/>
                <a:ea typeface="微软雅黑" panose="020B0503020204020204" pitchFamily="34" charset="-122"/>
              </a:rPr>
              <a:t>      </a:t>
            </a:r>
            <a:r>
              <a:rPr lang="en-US" altLang="zh-CN" sz="1400" b="1" dirty="0" smtClean="0">
                <a:solidFill>
                  <a:srgbClr val="404040"/>
                </a:solidFill>
                <a:latin typeface="微软雅黑" panose="020B0503020204020204" pitchFamily="34" charset="-122"/>
                <a:ea typeface="微软雅黑" panose="020B0503020204020204" pitchFamily="34" charset="-122"/>
              </a:rPr>
              <a:t>1.</a:t>
            </a:r>
            <a:r>
              <a:rPr lang="zh-CN" altLang="en-US" sz="1400" b="1" dirty="0" smtClean="0">
                <a:solidFill>
                  <a:srgbClr val="404040"/>
                </a:solidFill>
                <a:latin typeface="微软雅黑" panose="020B0503020204020204" pitchFamily="34" charset="-122"/>
                <a:ea typeface="微软雅黑" panose="020B0503020204020204" pitchFamily="34" charset="-122"/>
              </a:rPr>
              <a:t>函数先定义后调用，如果先调用，会报错</a:t>
            </a:r>
            <a:endParaRPr lang="en-US" altLang="zh-CN" sz="1400" b="1" dirty="0" smtClean="0">
              <a:solidFill>
                <a:srgbClr val="404040"/>
              </a:solidFill>
              <a:latin typeface="微软雅黑" panose="020B0503020204020204" pitchFamily="34" charset="-122"/>
              <a:ea typeface="微软雅黑" panose="020B0503020204020204" pitchFamily="34" charset="-122"/>
            </a:endParaRPr>
          </a:p>
          <a:p>
            <a:r>
              <a:rPr lang="zh-CN" altLang="en-US" sz="1400" b="1" dirty="0">
                <a:solidFill>
                  <a:srgbClr val="404040"/>
                </a:solidFill>
                <a:latin typeface="微软雅黑" panose="020B0503020204020204" pitchFamily="34" charset="-122"/>
                <a:ea typeface="微软雅黑" panose="020B0503020204020204" pitchFamily="34" charset="-122"/>
              </a:rPr>
              <a:t> </a:t>
            </a:r>
            <a:r>
              <a:rPr lang="zh-CN" altLang="en-US" sz="1400" b="1" dirty="0" smtClean="0">
                <a:solidFill>
                  <a:srgbClr val="404040"/>
                </a:solidFill>
                <a:latin typeface="微软雅黑" panose="020B0503020204020204" pitchFamily="34" charset="-122"/>
                <a:ea typeface="微软雅黑" panose="020B0503020204020204" pitchFamily="34" charset="-122"/>
              </a:rPr>
              <a:t>     </a:t>
            </a:r>
            <a:r>
              <a:rPr lang="en-US" altLang="zh-CN" sz="1400" b="1" dirty="0" smtClean="0">
                <a:solidFill>
                  <a:srgbClr val="404040"/>
                </a:solidFill>
                <a:latin typeface="微软雅黑" panose="020B0503020204020204" pitchFamily="34" charset="-122"/>
                <a:ea typeface="微软雅黑" panose="020B0503020204020204" pitchFamily="34" charset="-122"/>
              </a:rPr>
              <a:t>2.</a:t>
            </a:r>
            <a:r>
              <a:rPr lang="zh-CN" altLang="en-US" sz="1400" b="1" dirty="0" smtClean="0">
                <a:solidFill>
                  <a:srgbClr val="404040"/>
                </a:solidFill>
                <a:latin typeface="微软雅黑" panose="020B0503020204020204" pitchFamily="34" charset="-122"/>
                <a:ea typeface="微软雅黑" panose="020B0503020204020204" pitchFamily="34" charset="-122"/>
              </a:rPr>
              <a:t>如果没有调用函数，函数里面的代码不会执行</a:t>
            </a:r>
            <a:endParaRPr lang="en-US" altLang="zh-CN" sz="1400" b="1" dirty="0" smtClean="0">
              <a:solidFill>
                <a:srgbClr val="404040"/>
              </a:solidFill>
              <a:latin typeface="微软雅黑" panose="020B0503020204020204" pitchFamily="34" charset="-122"/>
              <a:ea typeface="微软雅黑" panose="020B0503020204020204" pitchFamily="34" charset="-122"/>
            </a:endParaRPr>
          </a:p>
          <a:p>
            <a:r>
              <a:rPr lang="zh-CN" altLang="en-US" sz="1400" b="1" dirty="0" smtClean="0">
                <a:solidFill>
                  <a:srgbClr val="404040"/>
                </a:solidFill>
                <a:latin typeface="微软雅黑" panose="020B0503020204020204" pitchFamily="34" charset="-122"/>
                <a:ea typeface="微软雅黑" panose="020B0503020204020204" pitchFamily="34" charset="-122"/>
              </a:rPr>
              <a:t>      </a:t>
            </a:r>
            <a:r>
              <a:rPr lang="en-US" altLang="zh-CN" sz="1400" b="1" dirty="0" smtClean="0">
                <a:solidFill>
                  <a:srgbClr val="404040"/>
                </a:solidFill>
                <a:latin typeface="微软雅黑" panose="020B0503020204020204" pitchFamily="34" charset="-122"/>
                <a:ea typeface="微软雅黑" panose="020B0503020204020204" pitchFamily="34" charset="-122"/>
              </a:rPr>
              <a:t>3.</a:t>
            </a:r>
            <a:r>
              <a:rPr lang="zh-CN" altLang="en-US" sz="1400" b="1" dirty="0" smtClean="0">
                <a:solidFill>
                  <a:srgbClr val="404040"/>
                </a:solidFill>
                <a:latin typeface="微软雅黑" panose="020B0503020204020204" pitchFamily="34" charset="-122"/>
                <a:ea typeface="微软雅黑" panose="020B0503020204020204" pitchFamily="34" charset="-122"/>
              </a:rPr>
              <a:t>函数执行流程：</a:t>
            </a:r>
            <a:endParaRPr lang="en-US" altLang="zh-CN" sz="1400" b="1" dirty="0" smtClean="0">
              <a:solidFill>
                <a:srgbClr val="404040"/>
              </a:solidFill>
              <a:latin typeface="微软雅黑" panose="020B0503020204020204" pitchFamily="34" charset="-122"/>
              <a:ea typeface="微软雅黑" panose="020B0503020204020204" pitchFamily="34" charset="-122"/>
            </a:endParaRPr>
          </a:p>
          <a:p>
            <a:r>
              <a:rPr lang="en-US" altLang="zh-CN" sz="1400" b="1" dirty="0" smtClean="0">
                <a:solidFill>
                  <a:srgbClr val="404040"/>
                </a:solidFill>
                <a:latin typeface="微软雅黑" panose="020B0503020204020204" pitchFamily="34" charset="-122"/>
                <a:ea typeface="微软雅黑" panose="020B0503020204020204" pitchFamily="34" charset="-122"/>
              </a:rPr>
              <a:t>	</a:t>
            </a:r>
            <a:r>
              <a:rPr lang="zh-CN" altLang="en-US" sz="1400" b="1" dirty="0" smtClean="0">
                <a:solidFill>
                  <a:srgbClr val="404040"/>
                </a:solidFill>
                <a:latin typeface="微软雅黑" panose="020B0503020204020204" pitchFamily="34" charset="-122"/>
                <a:ea typeface="微软雅黑" panose="020B0503020204020204" pitchFamily="34" charset="-122"/>
              </a:rPr>
              <a:t>* 调用函数时，会回到函数定义的代码块内部进行执行</a:t>
            </a:r>
            <a:endParaRPr lang="en-US" altLang="zh-CN" sz="1400" b="1" dirty="0" smtClean="0">
              <a:solidFill>
                <a:srgbClr val="404040"/>
              </a:solidFill>
              <a:latin typeface="微软雅黑" panose="020B0503020204020204" pitchFamily="34" charset="-122"/>
              <a:ea typeface="微软雅黑" panose="020B0503020204020204" pitchFamily="34" charset="-122"/>
            </a:endParaRPr>
          </a:p>
          <a:p>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smtClean="0">
                <a:solidFill>
                  <a:srgbClr val="404040"/>
                </a:solidFill>
                <a:latin typeface="微软雅黑" panose="020B0503020204020204" pitchFamily="34" charset="-122"/>
                <a:ea typeface="微软雅黑" panose="020B0503020204020204" pitchFamily="34" charset="-122"/>
              </a:rPr>
              <a:t>* 执行完成后，会回到调用函数的地方，继续向下执行代码</a:t>
            </a:r>
            <a:endParaRPr lang="en-US" altLang="zh-CN" sz="1400" b="1" dirty="0" smtClean="0">
              <a:solidFill>
                <a:srgbClr val="404040"/>
              </a:solidFill>
              <a:latin typeface="微软雅黑" panose="020B0503020204020204" pitchFamily="34" charset="-122"/>
              <a:ea typeface="微软雅黑" panose="020B0503020204020204" pitchFamily="34" charset="-122"/>
            </a:endParaRPr>
          </a:p>
          <a:p>
            <a:r>
              <a:rPr lang="en-US" altLang="zh-CN" sz="1400" b="1" dirty="0">
                <a:solidFill>
                  <a:srgbClr val="404040"/>
                </a:solidFill>
                <a:latin typeface="微软雅黑" panose="020B0503020204020204" pitchFamily="34" charset="-122"/>
                <a:ea typeface="微软雅黑" panose="020B0503020204020204" pitchFamily="34" charset="-122"/>
              </a:rPr>
              <a:t>	</a:t>
            </a:r>
            <a:r>
              <a:rPr lang="zh-CN" altLang="en-US" sz="1400" b="1" dirty="0" smtClean="0">
                <a:solidFill>
                  <a:srgbClr val="404040"/>
                </a:solidFill>
                <a:latin typeface="微软雅黑" panose="020B0503020204020204" pitchFamily="34" charset="-122"/>
                <a:ea typeface="微软雅黑" panose="020B0503020204020204" pitchFamily="34" charset="-122"/>
              </a:rPr>
              <a:t>* 定义函数时，函数内部的代码并不会执行</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函数的基本使用</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函数的作用</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函数</a:t>
            </a:r>
            <a:r>
              <a:rPr lang="zh-CN" altLang="en-US" sz="1200" dirty="0" smtClean="0">
                <a:latin typeface="微软雅黑" panose="020B0503020204020204" pitchFamily="34" charset="-122"/>
                <a:ea typeface="微软雅黑" panose="020B0503020204020204" pitchFamily="34" charset="-122"/>
              </a:rPr>
              <a:t>的使用步骤</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函数的参数作用</a:t>
            </a:r>
            <a:endParaRPr lang="zh-CN" altLang="en-US" sz="1200" dirty="0" smtClean="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函数的返回值作用</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函数的说明文档</a:t>
            </a:r>
            <a:endParaRPr lang="zh-CN" altLang="en-US" sz="1200" dirty="0" smtClean="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029723" cy="52322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了解函数参数的作用</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3.1 </a:t>
            </a:r>
            <a:r>
              <a:rPr lang="zh-CN" altLang="en-US" b="1" dirty="0" smtClean="0">
                <a:solidFill>
                  <a:srgbClr val="404040"/>
                </a:solidFill>
                <a:latin typeface="微软雅黑" panose="020B0503020204020204" pitchFamily="34" charset="-122"/>
                <a:ea typeface="微软雅黑" panose="020B0503020204020204" pitchFamily="34" charset="-122"/>
              </a:rPr>
              <a:t>函数的参数的作用</a:t>
            </a:r>
            <a:r>
              <a:rPr lang="en-US" altLang="zh-CN" b="1" dirty="0" smtClean="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7886"/>
          </a:xfrm>
          <a:prstGeom prst="rect">
            <a:avLst/>
          </a:prstGeom>
          <a:noFill/>
        </p:spPr>
        <p:txBody>
          <a:bodyPr wrap="square" lIns="91440" tIns="45720" rIns="91440" bIns="45720">
            <a:spAutoFit/>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函数参数有什么作用</a:t>
            </a:r>
            <a:r>
              <a:rPr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sz="40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923928" y="1383506"/>
            <a:ext cx="431958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函数基本使用</a:t>
            </a:r>
            <a:endParaRPr lang="zh-CN" altLang="en-US" sz="1400" dirty="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solidFill>
                  <a:srgbClr val="FF0000"/>
                </a:solidFill>
                <a:latin typeface="微软雅黑" panose="020B0503020204020204" pitchFamily="34" charset="-122"/>
                <a:ea typeface="微软雅黑" panose="020B0503020204020204" pitchFamily="34" charset="-122"/>
              </a:rPr>
              <a:t>函数嵌套</a:t>
            </a:r>
            <a:endParaRPr lang="zh-CN" altLang="en-US" sz="1400" dirty="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solidFill>
                  <a:srgbClr val="FF0000"/>
                </a:solidFill>
                <a:latin typeface="微软雅黑" panose="020B0503020204020204" pitchFamily="34" charset="-122"/>
                <a:ea typeface="微软雅黑" panose="020B0503020204020204" pitchFamily="34" charset="-122"/>
              </a:rPr>
              <a:t>变量作用域</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多函数程序执行流程</a:t>
            </a:r>
            <a:endParaRPr lang="en-US" altLang="zh-CN" sz="1400" dirty="0" smtClean="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smtClean="0">
                <a:solidFill>
                  <a:srgbClr val="FF0000"/>
                </a:solidFill>
                <a:latin typeface="微软雅黑" panose="020B0503020204020204" pitchFamily="34" charset="-122"/>
                <a:ea typeface="微软雅黑" panose="020B0503020204020204" pitchFamily="34" charset="-122"/>
              </a:rPr>
              <a:t>函数的返回值进阶</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smtClean="0">
                <a:solidFill>
                  <a:srgbClr val="FF0000"/>
                </a:solidFill>
                <a:latin typeface="微软雅黑" panose="020B0503020204020204" pitchFamily="34" charset="-122"/>
                <a:ea typeface="微软雅黑" panose="020B0503020204020204" pitchFamily="34" charset="-122"/>
              </a:rPr>
              <a:t>函数的参数进阶</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1043608" y="1707654"/>
            <a:ext cx="612068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FF0000"/>
                </a:solidFill>
                <a:latin typeface="微软雅黑" panose="020B0503020204020204" pitchFamily="34" charset="-122"/>
                <a:ea typeface="微软雅黑" panose="020B0503020204020204" pitchFamily="34" charset="-122"/>
              </a:rPr>
              <a:t>函数参数的作用</a:t>
            </a:r>
            <a:r>
              <a:rPr lang="zh-CN" altLang="en-US" b="1" dirty="0" smtClean="0">
                <a:solidFill>
                  <a:srgbClr val="404040"/>
                </a:solidFill>
                <a:latin typeface="微软雅黑" panose="020B0503020204020204" pitchFamily="34" charset="-122"/>
                <a:ea typeface="微软雅黑" panose="020B0503020204020204" pitchFamily="34" charset="-122"/>
              </a:rPr>
              <a:t>：</a:t>
            </a:r>
            <a:endParaRPr lang="en-US" altLang="zh-CN" b="1" dirty="0" smtClean="0">
              <a:solidFill>
                <a:srgbClr val="404040"/>
              </a:solidFill>
              <a:latin typeface="微软雅黑" panose="020B0503020204020204" pitchFamily="34" charset="-122"/>
              <a:ea typeface="微软雅黑" panose="020B0503020204020204" pitchFamily="34" charset="-122"/>
            </a:endParaRPr>
          </a:p>
          <a:p>
            <a:r>
              <a:rPr lang="zh-CN" altLang="en-US" sz="1400" b="1" dirty="0" smtClean="0">
                <a:solidFill>
                  <a:srgbClr val="404040"/>
                </a:solidFill>
                <a:latin typeface="微软雅黑" panose="020B0503020204020204" pitchFamily="34" charset="-122"/>
                <a:ea typeface="微软雅黑" panose="020B0503020204020204" pitchFamily="34" charset="-122"/>
              </a:rPr>
              <a:t>      有参数的函数，可以使函数的使用更加灵活，根据参数的不同，获得不同的代码结果。</a:t>
            </a:r>
            <a:endParaRPr lang="en-US" altLang="zh-CN" sz="1400" b="1" dirty="0" smtClean="0">
              <a:solidFill>
                <a:srgbClr val="404040"/>
              </a:solidFill>
              <a:latin typeface="微软雅黑" panose="020B0503020204020204" pitchFamily="34" charset="-122"/>
              <a:ea typeface="微软雅黑" panose="020B0503020204020204" pitchFamily="34" charset="-122"/>
            </a:endParaRPr>
          </a:p>
          <a:p>
            <a:endParaRPr lang="en-US" altLang="zh-CN" sz="1400" b="1" dirty="0" smtClean="0">
              <a:solidFill>
                <a:srgbClr val="404040"/>
              </a:solidFill>
              <a:latin typeface="微软雅黑" panose="020B0503020204020204" pitchFamily="34" charset="-122"/>
              <a:ea typeface="微软雅黑" panose="020B0503020204020204" pitchFamily="34" charset="-122"/>
            </a:endParaRPr>
          </a:p>
          <a:p>
            <a:endParaRPr lang="en-US" altLang="zh-CN" sz="1400" b="1" dirty="0">
              <a:solidFill>
                <a:srgbClr val="404040"/>
              </a:solidFill>
              <a:latin typeface="微软雅黑" panose="020B0503020204020204" pitchFamily="34" charset="-122"/>
              <a:ea typeface="微软雅黑" panose="020B0503020204020204" pitchFamily="34" charset="-122"/>
            </a:endParaRPr>
          </a:p>
          <a:p>
            <a:r>
              <a:rPr lang="zh-CN" altLang="en-US" b="1" dirty="0" smtClean="0">
                <a:solidFill>
                  <a:srgbClr val="FF0000"/>
                </a:solidFill>
                <a:latin typeface="微软雅黑" panose="020B0503020204020204" pitchFamily="34" charset="-122"/>
                <a:ea typeface="微软雅黑" panose="020B0503020204020204" pitchFamily="34" charset="-122"/>
              </a:rPr>
              <a:t>参数分类：</a:t>
            </a:r>
            <a:endParaRPr lang="en-US" altLang="zh-CN" b="1" dirty="0" smtClean="0">
              <a:solidFill>
                <a:srgbClr val="FF0000"/>
              </a:solidFill>
              <a:latin typeface="微软雅黑" panose="020B0503020204020204" pitchFamily="34" charset="-122"/>
              <a:ea typeface="微软雅黑" panose="020B0503020204020204" pitchFamily="34" charset="-122"/>
            </a:endParaRPr>
          </a:p>
          <a:p>
            <a:r>
              <a:rPr lang="zh-CN" altLang="en-US" sz="1400" b="1" dirty="0" smtClean="0">
                <a:solidFill>
                  <a:srgbClr val="FF0000"/>
                </a:solidFill>
                <a:latin typeface="微软雅黑" panose="020B0503020204020204" pitchFamily="34" charset="-122"/>
                <a:ea typeface="微软雅黑" panose="020B0503020204020204" pitchFamily="34" charset="-122"/>
              </a:rPr>
              <a:t>      形参：</a:t>
            </a:r>
            <a:r>
              <a:rPr lang="zh-CN" altLang="en-US" sz="1400" b="1" dirty="0" smtClean="0">
                <a:solidFill>
                  <a:srgbClr val="404040"/>
                </a:solidFill>
                <a:latin typeface="微软雅黑" panose="020B0503020204020204" pitchFamily="34" charset="-122"/>
                <a:ea typeface="微软雅黑" panose="020B0503020204020204" pitchFamily="34" charset="-122"/>
              </a:rPr>
              <a:t>函数定义时，定于的参数是形参，相当于</a:t>
            </a:r>
            <a:r>
              <a:rPr lang="zh-CN" altLang="en-US" sz="1400" b="1" dirty="0" smtClean="0">
                <a:solidFill>
                  <a:srgbClr val="FF0000"/>
                </a:solidFill>
                <a:latin typeface="微软雅黑" panose="020B0503020204020204" pitchFamily="34" charset="-122"/>
                <a:ea typeface="微软雅黑" panose="020B0503020204020204" pitchFamily="34" charset="-122"/>
              </a:rPr>
              <a:t>占位置</a:t>
            </a:r>
            <a:r>
              <a:rPr lang="zh-CN" altLang="en-US" sz="1400" b="1" dirty="0" smtClean="0">
                <a:solidFill>
                  <a:srgbClr val="404040"/>
                </a:solidFill>
                <a:latin typeface="微软雅黑" panose="020B0503020204020204" pitchFamily="34" charset="-122"/>
                <a:ea typeface="微软雅黑" panose="020B0503020204020204" pitchFamily="34" charset="-122"/>
              </a:rPr>
              <a:t>。</a:t>
            </a:r>
            <a:endParaRPr lang="en-US" altLang="zh-CN" sz="1400" b="1" dirty="0">
              <a:solidFill>
                <a:srgbClr val="404040"/>
              </a:solidFill>
              <a:latin typeface="微软雅黑" panose="020B0503020204020204" pitchFamily="34" charset="-122"/>
              <a:ea typeface="微软雅黑" panose="020B0503020204020204" pitchFamily="34" charset="-122"/>
            </a:endParaRPr>
          </a:p>
          <a:p>
            <a:r>
              <a:rPr lang="zh-CN" altLang="en-US" sz="1400" b="1" dirty="0" smtClean="0">
                <a:solidFill>
                  <a:srgbClr val="404040"/>
                </a:solidFill>
                <a:latin typeface="微软雅黑" panose="020B0503020204020204" pitchFamily="34" charset="-122"/>
                <a:ea typeface="微软雅黑" panose="020B0503020204020204" pitchFamily="34" charset="-122"/>
              </a:rPr>
              <a:t>      </a:t>
            </a:r>
            <a:r>
              <a:rPr lang="zh-CN" altLang="en-US" sz="1400" b="1" dirty="0" smtClean="0">
                <a:solidFill>
                  <a:srgbClr val="FF0000"/>
                </a:solidFill>
                <a:latin typeface="微软雅黑" panose="020B0503020204020204" pitchFamily="34" charset="-122"/>
                <a:ea typeface="微软雅黑" panose="020B0503020204020204" pitchFamily="34" charset="-122"/>
              </a:rPr>
              <a:t>实参</a:t>
            </a:r>
            <a:r>
              <a:rPr lang="zh-CN" altLang="en-US" sz="1400" b="1" dirty="0" smtClean="0">
                <a:solidFill>
                  <a:srgbClr val="404040"/>
                </a:solidFill>
                <a:latin typeface="微软雅黑" panose="020B0503020204020204" pitchFamily="34" charset="-122"/>
                <a:ea typeface="微软雅黑" panose="020B0503020204020204" pitchFamily="34" charset="-122"/>
              </a:rPr>
              <a:t>：函数调用时，传递给函数的参数，是实际参数， </a:t>
            </a:r>
            <a:r>
              <a:rPr lang="zh-CN" altLang="en-US" sz="1400" b="1" dirty="0" smtClean="0">
                <a:solidFill>
                  <a:srgbClr val="FF0000"/>
                </a:solidFill>
                <a:latin typeface="微软雅黑" panose="020B0503020204020204" pitchFamily="34" charset="-122"/>
                <a:ea typeface="微软雅黑" panose="020B0503020204020204" pitchFamily="34" charset="-122"/>
              </a:rPr>
              <a:t>替换形参</a:t>
            </a:r>
            <a:r>
              <a:rPr lang="zh-CN" altLang="en-US" sz="1400" b="1" dirty="0" smtClean="0">
                <a:solidFill>
                  <a:srgbClr val="404040"/>
                </a:solidFill>
                <a:latin typeface="微软雅黑" panose="020B0503020204020204" pitchFamily="34" charset="-122"/>
                <a:ea typeface="微软雅黑" panose="020B0503020204020204" pitchFamily="34" charset="-122"/>
              </a:rPr>
              <a:t>。</a:t>
            </a:r>
            <a:endParaRPr lang="en-US" altLang="zh-CN" sz="1400"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函数的基本使用</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函数的作用</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函数</a:t>
            </a:r>
            <a:r>
              <a:rPr lang="zh-CN" altLang="en-US" sz="1200" dirty="0" smtClean="0">
                <a:latin typeface="微软雅黑" panose="020B0503020204020204" pitchFamily="34" charset="-122"/>
                <a:ea typeface="微软雅黑" panose="020B0503020204020204" pitchFamily="34" charset="-122"/>
              </a:rPr>
              <a:t>的使用步骤</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函数</a:t>
            </a:r>
            <a:r>
              <a:rPr lang="zh-CN" altLang="en-US" sz="1200" dirty="0" smtClean="0">
                <a:latin typeface="微软雅黑" panose="020B0503020204020204" pitchFamily="34" charset="-122"/>
                <a:ea typeface="微软雅黑" panose="020B0503020204020204" pitchFamily="34" charset="-122"/>
              </a:rPr>
              <a:t>的参数的作用</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函数的返回值作用</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函数的说明文档</a:t>
            </a:r>
            <a:endParaRPr lang="zh-CN" altLang="en-US" sz="1200" dirty="0" smtClean="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156360" cy="954107"/>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了解函数返回值的作用</a:t>
            </a:r>
            <a:endParaRPr lang="en-US" altLang="zh-CN" sz="1400" dirty="0" smtClean="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能够使用函数返回值</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 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4.1 </a:t>
            </a:r>
            <a:r>
              <a:rPr lang="zh-CN" altLang="en-US" b="1" dirty="0" smtClean="0">
                <a:solidFill>
                  <a:srgbClr val="404040"/>
                </a:solidFill>
                <a:latin typeface="微软雅黑" panose="020B0503020204020204" pitchFamily="34" charset="-122"/>
                <a:ea typeface="微软雅黑" panose="020B0503020204020204" pitchFamily="34" charset="-122"/>
              </a:rPr>
              <a:t>体验函数返回值</a:t>
            </a:r>
            <a:r>
              <a:rPr lang="en-US" altLang="zh-CN" b="1" dirty="0" smtClean="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7886"/>
          </a:xfrm>
          <a:prstGeom prst="rect">
            <a:avLst/>
          </a:prstGeom>
          <a:noFill/>
        </p:spPr>
        <p:txBody>
          <a:bodyPr wrap="square" lIns="91440" tIns="45720" rIns="91440" bIns="45720">
            <a:spAutoFit/>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什么是返回值</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1.</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smtClean="0">
                <a:solidFill>
                  <a:srgbClr val="404040"/>
                </a:solidFill>
                <a:latin typeface="微软雅黑" panose="020B0503020204020204" pitchFamily="34" charset="-122"/>
                <a:ea typeface="微软雅黑" panose="020B0503020204020204" pitchFamily="34" charset="-122"/>
              </a:rPr>
              <a:t>返回</a:t>
            </a:r>
            <a:r>
              <a:rPr lang="zh-CN" altLang="en-US" b="1" dirty="0" smtClean="0">
                <a:solidFill>
                  <a:srgbClr val="404040"/>
                </a:solidFill>
                <a:latin typeface="微软雅黑" panose="020B0503020204020204" pitchFamily="34" charset="-122"/>
                <a:ea typeface="微软雅黑" panose="020B0503020204020204" pitchFamily="34" charset="-122"/>
              </a:rPr>
              <a:t>值应用场景</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833060" y="1805875"/>
            <a:ext cx="6728356" cy="332399"/>
          </a:xfrm>
          <a:prstGeom prst="rect">
            <a:avLst/>
          </a:prstGeom>
        </p:spPr>
        <p:txBody>
          <a:bodyPr wrap="square">
            <a:spAutoFit/>
          </a:bodyPr>
          <a:lstStyle/>
          <a:p>
            <a:pPr indent="457200" latinLnBrk="0">
              <a:lnSpc>
                <a:spcPct val="130000"/>
              </a:lnSpc>
            </a:pPr>
            <a:r>
              <a:rPr lang="zh-CN" altLang="en-US" sz="1200" dirty="0" smtClean="0">
                <a:latin typeface="微软雅黑" panose="020B0503020204020204" pitchFamily="34" charset="-122"/>
                <a:ea typeface="微软雅黑" panose="020B0503020204020204" pitchFamily="34" charset="-122"/>
              </a:rPr>
              <a:t>在函数中，如果需要返回结果给用户，我们需要使用</a:t>
            </a:r>
            <a:r>
              <a:rPr lang="zh-CN" altLang="en-US" sz="1200" dirty="0" smtClean="0">
                <a:solidFill>
                  <a:srgbClr val="FF0000"/>
                </a:solidFill>
                <a:latin typeface="微软雅黑" panose="020B0503020204020204" pitchFamily="34" charset="-122"/>
                <a:ea typeface="微软雅黑" panose="020B0503020204020204" pitchFamily="34" charset="-122"/>
              </a:rPr>
              <a:t>函数返回值</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 name="TextBox 6"/>
          <p:cNvSpPr txBox="1">
            <a:spLocks noChangeArrowheads="1"/>
          </p:cNvSpPr>
          <p:nvPr/>
        </p:nvSpPr>
        <p:spPr bwMode="auto">
          <a:xfrm>
            <a:off x="833060" y="2331338"/>
            <a:ext cx="3514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返回值特征</a:t>
            </a:r>
            <a:endParaRPr lang="en-US" altLang="zh-CN" b="1" dirty="0" smtClean="0">
              <a:solidFill>
                <a:srgbClr val="404040"/>
              </a:solidFill>
              <a:latin typeface="微软雅黑" panose="020B0503020204020204" pitchFamily="34" charset="-122"/>
              <a:ea typeface="微软雅黑" panose="020B0503020204020204" pitchFamily="34" charset="-122"/>
            </a:endParaRPr>
          </a:p>
        </p:txBody>
      </p:sp>
      <p:sp>
        <p:nvSpPr>
          <p:cNvPr id="8" name="矩形 7"/>
          <p:cNvSpPr/>
          <p:nvPr/>
        </p:nvSpPr>
        <p:spPr>
          <a:xfrm>
            <a:off x="851586" y="2833820"/>
            <a:ext cx="6728356" cy="1052596"/>
          </a:xfrm>
          <a:prstGeom prst="rect">
            <a:avLst/>
          </a:prstGeom>
        </p:spPr>
        <p:txBody>
          <a:bodyPr wrap="square">
            <a:spAutoFit/>
          </a:bodyPr>
          <a:lstStyle/>
          <a:p>
            <a:pPr indent="457200" latinLnBrk="0">
              <a:lnSpc>
                <a:spcPct val="130000"/>
              </a:lnSpc>
            </a:pP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 存在于函数中或者方法（类中称为方法）中</a:t>
            </a:r>
            <a:endParaRPr lang="en-US" altLang="zh-CN" sz="1200" dirty="0" smtClean="0">
              <a:latin typeface="微软雅黑" panose="020B0503020204020204" pitchFamily="34" charset="-122"/>
              <a:ea typeface="微软雅黑" panose="020B0503020204020204" pitchFamily="34" charset="-122"/>
            </a:endParaRPr>
          </a:p>
          <a:p>
            <a:pPr indent="457200" latinLnBrk="0">
              <a:lnSpc>
                <a:spcPct val="130000"/>
              </a:lnSpc>
            </a:pP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 需要配合</a:t>
            </a:r>
            <a:r>
              <a:rPr lang="en-US" altLang="zh-CN" sz="1200" dirty="0" smtClean="0">
                <a:latin typeface="微软雅黑" panose="020B0503020204020204" pitchFamily="34" charset="-122"/>
                <a:ea typeface="微软雅黑" panose="020B0503020204020204" pitchFamily="34" charset="-122"/>
              </a:rPr>
              <a:t>return </a:t>
            </a:r>
            <a:r>
              <a:rPr lang="zh-CN" altLang="en-US" sz="1200" dirty="0" smtClean="0">
                <a:latin typeface="微软雅黑" panose="020B0503020204020204" pitchFamily="34" charset="-122"/>
                <a:ea typeface="微软雅黑" panose="020B0503020204020204" pitchFamily="34" charset="-122"/>
              </a:rPr>
              <a:t>关键字实现</a:t>
            </a:r>
            <a:endParaRPr lang="en-US" altLang="zh-CN" sz="1200" dirty="0" smtClean="0">
              <a:latin typeface="微软雅黑" panose="020B0503020204020204" pitchFamily="34" charset="-122"/>
              <a:ea typeface="微软雅黑" panose="020B0503020204020204" pitchFamily="34" charset="-122"/>
            </a:endParaRPr>
          </a:p>
          <a:p>
            <a:pPr indent="457200" latinLnBrk="0">
              <a:lnSpc>
                <a:spcPct val="130000"/>
              </a:lnSpc>
            </a:pPr>
            <a:r>
              <a:rPr lang="en-US" altLang="zh-CN" sz="1200" dirty="0" smtClean="0">
                <a:latin typeface="微软雅黑" panose="020B0503020204020204" pitchFamily="34" charset="-122"/>
                <a:ea typeface="微软雅黑" panose="020B0503020204020204" pitchFamily="34" charset="-122"/>
              </a:rPr>
              <a:t>3.</a:t>
            </a:r>
            <a:r>
              <a:rPr lang="zh-CN" altLang="en-US" sz="1200" dirty="0" smtClean="0">
                <a:latin typeface="微软雅黑" panose="020B0503020204020204" pitchFamily="34" charset="-122"/>
                <a:ea typeface="微软雅黑" panose="020B0503020204020204" pitchFamily="34" charset="-122"/>
              </a:rPr>
              <a:t> 返回值返回到函数调用的地方，需要变量进行接收或者直接打印输出</a:t>
            </a:r>
            <a:endParaRPr lang="en-US" altLang="zh-CN" sz="1200" dirty="0" smtClean="0">
              <a:latin typeface="微软雅黑" panose="020B0503020204020204" pitchFamily="34" charset="-122"/>
              <a:ea typeface="微软雅黑" panose="020B0503020204020204" pitchFamily="34" charset="-122"/>
            </a:endParaRPr>
          </a:p>
          <a:p>
            <a:pPr indent="457200" latinLnBrk="0">
              <a:lnSpc>
                <a:spcPct val="130000"/>
              </a:lnSpc>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 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5065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404040"/>
                </a:solidFill>
                <a:latin typeface="微软雅黑" panose="020B0503020204020204" pitchFamily="34" charset="-122"/>
                <a:ea typeface="微软雅黑" panose="020B0503020204020204" pitchFamily="34" charset="-122"/>
              </a:rPr>
              <a:t>4.2 r</a:t>
            </a:r>
            <a:r>
              <a:rPr lang="en-US" altLang="zh-CN" b="1" dirty="0" err="1" smtClean="0">
                <a:solidFill>
                  <a:srgbClr val="404040"/>
                </a:solidFill>
                <a:latin typeface="微软雅黑" panose="020B0503020204020204" pitchFamily="34" charset="-122"/>
                <a:ea typeface="微软雅黑" panose="020B0503020204020204" pitchFamily="34" charset="-122"/>
              </a:rPr>
              <a:t>eturn</a:t>
            </a:r>
            <a:r>
              <a:rPr lang="zh-CN" altLang="en-US" b="1" dirty="0" smtClean="0">
                <a:solidFill>
                  <a:srgbClr val="404040"/>
                </a:solidFill>
                <a:latin typeface="微软雅黑" panose="020B0503020204020204" pitchFamily="34" charset="-122"/>
                <a:ea typeface="微软雅黑" panose="020B0503020204020204" pitchFamily="34" charset="-122"/>
              </a:rPr>
              <a:t>的特点</a:t>
            </a:r>
            <a:r>
              <a:rPr lang="en-US" altLang="zh-CN" b="1" dirty="0" smtClean="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1323439"/>
          </a:xfrm>
          <a:prstGeom prst="rect">
            <a:avLst/>
          </a:prstGeom>
          <a:noFill/>
        </p:spPr>
        <p:txBody>
          <a:bodyPr wrap="square" lIns="91440" tIns="45720" rIns="91440" bIns="45720">
            <a:spAutoFit/>
          </a:bodyPr>
          <a:lstStyle/>
          <a:p>
            <a:pPr algn="ctr"/>
            <a:r>
              <a:rPr lang="en-US" altLang="zh-CN"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Return</a:t>
            </a: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使用时需要注意什么</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404040"/>
                </a:solidFill>
                <a:latin typeface="微软雅黑" panose="020B0503020204020204" pitchFamily="34" charset="-122"/>
                <a:ea typeface="微软雅黑" panose="020B0503020204020204" pitchFamily="34" charset="-122"/>
              </a:rPr>
              <a:t>return</a:t>
            </a:r>
            <a:r>
              <a:rPr lang="zh-CN" altLang="en-US" b="1" dirty="0" smtClean="0">
                <a:solidFill>
                  <a:srgbClr val="404040"/>
                </a:solidFill>
                <a:latin typeface="微软雅黑" panose="020B0503020204020204" pitchFamily="34" charset="-122"/>
                <a:ea typeface="微软雅黑" panose="020B0503020204020204" pitchFamily="34" charset="-122"/>
              </a:rPr>
              <a:t>特点</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833060" y="1805875"/>
            <a:ext cx="6728356" cy="812530"/>
          </a:xfrm>
          <a:prstGeom prst="rect">
            <a:avLst/>
          </a:prstGeom>
        </p:spPr>
        <p:txBody>
          <a:bodyPr wrap="square">
            <a:spAutoFit/>
          </a:bodyPr>
          <a:lstStyle/>
          <a:p>
            <a:pPr indent="457200" latinLnBrk="0">
              <a:lnSpc>
                <a:spcPct val="130000"/>
              </a:lnSpc>
            </a:pP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在函数中，负责</a:t>
            </a:r>
            <a:r>
              <a:rPr lang="zh-CN" altLang="en-US" sz="1200" dirty="0" smtClean="0">
                <a:solidFill>
                  <a:srgbClr val="FF0000"/>
                </a:solidFill>
                <a:latin typeface="微软雅黑" panose="020B0503020204020204" pitchFamily="34" charset="-122"/>
                <a:ea typeface="微软雅黑" panose="020B0503020204020204" pitchFamily="34" charset="-122"/>
              </a:rPr>
              <a:t>返回</a:t>
            </a:r>
            <a:r>
              <a:rPr lang="zh-CN" altLang="en-US" sz="1200" dirty="0" smtClean="0">
                <a:latin typeface="微软雅黑" panose="020B0503020204020204" pitchFamily="34" charset="-122"/>
                <a:ea typeface="微软雅黑" panose="020B0503020204020204" pitchFamily="34" charset="-122"/>
              </a:rPr>
              <a:t>函数的</a:t>
            </a:r>
            <a:r>
              <a:rPr lang="zh-CN" altLang="en-US" sz="1200" dirty="0" smtClean="0">
                <a:solidFill>
                  <a:srgbClr val="FF0000"/>
                </a:solidFill>
                <a:latin typeface="微软雅黑" panose="020B0503020204020204" pitchFamily="34" charset="-122"/>
                <a:ea typeface="微软雅黑" panose="020B0503020204020204" pitchFamily="34" charset="-122"/>
              </a:rPr>
              <a:t>返回值</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indent="457200" latinLnBrk="0">
              <a:lnSpc>
                <a:spcPct val="130000"/>
              </a:lnSpc>
            </a:pPr>
            <a:r>
              <a:rPr lang="en-US" altLang="zh-CN" sz="1200" dirty="0" smtClean="0">
                <a:solidFill>
                  <a:schemeClr val="tx1"/>
                </a:solidFill>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当代码执行到</a:t>
            </a:r>
            <a:r>
              <a:rPr lang="en-US" altLang="zh-CN" sz="1200" dirty="0" smtClean="0">
                <a:latin typeface="微软雅黑" panose="020B0503020204020204" pitchFamily="34" charset="-122"/>
                <a:ea typeface="微软雅黑" panose="020B0503020204020204" pitchFamily="34" charset="-122"/>
              </a:rPr>
              <a:t>return</a:t>
            </a:r>
            <a:r>
              <a:rPr lang="zh-CN" altLang="en-US" sz="1200" dirty="0" smtClean="0">
                <a:latin typeface="微软雅黑" panose="020B0503020204020204" pitchFamily="34" charset="-122"/>
                <a:ea typeface="微软雅黑" panose="020B0503020204020204" pitchFamily="34" charset="-122"/>
              </a:rPr>
              <a:t>对应的内容时，</a:t>
            </a:r>
            <a:r>
              <a:rPr lang="zh-CN" altLang="en-US" sz="1200" dirty="0" smtClean="0">
                <a:solidFill>
                  <a:srgbClr val="FF0000"/>
                </a:solidFill>
                <a:latin typeface="微软雅黑" panose="020B0503020204020204" pitchFamily="34" charset="-122"/>
                <a:ea typeface="微软雅黑" panose="020B0503020204020204" pitchFamily="34" charset="-122"/>
              </a:rPr>
              <a:t>退出当前函数</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return</a:t>
            </a:r>
            <a:r>
              <a:rPr lang="zh-CN" altLang="en-US" sz="1200" dirty="0" smtClean="0">
                <a:solidFill>
                  <a:srgbClr val="FF0000"/>
                </a:solidFill>
                <a:latin typeface="微软雅黑" panose="020B0503020204020204" pitchFamily="34" charset="-122"/>
                <a:ea typeface="微软雅黑" panose="020B0503020204020204" pitchFamily="34" charset="-122"/>
              </a:rPr>
              <a:t>下方的所有代码</a:t>
            </a:r>
            <a:r>
              <a:rPr lang="zh-CN" altLang="en-US" sz="1200" dirty="0" smtClean="0">
                <a:latin typeface="微软雅黑" panose="020B0503020204020204" pitchFamily="34" charset="-122"/>
                <a:ea typeface="微软雅黑" panose="020B0503020204020204" pitchFamily="34" charset="-122"/>
              </a:rPr>
              <a:t>（函数体内部）</a:t>
            </a:r>
            <a:r>
              <a:rPr lang="zh-CN" altLang="en-US" sz="1200" dirty="0" smtClean="0">
                <a:solidFill>
                  <a:srgbClr val="FF0000"/>
                </a:solidFill>
                <a:latin typeface="微软雅黑" panose="020B0503020204020204" pitchFamily="34" charset="-122"/>
                <a:ea typeface="微软雅黑" panose="020B0503020204020204" pitchFamily="34" charset="-122"/>
              </a:rPr>
              <a:t>不再执行。</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 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575183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404040"/>
                </a:solidFill>
                <a:latin typeface="微软雅黑" panose="020B0503020204020204" pitchFamily="34" charset="-122"/>
                <a:ea typeface="微软雅黑" panose="020B0503020204020204" pitchFamily="34" charset="-122"/>
              </a:rPr>
              <a:t>4.3 </a:t>
            </a:r>
            <a:r>
              <a:rPr lang="zh-CN" altLang="en-US" b="1" dirty="0" smtClean="0">
                <a:solidFill>
                  <a:srgbClr val="404040"/>
                </a:solidFill>
                <a:latin typeface="微软雅黑" panose="020B0503020204020204" pitchFamily="34" charset="-122"/>
                <a:ea typeface="微软雅黑" panose="020B0503020204020204" pitchFamily="34" charset="-122"/>
              </a:rPr>
              <a:t>函数返回值的应用</a:t>
            </a:r>
            <a:r>
              <a:rPr lang="en-US" altLang="zh-CN" b="1" dirty="0" smtClean="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7886"/>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我们什么时候使用返回值</a:t>
            </a:r>
            <a:r>
              <a:rPr lang="zh-CN" altLang="en-US" sz="4000" b="1" cap="none" spc="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1.</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FF0000"/>
                </a:solidFill>
                <a:latin typeface="微软雅黑" panose="020B0503020204020204" pitchFamily="34" charset="-122"/>
                <a:ea typeface="微软雅黑" panose="020B0503020204020204" pitchFamily="34" charset="-122"/>
              </a:rPr>
              <a:t>知识检测</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833060" y="1708720"/>
            <a:ext cx="6728356" cy="330835"/>
          </a:xfrm>
          <a:prstGeom prst="rect">
            <a:avLst/>
          </a:prstGeom>
        </p:spPr>
        <p:txBody>
          <a:bodyPr wrap="square">
            <a:spAutoFit/>
          </a:bodyPr>
          <a:lstStyle/>
          <a:p>
            <a:pPr marL="0" indent="0" latinLnBrk="0">
              <a:lnSpc>
                <a:spcPct val="130000"/>
              </a:lnSpc>
              <a:buFont typeface="Wingdings" panose="05000000000000000000" charset="0"/>
              <a:buNone/>
            </a:pPr>
            <a:r>
              <a:rPr lang="zh-CN" altLang="en-US" sz="1200" dirty="0" smtClean="0">
                <a:latin typeface="微软雅黑" panose="020B0503020204020204" pitchFamily="34" charset="-122"/>
                <a:ea typeface="微软雅黑" panose="020B0503020204020204" pitchFamily="34" charset="-122"/>
              </a:rPr>
              <a:t>请定义函数，返回</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到</a:t>
            </a:r>
            <a:r>
              <a:rPr lang="en-US" altLang="zh-CN" sz="1200" dirty="0" smtClean="0">
                <a:latin typeface="微软雅黑" panose="020B0503020204020204" pitchFamily="34" charset="-122"/>
                <a:ea typeface="微软雅黑" panose="020B0503020204020204" pitchFamily="34" charset="-122"/>
              </a:rPr>
              <a:t>n</a:t>
            </a:r>
            <a:r>
              <a:rPr lang="zh-CN" altLang="en-US" sz="1200" dirty="0" smtClean="0">
                <a:latin typeface="微软雅黑" panose="020B0503020204020204" pitchFamily="34" charset="-122"/>
                <a:ea typeface="微软雅黑" panose="020B0503020204020204" pitchFamily="34" charset="-122"/>
              </a:rPr>
              <a:t>的所有整数的和（</a:t>
            </a:r>
            <a:r>
              <a:rPr lang="en-US" altLang="zh-CN" sz="1200" dirty="0" smtClean="0">
                <a:latin typeface="微软雅黑" panose="020B0503020204020204" pitchFamily="34" charset="-122"/>
                <a:ea typeface="微软雅黑" panose="020B0503020204020204" pitchFamily="34" charset="-122"/>
              </a:rPr>
              <a:t>n</a:t>
            </a:r>
            <a:r>
              <a:rPr lang="zh-CN" altLang="en-US" sz="1200" dirty="0" smtClean="0">
                <a:latin typeface="微软雅黑" panose="020B0503020204020204" pitchFamily="34" charset="-122"/>
                <a:ea typeface="微软雅黑" panose="020B0503020204020204" pitchFamily="34" charset="-122"/>
              </a:rPr>
              <a:t>为形参，</a:t>
            </a:r>
            <a:r>
              <a:rPr lang="en-US" altLang="zh-CN" sz="1200" dirty="0" smtClean="0">
                <a:latin typeface="微软雅黑" panose="020B0503020204020204" pitchFamily="34" charset="-122"/>
                <a:ea typeface="微软雅黑" panose="020B0503020204020204" pitchFamily="34" charset="-122"/>
              </a:rPr>
              <a:t>n&gt;=1, n</a:t>
            </a:r>
            <a:r>
              <a:rPr lang="zh-CN" altLang="en-US" sz="1200" dirty="0" smtClean="0">
                <a:latin typeface="微软雅黑" panose="020B0503020204020204" pitchFamily="34" charset="-122"/>
                <a:ea typeface="微软雅黑" panose="020B0503020204020204" pitchFamily="34" charset="-122"/>
              </a:rPr>
              <a:t>为整数， </a:t>
            </a:r>
            <a:r>
              <a:rPr lang="en-US" altLang="zh-CN" sz="1200" dirty="0" smtClean="0">
                <a:latin typeface="微软雅黑" panose="020B0503020204020204" pitchFamily="34" charset="-122"/>
                <a:ea typeface="微软雅黑" panose="020B0503020204020204" pitchFamily="34" charset="-122"/>
              </a:rPr>
              <a:t>n</a:t>
            </a:r>
            <a:r>
              <a:rPr lang="zh-CN" altLang="en-US" sz="1200" dirty="0" smtClean="0">
                <a:latin typeface="微软雅黑" panose="020B0503020204020204" pitchFamily="34" charset="-122"/>
                <a:ea typeface="微软雅黑" panose="020B0503020204020204" pitchFamily="34" charset="-122"/>
              </a:rPr>
              <a:t>可以取到）。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1.</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FF0000"/>
                </a:solidFill>
                <a:latin typeface="微软雅黑" panose="020B0503020204020204" pitchFamily="34" charset="-122"/>
                <a:ea typeface="微软雅黑" panose="020B0503020204020204" pitchFamily="34" charset="-122"/>
              </a:rPr>
              <a:t>答案解析</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1115616" y="1676083"/>
            <a:ext cx="6728356" cy="330835"/>
          </a:xfrm>
          <a:prstGeom prst="rect">
            <a:avLst/>
          </a:prstGeom>
        </p:spPr>
        <p:txBody>
          <a:bodyPr wrap="square">
            <a:spAutoFit/>
          </a:bodyPr>
          <a:lstStyle/>
          <a:p>
            <a:pPr marL="0" indent="0" latinLnBrk="0">
              <a:lnSpc>
                <a:spcPct val="130000"/>
              </a:lnSpc>
              <a:buFont typeface="Wingdings" panose="05000000000000000000" charset="0"/>
              <a:buNone/>
            </a:pPr>
            <a:r>
              <a:rPr lang="zh-CN" altLang="en-US" sz="1200" dirty="0" smtClean="0">
                <a:latin typeface="微软雅黑" panose="020B0503020204020204" pitchFamily="34" charset="-122"/>
                <a:ea typeface="微软雅黑" panose="020B0503020204020204" pitchFamily="34" charset="-122"/>
              </a:rPr>
              <a:t>请定义函数，返回</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到</a:t>
            </a:r>
            <a:r>
              <a:rPr lang="en-US" altLang="zh-CN" sz="1200" dirty="0" smtClean="0">
                <a:latin typeface="微软雅黑" panose="020B0503020204020204" pitchFamily="34" charset="-122"/>
                <a:ea typeface="微软雅黑" panose="020B0503020204020204" pitchFamily="34" charset="-122"/>
              </a:rPr>
              <a:t>n</a:t>
            </a:r>
            <a:r>
              <a:rPr lang="zh-CN" altLang="en-US" sz="1200" dirty="0" smtClean="0">
                <a:latin typeface="微软雅黑" panose="020B0503020204020204" pitchFamily="34" charset="-122"/>
                <a:ea typeface="微软雅黑" panose="020B0503020204020204" pitchFamily="34" charset="-122"/>
              </a:rPr>
              <a:t>的所有整数的和（</a:t>
            </a:r>
            <a:r>
              <a:rPr lang="en-US" altLang="zh-CN" sz="1200" dirty="0" smtClean="0">
                <a:latin typeface="微软雅黑" panose="020B0503020204020204" pitchFamily="34" charset="-122"/>
                <a:ea typeface="微软雅黑" panose="020B0503020204020204" pitchFamily="34" charset="-122"/>
              </a:rPr>
              <a:t>n</a:t>
            </a:r>
            <a:r>
              <a:rPr lang="zh-CN" altLang="en-US" sz="1200" dirty="0" smtClean="0">
                <a:latin typeface="微软雅黑" panose="020B0503020204020204" pitchFamily="34" charset="-122"/>
                <a:ea typeface="微软雅黑" panose="020B0503020204020204" pitchFamily="34" charset="-122"/>
              </a:rPr>
              <a:t>为形参，</a:t>
            </a:r>
            <a:r>
              <a:rPr lang="en-US" altLang="zh-CN" sz="1200" dirty="0" smtClean="0">
                <a:latin typeface="微软雅黑" panose="020B0503020204020204" pitchFamily="34" charset="-122"/>
                <a:ea typeface="微软雅黑" panose="020B0503020204020204" pitchFamily="34" charset="-122"/>
              </a:rPr>
              <a:t>n&gt;=1, n</a:t>
            </a:r>
            <a:r>
              <a:rPr lang="zh-CN" altLang="en-US" sz="1200" dirty="0" smtClean="0">
                <a:latin typeface="微软雅黑" panose="020B0503020204020204" pitchFamily="34" charset="-122"/>
                <a:ea typeface="微软雅黑" panose="020B0503020204020204" pitchFamily="34" charset="-122"/>
              </a:rPr>
              <a:t>为整数，</a:t>
            </a:r>
            <a:r>
              <a:rPr lang="en-US" altLang="zh-CN" sz="1200" dirty="0" smtClean="0">
                <a:latin typeface="微软雅黑" panose="020B0503020204020204" pitchFamily="34" charset="-122"/>
                <a:ea typeface="微软雅黑" panose="020B0503020204020204" pitchFamily="34" charset="-122"/>
              </a:rPr>
              <a:t>n</a:t>
            </a:r>
            <a:r>
              <a:rPr lang="zh-CN" altLang="en-US" sz="1200" dirty="0" smtClean="0">
                <a:latin typeface="微软雅黑" panose="020B0503020204020204" pitchFamily="34" charset="-122"/>
                <a:ea typeface="微软雅黑" panose="020B0503020204020204" pitchFamily="34" charset="-122"/>
              </a:rPr>
              <a:t>也可以取到）。</a:t>
            </a:r>
            <a:endParaRPr lang="zh-CN" altLang="en-US" sz="1200"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28866" y="2006918"/>
            <a:ext cx="7488832" cy="26289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32239" y="1517386"/>
            <a:ext cx="2844048" cy="2246769"/>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掌握函数的基本使用</a:t>
            </a:r>
            <a:endParaRPr lang="en-US" altLang="zh-CN" sz="1400" dirty="0" smtClean="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 知道函数嵌套调用的使用方式</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能够区分变量作用域</a:t>
            </a:r>
            <a:r>
              <a:rPr sz="1400" dirty="0">
                <a:latin typeface="微软雅黑" panose="020B0503020204020204" pitchFamily="34" charset="-122"/>
                <a:ea typeface="微软雅黑" panose="020B0503020204020204" pitchFamily="34" charset="-122"/>
              </a:rPr>
              <a:t>	</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知道函数返回值的使用方式</a:t>
            </a:r>
            <a:endParaRPr lang="en-US" altLang="zh-CN" sz="1400" dirty="0" smtClean="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能够正确定义函数的参数</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补充</a:t>
            </a:r>
            <a:r>
              <a:rPr lang="en-US" altLang="zh-CN">
                <a:solidFill>
                  <a:schemeClr val="accent1"/>
                </a:solidFill>
              </a:rPr>
              <a:t>:</a:t>
            </a:r>
            <a:r>
              <a:rPr lang="zh-CN" altLang="en-US">
                <a:solidFill>
                  <a:schemeClr val="accent1"/>
                </a:solidFill>
              </a:rPr>
              <a:t>函数练习</a:t>
            </a:r>
            <a:endParaRPr lang="zh-CN" altLang="en-US">
              <a:solidFill>
                <a:schemeClr val="accent1"/>
              </a:solidFill>
            </a:endParaRPr>
          </a:p>
        </p:txBody>
      </p:sp>
      <p:sp>
        <p:nvSpPr>
          <p:cNvPr id="3" name="内容占位符 2"/>
          <p:cNvSpPr>
            <a:spLocks noGrp="1"/>
          </p:cNvSpPr>
          <p:nvPr>
            <p:ph idx="1"/>
          </p:nvPr>
        </p:nvSpPr>
        <p:spPr>
          <a:xfrm>
            <a:off x="628650" y="1369219"/>
            <a:ext cx="7886700" cy="3263504"/>
          </a:xfrm>
        </p:spPr>
        <p:txBody>
          <a:bodyPr/>
          <a:p>
            <a:pPr marL="0" indent="0">
              <a:buNone/>
            </a:pPr>
            <a:r>
              <a:rPr lang="zh-CN" altLang="en-US" sz="1800">
                <a:latin typeface="华文宋体" panose="02010600040101010101" charset="-122"/>
                <a:ea typeface="华文宋体" panose="02010600040101010101" charset="-122"/>
              </a:rPr>
              <a:t>需求</a:t>
            </a:r>
            <a:r>
              <a:rPr lang="en-US" altLang="zh-CN" sz="1800">
                <a:latin typeface="华文宋体" panose="02010600040101010101" charset="-122"/>
                <a:ea typeface="华文宋体" panose="02010600040101010101" charset="-122"/>
              </a:rPr>
              <a:t>:</a:t>
            </a:r>
            <a:endParaRPr lang="en-US" altLang="zh-CN" sz="1800">
              <a:latin typeface="华文宋体" panose="02010600040101010101" charset="-122"/>
              <a:ea typeface="华文宋体" panose="02010600040101010101" charset="-122"/>
            </a:endParaRPr>
          </a:p>
          <a:p>
            <a:pPr marL="0" indent="0">
              <a:buNone/>
            </a:pPr>
            <a:r>
              <a:rPr lang="en-US" altLang="zh-CN" sz="1800">
                <a:latin typeface="华文宋体" panose="02010600040101010101" charset="-122"/>
                <a:ea typeface="华文宋体" panose="02010600040101010101" charset="-122"/>
              </a:rPr>
              <a:t>任意给出</a:t>
            </a:r>
            <a:r>
              <a:rPr lang="zh-CN" altLang="en-US" sz="1800">
                <a:latin typeface="华文宋体" panose="02010600040101010101" charset="-122"/>
                <a:ea typeface="华文宋体" panose="02010600040101010101" charset="-122"/>
              </a:rPr>
              <a:t>两</a:t>
            </a:r>
            <a:r>
              <a:rPr lang="en-US" altLang="zh-CN" sz="1800">
                <a:latin typeface="华文宋体" panose="02010600040101010101" charset="-122"/>
                <a:ea typeface="华文宋体" panose="02010600040101010101" charset="-122"/>
              </a:rPr>
              <a:t>个数字,</a:t>
            </a:r>
            <a:r>
              <a:rPr lang="zh-CN" altLang="en-US" sz="1800">
                <a:latin typeface="华文宋体" panose="02010600040101010101" charset="-122"/>
                <a:ea typeface="华文宋体" panose="02010600040101010101" charset="-122"/>
              </a:rPr>
              <a:t>返回</a:t>
            </a:r>
            <a:r>
              <a:rPr lang="en-US" altLang="zh-CN" sz="1800">
                <a:latin typeface="华文宋体" panose="02010600040101010101" charset="-122"/>
                <a:ea typeface="华文宋体" panose="02010600040101010101" charset="-122"/>
              </a:rPr>
              <a:t>最大的数字值.</a:t>
            </a:r>
            <a:endParaRPr lang="en-US" altLang="zh-CN" sz="1800">
              <a:latin typeface="华文宋体" panose="02010600040101010101" charset="-122"/>
              <a:ea typeface="华文宋体" panose="0201060004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函数的基本使用</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函数的作用</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函数</a:t>
            </a:r>
            <a:r>
              <a:rPr lang="zh-CN" altLang="en-US" sz="1200" dirty="0" smtClean="0">
                <a:latin typeface="微软雅黑" panose="020B0503020204020204" pitchFamily="34" charset="-122"/>
                <a:ea typeface="微软雅黑" panose="020B0503020204020204" pitchFamily="34" charset="-122"/>
              </a:rPr>
              <a:t>的使用步骤</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函数</a:t>
            </a:r>
            <a:r>
              <a:rPr lang="zh-CN" altLang="en-US" sz="1200" dirty="0" smtClean="0">
                <a:latin typeface="微软雅黑" panose="020B0503020204020204" pitchFamily="34" charset="-122"/>
                <a:ea typeface="微软雅黑" panose="020B0503020204020204" pitchFamily="34" charset="-122"/>
              </a:rPr>
              <a:t>的参数的作用</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函数的返回值作用</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函数的说明文档</a:t>
            </a:r>
            <a:endParaRPr lang="zh-CN" altLang="en-US" sz="1200" dirty="0" smtClean="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1976823" cy="52322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了解函数的说明文档</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1.</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5</a:t>
            </a:r>
            <a:r>
              <a:rPr lang="en-US" altLang="en-GB" b="1" dirty="0" smtClean="0">
                <a:solidFill>
                  <a:srgbClr val="404040"/>
                </a:solidFill>
                <a:latin typeface="微软雅黑" panose="020B0503020204020204" pitchFamily="34" charset="-122"/>
                <a:ea typeface="微软雅黑" panose="020B0503020204020204" pitchFamily="34" charset="-122"/>
              </a:rPr>
              <a:t>.1 </a:t>
            </a:r>
            <a:r>
              <a:rPr lang="zh-CN" altLang="en-US" b="1" dirty="0" smtClean="0">
                <a:solidFill>
                  <a:srgbClr val="404040"/>
                </a:solidFill>
                <a:latin typeface="微软雅黑" panose="020B0503020204020204" pitchFamily="34" charset="-122"/>
                <a:ea typeface="微软雅黑" panose="020B0503020204020204" pitchFamily="34" charset="-122"/>
              </a:rPr>
              <a:t>函数的说明文档</a:t>
            </a:r>
            <a:r>
              <a:rPr lang="en-US" altLang="zh-CN" b="1" dirty="0" smtClean="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7886"/>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什么是函数的说明文档</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1.</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定义函数的说明文档</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115616" y="1675301"/>
            <a:ext cx="6728356" cy="812530"/>
          </a:xfrm>
          <a:prstGeom prst="rect">
            <a:avLst/>
          </a:prstGeom>
        </p:spPr>
        <p:txBody>
          <a:bodyPr wrap="square">
            <a:spAutoFit/>
          </a:bodyPr>
          <a:lstStyle/>
          <a:p>
            <a:pPr>
              <a:lnSpc>
                <a:spcPct val="130000"/>
              </a:lnSpc>
            </a:pPr>
            <a:r>
              <a:rPr lang="en-US" altLang="zh-CN" sz="1200" dirty="0" err="1" smtClean="0">
                <a:latin typeface="微软雅黑" panose="020B0503020204020204" pitchFamily="34" charset="-122"/>
                <a:ea typeface="微软雅黑" panose="020B0503020204020204" pitchFamily="34" charset="-122"/>
              </a:rPr>
              <a:t>def</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函数名</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参数</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a:solidFill>
                  <a:schemeClr val="tx1"/>
                </a:solidFill>
                <a:latin typeface="微软雅黑" panose="020B0503020204020204" pitchFamily="34" charset="-122"/>
                <a:ea typeface="微软雅黑" panose="020B0503020204020204" pitchFamily="34" charset="-122"/>
              </a:rPr>
              <a:t> </a:t>
            </a:r>
            <a:r>
              <a:rPr lang="zh-CN" altLang="en-US" sz="1200" dirty="0" smtClean="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函数说明文档位置</a:t>
            </a:r>
            <a:r>
              <a:rPr lang="en-US" altLang="zh-CN" sz="1200" dirty="0" smtClean="0">
                <a:solidFill>
                  <a:schemeClr val="tx1"/>
                </a:solidFill>
                <a:latin typeface="微软雅黑" panose="020B0503020204020204" pitchFamily="34" charset="-122"/>
                <a:ea typeface="微软雅黑" panose="020B0503020204020204" pitchFamily="34" charset="-122"/>
              </a:rPr>
              <a:t> ”””</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       pass</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 name="TextBox 6"/>
          <p:cNvSpPr txBox="1">
            <a:spLocks noChangeArrowheads="1"/>
          </p:cNvSpPr>
          <p:nvPr/>
        </p:nvSpPr>
        <p:spPr bwMode="auto">
          <a:xfrm>
            <a:off x="841374" y="2737554"/>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查看函数的说明文档</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331640" y="3280967"/>
            <a:ext cx="6728356" cy="332399"/>
          </a:xfrm>
          <a:prstGeom prst="rect">
            <a:avLst/>
          </a:prstGeom>
        </p:spPr>
        <p:txBody>
          <a:bodyPr wrap="square">
            <a:spAutoFit/>
          </a:bodyPr>
          <a:lstStyle/>
          <a:p>
            <a:pPr>
              <a:lnSpc>
                <a:spcPct val="130000"/>
              </a:lnSpc>
            </a:pPr>
            <a:r>
              <a:rPr lang="en-US" altLang="zh-CN" sz="1200" dirty="0" smtClean="0">
                <a:latin typeface="微软雅黑" panose="020B0503020204020204" pitchFamily="34" charset="-122"/>
                <a:ea typeface="微软雅黑" panose="020B0503020204020204" pitchFamily="34" charset="-122"/>
              </a:rPr>
              <a:t>help(</a:t>
            </a:r>
            <a:r>
              <a:rPr lang="zh-CN" altLang="en-US" sz="1200" dirty="0" smtClean="0">
                <a:latin typeface="微软雅黑" panose="020B0503020204020204" pitchFamily="34" charset="-122"/>
                <a:ea typeface="微软雅黑" panose="020B0503020204020204" pitchFamily="34" charset="-122"/>
              </a:rPr>
              <a:t>函数名</a:t>
            </a:r>
            <a:r>
              <a:rPr lang="en-US" altLang="zh-CN" sz="1200" dirty="0" smtClean="0">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1.</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知识检测</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833060" y="2523425"/>
            <a:ext cx="6728356" cy="332399"/>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函数的说明文档，也叫</a:t>
            </a:r>
            <a:r>
              <a:rPr lang="en-US" altLang="zh-CN" sz="1200" dirty="0" smtClean="0">
                <a:solidFill>
                  <a:schemeClr val="tx1"/>
                </a:solidFill>
                <a:latin typeface="微软雅黑" panose="020B0503020204020204" pitchFamily="34" charset="-122"/>
                <a:ea typeface="微软雅黑" panose="020B0503020204020204" pitchFamily="34" charset="-122"/>
              </a:rPr>
              <a:t>______________</a:t>
            </a:r>
            <a:r>
              <a:rPr lang="zh-CN" altLang="en-US" sz="1200" dirty="0" smtClean="0">
                <a:latin typeface="微软雅黑" panose="020B0503020204020204" pitchFamily="34" charset="-122"/>
                <a:ea typeface="微软雅黑" panose="020B0503020204020204" pitchFamily="34" charset="-122"/>
              </a:rPr>
              <a:t>，可以帮助我们快速了解一个函数的</a:t>
            </a:r>
            <a:r>
              <a:rPr lang="en-US" altLang="zh-CN" sz="1200" dirty="0" smtClean="0">
                <a:latin typeface="微软雅黑" panose="020B0503020204020204" pitchFamily="34" charset="-122"/>
                <a:ea typeface="微软雅黑" panose="020B0503020204020204" pitchFamily="34" charset="-122"/>
              </a:rPr>
              <a:t>_____________</a:t>
            </a:r>
            <a:r>
              <a:rPr lang="zh-CN" altLang="en-US" sz="1200" dirty="0" smtClean="0">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857918"/>
            <a:ext cx="2159566" cy="307777"/>
          </a:xfrm>
          <a:prstGeom prst="rect">
            <a:avLst/>
          </a:prstGeom>
          <a:noFill/>
        </p:spPr>
        <p:txBody>
          <a:bodyPr wrap="none" rtlCol="0">
            <a:spAutoFit/>
          </a:bodyPr>
          <a:lstStyle/>
          <a:p>
            <a:pPr fontAlgn="auto">
              <a:spcBef>
                <a:spcPts val="0"/>
              </a:spcBef>
              <a:spcAft>
                <a:spcPts val="0"/>
              </a:spcAft>
            </a:pPr>
            <a:r>
              <a:rPr kumimoji="1" lang="zh-CN" altLang="en-US" sz="1400" b="1" dirty="0" smtClean="0">
                <a:solidFill>
                  <a:srgbClr val="FF0000"/>
                </a:solidFill>
                <a:latin typeface="微软雅黑" panose="020B0503020204020204" pitchFamily="34" charset="-122"/>
                <a:ea typeface="微软雅黑" panose="020B0503020204020204" pitchFamily="34" charset="-122"/>
              </a:rPr>
              <a:t>什么是函数的说明文档？</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1.</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答案解析</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833060" y="2523425"/>
            <a:ext cx="6728356" cy="332399"/>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函数的说明文档，也叫</a:t>
            </a:r>
            <a:r>
              <a:rPr lang="zh-CN" altLang="en-US" sz="1200" dirty="0" smtClean="0">
                <a:solidFill>
                  <a:srgbClr val="FF0000"/>
                </a:solidFill>
                <a:latin typeface="微软雅黑" panose="020B0503020204020204" pitchFamily="34" charset="-122"/>
                <a:ea typeface="微软雅黑" panose="020B0503020204020204" pitchFamily="34" charset="-122"/>
              </a:rPr>
              <a:t>函数的文档说明</a:t>
            </a:r>
            <a:r>
              <a:rPr lang="zh-CN" altLang="en-US" sz="1200" dirty="0" smtClean="0">
                <a:latin typeface="微软雅黑" panose="020B0503020204020204" pitchFamily="34" charset="-122"/>
                <a:ea typeface="微软雅黑" panose="020B0503020204020204" pitchFamily="34" charset="-122"/>
              </a:rPr>
              <a:t>，可以帮助我们快速了解一个函数的</a:t>
            </a:r>
            <a:r>
              <a:rPr lang="zh-CN" altLang="en-US" sz="1200" dirty="0" smtClean="0">
                <a:solidFill>
                  <a:srgbClr val="FF0000"/>
                </a:solidFill>
                <a:latin typeface="微软雅黑" panose="020B0503020204020204" pitchFamily="34" charset="-122"/>
                <a:ea typeface="微软雅黑" panose="020B0503020204020204" pitchFamily="34" charset="-122"/>
              </a:rPr>
              <a:t>作用</a:t>
            </a:r>
            <a:r>
              <a:rPr lang="zh-CN" altLang="en-US" sz="1200" dirty="0" smtClean="0">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857918"/>
            <a:ext cx="2159566" cy="307777"/>
          </a:xfrm>
          <a:prstGeom prst="rect">
            <a:avLst/>
          </a:prstGeom>
          <a:noFill/>
        </p:spPr>
        <p:txBody>
          <a:bodyPr wrap="none" rtlCol="0">
            <a:spAutoFit/>
          </a:bodyPr>
          <a:lstStyle/>
          <a:p>
            <a:pPr fontAlgn="auto">
              <a:spcBef>
                <a:spcPts val="0"/>
              </a:spcBef>
              <a:spcAft>
                <a:spcPts val="0"/>
              </a:spcAft>
            </a:pPr>
            <a:r>
              <a:rPr kumimoji="1" lang="zh-CN" altLang="en-US" sz="1400" b="1" dirty="0" smtClean="0">
                <a:solidFill>
                  <a:srgbClr val="FF0000"/>
                </a:solidFill>
                <a:latin typeface="微软雅黑" panose="020B0503020204020204" pitchFamily="34" charset="-122"/>
                <a:ea typeface="微软雅黑" panose="020B0503020204020204" pitchFamily="34" charset="-122"/>
              </a:rPr>
              <a:t>什么是函数的说明文档？</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函数嵌套</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函数嵌套调用认识</a:t>
            </a:r>
            <a:endParaRPr lang="en-US" altLang="zh-CN" sz="1200" dirty="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函数嵌套调用应用</a:t>
            </a:r>
            <a:endParaRPr lang="zh-CN" altLang="en-US" sz="12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747868" cy="52322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了解函数嵌套的基本使用形式</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函数嵌套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2205"/>
            <a:ext cx="415671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6</a:t>
            </a:r>
            <a:r>
              <a:rPr lang="en-US" altLang="zh-CN" b="1" dirty="0" smtClean="0">
                <a:solidFill>
                  <a:srgbClr val="404040"/>
                </a:solidFill>
                <a:latin typeface="微软雅黑" panose="020B0503020204020204" pitchFamily="34" charset="-122"/>
                <a:ea typeface="微软雅黑" panose="020B0503020204020204" pitchFamily="34" charset="-122"/>
              </a:rPr>
              <a:t>.1 </a:t>
            </a:r>
            <a:r>
              <a:rPr lang="zh-CN" altLang="en-US" b="1" dirty="0" smtClean="0">
                <a:solidFill>
                  <a:srgbClr val="404040"/>
                </a:solidFill>
                <a:latin typeface="微软雅黑" panose="020B0503020204020204" pitchFamily="34" charset="-122"/>
                <a:ea typeface="微软雅黑" panose="020B0503020204020204" pitchFamily="34" charset="-122"/>
              </a:rPr>
              <a:t>函数嵌套调用</a:t>
            </a:r>
            <a:r>
              <a:rPr lang="en-US" altLang="en-GB" b="1" dirty="0" smtClean="0">
                <a:solidFill>
                  <a:srgbClr val="404040"/>
                </a:solidFill>
                <a:latin typeface="微软雅黑" panose="020B0503020204020204" pitchFamily="34" charset="-122"/>
                <a:ea typeface="微软雅黑" panose="020B0503020204020204" pitchFamily="34" charset="-122"/>
              </a:rPr>
              <a:t>-</a:t>
            </a:r>
            <a:r>
              <a:rPr lang="zh-CN" altLang="en-US" b="1" dirty="0">
                <a:solidFill>
                  <a:srgbClr val="404040"/>
                </a:solidFill>
                <a:latin typeface="微软雅黑" panose="020B0503020204020204" pitchFamily="34" charset="-122"/>
                <a:ea typeface="微软雅黑" panose="020B0503020204020204" pitchFamily="34" charset="-122"/>
              </a:rPr>
              <a:t>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7886"/>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什么是函数嵌套调用</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函数的基本使用</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函数的作用</a:t>
            </a:r>
            <a:endParaRPr lang="en-US" altLang="zh-CN" sz="1200" dirty="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函数</a:t>
            </a:r>
            <a:r>
              <a:rPr lang="zh-CN" altLang="en-US" sz="1200" dirty="0" smtClean="0">
                <a:latin typeface="微软雅黑" panose="020B0503020204020204" pitchFamily="34" charset="-122"/>
                <a:ea typeface="微软雅黑" panose="020B0503020204020204" pitchFamily="34" charset="-122"/>
              </a:rPr>
              <a:t>的使用步骤</a:t>
            </a:r>
            <a:endParaRPr lang="en-US" altLang="zh-CN" sz="1200" dirty="0" smtClean="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函数的参数作用</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函数的返回值作用</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函数的说明文档</a:t>
            </a:r>
            <a:endParaRPr lang="zh-CN" altLang="en-US" sz="1200" dirty="0" smtClean="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函数嵌套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知识检测</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1923678"/>
            <a:ext cx="6728356" cy="332399"/>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所谓的函数嵌套调用指的是</a:t>
            </a:r>
            <a:r>
              <a:rPr lang="en-US" altLang="zh-CN" sz="1200" dirty="0" smtClean="0">
                <a:latin typeface="微软雅黑" panose="020B0503020204020204" pitchFamily="34" charset="-122"/>
                <a:ea typeface="微软雅黑" panose="020B0503020204020204" pitchFamily="34" charset="-122"/>
              </a:rPr>
              <a:t>_____________</a:t>
            </a:r>
            <a:r>
              <a:rPr lang="zh-CN" altLang="en-US" sz="1200" dirty="0" smtClean="0">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函数嵌套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答案解析</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1923678"/>
            <a:ext cx="6728356" cy="332399"/>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所谓的函数嵌套调用指的是：</a:t>
            </a:r>
            <a:r>
              <a:rPr lang="zh-CN" altLang="en-US" sz="1200" dirty="0" smtClean="0">
                <a:solidFill>
                  <a:srgbClr val="FF0000"/>
                </a:solidFill>
                <a:latin typeface="微软雅黑" panose="020B0503020204020204" pitchFamily="34" charset="-122"/>
                <a:ea typeface="微软雅黑" panose="020B0503020204020204" pitchFamily="34" charset="-122"/>
              </a:rPr>
              <a:t>一个函数里面又调用了另一个函数</a:t>
            </a:r>
            <a:r>
              <a:rPr lang="zh-CN" altLang="en-US" sz="1200" dirty="0" smtClean="0">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函数嵌套</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a:latin typeface="微软雅黑" panose="020B0503020204020204" pitchFamily="34" charset="-122"/>
                <a:ea typeface="微软雅黑" panose="020B0503020204020204" pitchFamily="34" charset="-122"/>
              </a:rPr>
              <a:t>函数嵌套</a:t>
            </a:r>
            <a:r>
              <a:rPr lang="zh-CN" altLang="en-US" sz="1200" dirty="0" smtClean="0">
                <a:latin typeface="微软雅黑" panose="020B0503020204020204" pitchFamily="34" charset="-122"/>
                <a:ea typeface="微软雅黑" panose="020B0503020204020204" pitchFamily="34" charset="-122"/>
              </a:rPr>
              <a:t>调用认识</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函数嵌套调用应用</a:t>
            </a:r>
            <a:endParaRPr lang="zh-CN" altLang="en-US" sz="1200"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387466" cy="52322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能够利用函数嵌套调用简化代码开发</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函数嵌套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595959"/>
                </a:solidFill>
                <a:latin typeface="微软雅黑" panose="020B0503020204020204" pitchFamily="34" charset="-122"/>
                <a:ea typeface="微软雅黑" panose="020B0503020204020204" pitchFamily="34" charset="-122"/>
              </a:rPr>
              <a:t>7</a:t>
            </a:r>
            <a:r>
              <a:rPr lang="en-US" altLang="zh-CN" b="1" dirty="0" smtClean="0">
                <a:solidFill>
                  <a:srgbClr val="595959"/>
                </a:solidFill>
                <a:latin typeface="微软雅黑" panose="020B0503020204020204" pitchFamily="34" charset="-122"/>
                <a:ea typeface="微软雅黑" panose="020B0503020204020204" pitchFamily="34" charset="-122"/>
              </a:rPr>
              <a:t>.1 </a:t>
            </a:r>
            <a:r>
              <a:rPr lang="zh-CN" altLang="en-US" b="1" dirty="0" smtClean="0">
                <a:solidFill>
                  <a:srgbClr val="595959"/>
                </a:solidFill>
                <a:latin typeface="微软雅黑" panose="020B0503020204020204" pitchFamily="34" charset="-122"/>
                <a:ea typeface="微软雅黑" panose="020B0503020204020204" pitchFamily="34" charset="-122"/>
              </a:rPr>
              <a:t>打印横线</a:t>
            </a:r>
            <a:r>
              <a:rPr lang="en-US" altLang="zh-CN" b="1" dirty="0" smtClean="0">
                <a:solidFill>
                  <a:srgbClr val="595959"/>
                </a:solidFill>
                <a:latin typeface="微软雅黑" panose="020B0503020204020204" pitchFamily="34" charset="-122"/>
                <a:ea typeface="微软雅黑" panose="020B0503020204020204" pitchFamily="34" charset="-122"/>
              </a:rPr>
              <a:t>01-</a:t>
            </a:r>
            <a:r>
              <a:rPr lang="zh-CN" altLang="en-US" b="1" dirty="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
        <p:nvSpPr>
          <p:cNvPr id="2" name="云形 1"/>
          <p:cNvSpPr/>
          <p:nvPr/>
        </p:nvSpPr>
        <p:spPr>
          <a:xfrm>
            <a:off x="2051720" y="1995686"/>
            <a:ext cx="3096344" cy="2160240"/>
          </a:xfrm>
          <a:prstGeom prst="cloud">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2843808" y="2787774"/>
            <a:ext cx="1242648" cy="707886"/>
          </a:xfrm>
          <a:prstGeom prst="rect">
            <a:avLst/>
          </a:prstGeom>
          <a:noFill/>
        </p:spPr>
        <p:txBody>
          <a:bodyPr wrap="none" rtlCol="0">
            <a:spAutoFit/>
          </a:bodyPr>
          <a:lstStyle/>
          <a:p>
            <a:pPr fontAlgn="auto">
              <a:spcBef>
                <a:spcPts val="0"/>
              </a:spcBef>
              <a:spcAft>
                <a:spcPts val="0"/>
              </a:spcAft>
            </a:pPr>
            <a:r>
              <a:rPr kumimoji="1" lang="zh-CN" altLang="en-US" sz="4000" dirty="0" smtClean="0">
                <a:solidFill>
                  <a:schemeClr val="tx1">
                    <a:lumMod val="65000"/>
                    <a:lumOff val="35000"/>
                  </a:schemeClr>
                </a:solidFill>
                <a:latin typeface="翩翩体-简" panose="03000300000000000000" charset="-122"/>
                <a:ea typeface="翩翩体-简" panose="03000300000000000000" charset="-122"/>
                <a:cs typeface="翩翩体-简" panose="03000300000000000000" charset="-122"/>
              </a:rPr>
              <a:t>开始</a:t>
            </a:r>
            <a:endParaRPr kumimoji="1" lang="zh-CN" altLang="en-US" sz="4000" dirty="0">
              <a:solidFill>
                <a:schemeClr val="tx1">
                  <a:lumMod val="65000"/>
                  <a:lumOff val="35000"/>
                </a:schemeClr>
              </a:solidFill>
              <a:latin typeface="翩翩体-简" panose="03000300000000000000" charset="-122"/>
              <a:ea typeface="翩翩体-简" panose="03000300000000000000" charset="-122"/>
              <a:cs typeface="翩翩体-简" panose="03000300000000000000"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函数嵌套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7.2 </a:t>
            </a:r>
            <a:r>
              <a:rPr lang="zh-CN" altLang="en-US" b="1" dirty="0" smtClean="0">
                <a:solidFill>
                  <a:srgbClr val="595959"/>
                </a:solidFill>
                <a:latin typeface="微软雅黑" panose="020B0503020204020204" pitchFamily="34" charset="-122"/>
                <a:ea typeface="微软雅黑" panose="020B0503020204020204" pitchFamily="34" charset="-122"/>
              </a:rPr>
              <a:t>打印横线</a:t>
            </a:r>
            <a:r>
              <a:rPr lang="en-US" altLang="zh-CN" b="1" dirty="0" smtClean="0">
                <a:solidFill>
                  <a:srgbClr val="595959"/>
                </a:solidFill>
                <a:latin typeface="微软雅黑" panose="020B0503020204020204" pitchFamily="34" charset="-122"/>
                <a:ea typeface="微软雅黑" panose="020B0503020204020204" pitchFamily="34" charset="-122"/>
              </a:rPr>
              <a:t>02-</a:t>
            </a:r>
            <a:r>
              <a:rPr lang="zh-CN" altLang="en-US" b="1" dirty="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
        <p:nvSpPr>
          <p:cNvPr id="6" name="云形 5"/>
          <p:cNvSpPr/>
          <p:nvPr/>
        </p:nvSpPr>
        <p:spPr>
          <a:xfrm>
            <a:off x="2051720" y="1995686"/>
            <a:ext cx="3096344" cy="2160240"/>
          </a:xfrm>
          <a:prstGeom prst="cloud">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2961736" y="2721863"/>
            <a:ext cx="1276311" cy="707886"/>
          </a:xfrm>
          <a:prstGeom prst="rect">
            <a:avLst/>
          </a:prstGeom>
          <a:noFill/>
        </p:spPr>
        <p:txBody>
          <a:bodyPr wrap="none" rtlCol="0">
            <a:spAutoFit/>
          </a:bodyPr>
          <a:lstStyle/>
          <a:p>
            <a:pPr fontAlgn="auto">
              <a:spcBef>
                <a:spcPts val="0"/>
              </a:spcBef>
              <a:spcAft>
                <a:spcPts val="0"/>
              </a:spcAft>
            </a:pPr>
            <a:r>
              <a:rPr kumimoji="1" lang="en-US" altLang="zh-CN" sz="4000" smtClean="0">
                <a:solidFill>
                  <a:schemeClr val="tx1">
                    <a:lumMod val="65000"/>
                    <a:lumOff val="35000"/>
                  </a:schemeClr>
                </a:solidFill>
                <a:latin typeface="娃娃体-简" panose="040B0500000000000000" charset="-122"/>
                <a:ea typeface="娃娃体-简" panose="040B0500000000000000" charset="-122"/>
                <a:cs typeface="娃娃体-简" panose="040B0500000000000000" charset="-122"/>
              </a:rPr>
              <a:t>Over</a:t>
            </a:r>
            <a:endParaRPr kumimoji="1" lang="zh-CN" altLang="en-US" sz="4000" dirty="0">
              <a:solidFill>
                <a:schemeClr val="tx1">
                  <a:lumMod val="65000"/>
                  <a:lumOff val="35000"/>
                </a:schemeClr>
              </a:solidFill>
              <a:latin typeface="娃娃体-简" panose="040B0500000000000000" charset="-122"/>
              <a:ea typeface="娃娃体-简" panose="040B0500000000000000" charset="-122"/>
              <a:cs typeface="娃娃体-简" panose="040B0500000000000000"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函数嵌套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7.3 </a:t>
            </a:r>
            <a:r>
              <a:rPr lang="zh-CN" altLang="en-US" b="1" dirty="0" smtClean="0">
                <a:solidFill>
                  <a:srgbClr val="595959"/>
                </a:solidFill>
                <a:latin typeface="微软雅黑" panose="020B0503020204020204" pitchFamily="34" charset="-122"/>
                <a:ea typeface="微软雅黑" panose="020B0503020204020204" pitchFamily="34" charset="-122"/>
              </a:rPr>
              <a:t>打印函数</a:t>
            </a:r>
            <a:r>
              <a:rPr lang="en-US" altLang="zh-CN" b="1" dirty="0" smtClean="0">
                <a:solidFill>
                  <a:srgbClr val="595959"/>
                </a:solidFill>
                <a:latin typeface="微软雅黑" panose="020B0503020204020204" pitchFamily="34" charset="-122"/>
                <a:ea typeface="微软雅黑" panose="020B0503020204020204" pitchFamily="34" charset="-122"/>
              </a:rPr>
              <a:t>01-</a:t>
            </a:r>
            <a:r>
              <a:rPr lang="zh-CN" altLang="en-US" b="1" dirty="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
        <p:nvSpPr>
          <p:cNvPr id="5" name="矩形 4"/>
          <p:cNvSpPr/>
          <p:nvPr/>
        </p:nvSpPr>
        <p:spPr>
          <a:xfrm>
            <a:off x="1337903" y="2067694"/>
            <a:ext cx="6468194" cy="1323439"/>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如何定义求三个数的和的函数</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函数嵌套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7.4 </a:t>
            </a:r>
            <a:r>
              <a:rPr lang="zh-CN" altLang="en-US" b="1" dirty="0" smtClean="0">
                <a:solidFill>
                  <a:srgbClr val="595959"/>
                </a:solidFill>
                <a:latin typeface="微软雅黑" panose="020B0503020204020204" pitchFamily="34" charset="-122"/>
                <a:ea typeface="微软雅黑" panose="020B0503020204020204" pitchFamily="34" charset="-122"/>
              </a:rPr>
              <a:t>打印函数</a:t>
            </a:r>
            <a:r>
              <a:rPr lang="en-US" altLang="zh-CN" b="1" dirty="0" smtClean="0">
                <a:solidFill>
                  <a:srgbClr val="595959"/>
                </a:solidFill>
                <a:latin typeface="微软雅黑" panose="020B0503020204020204" pitchFamily="34" charset="-122"/>
                <a:ea typeface="微软雅黑" panose="020B0503020204020204" pitchFamily="34" charset="-122"/>
              </a:rPr>
              <a:t>02-</a:t>
            </a:r>
            <a:r>
              <a:rPr lang="zh-CN" altLang="en-US" b="1" dirty="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
        <p:nvSpPr>
          <p:cNvPr id="5" name="矩形 4"/>
          <p:cNvSpPr/>
          <p:nvPr/>
        </p:nvSpPr>
        <p:spPr>
          <a:xfrm>
            <a:off x="1337903" y="2067694"/>
            <a:ext cx="6468194" cy="1323439"/>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利用之前的求和函数如何实现求平均值的函数</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函数嵌套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课堂练习</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1923678"/>
            <a:ext cx="6728356" cy="572464"/>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定义两个函数：函数</a:t>
            </a:r>
            <a:r>
              <a:rPr lang="en-US" altLang="zh-CN" sz="1200" dirty="0" smtClean="0">
                <a:latin typeface="微软雅黑" panose="020B0503020204020204" pitchFamily="34" charset="-122"/>
                <a:ea typeface="微软雅黑" panose="020B0503020204020204" pitchFamily="34" charset="-122"/>
              </a:rPr>
              <a:t>A</a:t>
            </a:r>
            <a:r>
              <a:rPr lang="zh-CN" altLang="en-US" sz="1200" dirty="0" smtClean="0">
                <a:latin typeface="微软雅黑" panose="020B0503020204020204" pitchFamily="34" charset="-122"/>
                <a:ea typeface="微软雅黑" panose="020B0503020204020204" pitchFamily="34" charset="-122"/>
              </a:rPr>
              <a:t>实现随机返回</a:t>
            </a:r>
            <a:r>
              <a:rPr lang="en-US" altLang="zh-CN" sz="1200" dirty="0" smtClean="0">
                <a:latin typeface="微软雅黑" panose="020B0503020204020204" pitchFamily="34" charset="-122"/>
                <a:ea typeface="微软雅黑" panose="020B0503020204020204" pitchFamily="34" charset="-122"/>
              </a:rPr>
              <a:t>1-9</a:t>
            </a:r>
            <a:r>
              <a:rPr lang="zh-CN" altLang="en-US" sz="1200" dirty="0" smtClean="0">
                <a:latin typeface="微软雅黑" panose="020B0503020204020204" pitchFamily="34" charset="-122"/>
                <a:ea typeface="微软雅黑" panose="020B0503020204020204" pitchFamily="34" charset="-122"/>
              </a:rPr>
              <a:t>之间的某个数字</a:t>
            </a:r>
            <a:r>
              <a:rPr lang="en-US" altLang="zh-CN" sz="1200" dirty="0" smtClean="0">
                <a:latin typeface="微软雅黑" panose="020B0503020204020204" pitchFamily="34" charset="-122"/>
                <a:ea typeface="微软雅黑" panose="020B0503020204020204" pitchFamily="34" charset="-122"/>
              </a:rPr>
              <a:t>m</a:t>
            </a:r>
            <a:r>
              <a:rPr lang="zh-CN" altLang="en-US" sz="1200" dirty="0" smtClean="0">
                <a:latin typeface="微软雅黑" panose="020B0503020204020204" pitchFamily="34" charset="-122"/>
                <a:ea typeface="微软雅黑" panose="020B0503020204020204" pitchFamily="34" charset="-122"/>
              </a:rPr>
              <a:t>，函数</a:t>
            </a:r>
            <a:r>
              <a:rPr lang="en-US" altLang="zh-CN" sz="1200" dirty="0" smtClean="0">
                <a:latin typeface="微软雅黑" panose="020B0503020204020204" pitchFamily="34" charset="-122"/>
                <a:ea typeface="微软雅黑" panose="020B0503020204020204" pitchFamily="34" charset="-122"/>
              </a:rPr>
              <a:t>B</a:t>
            </a:r>
            <a:r>
              <a:rPr lang="zh-CN" altLang="en-US" sz="1200" dirty="0" smtClean="0">
                <a:latin typeface="微软雅黑" panose="020B0503020204020204" pitchFamily="34" charset="-122"/>
                <a:ea typeface="微软雅黑" panose="020B0503020204020204" pitchFamily="34" charset="-122"/>
              </a:rPr>
              <a:t>利用函数</a:t>
            </a:r>
            <a:r>
              <a:rPr lang="en-US" altLang="zh-CN" sz="1200" dirty="0" smtClean="0">
                <a:latin typeface="微软雅黑" panose="020B0503020204020204" pitchFamily="34" charset="-122"/>
                <a:ea typeface="微软雅黑" panose="020B0503020204020204" pitchFamily="34" charset="-122"/>
              </a:rPr>
              <a:t>A</a:t>
            </a:r>
            <a:r>
              <a:rPr lang="zh-CN" altLang="en-US" sz="1200" dirty="0" smtClean="0">
                <a:latin typeface="微软雅黑" panose="020B0503020204020204" pitchFamily="34" charset="-122"/>
                <a:ea typeface="微软雅黑" panose="020B0503020204020204" pitchFamily="34" charset="-122"/>
              </a:rPr>
              <a:t>的返回值</a:t>
            </a:r>
            <a:r>
              <a:rPr lang="en-US" altLang="zh-CN" sz="1200" dirty="0" smtClean="0">
                <a:latin typeface="微软雅黑" panose="020B0503020204020204" pitchFamily="34" charset="-122"/>
                <a:ea typeface="微软雅黑" panose="020B0503020204020204" pitchFamily="34" charset="-122"/>
              </a:rPr>
              <a:t>m</a:t>
            </a:r>
            <a:r>
              <a:rPr lang="zh-CN" altLang="en-US" sz="1200" dirty="0" smtClean="0">
                <a:latin typeface="微软雅黑" panose="020B0503020204020204" pitchFamily="34" charset="-122"/>
                <a:ea typeface="微软雅黑" panose="020B0503020204020204" pitchFamily="34" charset="-122"/>
              </a:rPr>
              <a:t>，睡眠</a:t>
            </a: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time.sleep</a:t>
            </a:r>
            <a:r>
              <a:rPr lang="en-US" altLang="zh-CN" sz="1200" dirty="0" smtClean="0">
                <a:latin typeface="微软雅黑" panose="020B0503020204020204" pitchFamily="34" charset="-122"/>
                <a:ea typeface="微软雅黑" panose="020B0503020204020204" pitchFamily="34" charset="-122"/>
              </a:rPr>
              <a:t>)m</a:t>
            </a:r>
            <a:r>
              <a:rPr lang="zh-CN" altLang="en-US" sz="1200" dirty="0" smtClean="0">
                <a:latin typeface="微软雅黑" panose="020B0503020204020204" pitchFamily="34" charset="-122"/>
                <a:ea typeface="微软雅黑" panose="020B0503020204020204" pitchFamily="34" charset="-122"/>
              </a:rPr>
              <a:t>秒，然后打印：您已经睡了</a:t>
            </a:r>
            <a:r>
              <a:rPr lang="en-US" altLang="zh-CN" sz="1200" dirty="0" smtClean="0">
                <a:latin typeface="微软雅黑" panose="020B0503020204020204" pitchFamily="34" charset="-122"/>
                <a:ea typeface="微软雅黑" panose="020B0503020204020204" pitchFamily="34" charset="-122"/>
              </a:rPr>
              <a:t>m</a:t>
            </a:r>
            <a:r>
              <a:rPr lang="zh-CN" altLang="en-US" sz="1200" dirty="0" smtClean="0">
                <a:latin typeface="微软雅黑" panose="020B0503020204020204" pitchFamily="34" charset="-122"/>
                <a:ea typeface="微软雅黑" panose="020B0503020204020204" pitchFamily="34" charset="-122"/>
              </a:rPr>
              <a:t>秒，该开始工作了。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函数嵌套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答案解析</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15616" y="1555269"/>
            <a:ext cx="6728356" cy="572464"/>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定义两个函数：函数</a:t>
            </a:r>
            <a:r>
              <a:rPr lang="en-US" altLang="zh-CN" sz="1200" dirty="0" smtClean="0">
                <a:latin typeface="微软雅黑" panose="020B0503020204020204" pitchFamily="34" charset="-122"/>
                <a:ea typeface="微软雅黑" panose="020B0503020204020204" pitchFamily="34" charset="-122"/>
              </a:rPr>
              <a:t>A</a:t>
            </a:r>
            <a:r>
              <a:rPr lang="zh-CN" altLang="en-US" sz="1200" dirty="0" smtClean="0">
                <a:latin typeface="微软雅黑" panose="020B0503020204020204" pitchFamily="34" charset="-122"/>
                <a:ea typeface="微软雅黑" panose="020B0503020204020204" pitchFamily="34" charset="-122"/>
              </a:rPr>
              <a:t>实现随机返回</a:t>
            </a:r>
            <a:r>
              <a:rPr lang="en-US" altLang="zh-CN" sz="1200" dirty="0" smtClean="0">
                <a:latin typeface="微软雅黑" panose="020B0503020204020204" pitchFamily="34" charset="-122"/>
                <a:ea typeface="微软雅黑" panose="020B0503020204020204" pitchFamily="34" charset="-122"/>
              </a:rPr>
              <a:t>1-9</a:t>
            </a:r>
            <a:r>
              <a:rPr lang="zh-CN" altLang="en-US" sz="1200" dirty="0" smtClean="0">
                <a:latin typeface="微软雅黑" panose="020B0503020204020204" pitchFamily="34" charset="-122"/>
                <a:ea typeface="微软雅黑" panose="020B0503020204020204" pitchFamily="34" charset="-122"/>
              </a:rPr>
              <a:t>之间的某个数字</a:t>
            </a:r>
            <a:r>
              <a:rPr lang="en-US" altLang="zh-CN" sz="1200" dirty="0" smtClean="0">
                <a:latin typeface="微软雅黑" panose="020B0503020204020204" pitchFamily="34" charset="-122"/>
                <a:ea typeface="微软雅黑" panose="020B0503020204020204" pitchFamily="34" charset="-122"/>
              </a:rPr>
              <a:t>m</a:t>
            </a:r>
            <a:r>
              <a:rPr lang="zh-CN" altLang="en-US" sz="1200" dirty="0" smtClean="0">
                <a:latin typeface="微软雅黑" panose="020B0503020204020204" pitchFamily="34" charset="-122"/>
                <a:ea typeface="微软雅黑" panose="020B0503020204020204" pitchFamily="34" charset="-122"/>
              </a:rPr>
              <a:t>，函数</a:t>
            </a:r>
            <a:r>
              <a:rPr lang="en-US" altLang="zh-CN" sz="1200" dirty="0" smtClean="0">
                <a:latin typeface="微软雅黑" panose="020B0503020204020204" pitchFamily="34" charset="-122"/>
                <a:ea typeface="微软雅黑" panose="020B0503020204020204" pitchFamily="34" charset="-122"/>
              </a:rPr>
              <a:t>B</a:t>
            </a:r>
            <a:r>
              <a:rPr lang="zh-CN" altLang="en-US" sz="1200" dirty="0" smtClean="0">
                <a:latin typeface="微软雅黑" panose="020B0503020204020204" pitchFamily="34" charset="-122"/>
                <a:ea typeface="微软雅黑" panose="020B0503020204020204" pitchFamily="34" charset="-122"/>
              </a:rPr>
              <a:t>利用函数</a:t>
            </a:r>
            <a:r>
              <a:rPr lang="en-US" altLang="zh-CN" sz="1200" dirty="0" smtClean="0">
                <a:latin typeface="微软雅黑" panose="020B0503020204020204" pitchFamily="34" charset="-122"/>
                <a:ea typeface="微软雅黑" panose="020B0503020204020204" pitchFamily="34" charset="-122"/>
              </a:rPr>
              <a:t>A</a:t>
            </a:r>
            <a:r>
              <a:rPr lang="zh-CN" altLang="en-US" sz="1200" dirty="0" smtClean="0">
                <a:latin typeface="微软雅黑" panose="020B0503020204020204" pitchFamily="34" charset="-122"/>
                <a:ea typeface="微软雅黑" panose="020B0503020204020204" pitchFamily="34" charset="-122"/>
              </a:rPr>
              <a:t>的返回值</a:t>
            </a:r>
            <a:r>
              <a:rPr lang="en-US" altLang="zh-CN" sz="1200" dirty="0" smtClean="0">
                <a:latin typeface="微软雅黑" panose="020B0503020204020204" pitchFamily="34" charset="-122"/>
                <a:ea typeface="微软雅黑" panose="020B0503020204020204" pitchFamily="34" charset="-122"/>
              </a:rPr>
              <a:t>m</a:t>
            </a:r>
            <a:r>
              <a:rPr lang="zh-CN" altLang="en-US" sz="1200" dirty="0" smtClean="0">
                <a:latin typeface="微软雅黑" panose="020B0503020204020204" pitchFamily="34" charset="-122"/>
                <a:ea typeface="微软雅黑" panose="020B0503020204020204" pitchFamily="34" charset="-122"/>
              </a:rPr>
              <a:t>，睡眠</a:t>
            </a: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time.sleep</a:t>
            </a:r>
            <a:r>
              <a:rPr lang="en-US" altLang="zh-CN" sz="1200" dirty="0" smtClean="0">
                <a:latin typeface="微软雅黑" panose="020B0503020204020204" pitchFamily="34" charset="-122"/>
                <a:ea typeface="微软雅黑" panose="020B0503020204020204" pitchFamily="34" charset="-122"/>
              </a:rPr>
              <a:t>)m</a:t>
            </a:r>
            <a:r>
              <a:rPr lang="zh-CN" altLang="en-US" sz="1200" dirty="0" smtClean="0">
                <a:latin typeface="微软雅黑" panose="020B0503020204020204" pitchFamily="34" charset="-122"/>
                <a:ea typeface="微软雅黑" panose="020B0503020204020204" pitchFamily="34" charset="-122"/>
              </a:rPr>
              <a:t>秒，然后打印：您已经睡了</a:t>
            </a:r>
            <a:r>
              <a:rPr lang="en-US" altLang="zh-CN" sz="1200" dirty="0" smtClean="0">
                <a:latin typeface="微软雅黑" panose="020B0503020204020204" pitchFamily="34" charset="-122"/>
                <a:ea typeface="微软雅黑" panose="020B0503020204020204" pitchFamily="34" charset="-122"/>
              </a:rPr>
              <a:t>m</a:t>
            </a:r>
            <a:r>
              <a:rPr lang="zh-CN" altLang="en-US" sz="1200" dirty="0" smtClean="0">
                <a:latin typeface="微软雅黑" panose="020B0503020204020204" pitchFamily="34" charset="-122"/>
                <a:ea typeface="微软雅黑" panose="020B0503020204020204" pitchFamily="34" charset="-122"/>
              </a:rPr>
              <a:t>秒，该开始工作了。</a:t>
            </a:r>
            <a:endParaRPr lang="zh-CN" altLang="en-US" sz="1200" dirty="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371600" y="2264882"/>
            <a:ext cx="5792688" cy="23230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1670650" cy="52322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了解函数的作用</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补充</a:t>
            </a:r>
            <a:r>
              <a:rPr lang="en-US" altLang="zh-CN">
                <a:solidFill>
                  <a:schemeClr val="accent1"/>
                </a:solidFill>
              </a:rPr>
              <a:t>:</a:t>
            </a:r>
            <a:r>
              <a:rPr lang="zh-CN" altLang="en-US">
                <a:solidFill>
                  <a:schemeClr val="accent1"/>
                </a:solidFill>
              </a:rPr>
              <a:t>函数练习</a:t>
            </a:r>
            <a:endParaRPr lang="zh-CN" altLang="en-US">
              <a:solidFill>
                <a:schemeClr val="accent1"/>
              </a:solidFill>
            </a:endParaRPr>
          </a:p>
        </p:txBody>
      </p:sp>
      <p:sp>
        <p:nvSpPr>
          <p:cNvPr id="3" name="内容占位符 2"/>
          <p:cNvSpPr>
            <a:spLocks noGrp="1"/>
          </p:cNvSpPr>
          <p:nvPr>
            <p:ph idx="1"/>
          </p:nvPr>
        </p:nvSpPr>
        <p:spPr>
          <a:xfrm>
            <a:off x="628650" y="1369219"/>
            <a:ext cx="7886700" cy="3263504"/>
          </a:xfrm>
        </p:spPr>
        <p:txBody>
          <a:bodyPr/>
          <a:p>
            <a:pPr marL="0" indent="0">
              <a:buNone/>
            </a:pPr>
            <a:r>
              <a:rPr lang="zh-CN" altLang="en-US" sz="1800">
                <a:latin typeface="华文宋体" panose="02010600040101010101" charset="-122"/>
                <a:ea typeface="华文宋体" panose="02010600040101010101" charset="-122"/>
              </a:rPr>
              <a:t>需求</a:t>
            </a:r>
            <a:r>
              <a:rPr lang="en-US" altLang="zh-CN" sz="1800">
                <a:latin typeface="华文宋体" panose="02010600040101010101" charset="-122"/>
                <a:ea typeface="华文宋体" panose="02010600040101010101" charset="-122"/>
              </a:rPr>
              <a:t>:</a:t>
            </a:r>
            <a:endParaRPr lang="en-US" altLang="zh-CN" sz="1800">
              <a:latin typeface="华文宋体" panose="02010600040101010101" charset="-122"/>
              <a:ea typeface="华文宋体" panose="02010600040101010101" charset="-122"/>
            </a:endParaRPr>
          </a:p>
          <a:p>
            <a:pPr marL="0" indent="0">
              <a:buNone/>
            </a:pPr>
            <a:r>
              <a:rPr lang="en-US" altLang="zh-CN" sz="1800">
                <a:latin typeface="华文宋体" panose="02010600040101010101" charset="-122"/>
                <a:ea typeface="华文宋体" panose="02010600040101010101" charset="-122"/>
              </a:rPr>
              <a:t>任意给出</a:t>
            </a:r>
            <a:r>
              <a:rPr lang="zh-CN" altLang="en-US" sz="1800">
                <a:latin typeface="华文宋体" panose="02010600040101010101" charset="-122"/>
                <a:ea typeface="华文宋体" panose="02010600040101010101" charset="-122"/>
              </a:rPr>
              <a:t>两</a:t>
            </a:r>
            <a:r>
              <a:rPr lang="en-US" altLang="zh-CN" sz="1800">
                <a:latin typeface="华文宋体" panose="02010600040101010101" charset="-122"/>
                <a:ea typeface="华文宋体" panose="02010600040101010101" charset="-122"/>
              </a:rPr>
              <a:t>个数字,</a:t>
            </a:r>
            <a:r>
              <a:rPr lang="zh-CN" altLang="en-US" sz="1800">
                <a:latin typeface="华文宋体" panose="02010600040101010101" charset="-122"/>
                <a:ea typeface="华文宋体" panose="02010600040101010101" charset="-122"/>
              </a:rPr>
              <a:t>返回最小</a:t>
            </a:r>
            <a:r>
              <a:rPr lang="en-US" altLang="zh-CN" sz="1800">
                <a:latin typeface="华文宋体" panose="02010600040101010101" charset="-122"/>
                <a:ea typeface="华文宋体" panose="02010600040101010101" charset="-122"/>
              </a:rPr>
              <a:t>的数字值.</a:t>
            </a:r>
            <a:endParaRPr lang="en-US" altLang="zh-CN" sz="1800">
              <a:latin typeface="华文宋体" panose="02010600040101010101" charset="-122"/>
              <a:ea typeface="华文宋体" panose="02010600040101010101"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补充</a:t>
            </a:r>
            <a:r>
              <a:rPr lang="en-US" altLang="zh-CN">
                <a:solidFill>
                  <a:schemeClr val="accent1"/>
                </a:solidFill>
              </a:rPr>
              <a:t>:</a:t>
            </a:r>
            <a:r>
              <a:rPr lang="zh-CN" altLang="en-US">
                <a:solidFill>
                  <a:schemeClr val="accent1"/>
                </a:solidFill>
              </a:rPr>
              <a:t>函数练习</a:t>
            </a:r>
            <a:endParaRPr lang="zh-CN" altLang="en-US">
              <a:solidFill>
                <a:schemeClr val="accent1"/>
              </a:solidFill>
            </a:endParaRPr>
          </a:p>
        </p:txBody>
      </p:sp>
      <p:sp>
        <p:nvSpPr>
          <p:cNvPr id="3" name="内容占位符 2"/>
          <p:cNvSpPr>
            <a:spLocks noGrp="1"/>
          </p:cNvSpPr>
          <p:nvPr>
            <p:ph idx="1"/>
          </p:nvPr>
        </p:nvSpPr>
        <p:spPr>
          <a:xfrm>
            <a:off x="628650" y="1369219"/>
            <a:ext cx="7886700" cy="3263504"/>
          </a:xfrm>
        </p:spPr>
        <p:txBody>
          <a:bodyPr/>
          <a:p>
            <a:pPr marL="0" indent="0">
              <a:buNone/>
            </a:pPr>
            <a:r>
              <a:rPr lang="zh-CN" altLang="en-US" sz="1800">
                <a:latin typeface="华文宋体" panose="02010600040101010101" charset="-122"/>
                <a:ea typeface="华文宋体" panose="02010600040101010101" charset="-122"/>
              </a:rPr>
              <a:t>需求</a:t>
            </a:r>
            <a:r>
              <a:rPr lang="en-US" altLang="zh-CN" sz="1800">
                <a:latin typeface="华文宋体" panose="02010600040101010101" charset="-122"/>
                <a:ea typeface="华文宋体" panose="02010600040101010101" charset="-122"/>
              </a:rPr>
              <a:t>:</a:t>
            </a:r>
            <a:endParaRPr lang="en-US" altLang="zh-CN" sz="1800">
              <a:latin typeface="华文宋体" panose="02010600040101010101" charset="-122"/>
              <a:ea typeface="华文宋体" panose="02010600040101010101" charset="-122"/>
            </a:endParaRPr>
          </a:p>
          <a:p>
            <a:pPr marL="0" indent="0">
              <a:buNone/>
            </a:pPr>
            <a:r>
              <a:rPr lang="en-US" altLang="zh-CN" sz="1800">
                <a:latin typeface="华文宋体" panose="02010600040101010101" charset="-122"/>
                <a:ea typeface="华文宋体" panose="02010600040101010101" charset="-122"/>
              </a:rPr>
              <a:t>任意给出</a:t>
            </a:r>
            <a:r>
              <a:rPr lang="zh-CN" altLang="en-US" sz="1800">
                <a:latin typeface="华文宋体" panose="02010600040101010101" charset="-122"/>
                <a:ea typeface="华文宋体" panose="02010600040101010101" charset="-122"/>
              </a:rPr>
              <a:t>三</a:t>
            </a:r>
            <a:r>
              <a:rPr lang="en-US" altLang="zh-CN" sz="1800">
                <a:latin typeface="华文宋体" panose="02010600040101010101" charset="-122"/>
                <a:ea typeface="华文宋体" panose="02010600040101010101" charset="-122"/>
              </a:rPr>
              <a:t>个数字,</a:t>
            </a:r>
            <a:r>
              <a:rPr lang="zh-CN" altLang="en-US" sz="1800">
                <a:latin typeface="华文宋体" panose="02010600040101010101" charset="-122"/>
                <a:ea typeface="华文宋体" panose="02010600040101010101" charset="-122"/>
              </a:rPr>
              <a:t>利用函数嵌套返回</a:t>
            </a:r>
            <a:r>
              <a:rPr lang="en-US" altLang="zh-CN" sz="1800">
                <a:latin typeface="华文宋体" panose="02010600040101010101" charset="-122"/>
                <a:ea typeface="华文宋体" panose="02010600040101010101" charset="-122"/>
              </a:rPr>
              <a:t>最</a:t>
            </a:r>
            <a:r>
              <a:rPr lang="zh-CN" altLang="en-US" sz="1800">
                <a:latin typeface="华文宋体" panose="02010600040101010101" charset="-122"/>
                <a:ea typeface="华文宋体" panose="02010600040101010101" charset="-122"/>
              </a:rPr>
              <a:t>小</a:t>
            </a:r>
            <a:r>
              <a:rPr lang="en-US" altLang="zh-CN" sz="1800">
                <a:latin typeface="华文宋体" panose="02010600040101010101" charset="-122"/>
                <a:ea typeface="华文宋体" panose="02010600040101010101" charset="-122"/>
              </a:rPr>
              <a:t>的数字值.</a:t>
            </a:r>
            <a:endParaRPr lang="en-US" altLang="zh-CN" sz="1800">
              <a:latin typeface="华文宋体" panose="02010600040101010101" charset="-122"/>
              <a:ea typeface="华文宋体" panose="02010600040101010101"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函数嵌套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7.5 </a:t>
            </a:r>
            <a:r>
              <a:rPr lang="zh-CN" altLang="en-US" b="1" dirty="0" smtClean="0">
                <a:solidFill>
                  <a:srgbClr val="595959"/>
                </a:solidFill>
                <a:latin typeface="微软雅黑" panose="020B0503020204020204" pitchFamily="34" charset="-122"/>
                <a:ea typeface="微软雅黑" panose="020B0503020204020204" pitchFamily="34" charset="-122"/>
              </a:rPr>
              <a:t>函数基础总结</a:t>
            </a:r>
            <a:r>
              <a:rPr lang="en-US" altLang="zh-CN" b="1" dirty="0" smtClean="0">
                <a:solidFill>
                  <a:srgbClr val="595959"/>
                </a:solidFill>
                <a:latin typeface="微软雅黑" panose="020B0503020204020204" pitchFamily="34" charset="-122"/>
                <a:ea typeface="微软雅黑" panose="020B0503020204020204" pitchFamily="34" charset="-122"/>
              </a:rPr>
              <a:t>-</a:t>
            </a:r>
            <a:r>
              <a:rPr lang="zh-CN" altLang="en-US" b="1" dirty="0" smtClean="0">
                <a:solidFill>
                  <a:srgbClr val="595959"/>
                </a:solidFill>
                <a:latin typeface="微软雅黑" panose="020B0503020204020204" pitchFamily="34" charset="-122"/>
                <a:ea typeface="微软雅黑" panose="020B0503020204020204" pitchFamily="34" charset="-122"/>
              </a:rPr>
              <a:t>课堂</a:t>
            </a:r>
            <a:r>
              <a:rPr lang="zh-CN" altLang="en-US" b="1" dirty="0">
                <a:solidFill>
                  <a:srgbClr val="595959"/>
                </a:solidFill>
                <a:latin typeface="微软雅黑" panose="020B0503020204020204" pitchFamily="34" charset="-122"/>
                <a:ea typeface="微软雅黑" panose="020B0503020204020204" pitchFamily="34" charset="-122"/>
              </a:rPr>
              <a:t>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1337903" y="2067694"/>
            <a:ext cx="6468194" cy="1323439"/>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关于函数的基础，我们应掌握哪些</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函数嵌套</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函数基础总结</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15616" y="1555269"/>
            <a:ext cx="6728356" cy="3453253"/>
          </a:xfrm>
          <a:prstGeom prst="rect">
            <a:avLst/>
          </a:prstGeom>
        </p:spPr>
        <p:txBody>
          <a:bodyPr wrap="square">
            <a:spAutoFit/>
          </a:bodyPr>
          <a:lstStyle/>
          <a:p>
            <a:pPr>
              <a:lnSpc>
                <a:spcPct val="130000"/>
              </a:lnSpc>
            </a:pPr>
            <a:r>
              <a:rPr lang="zh-CN" altLang="en-US" sz="1200" dirty="0" smtClean="0">
                <a:solidFill>
                  <a:srgbClr val="FF0000"/>
                </a:solidFill>
                <a:latin typeface="微软雅黑" panose="020B0503020204020204" pitchFamily="34" charset="-122"/>
                <a:ea typeface="微软雅黑" panose="020B0503020204020204" pitchFamily="34" charset="-122"/>
              </a:rPr>
              <a:t>函数作用</a:t>
            </a:r>
            <a:r>
              <a:rPr lang="zh-CN" altLang="en-US" sz="1200" dirty="0" smtClean="0">
                <a:latin typeface="微软雅黑" panose="020B0503020204020204" pitchFamily="34" charset="-122"/>
                <a:ea typeface="微软雅黑" panose="020B0503020204020204" pitchFamily="34" charset="-122"/>
              </a:rPr>
              <a:t>：封装代码，高效的代码重用</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rgbClr val="FF0000"/>
                </a:solidFill>
                <a:latin typeface="微软雅黑" panose="020B0503020204020204" pitchFamily="34" charset="-122"/>
                <a:ea typeface="微软雅黑" panose="020B0503020204020204" pitchFamily="34" charset="-122"/>
              </a:rPr>
              <a:t>函数使用步骤</a:t>
            </a:r>
            <a:r>
              <a:rPr lang="zh-CN" altLang="en-US" sz="1200" dirty="0" smtClean="0">
                <a:solidFill>
                  <a:schemeClr val="tx1"/>
                </a:solidFill>
                <a:latin typeface="微软雅黑" panose="020B0503020204020204" pitchFamily="34" charset="-122"/>
                <a:ea typeface="微软雅黑" panose="020B0503020204020204" pitchFamily="34" charset="-122"/>
              </a:rPr>
              <a:t>：先定义</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&gt;</a:t>
            </a:r>
            <a:r>
              <a:rPr lang="en-US" altLang="zh-CN" sz="1200" dirty="0" err="1" smtClean="0">
                <a:latin typeface="微软雅黑" panose="020B0503020204020204" pitchFamily="34" charset="-122"/>
                <a:ea typeface="微软雅黑" panose="020B0503020204020204" pitchFamily="34" charset="-122"/>
              </a:rPr>
              <a:t>def</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函数名</a:t>
            </a:r>
            <a:r>
              <a:rPr lang="en-US" altLang="zh-CN" sz="1200" dirty="0" smtClean="0">
                <a:latin typeface="微软雅黑" panose="020B0503020204020204" pitchFamily="34" charset="-122"/>
                <a:ea typeface="微软雅黑" panose="020B0503020204020204" pitchFamily="34" charset="-122"/>
              </a:rPr>
              <a:t>(): pass,</a:t>
            </a:r>
            <a:r>
              <a:rPr lang="zh-CN" altLang="en-US" sz="1200" dirty="0" smtClean="0">
                <a:latin typeface="微软雅黑" panose="020B0503020204020204" pitchFamily="34" charset="-122"/>
                <a:ea typeface="微软雅黑" panose="020B0503020204020204" pitchFamily="34" charset="-122"/>
              </a:rPr>
              <a:t>后调用</a:t>
            </a:r>
            <a:r>
              <a:rPr lang="en-US" altLang="zh-CN" sz="1200" dirty="0" smtClean="0">
                <a:latin typeface="微软雅黑" panose="020B0503020204020204" pitchFamily="34" charset="-122"/>
                <a:ea typeface="微软雅黑" panose="020B0503020204020204" pitchFamily="34" charset="-122"/>
              </a:rPr>
              <a:t>=&gt;</a:t>
            </a:r>
            <a:r>
              <a:rPr lang="zh-CN" altLang="en-US" sz="1200" dirty="0" smtClean="0">
                <a:latin typeface="微软雅黑" panose="020B0503020204020204" pitchFamily="34" charset="-122"/>
                <a:ea typeface="微软雅黑" panose="020B0503020204020204" pitchFamily="34" charset="-122"/>
              </a:rPr>
              <a:t>函数名</a:t>
            </a:r>
            <a:r>
              <a:rPr lang="en-US" altLang="zh-CN"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rgbClr val="FF0000"/>
                </a:solidFill>
                <a:latin typeface="微软雅黑" panose="020B0503020204020204" pitchFamily="34" charset="-122"/>
                <a:ea typeface="微软雅黑" panose="020B0503020204020204" pitchFamily="34" charset="-122"/>
              </a:rPr>
              <a:t>函数的参数</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smtClean="0">
                <a:solidFill>
                  <a:schemeClr val="tx1"/>
                </a:solidFill>
                <a:latin typeface="微软雅黑" panose="020B0503020204020204" pitchFamily="34" charset="-122"/>
                <a:ea typeface="微软雅黑" panose="020B0503020204020204" pitchFamily="34" charset="-122"/>
              </a:rPr>
              <a:t>形参：函数定义时书写的参数</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实参：函数调用时书写的参数</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rgbClr val="FF0000"/>
                </a:solidFill>
                <a:latin typeface="微软雅黑" panose="020B0503020204020204" pitchFamily="34" charset="-122"/>
                <a:ea typeface="微软雅黑" panose="020B0503020204020204" pitchFamily="34" charset="-122"/>
              </a:rPr>
              <a:t>函数的返回值</a:t>
            </a:r>
            <a:r>
              <a:rPr lang="zh-CN" altLang="en-US" sz="1200" dirty="0" smtClean="0">
                <a:solidFill>
                  <a:schemeClr val="tx1"/>
                </a:solidFill>
                <a:latin typeface="微软雅黑" panose="020B0503020204020204" pitchFamily="34" charset="-122"/>
                <a:ea typeface="微软雅黑" panose="020B0503020204020204" pitchFamily="34" charset="-122"/>
              </a:rPr>
              <a:t>：函数调用后，返回需要的计算结果</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形式： </a:t>
            </a:r>
            <a:r>
              <a:rPr lang="en-US" altLang="zh-CN" sz="1200" dirty="0" smtClean="0">
                <a:solidFill>
                  <a:srgbClr val="FF0000"/>
                </a:solidFill>
                <a:latin typeface="微软雅黑" panose="020B0503020204020204" pitchFamily="34" charset="-122"/>
                <a:ea typeface="微软雅黑" panose="020B0503020204020204" pitchFamily="34" charset="-122"/>
              </a:rPr>
              <a:t>return</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表达式</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rgbClr val="FF0000"/>
                </a:solidFill>
                <a:latin typeface="微软雅黑" panose="020B0503020204020204" pitchFamily="34" charset="-122"/>
                <a:ea typeface="微软雅黑" panose="020B0503020204020204" pitchFamily="34" charset="-122"/>
              </a:rPr>
              <a:t>函数的说明文档</a:t>
            </a:r>
            <a:r>
              <a:rPr lang="zh-CN" altLang="en-US" sz="1200" dirty="0" smtClean="0">
                <a:solidFill>
                  <a:schemeClr val="tx1"/>
                </a:solidFill>
                <a:latin typeface="微软雅黑" panose="020B0503020204020204" pitchFamily="34" charset="-122"/>
                <a:ea typeface="微软雅黑" panose="020B0503020204020204" pitchFamily="34" charset="-122"/>
              </a:rPr>
              <a:t>：保存函数解释说明的信息</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30000"/>
              </a:lnSpc>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rgbClr val="FF0000"/>
                </a:solidFill>
                <a:latin typeface="微软雅黑" panose="020B0503020204020204" pitchFamily="34" charset="-122"/>
                <a:ea typeface="微软雅黑" panose="020B0503020204020204" pitchFamily="34" charset="-122"/>
              </a:rPr>
              <a:t>函数嵌套调用</a:t>
            </a:r>
            <a:r>
              <a:rPr lang="zh-CN" altLang="en-US" sz="1200" dirty="0" smtClean="0">
                <a:latin typeface="微软雅黑" panose="020B0503020204020204" pitchFamily="34" charset="-122"/>
                <a:ea typeface="微软雅黑" panose="020B0503020204020204" pitchFamily="34" charset="-122"/>
              </a:rPr>
              <a:t>：一个函数内部嵌套调用另一个函数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函数的变量作用域</a:t>
            </a:r>
            <a:endParaRPr lang="zh-CN" altLang="en-US" sz="14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局部变量</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全局变量</a:t>
            </a:r>
            <a:endParaRPr lang="zh-CN" altLang="en-US" sz="1200" dirty="0" smtClean="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388795" cy="954107"/>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了解函数局部变量的定义</a:t>
            </a:r>
            <a:endParaRPr lang="en-US" altLang="zh-CN" sz="1400" dirty="0" smtClean="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能够使用函数的局部变量</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3.</a:t>
            </a:r>
            <a:r>
              <a:rPr lang="zh-CN" altLang="en-US" sz="2400" b="1" dirty="0" smtClean="0">
                <a:solidFill>
                  <a:srgbClr val="595959"/>
                </a:solidFill>
                <a:latin typeface="微软雅黑" panose="020B0503020204020204" pitchFamily="34" charset="-122"/>
                <a:ea typeface="微软雅黑" panose="020B0503020204020204" pitchFamily="34" charset="-122"/>
              </a:rPr>
              <a:t>变量作用域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9466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595959"/>
                </a:solidFill>
                <a:latin typeface="微软雅黑" panose="020B0503020204020204" pitchFamily="34" charset="-122"/>
                <a:ea typeface="微软雅黑" panose="020B0503020204020204" pitchFamily="34" charset="-122"/>
              </a:rPr>
              <a:t>8</a:t>
            </a:r>
            <a:r>
              <a:rPr lang="en-US" altLang="zh-CN" b="1" dirty="0" smtClean="0">
                <a:solidFill>
                  <a:srgbClr val="595959"/>
                </a:solidFill>
                <a:latin typeface="微软雅黑" panose="020B0503020204020204" pitchFamily="34" charset="-122"/>
                <a:ea typeface="微软雅黑" panose="020B0503020204020204" pitchFamily="34" charset="-122"/>
              </a:rPr>
              <a:t>.1</a:t>
            </a:r>
            <a:r>
              <a:rPr lang="zh-CN" altLang="en-US" b="1" dirty="0" smtClean="0">
                <a:solidFill>
                  <a:srgbClr val="595959"/>
                </a:solidFill>
                <a:latin typeface="微软雅黑" panose="020B0503020204020204" pitchFamily="34" charset="-122"/>
                <a:ea typeface="微软雅黑" panose="020B0503020204020204" pitchFamily="34" charset="-122"/>
              </a:rPr>
              <a:t> 函数二学习目标简介</a:t>
            </a:r>
            <a:r>
              <a:rPr lang="en-US" altLang="zh-CN" b="1" dirty="0" smtClean="0">
                <a:solidFill>
                  <a:srgbClr val="595959"/>
                </a:solidFill>
                <a:latin typeface="微软雅黑" panose="020B0503020204020204" pitchFamily="34" charset="-122"/>
                <a:ea typeface="微软雅黑" panose="020B0503020204020204" pitchFamily="34" charset="-122"/>
              </a:rPr>
              <a:t>-</a:t>
            </a:r>
            <a:r>
              <a:rPr lang="zh-CN" altLang="en-US" b="1" dirty="0" smtClean="0">
                <a:solidFill>
                  <a:srgbClr val="595959"/>
                </a:solidFill>
                <a:latin typeface="微软雅黑" panose="020B0503020204020204" pitchFamily="34" charset="-122"/>
                <a:ea typeface="微软雅黑" panose="020B0503020204020204" pitchFamily="34" charset="-122"/>
              </a:rPr>
              <a:t>课堂讲解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1323439"/>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函数进阶我们需要了解哪些</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变量作用域</a:t>
            </a:r>
            <a:endParaRPr lang="en-US" altLang="zh-CN" sz="2400" b="1" dirty="0">
              <a:solidFill>
                <a:srgbClr val="595959"/>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12302" y="987574"/>
            <a:ext cx="1980029" cy="307777"/>
          </a:xfrm>
          <a:prstGeom prst="rect">
            <a:avLst/>
          </a:prstGeom>
          <a:noFill/>
        </p:spPr>
        <p:txBody>
          <a:bodyPr wrap="none" rtlCol="0">
            <a:spAutoFit/>
          </a:bodyPr>
          <a:lstStyle/>
          <a:p>
            <a:pPr fontAlgn="auto">
              <a:spcBef>
                <a:spcPts val="0"/>
              </a:spcBef>
              <a:spcAft>
                <a:spcPts val="0"/>
              </a:spcAft>
            </a:pPr>
            <a:r>
              <a:rPr kumimoji="1" lang="zh-CN" altLang="en-US" sz="1400" b="1" dirty="0" smtClean="0">
                <a:solidFill>
                  <a:srgbClr val="FF0000"/>
                </a:solidFill>
                <a:latin typeface="微软雅黑" panose="020B0503020204020204" pitchFamily="34" charset="-122"/>
                <a:ea typeface="微软雅黑" panose="020B0503020204020204" pitchFamily="34" charset="-122"/>
              </a:rPr>
              <a:t>函数进阶</a:t>
            </a:r>
            <a:r>
              <a:rPr kumimoji="1" lang="zh-CN" altLang="en-US" sz="1400" b="1" smtClean="0">
                <a:solidFill>
                  <a:srgbClr val="FF0000"/>
                </a:solidFill>
                <a:latin typeface="微软雅黑" panose="020B0503020204020204" pitchFamily="34" charset="-122"/>
                <a:ea typeface="微软雅黑" panose="020B0503020204020204" pitchFamily="34" charset="-122"/>
              </a:rPr>
              <a:t>学习目标简介</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1043608" y="1492350"/>
            <a:ext cx="6728356" cy="1772793"/>
          </a:xfrm>
          <a:prstGeom prst="rect">
            <a:avLst/>
          </a:prstGeom>
        </p:spPr>
        <p:txBody>
          <a:bodyPr wrap="square">
            <a:spAutoFit/>
          </a:bodyPr>
          <a:lstStyle/>
          <a:p>
            <a:pPr marL="285750" indent="-285750">
              <a:lnSpc>
                <a:spcPct val="130000"/>
              </a:lnSpc>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sym typeface="+mn-ea"/>
              </a:rPr>
              <a:t>变量作用域</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a:p>
            <a:pPr marL="285750" indent="-285750">
              <a:lnSpc>
                <a:spcPct val="130000"/>
              </a:lnSpc>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sym typeface="+mn-ea"/>
              </a:rPr>
              <a:t>多函数程序执行流程</a:t>
            </a:r>
            <a:endParaRPr lang="en-US" altLang="zh-CN" sz="1200" dirty="0" smtClean="0">
              <a:latin typeface="微软雅黑" panose="020B0503020204020204" pitchFamily="34" charset="-122"/>
              <a:ea typeface="微软雅黑" panose="020B0503020204020204" pitchFamily="34" charset="-122"/>
              <a:sym typeface="+mn-ea"/>
            </a:endParaRPr>
          </a:p>
          <a:p>
            <a:pPr marL="285750" indent="-285750">
              <a:lnSpc>
                <a:spcPct val="130000"/>
              </a:lnSpc>
              <a:buFont typeface="Wingdings" panose="05000000000000000000" charset="0"/>
              <a:buChar char=""/>
            </a:pPr>
            <a:r>
              <a:rPr lang="zh-CN" altLang="en-US" sz="1200" dirty="0" smtClean="0">
                <a:solidFill>
                  <a:schemeClr val="tx1"/>
                </a:solidFill>
                <a:latin typeface="微软雅黑" panose="020B0503020204020204" pitchFamily="34" charset="-122"/>
                <a:ea typeface="微软雅黑" panose="020B0503020204020204" pitchFamily="34" charset="-122"/>
                <a:sym typeface="+mn-ea"/>
              </a:rPr>
              <a:t>函数的返回值</a:t>
            </a:r>
            <a:endParaRPr lang="en-US" altLang="zh-CN" sz="1200" dirty="0" smtClean="0">
              <a:solidFill>
                <a:schemeClr val="tx1"/>
              </a:solidFill>
              <a:latin typeface="微软雅黑" panose="020B0503020204020204" pitchFamily="34" charset="-122"/>
              <a:ea typeface="微软雅黑" panose="020B0503020204020204" pitchFamily="34" charset="-122"/>
              <a:sym typeface="+mn-ea"/>
            </a:endParaRPr>
          </a:p>
          <a:p>
            <a:pPr marL="285750" indent="-285750">
              <a:lnSpc>
                <a:spcPct val="130000"/>
              </a:lnSpc>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sym typeface="+mn-ea"/>
              </a:rPr>
              <a:t>函数的参数</a:t>
            </a:r>
            <a:endParaRPr lang="en-US" altLang="zh-CN" sz="1200" dirty="0" smtClean="0">
              <a:latin typeface="微软雅黑" panose="020B0503020204020204" pitchFamily="34" charset="-122"/>
              <a:ea typeface="微软雅黑" panose="020B0503020204020204" pitchFamily="34" charset="-122"/>
              <a:sym typeface="+mn-ea"/>
            </a:endParaRPr>
          </a:p>
          <a:p>
            <a:pPr marL="285750" indent="-285750">
              <a:lnSpc>
                <a:spcPct val="130000"/>
              </a:lnSpc>
              <a:buFont typeface="Wingdings" panose="05000000000000000000" charset="0"/>
              <a:buChar char=""/>
            </a:pPr>
            <a:r>
              <a:rPr lang="zh-CN" altLang="en-US" sz="1200" dirty="0" smtClean="0">
                <a:solidFill>
                  <a:schemeClr val="tx1"/>
                </a:solidFill>
                <a:latin typeface="微软雅黑" panose="020B0503020204020204" pitchFamily="34" charset="-122"/>
                <a:ea typeface="微软雅黑" panose="020B0503020204020204" pitchFamily="34" charset="-122"/>
                <a:sym typeface="+mn-ea"/>
              </a:rPr>
              <a:t>拆包和交换两个变量的值</a:t>
            </a:r>
            <a:endParaRPr lang="en-US" altLang="zh-CN" sz="1200" dirty="0" smtClean="0">
              <a:solidFill>
                <a:schemeClr val="tx1"/>
              </a:solidFill>
              <a:latin typeface="微软雅黑" panose="020B0503020204020204" pitchFamily="34" charset="-122"/>
              <a:ea typeface="微软雅黑" panose="020B0503020204020204" pitchFamily="34" charset="-122"/>
              <a:sym typeface="+mn-ea"/>
            </a:endParaRPr>
          </a:p>
          <a:p>
            <a:pPr marL="285750" indent="-285750">
              <a:lnSpc>
                <a:spcPct val="130000"/>
              </a:lnSpc>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sym typeface="+mn-ea"/>
              </a:rPr>
              <a:t>引用</a:t>
            </a:r>
            <a:endParaRPr lang="en-US" altLang="zh-CN" sz="1200" dirty="0" smtClean="0">
              <a:latin typeface="微软雅黑" panose="020B0503020204020204" pitchFamily="34" charset="-122"/>
              <a:ea typeface="微软雅黑" panose="020B0503020204020204" pitchFamily="34" charset="-122"/>
              <a:sym typeface="+mn-ea"/>
            </a:endParaRPr>
          </a:p>
          <a:p>
            <a:pPr marL="285750" indent="-285750">
              <a:lnSpc>
                <a:spcPct val="130000"/>
              </a:lnSpc>
              <a:buFont typeface="Wingdings" panose="05000000000000000000" charset="0"/>
              <a:buChar char=""/>
            </a:pPr>
            <a:r>
              <a:rPr lang="zh-CN" altLang="en-US" sz="1200" dirty="0" smtClean="0">
                <a:solidFill>
                  <a:schemeClr val="tx1"/>
                </a:solidFill>
                <a:latin typeface="微软雅黑" panose="020B0503020204020204" pitchFamily="34" charset="-122"/>
                <a:ea typeface="微软雅黑" panose="020B0503020204020204" pitchFamily="34" charset="-122"/>
                <a:sym typeface="+mn-ea"/>
              </a:rPr>
              <a:t>可变和不可变类型</a:t>
            </a:r>
            <a:endParaRPr lang="en-US" altLang="zh-CN" sz="12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3.</a:t>
            </a:r>
            <a:r>
              <a:rPr lang="zh-CN" altLang="en-US" sz="2400" b="1" dirty="0" smtClean="0">
                <a:solidFill>
                  <a:srgbClr val="595959"/>
                </a:solidFill>
                <a:latin typeface="微软雅黑" panose="020B0503020204020204" pitchFamily="34" charset="-122"/>
                <a:ea typeface="微软雅黑" panose="020B0503020204020204" pitchFamily="34" charset="-122"/>
              </a:rPr>
              <a:t>变量作用域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946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595959"/>
                </a:solidFill>
                <a:latin typeface="微软雅黑" panose="020B0503020204020204" pitchFamily="34" charset="-122"/>
                <a:ea typeface="微软雅黑" panose="020B0503020204020204" pitchFamily="34" charset="-122"/>
              </a:rPr>
              <a:t>8</a:t>
            </a:r>
            <a:r>
              <a:rPr lang="en-US" altLang="zh-CN" b="1" dirty="0" smtClean="0">
                <a:solidFill>
                  <a:srgbClr val="595959"/>
                </a:solidFill>
                <a:latin typeface="微软雅黑" panose="020B0503020204020204" pitchFamily="34" charset="-122"/>
                <a:ea typeface="微软雅黑" panose="020B0503020204020204" pitchFamily="34" charset="-122"/>
              </a:rPr>
              <a:t>.2</a:t>
            </a:r>
            <a:r>
              <a:rPr lang="zh-CN" altLang="en-US" b="1" dirty="0" smtClean="0">
                <a:solidFill>
                  <a:srgbClr val="595959"/>
                </a:solidFill>
                <a:latin typeface="微软雅黑" panose="020B0503020204020204" pitchFamily="34" charset="-122"/>
                <a:ea typeface="微软雅黑" panose="020B0503020204020204" pitchFamily="34" charset="-122"/>
              </a:rPr>
              <a:t> 局部变量简介</a:t>
            </a:r>
            <a:r>
              <a:rPr lang="en-US" altLang="zh-CN" b="1" dirty="0" smtClean="0">
                <a:solidFill>
                  <a:srgbClr val="595959"/>
                </a:solidFill>
                <a:latin typeface="微软雅黑" panose="020B0503020204020204" pitchFamily="34" charset="-122"/>
                <a:ea typeface="微软雅黑" panose="020B0503020204020204" pitchFamily="34" charset="-122"/>
              </a:rPr>
              <a:t>-</a:t>
            </a:r>
            <a:r>
              <a:rPr lang="zh-CN" altLang="en-US" b="1" dirty="0" smtClean="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7886"/>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什么是局部变量</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3.</a:t>
            </a:r>
            <a:r>
              <a:rPr lang="zh-CN" altLang="en-US" sz="2400" b="1" dirty="0" smtClean="0">
                <a:solidFill>
                  <a:srgbClr val="595959"/>
                </a:solidFill>
                <a:latin typeface="微软雅黑" panose="020B0503020204020204" pitchFamily="34" charset="-122"/>
                <a:ea typeface="微软雅黑" panose="020B0503020204020204" pitchFamily="34" charset="-122"/>
              </a:rPr>
              <a:t>变量作用域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知识检测</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1923678"/>
            <a:ext cx="6728356" cy="812530"/>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变量作用域是指</a:t>
            </a:r>
            <a:r>
              <a:rPr lang="en-US" altLang="zh-CN" sz="1200" dirty="0" smtClean="0">
                <a:solidFill>
                  <a:srgbClr val="FF0000"/>
                </a:solidFill>
                <a:latin typeface="微软雅黑" panose="020B0503020204020204" pitchFamily="34" charset="-122"/>
                <a:ea typeface="微软雅黑" panose="020B0503020204020204" pitchFamily="34" charset="-122"/>
              </a:rPr>
              <a:t>__________</a:t>
            </a:r>
            <a:r>
              <a:rPr lang="zh-CN" altLang="en-US" sz="1200" dirty="0" smtClean="0">
                <a:latin typeface="微软雅黑" panose="020B0503020204020204" pitchFamily="34" charset="-122"/>
                <a:ea typeface="微软雅黑" panose="020B0503020204020204" pitchFamily="34" charset="-122"/>
              </a:rPr>
              <a:t>，主要分为两类：</a:t>
            </a:r>
            <a:r>
              <a:rPr lang="en-US" altLang="zh-CN" sz="1200" dirty="0" smtClean="0">
                <a:solidFill>
                  <a:srgbClr val="FF0000"/>
                </a:solidFill>
                <a:latin typeface="微软雅黑" panose="020B0503020204020204" pitchFamily="34" charset="-122"/>
                <a:ea typeface="微软雅黑" panose="020B0503020204020204" pitchFamily="34" charset="-122"/>
              </a:rPr>
              <a:t>__________</a:t>
            </a:r>
            <a:r>
              <a:rPr lang="zh-CN" altLang="en-US" sz="1200" dirty="0" smtClean="0">
                <a:latin typeface="微软雅黑" panose="020B0503020204020204" pitchFamily="34" charset="-122"/>
                <a:ea typeface="微软雅黑" panose="020B0503020204020204" pitchFamily="34" charset="-122"/>
              </a:rPr>
              <a:t>和</a:t>
            </a:r>
            <a:r>
              <a:rPr lang="en-US" altLang="zh-CN" sz="1200" dirty="0" smtClean="0">
                <a:solidFill>
                  <a:srgbClr val="FF0000"/>
                </a:solidFill>
                <a:latin typeface="微软雅黑" panose="020B0503020204020204" pitchFamily="34" charset="-122"/>
                <a:ea typeface="微软雅黑" panose="020B0503020204020204" pitchFamily="34" charset="-122"/>
              </a:rPr>
              <a:t>__________</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chemeClr val="tx1"/>
                </a:solidFill>
                <a:latin typeface="微软雅黑" panose="020B0503020204020204" pitchFamily="34" charset="-122"/>
                <a:ea typeface="微软雅黑" panose="020B0503020204020204" pitchFamily="34" charset="-122"/>
              </a:rPr>
              <a:t>所谓局部变量是定义在函数体</a:t>
            </a:r>
            <a:r>
              <a:rPr lang="en-US" altLang="zh-CN" sz="1200" dirty="0" smtClean="0">
                <a:solidFill>
                  <a:srgbClr val="FF0000"/>
                </a:solidFill>
                <a:latin typeface="微软雅黑" panose="020B0503020204020204" pitchFamily="34" charset="-122"/>
                <a:ea typeface="微软雅黑" panose="020B0503020204020204" pitchFamily="34" charset="-122"/>
              </a:rPr>
              <a:t>_________</a:t>
            </a:r>
            <a:r>
              <a:rPr lang="zh-CN" altLang="en-US" sz="1200" dirty="0" smtClean="0">
                <a:solidFill>
                  <a:schemeClr val="tx1"/>
                </a:solidFill>
                <a:latin typeface="微软雅黑" panose="020B0503020204020204" pitchFamily="34" charset="-122"/>
                <a:ea typeface="微软雅黑" panose="020B0503020204020204" pitchFamily="34" charset="-122"/>
              </a:rPr>
              <a:t>，即只在函数体</a:t>
            </a:r>
            <a:r>
              <a:rPr lang="en-US" altLang="zh-CN" sz="1200" dirty="0" smtClean="0">
                <a:solidFill>
                  <a:srgbClr val="FF0000"/>
                </a:solidFill>
                <a:latin typeface="微软雅黑" panose="020B0503020204020204" pitchFamily="34" charset="-122"/>
                <a:ea typeface="微软雅黑" panose="020B0503020204020204" pitchFamily="34" charset="-122"/>
              </a:rPr>
              <a:t>__________</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局部变量的作用：</a:t>
            </a:r>
            <a:r>
              <a:rPr lang="en-US" altLang="zh-CN" sz="1200" dirty="0" smtClean="0">
                <a:solidFill>
                  <a:srgbClr val="FF0000"/>
                </a:solidFill>
                <a:latin typeface="微软雅黑" panose="020B0503020204020204" pitchFamily="34" charset="-122"/>
                <a:ea typeface="微软雅黑" panose="020B0503020204020204" pitchFamily="34" charset="-122"/>
              </a:rPr>
              <a:t>______________</a:t>
            </a:r>
            <a:r>
              <a:rPr lang="zh-CN" altLang="en-US" sz="1200" dirty="0" smtClean="0">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404040"/>
                </a:solidFill>
                <a:latin typeface="微软雅黑" panose="020B0503020204020204" pitchFamily="34" charset="-122"/>
                <a:ea typeface="微软雅黑" panose="020B0503020204020204" pitchFamily="34" charset="-122"/>
              </a:rPr>
              <a:t>1.1</a:t>
            </a:r>
            <a:r>
              <a:rPr lang="zh-CN" altLang="en-US" b="1" dirty="0" smtClean="0">
                <a:solidFill>
                  <a:srgbClr val="404040"/>
                </a:solidFill>
                <a:latin typeface="微软雅黑" panose="020B0503020204020204" pitchFamily="34" charset="-122"/>
                <a:ea typeface="微软雅黑" panose="020B0503020204020204" pitchFamily="34" charset="-122"/>
              </a:rPr>
              <a:t> 了解函数</a:t>
            </a:r>
            <a:r>
              <a:rPr lang="en-US" altLang="zh-CN" b="1" dirty="0" smtClean="0">
                <a:solidFill>
                  <a:srgbClr val="404040"/>
                </a:solidFill>
                <a:latin typeface="微软雅黑" panose="020B0503020204020204" pitchFamily="34" charset="-122"/>
                <a:ea typeface="微软雅黑" panose="020B0503020204020204" pitchFamily="34" charset="-122"/>
              </a:rPr>
              <a:t>-</a:t>
            </a:r>
            <a:r>
              <a:rPr lang="zh-CN" altLang="en-US" b="1" dirty="0" smtClean="0">
                <a:solidFill>
                  <a:srgbClr val="404040"/>
                </a:solidFill>
                <a:latin typeface="微软雅黑" panose="020B0503020204020204" pitchFamily="34" charset="-122"/>
                <a:ea typeface="微软雅黑" panose="020B0503020204020204" pitchFamily="34" charset="-122"/>
              </a:rPr>
              <a:t> 课堂</a:t>
            </a:r>
            <a:r>
              <a:rPr lang="zh-CN" altLang="en-US" b="1" dirty="0">
                <a:solidFill>
                  <a:srgbClr val="404040"/>
                </a:solidFill>
                <a:latin typeface="微软雅黑" panose="020B0503020204020204" pitchFamily="34" charset="-122"/>
                <a:ea typeface="微软雅黑" panose="020B0503020204020204" pitchFamily="34" charset="-122"/>
              </a:rPr>
              <a:t>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475656" y="1995686"/>
            <a:ext cx="6468194" cy="707886"/>
          </a:xfrm>
          <a:prstGeom prst="rect">
            <a:avLst/>
          </a:prstGeom>
          <a:noFill/>
        </p:spPr>
        <p:txBody>
          <a:bodyPr wrap="square" lIns="91440" tIns="45720" rIns="91440" bIns="45720">
            <a:spAutoFit/>
          </a:bodyPr>
          <a:lstStyle/>
          <a:p>
            <a:pPr algn="ctr"/>
            <a:r>
              <a:rPr lang="zh-CN" altLang="en-US" sz="4000" dirty="0" smtClean="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函数的作用是什么</a:t>
            </a:r>
            <a:r>
              <a:rPr lang="zh-CN" altLang="en-US" sz="4000" cap="none" spc="0" dirty="0" smtClean="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3.</a:t>
            </a:r>
            <a:r>
              <a:rPr lang="zh-CN" altLang="en-US" sz="2400" b="1" dirty="0" smtClean="0">
                <a:solidFill>
                  <a:srgbClr val="595959"/>
                </a:solidFill>
                <a:latin typeface="微软雅黑" panose="020B0503020204020204" pitchFamily="34" charset="-122"/>
                <a:ea typeface="微软雅黑" panose="020B0503020204020204" pitchFamily="34" charset="-122"/>
              </a:rPr>
              <a:t>变量作用域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答案解析</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1923678"/>
            <a:ext cx="6728356" cy="812530"/>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变量作用域是指</a:t>
            </a:r>
            <a:r>
              <a:rPr lang="zh-CN" altLang="en-US" sz="1200" dirty="0" smtClean="0">
                <a:solidFill>
                  <a:srgbClr val="FF0000"/>
                </a:solidFill>
                <a:latin typeface="微软雅黑" panose="020B0503020204020204" pitchFamily="34" charset="-122"/>
                <a:ea typeface="微软雅黑" panose="020B0503020204020204" pitchFamily="34" charset="-122"/>
              </a:rPr>
              <a:t>变量生效的范围</a:t>
            </a:r>
            <a:r>
              <a:rPr lang="zh-CN" altLang="en-US" sz="1200" dirty="0" smtClean="0">
                <a:latin typeface="微软雅黑" panose="020B0503020204020204" pitchFamily="34" charset="-122"/>
                <a:ea typeface="微软雅黑" panose="020B0503020204020204" pitchFamily="34" charset="-122"/>
              </a:rPr>
              <a:t>，主要分为两类：</a:t>
            </a:r>
            <a:r>
              <a:rPr lang="zh-CN" altLang="en-US" sz="1200" dirty="0" smtClean="0">
                <a:solidFill>
                  <a:srgbClr val="FF0000"/>
                </a:solidFill>
                <a:latin typeface="微软雅黑" panose="020B0503020204020204" pitchFamily="34" charset="-122"/>
                <a:ea typeface="微软雅黑" panose="020B0503020204020204" pitchFamily="34" charset="-122"/>
              </a:rPr>
              <a:t>局部变量</a:t>
            </a:r>
            <a:r>
              <a:rPr lang="zh-CN" altLang="en-US" sz="1200" dirty="0" smtClean="0">
                <a:latin typeface="微软雅黑" panose="020B0503020204020204" pitchFamily="34" charset="-122"/>
                <a:ea typeface="微软雅黑" panose="020B0503020204020204" pitchFamily="34" charset="-122"/>
              </a:rPr>
              <a:t>和</a:t>
            </a:r>
            <a:r>
              <a:rPr lang="zh-CN" altLang="en-US" sz="1200" dirty="0" smtClean="0">
                <a:solidFill>
                  <a:srgbClr val="FF0000"/>
                </a:solidFill>
                <a:latin typeface="微软雅黑" panose="020B0503020204020204" pitchFamily="34" charset="-122"/>
                <a:ea typeface="微软雅黑" panose="020B0503020204020204" pitchFamily="34" charset="-122"/>
              </a:rPr>
              <a:t>全局变量</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chemeClr val="tx1"/>
                </a:solidFill>
                <a:latin typeface="微软雅黑" panose="020B0503020204020204" pitchFamily="34" charset="-122"/>
                <a:ea typeface="微软雅黑" panose="020B0503020204020204" pitchFamily="34" charset="-122"/>
              </a:rPr>
              <a:t>所谓局部变量是定义在函数体</a:t>
            </a:r>
            <a:r>
              <a:rPr lang="zh-CN" altLang="en-US" sz="1200" dirty="0" smtClean="0">
                <a:solidFill>
                  <a:srgbClr val="FF0000"/>
                </a:solidFill>
                <a:latin typeface="微软雅黑" panose="020B0503020204020204" pitchFamily="34" charset="-122"/>
                <a:ea typeface="微软雅黑" panose="020B0503020204020204" pitchFamily="34" charset="-122"/>
              </a:rPr>
              <a:t>内部的变量</a:t>
            </a:r>
            <a:r>
              <a:rPr lang="zh-CN" altLang="en-US" sz="1200" dirty="0" smtClean="0">
                <a:solidFill>
                  <a:schemeClr val="tx1"/>
                </a:solidFill>
                <a:latin typeface="微软雅黑" panose="020B0503020204020204" pitchFamily="34" charset="-122"/>
                <a:ea typeface="微软雅黑" panose="020B0503020204020204" pitchFamily="34" charset="-122"/>
              </a:rPr>
              <a:t>，即只在函数体</a:t>
            </a:r>
            <a:r>
              <a:rPr lang="zh-CN" altLang="en-US" sz="1200" dirty="0" smtClean="0">
                <a:solidFill>
                  <a:srgbClr val="FF0000"/>
                </a:solidFill>
                <a:latin typeface="微软雅黑" panose="020B0503020204020204" pitchFamily="34" charset="-122"/>
                <a:ea typeface="微软雅黑" panose="020B0503020204020204" pitchFamily="34" charset="-122"/>
              </a:rPr>
              <a:t>内部生效</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局部变量的作用：</a:t>
            </a:r>
            <a:r>
              <a:rPr lang="zh-CN" altLang="en-US" sz="1200" dirty="0" smtClean="0">
                <a:solidFill>
                  <a:srgbClr val="FF0000"/>
                </a:solidFill>
                <a:latin typeface="微软雅黑" panose="020B0503020204020204" pitchFamily="34" charset="-122"/>
                <a:ea typeface="微软雅黑" panose="020B0503020204020204" pitchFamily="34" charset="-122"/>
              </a:rPr>
              <a:t>在函数体内部，临时保存数据，即当函数调用完成后，则销毁局部变量</a:t>
            </a:r>
            <a:r>
              <a:rPr lang="zh-CN" altLang="en-US" sz="1200" dirty="0" smtClean="0">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函数的变量作用域</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局部变量</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全局变量</a:t>
            </a:r>
            <a:endParaRPr lang="zh-CN" altLang="en-US" sz="1200" dirty="0" smtClean="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388795" cy="954107"/>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了解函数全局变量的定义</a:t>
            </a:r>
            <a:endParaRPr lang="en-US" altLang="zh-CN" sz="1400" dirty="0" smtClean="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能够使用函数的全局变量</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3.</a:t>
            </a:r>
            <a:r>
              <a:rPr lang="zh-CN" altLang="en-US" sz="2400" b="1" dirty="0" smtClean="0">
                <a:solidFill>
                  <a:srgbClr val="595959"/>
                </a:solidFill>
                <a:latin typeface="微软雅黑" panose="020B0503020204020204" pitchFamily="34" charset="-122"/>
                <a:ea typeface="微软雅黑" panose="020B0503020204020204" pitchFamily="34" charset="-122"/>
              </a:rPr>
              <a:t>变量作用域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946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9.1</a:t>
            </a:r>
            <a:r>
              <a:rPr lang="zh-CN" altLang="en-US" b="1" dirty="0" smtClean="0">
                <a:solidFill>
                  <a:srgbClr val="595959"/>
                </a:solidFill>
                <a:latin typeface="微软雅黑" panose="020B0503020204020204" pitchFamily="34" charset="-122"/>
                <a:ea typeface="微软雅黑" panose="020B0503020204020204" pitchFamily="34" charset="-122"/>
              </a:rPr>
              <a:t> 访问全局变量</a:t>
            </a:r>
            <a:r>
              <a:rPr lang="en-US" altLang="zh-CN" b="1" dirty="0" smtClean="0">
                <a:solidFill>
                  <a:srgbClr val="595959"/>
                </a:solidFill>
                <a:latin typeface="微软雅黑" panose="020B0503020204020204" pitchFamily="34" charset="-122"/>
                <a:ea typeface="微软雅黑" panose="020B0503020204020204" pitchFamily="34" charset="-122"/>
              </a:rPr>
              <a:t>-</a:t>
            </a:r>
            <a:r>
              <a:rPr lang="zh-CN" altLang="en-US" b="1" dirty="0" smtClean="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7886"/>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什么是全局变量</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3.</a:t>
            </a:r>
            <a:r>
              <a:rPr lang="zh-CN" altLang="en-US" sz="2400" b="1" dirty="0" smtClean="0">
                <a:solidFill>
                  <a:srgbClr val="595959"/>
                </a:solidFill>
                <a:latin typeface="微软雅黑" panose="020B0503020204020204" pitchFamily="34" charset="-122"/>
                <a:ea typeface="微软雅黑" panose="020B0503020204020204" pitchFamily="34" charset="-122"/>
              </a:rPr>
              <a:t>变量作用域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知识检测</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1923678"/>
            <a:ext cx="6728356" cy="332399"/>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所谓的全局变量，指的是</a:t>
            </a:r>
            <a:r>
              <a:rPr lang="en-US" altLang="zh-CN" sz="1200" dirty="0" smtClean="0">
                <a:solidFill>
                  <a:srgbClr val="FF0000"/>
                </a:solidFill>
                <a:latin typeface="微软雅黑" panose="020B0503020204020204" pitchFamily="34" charset="-122"/>
                <a:ea typeface="微软雅黑" panose="020B0503020204020204" pitchFamily="34" charset="-122"/>
              </a:rPr>
              <a:t>______________</a:t>
            </a:r>
            <a:r>
              <a:rPr lang="zh-CN" altLang="en-US" sz="1200" dirty="0" smtClean="0">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3.</a:t>
            </a:r>
            <a:r>
              <a:rPr lang="zh-CN" altLang="en-US" sz="2400" b="1" dirty="0" smtClean="0">
                <a:solidFill>
                  <a:srgbClr val="595959"/>
                </a:solidFill>
                <a:latin typeface="微软雅黑" panose="020B0503020204020204" pitchFamily="34" charset="-122"/>
                <a:ea typeface="微软雅黑" panose="020B0503020204020204" pitchFamily="34" charset="-122"/>
              </a:rPr>
              <a:t>变量作用域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答案解析</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1923678"/>
            <a:ext cx="6728356" cy="332399"/>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所谓的全局变量，指的是</a:t>
            </a:r>
            <a:r>
              <a:rPr lang="zh-CN" altLang="en-US" sz="1200" dirty="0" smtClean="0">
                <a:solidFill>
                  <a:srgbClr val="FF0000"/>
                </a:solidFill>
                <a:latin typeface="微软雅黑" panose="020B0503020204020204" pitchFamily="34" charset="-122"/>
                <a:ea typeface="微软雅黑" panose="020B0503020204020204" pitchFamily="34" charset="-122"/>
              </a:rPr>
              <a:t>在函数体内，外都能生效的变量</a:t>
            </a:r>
            <a:r>
              <a:rPr lang="zh-CN" altLang="en-US" sz="1200" dirty="0" smtClean="0">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3.</a:t>
            </a:r>
            <a:r>
              <a:rPr lang="zh-CN" altLang="en-US" sz="2400" b="1" dirty="0" smtClean="0">
                <a:solidFill>
                  <a:srgbClr val="595959"/>
                </a:solidFill>
                <a:latin typeface="微软雅黑" panose="020B0503020204020204" pitchFamily="34" charset="-122"/>
                <a:ea typeface="微软雅黑" panose="020B0503020204020204" pitchFamily="34" charset="-122"/>
              </a:rPr>
              <a:t>变量作用域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946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9.2</a:t>
            </a:r>
            <a:r>
              <a:rPr lang="zh-CN" altLang="en-US" b="1" dirty="0" smtClean="0">
                <a:solidFill>
                  <a:srgbClr val="595959"/>
                </a:solidFill>
                <a:latin typeface="微软雅黑" panose="020B0503020204020204" pitchFamily="34" charset="-122"/>
                <a:ea typeface="微软雅黑" panose="020B0503020204020204" pitchFamily="34" charset="-122"/>
              </a:rPr>
              <a:t> 修改全局变量</a:t>
            </a:r>
            <a:r>
              <a:rPr lang="en-US" altLang="zh-CN" b="1" dirty="0" smtClean="0">
                <a:solidFill>
                  <a:srgbClr val="595959"/>
                </a:solidFill>
                <a:latin typeface="微软雅黑" panose="020B0503020204020204" pitchFamily="34" charset="-122"/>
                <a:ea typeface="微软雅黑" panose="020B0503020204020204" pitchFamily="34" charset="-122"/>
              </a:rPr>
              <a:t>-</a:t>
            </a:r>
            <a:r>
              <a:rPr lang="zh-CN" altLang="en-US" b="1" dirty="0" smtClean="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7886"/>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如何修改全局变量</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变量作用域</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全局变量修改</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1923678"/>
            <a:ext cx="6728356" cy="572464"/>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注意点：全局变量的修改，需要使用</a:t>
            </a:r>
            <a:r>
              <a:rPr lang="en-US" altLang="zh-CN" sz="1200" dirty="0" smtClean="0">
                <a:solidFill>
                  <a:srgbClr val="FF0000"/>
                </a:solidFill>
                <a:latin typeface="微软雅黑" panose="020B0503020204020204" pitchFamily="34" charset="-122"/>
                <a:ea typeface="微软雅黑" panose="020B0503020204020204" pitchFamily="34" charset="-122"/>
              </a:rPr>
              <a:t>global</a:t>
            </a:r>
            <a:r>
              <a:rPr lang="zh-CN" altLang="en-US" sz="1200" dirty="0" smtClean="0">
                <a:latin typeface="微软雅黑" panose="020B0503020204020204" pitchFamily="34" charset="-122"/>
                <a:ea typeface="微软雅黑" panose="020B0503020204020204" pitchFamily="34" charset="-122"/>
              </a:rPr>
              <a:t>关键字，在函数内部进行声明，否则使用的是局部变量，只在函数内部生效，对全局变量不会造成影响。</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多个函数的执行流程</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多个函数的执行流程</a:t>
            </a:r>
            <a:endParaRPr lang="zh-CN" altLang="en-US" sz="1200" dirty="0" smtClean="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4338047" cy="52322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了解多个函数的执行过程中，对全局变量的影响</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答案</a:t>
            </a:r>
            <a:r>
              <a:rPr lang="zh-CN" altLang="en-US" b="1" dirty="0">
                <a:solidFill>
                  <a:srgbClr val="404040"/>
                </a:solidFill>
                <a:latin typeface="微软雅黑" panose="020B0503020204020204" pitchFamily="34" charset="-122"/>
                <a:ea typeface="微软雅黑" panose="020B0503020204020204" pitchFamily="34" charset="-122"/>
              </a:rPr>
              <a:t>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87624" y="2355726"/>
            <a:ext cx="6728356" cy="1532727"/>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函数就是将一段</a:t>
            </a:r>
            <a:r>
              <a:rPr lang="zh-CN" altLang="en-US" sz="1200" dirty="0" smtClean="0">
                <a:solidFill>
                  <a:srgbClr val="FF0000"/>
                </a:solidFill>
                <a:latin typeface="微软雅黑" panose="020B0503020204020204" pitchFamily="34" charset="-122"/>
                <a:ea typeface="微软雅黑" panose="020B0503020204020204" pitchFamily="34" charset="-122"/>
              </a:rPr>
              <a:t>具有独立功能的代码块</a:t>
            </a:r>
            <a:r>
              <a:rPr lang="zh-CN" altLang="en-US" sz="1200" dirty="0" smtClean="0">
                <a:latin typeface="微软雅黑" panose="020B0503020204020204" pitchFamily="34" charset="-122"/>
                <a:ea typeface="微软雅黑" panose="020B0503020204020204" pitchFamily="34" charset="-122"/>
              </a:rPr>
              <a:t>整合到一个整体并命名，在需要的位置</a:t>
            </a:r>
            <a:r>
              <a:rPr lang="zh-CN" altLang="en-US" sz="1200" dirty="0" smtClean="0">
                <a:solidFill>
                  <a:srgbClr val="FF0000"/>
                </a:solidFill>
                <a:latin typeface="微软雅黑" panose="020B0503020204020204" pitchFamily="34" charset="-122"/>
                <a:ea typeface="微软雅黑" panose="020B0503020204020204" pitchFamily="34" charset="-122"/>
              </a:rPr>
              <a:t>调用这个名称</a:t>
            </a:r>
            <a:r>
              <a:rPr lang="zh-CN" altLang="en-US" sz="1200" dirty="0" smtClean="0">
                <a:latin typeface="微软雅黑" panose="020B0503020204020204" pitchFamily="34" charset="-122"/>
                <a:ea typeface="微软雅黑" panose="020B0503020204020204" pitchFamily="34" charset="-122"/>
              </a:rPr>
              <a:t>即可完成对应的需求</a:t>
            </a:r>
            <a:r>
              <a:rPr lang="zh-CN" altLang="en-US" sz="1200" dirty="0" smtClean="0">
                <a:solidFill>
                  <a:srgbClr val="FF0000"/>
                </a:solidFill>
                <a:latin typeface="微软雅黑" panose="020B0503020204020204" pitchFamily="34" charset="-122"/>
                <a:ea typeface="微软雅黑" panose="020B0503020204020204" pitchFamily="34" charset="-122"/>
              </a:rPr>
              <a:t>。</a:t>
            </a: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30000"/>
              </a:lnSpc>
            </a:pP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函数在开发过程中，可以更高效的实现</a:t>
            </a:r>
            <a:r>
              <a:rPr lang="zh-CN" altLang="en-US" sz="1200" dirty="0" smtClean="0">
                <a:solidFill>
                  <a:srgbClr val="FF0000"/>
                </a:solidFill>
                <a:latin typeface="微软雅黑" panose="020B0503020204020204" pitchFamily="34" charset="-122"/>
                <a:ea typeface="微软雅黑" panose="020B0503020204020204" pitchFamily="34" charset="-122"/>
              </a:rPr>
              <a:t>代码重用。</a:t>
            </a:r>
            <a:endParaRPr lang="zh-CN" altLang="en-US" sz="1200" dirty="0">
              <a:solidFill>
                <a:srgbClr val="FF0000"/>
              </a:solidFill>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FF0000"/>
              </a:solidFill>
              <a:latin typeface="微软雅黑" panose="020B0503020204020204" pitchFamily="34" charset="-122"/>
              <a:ea typeface="微软雅黑" panose="020B0503020204020204" pitchFamily="34" charset="-122"/>
            </a:endParaRPr>
          </a:p>
          <a:p>
            <a:pPr>
              <a:lnSpc>
                <a:spcPct val="130000"/>
              </a:lnSpc>
            </a:pPr>
            <a:endParaRPr lang="en-US" altLang="zh-CN" sz="12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857918"/>
            <a:ext cx="543739" cy="307777"/>
          </a:xfrm>
          <a:prstGeom prst="rect">
            <a:avLst/>
          </a:prstGeom>
          <a:noFill/>
        </p:spPr>
        <p:txBody>
          <a:bodyPr wrap="none" rtlCol="0">
            <a:spAutoFit/>
          </a:bodyPr>
          <a:lstStyle/>
          <a:p>
            <a:pPr fontAlgn="auto">
              <a:spcBef>
                <a:spcPts val="0"/>
              </a:spcBef>
              <a:spcAft>
                <a:spcPts val="0"/>
              </a:spcAft>
            </a:pPr>
            <a:r>
              <a:rPr kumimoji="1" lang="zh-CN" altLang="en-US" sz="1400" b="1" dirty="0" smtClean="0">
                <a:solidFill>
                  <a:srgbClr val="FF0000"/>
                </a:solidFill>
                <a:latin typeface="微软雅黑" panose="020B0503020204020204" pitchFamily="34" charset="-122"/>
                <a:ea typeface="微软雅黑" panose="020B0503020204020204" pitchFamily="34" charset="-122"/>
              </a:rPr>
              <a:t>函数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4.</a:t>
            </a:r>
            <a:r>
              <a:rPr lang="zh-CN" altLang="en-US" sz="2400" b="1" dirty="0" smtClean="0">
                <a:solidFill>
                  <a:srgbClr val="595959"/>
                </a:solidFill>
                <a:latin typeface="微软雅黑" panose="020B0503020204020204" pitchFamily="34" charset="-122"/>
                <a:ea typeface="微软雅黑" panose="020B0503020204020204" pitchFamily="34" charset="-122"/>
              </a:rPr>
              <a:t>多个函数执行流程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946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10.1</a:t>
            </a:r>
            <a:r>
              <a:rPr lang="zh-CN" altLang="en-US" b="1" dirty="0" smtClean="0">
                <a:solidFill>
                  <a:srgbClr val="595959"/>
                </a:solidFill>
                <a:latin typeface="微软雅黑" panose="020B0503020204020204" pitchFamily="34" charset="-122"/>
                <a:ea typeface="微软雅黑" panose="020B0503020204020204" pitchFamily="34" charset="-122"/>
              </a:rPr>
              <a:t> 多个函数执行流程</a:t>
            </a:r>
            <a:r>
              <a:rPr lang="en-US" altLang="zh-CN" b="1" dirty="0" smtClean="0">
                <a:solidFill>
                  <a:srgbClr val="595959"/>
                </a:solidFill>
                <a:latin typeface="微软雅黑" panose="020B0503020204020204" pitchFamily="34" charset="-122"/>
                <a:ea typeface="微软雅黑" panose="020B0503020204020204" pitchFamily="34" charset="-122"/>
              </a:rPr>
              <a:t>-</a:t>
            </a:r>
            <a:r>
              <a:rPr lang="zh-CN" altLang="en-US" b="1" dirty="0" smtClean="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1323439"/>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多个函数调用时，对全局变量有何影响</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4.</a:t>
            </a:r>
            <a:r>
              <a:rPr lang="zh-CN" altLang="en-US" sz="2400" b="1" dirty="0" smtClean="0">
                <a:solidFill>
                  <a:srgbClr val="595959"/>
                </a:solidFill>
                <a:latin typeface="微软雅黑" panose="020B0503020204020204" pitchFamily="34" charset="-122"/>
                <a:ea typeface="微软雅黑" panose="020B0503020204020204" pitchFamily="34" charset="-122"/>
              </a:rPr>
              <a:t>多个函数执行流程</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43066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多函数执行顺序对全局</a:t>
            </a:r>
            <a:r>
              <a:rPr lang="zh-CN" altLang="en-US" b="1" smtClean="0">
                <a:solidFill>
                  <a:srgbClr val="404040"/>
                </a:solidFill>
                <a:latin typeface="微软雅黑" panose="020B0503020204020204" pitchFamily="34" charset="-122"/>
                <a:ea typeface="微软雅黑" panose="020B0503020204020204" pitchFamily="34" charset="-122"/>
              </a:rPr>
              <a:t>变量的影响</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1923678"/>
            <a:ext cx="6728356" cy="572464"/>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注意点：当程序执行过程中，多个函数使用了全局变量，需要注意，函数调用顺序不同，对全局变量造成的影响不同。在开发过程中，需要根据具体的业务逻辑，来进行处理。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函数的返回值进阶</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返回值作为参数传递</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函数返回多个值</a:t>
            </a:r>
            <a:endParaRPr lang="zh-CN" altLang="en-US" sz="1200" dirty="0" smtClean="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825086" cy="52322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了解函数的返回值作为其它函数参数的场景</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5.</a:t>
            </a:r>
            <a:r>
              <a:rPr lang="zh-CN" altLang="en-US" sz="2400" b="1" dirty="0" smtClean="0">
                <a:solidFill>
                  <a:srgbClr val="595959"/>
                </a:solidFill>
                <a:latin typeface="微软雅黑" panose="020B0503020204020204" pitchFamily="34" charset="-122"/>
                <a:ea typeface="微软雅黑" panose="020B0503020204020204" pitchFamily="34" charset="-122"/>
              </a:rPr>
              <a:t>函数返回值进阶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946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11.1</a:t>
            </a:r>
            <a:r>
              <a:rPr lang="zh-CN" altLang="en-US" b="1" dirty="0" smtClean="0">
                <a:solidFill>
                  <a:srgbClr val="595959"/>
                </a:solidFill>
                <a:latin typeface="微软雅黑" panose="020B0503020204020204" pitchFamily="34" charset="-122"/>
                <a:ea typeface="微软雅黑" panose="020B0503020204020204" pitchFamily="34" charset="-122"/>
              </a:rPr>
              <a:t> 返回值作为参数传递</a:t>
            </a:r>
            <a:r>
              <a:rPr lang="en-US" altLang="zh-CN" b="1" dirty="0" smtClean="0">
                <a:solidFill>
                  <a:srgbClr val="595959"/>
                </a:solidFill>
                <a:latin typeface="微软雅黑" panose="020B0503020204020204" pitchFamily="34" charset="-122"/>
                <a:ea typeface="微软雅黑" panose="020B0503020204020204" pitchFamily="34" charset="-122"/>
              </a:rPr>
              <a:t>-</a:t>
            </a:r>
            <a:r>
              <a:rPr lang="zh-CN" altLang="en-US" b="1" dirty="0" smtClean="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1323439"/>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如何将某个函数的返回值作为其它函数的参数</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5.</a:t>
            </a:r>
            <a:r>
              <a:rPr lang="zh-CN" altLang="en-US" sz="2400" b="1" dirty="0" smtClean="0">
                <a:solidFill>
                  <a:srgbClr val="595959"/>
                </a:solidFill>
                <a:latin typeface="微软雅黑" panose="020B0503020204020204" pitchFamily="34" charset="-122"/>
                <a:ea typeface="微软雅黑" panose="020B0503020204020204" pitchFamily="34" charset="-122"/>
              </a:rPr>
              <a:t>函数的返回值进阶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课堂练习</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1923678"/>
            <a:ext cx="6728356" cy="1292662"/>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定义两个函数，</a:t>
            </a:r>
            <a:r>
              <a:rPr lang="en-US" altLang="zh-CN" sz="1200" dirty="0" smtClean="0">
                <a:latin typeface="微软雅黑" panose="020B0503020204020204" pitchFamily="34" charset="-122"/>
                <a:ea typeface="微软雅黑" panose="020B0503020204020204" pitchFamily="34" charset="-122"/>
              </a:rPr>
              <a:t>A</a:t>
            </a:r>
            <a:r>
              <a:rPr lang="zh-CN" altLang="en-US" sz="1200" dirty="0" smtClean="0">
                <a:latin typeface="微软雅黑" panose="020B0503020204020204" pitchFamily="34" charset="-122"/>
                <a:ea typeface="微软雅黑" panose="020B0503020204020204" pitchFamily="34" charset="-122"/>
              </a:rPr>
              <a:t>和</a:t>
            </a:r>
            <a:r>
              <a:rPr lang="en-US" altLang="zh-CN" sz="1200" dirty="0" smtClean="0">
                <a:latin typeface="微软雅黑" panose="020B0503020204020204" pitchFamily="34" charset="-122"/>
                <a:ea typeface="微软雅黑" panose="020B0503020204020204" pitchFamily="34" charset="-122"/>
              </a:rPr>
              <a:t>B</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函数</a:t>
            </a:r>
            <a:r>
              <a:rPr lang="en-US" altLang="zh-CN" sz="1200" dirty="0" smtClean="0">
                <a:latin typeface="微软雅黑" panose="020B0503020204020204" pitchFamily="34" charset="-122"/>
                <a:ea typeface="微软雅黑" panose="020B0503020204020204" pitchFamily="34" charset="-122"/>
              </a:rPr>
              <a:t>A</a:t>
            </a:r>
            <a:r>
              <a:rPr lang="zh-CN" altLang="en-US" sz="1200" dirty="0" smtClean="0">
                <a:latin typeface="微软雅黑" panose="020B0503020204020204" pitchFamily="34" charset="-122"/>
                <a:ea typeface="微软雅黑" panose="020B0503020204020204" pitchFamily="34" charset="-122"/>
              </a:rPr>
              <a:t>，构造一个列表，列表里面存储</a:t>
            </a:r>
            <a:r>
              <a:rPr lang="en-US" altLang="zh-CN" sz="1200" dirty="0" smtClean="0">
                <a:latin typeface="微软雅黑" panose="020B0503020204020204" pitchFamily="34" charset="-122"/>
                <a:ea typeface="微软雅黑" panose="020B0503020204020204" pitchFamily="34" charset="-122"/>
              </a:rPr>
              <a:t>1-10</a:t>
            </a:r>
            <a:r>
              <a:rPr lang="zh-CN" altLang="en-US" sz="1200" dirty="0" smtClean="0">
                <a:latin typeface="微软雅黑" panose="020B0503020204020204" pitchFamily="34" charset="-122"/>
                <a:ea typeface="微软雅黑" panose="020B0503020204020204" pitchFamily="34" charset="-122"/>
              </a:rPr>
              <a:t>之间的所有整数，将列表返回。</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 函数</a:t>
            </a:r>
            <a:r>
              <a:rPr lang="en-US" altLang="zh-CN" sz="1200" dirty="0" smtClean="0">
                <a:latin typeface="微软雅黑" panose="020B0503020204020204" pitchFamily="34" charset="-122"/>
                <a:ea typeface="微软雅黑" panose="020B0503020204020204" pitchFamily="34" charset="-122"/>
              </a:rPr>
              <a:t>B,</a:t>
            </a:r>
            <a:r>
              <a:rPr lang="zh-CN" altLang="en-US" sz="1200" dirty="0" smtClean="0">
                <a:latin typeface="微软雅黑" panose="020B0503020204020204" pitchFamily="34" charset="-122"/>
                <a:ea typeface="微软雅黑" panose="020B0503020204020204" pitchFamily="34" charset="-122"/>
              </a:rPr>
              <a:t>接收参数是列表，将函数</a:t>
            </a:r>
            <a:r>
              <a:rPr lang="en-US" altLang="zh-CN" sz="1200" dirty="0" smtClean="0">
                <a:latin typeface="微软雅黑" panose="020B0503020204020204" pitchFamily="34" charset="-122"/>
                <a:ea typeface="微软雅黑" panose="020B0503020204020204" pitchFamily="34" charset="-122"/>
              </a:rPr>
              <a:t>A</a:t>
            </a:r>
            <a:r>
              <a:rPr lang="zh-CN" altLang="en-US" sz="1200" dirty="0" smtClean="0">
                <a:latin typeface="微软雅黑" panose="020B0503020204020204" pitchFamily="34" charset="-122"/>
                <a:ea typeface="微软雅黑" panose="020B0503020204020204" pitchFamily="34" charset="-122"/>
              </a:rPr>
              <a:t>返回的列表传递给</a:t>
            </a:r>
            <a:r>
              <a:rPr lang="en-US" altLang="zh-CN" sz="1200" dirty="0" smtClean="0">
                <a:latin typeface="微软雅黑" panose="020B0503020204020204" pitchFamily="34" charset="-122"/>
                <a:ea typeface="微软雅黑" panose="020B0503020204020204" pitchFamily="34" charset="-122"/>
              </a:rPr>
              <a:t>B,B</a:t>
            </a:r>
            <a:r>
              <a:rPr lang="zh-CN" altLang="en-US" sz="1200" dirty="0" smtClean="0">
                <a:latin typeface="微软雅黑" panose="020B0503020204020204" pitchFamily="34" charset="-122"/>
                <a:ea typeface="微软雅黑" panose="020B0503020204020204" pitchFamily="34" charset="-122"/>
              </a:rPr>
              <a:t>将列表中的元素遍历打印输出。</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chemeClr val="tx1"/>
                </a:solidFill>
                <a:latin typeface="微软雅黑" panose="020B0503020204020204" pitchFamily="34" charset="-122"/>
                <a:ea typeface="微软雅黑" panose="020B0503020204020204" pitchFamily="34" charset="-122"/>
              </a:rPr>
              <a:t>要求：</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A</a:t>
            </a:r>
            <a:r>
              <a:rPr lang="zh-CN" altLang="en-US" sz="1200" dirty="0" smtClean="0">
                <a:latin typeface="微软雅黑" panose="020B0503020204020204" pitchFamily="34" charset="-122"/>
                <a:ea typeface="微软雅黑" panose="020B0503020204020204" pitchFamily="34" charset="-122"/>
              </a:rPr>
              <a:t>函数构造列表，使用列表推导式实现</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5.</a:t>
            </a:r>
            <a:r>
              <a:rPr lang="zh-CN" altLang="en-US" sz="2400" b="1" dirty="0" smtClean="0">
                <a:solidFill>
                  <a:srgbClr val="595959"/>
                </a:solidFill>
                <a:latin typeface="微软雅黑" panose="020B0503020204020204" pitchFamily="34" charset="-122"/>
                <a:ea typeface="微软雅黑" panose="020B0503020204020204" pitchFamily="34" charset="-122"/>
              </a:rPr>
              <a:t>函数的返回值进阶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答案解析</a:t>
            </a:r>
            <a:endParaRPr lang="zh-CN" altLang="en-GB"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04798" y="1500188"/>
            <a:ext cx="6347522" cy="3369078"/>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函数的返回值进阶</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返回值作为参数传递</a:t>
            </a:r>
            <a:endParaRPr lang="en-US" altLang="zh-CN" sz="1200" dirty="0" smtClean="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函数返回多个值</a:t>
            </a:r>
            <a:endParaRPr lang="zh-CN" altLang="en-US" sz="1200" dirty="0" smtClean="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927404" cy="52322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掌握函数返回多个值的实现方式</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5.</a:t>
            </a:r>
            <a:r>
              <a:rPr lang="zh-CN" altLang="en-US" sz="2400" b="1" dirty="0" smtClean="0">
                <a:solidFill>
                  <a:srgbClr val="595959"/>
                </a:solidFill>
                <a:latin typeface="微软雅黑" panose="020B0503020204020204" pitchFamily="34" charset="-122"/>
                <a:ea typeface="微软雅黑" panose="020B0503020204020204" pitchFamily="34" charset="-122"/>
              </a:rPr>
              <a:t>函数返回值进阶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946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12.1</a:t>
            </a:r>
            <a:r>
              <a:rPr lang="zh-CN" altLang="en-US" b="1" dirty="0" smtClean="0">
                <a:solidFill>
                  <a:srgbClr val="595959"/>
                </a:solidFill>
                <a:latin typeface="微软雅黑" panose="020B0503020204020204" pitchFamily="34" charset="-122"/>
                <a:ea typeface="微软雅黑" panose="020B0503020204020204" pitchFamily="34" charset="-122"/>
              </a:rPr>
              <a:t> 函数的返回值</a:t>
            </a:r>
            <a:r>
              <a:rPr lang="en-US" altLang="zh-CN" b="1" dirty="0" smtClean="0">
                <a:solidFill>
                  <a:srgbClr val="595959"/>
                </a:solidFill>
                <a:latin typeface="微软雅黑" panose="020B0503020204020204" pitchFamily="34" charset="-122"/>
                <a:ea typeface="微软雅黑" panose="020B0503020204020204" pitchFamily="34" charset="-122"/>
              </a:rPr>
              <a:t>-</a:t>
            </a:r>
            <a:r>
              <a:rPr lang="zh-CN" altLang="en-US" b="1" dirty="0" smtClean="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7886"/>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如何实现函数返回多个值</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smtClean="0">
                <a:solidFill>
                  <a:srgbClr val="595959"/>
                </a:solidFill>
                <a:latin typeface="微软雅黑" panose="020B0503020204020204" pitchFamily="34" charset="-122"/>
                <a:ea typeface="微软雅黑" panose="020B0503020204020204" pitchFamily="34" charset="-122"/>
              </a:rPr>
              <a:t>函数的基本使用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pic>
        <p:nvPicPr>
          <p:cNvPr id="3" name="图片 2" descr="01-第5天-1"/>
          <p:cNvPicPr>
            <a:picLocks noChangeAspect="1"/>
          </p:cNvPicPr>
          <p:nvPr>
            <p:custDataLst>
              <p:tags r:id="rId1"/>
            </p:custDataLst>
          </p:nvPr>
        </p:nvPicPr>
        <p:blipFill>
          <a:blip r:embed="rId2"/>
          <a:stretch>
            <a:fillRect/>
          </a:stretch>
        </p:blipFill>
        <p:spPr>
          <a:xfrm>
            <a:off x="2627630" y="601980"/>
            <a:ext cx="3954780" cy="393890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5.</a:t>
            </a:r>
            <a:r>
              <a:rPr lang="zh-CN" altLang="en-US" sz="2400" b="1" dirty="0" smtClean="0">
                <a:solidFill>
                  <a:srgbClr val="595959"/>
                </a:solidFill>
                <a:latin typeface="微软雅黑" panose="020B0503020204020204" pitchFamily="34" charset="-122"/>
                <a:ea typeface="微软雅黑" panose="020B0503020204020204" pitchFamily="34" charset="-122"/>
              </a:rPr>
              <a:t>函数的返回值进阶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函数返回多个值使用</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1923678"/>
            <a:ext cx="6728356" cy="1772793"/>
          </a:xfrm>
          <a:prstGeom prst="rect">
            <a:avLst/>
          </a:prstGeom>
        </p:spPr>
        <p:txBody>
          <a:bodyPr wrap="square">
            <a:spAutoFit/>
          </a:bodyPr>
          <a:lstStyle/>
          <a:p>
            <a:pPr>
              <a:lnSpc>
                <a:spcPct val="130000"/>
              </a:lnSpc>
            </a:pPr>
            <a:r>
              <a:rPr lang="zh-CN" altLang="en-US" sz="1200" dirty="0" smtClean="0">
                <a:solidFill>
                  <a:schemeClr val="tx1"/>
                </a:solidFill>
                <a:latin typeface="微软雅黑" panose="020B0503020204020204" pitchFamily="34" charset="-122"/>
                <a:ea typeface="微软雅黑" panose="020B0503020204020204" pitchFamily="34" charset="-122"/>
              </a:rPr>
              <a:t>注意点：</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1.</a:t>
            </a:r>
            <a:r>
              <a:rPr lang="zh-CN" altLang="en-US" sz="1200" dirty="0" smtClean="0">
                <a:latin typeface="微软雅黑" panose="020B0503020204020204" pitchFamily="34" charset="-122"/>
                <a:ea typeface="微软雅黑" panose="020B0503020204020204" pitchFamily="34" charset="-122"/>
              </a:rPr>
              <a:t> 返回的多个值，以逗号隔开，返回的最终数据格式为元祖，示例：</a:t>
            </a:r>
            <a:r>
              <a:rPr lang="en-US" altLang="zh-CN" sz="1200" dirty="0" smtClean="0">
                <a:latin typeface="微软雅黑" panose="020B0503020204020204" pitchFamily="34" charset="-122"/>
                <a:ea typeface="微软雅黑" panose="020B0503020204020204" pitchFamily="34" charset="-122"/>
              </a:rPr>
              <a:t>return 1,2</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          2.</a:t>
            </a:r>
            <a:r>
              <a:rPr lang="zh-CN" altLang="en-US" sz="1200" dirty="0" smtClean="0">
                <a:latin typeface="微软雅黑" panose="020B0503020204020204" pitchFamily="34" charset="-122"/>
                <a:ea typeface="微软雅黑" panose="020B0503020204020204" pitchFamily="34" charset="-122"/>
              </a:rPr>
              <a:t> 可以将数据直接封装在容器类型中，元祖，列表，字典等</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smtClean="0">
                <a:solidFill>
                  <a:schemeClr val="tx1"/>
                </a:solidFill>
                <a:latin typeface="微软雅黑" panose="020B0503020204020204" pitchFamily="34" charset="-122"/>
                <a:ea typeface="微软雅黑" panose="020B0503020204020204" pitchFamily="34" charset="-122"/>
              </a:rPr>
              <a:t>示例：</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return (1,2)</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en-US" altLang="zh-CN" sz="1200" dirty="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        return [1,2]</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30000"/>
              </a:lnSpc>
            </a:pP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        return {‘name’: ‘</a:t>
            </a:r>
            <a:r>
              <a:rPr lang="en-US" altLang="zh-CN" sz="1200" dirty="0" err="1" smtClean="0">
                <a:latin typeface="微软雅黑" panose="020B0503020204020204" pitchFamily="34" charset="-122"/>
                <a:ea typeface="微软雅黑" panose="020B0503020204020204" pitchFamily="34" charset="-122"/>
              </a:rPr>
              <a:t>hong</a:t>
            </a:r>
            <a:r>
              <a:rPr lang="en-US" altLang="zh-CN" sz="1200" dirty="0" smtClean="0">
                <a:latin typeface="微软雅黑" panose="020B0503020204020204" pitchFamily="34" charset="-122"/>
                <a:ea typeface="微软雅黑" panose="020B0503020204020204" pitchFamily="34" charset="-122"/>
              </a:rPr>
              <a:t>’,  ‘age’:  23}</a:t>
            </a:r>
            <a:endParaRPr lang="en-US" altLang="zh-CN" sz="12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函数的参数进阶</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位置参数</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关键字参数</a:t>
            </a:r>
            <a:endParaRPr lang="en-US" altLang="zh-CN" sz="1200" dirty="0" smtClean="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缺省参数</a:t>
            </a:r>
            <a:endParaRPr lang="en-US" altLang="zh-CN" sz="1200" dirty="0" smtClean="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不定长参数</a:t>
            </a:r>
            <a:endParaRPr lang="zh-CN" altLang="en-US" sz="1200" dirty="0" smtClean="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029723" cy="954107"/>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了解什么是位置参数</a:t>
            </a:r>
            <a:endParaRPr lang="en-US" altLang="zh-CN" sz="1400" dirty="0" smtClean="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掌握位置参数的使用</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6.</a:t>
            </a:r>
            <a:r>
              <a:rPr lang="zh-CN" altLang="en-US" sz="2400" b="1" dirty="0" smtClean="0">
                <a:solidFill>
                  <a:srgbClr val="595959"/>
                </a:solidFill>
                <a:latin typeface="微软雅黑" panose="020B0503020204020204" pitchFamily="34" charset="-122"/>
                <a:ea typeface="微软雅黑" panose="020B0503020204020204" pitchFamily="34" charset="-122"/>
              </a:rPr>
              <a:t>函数参数进阶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946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13.1</a:t>
            </a:r>
            <a:r>
              <a:rPr lang="zh-CN" altLang="en-US" b="1" dirty="0" smtClean="0">
                <a:solidFill>
                  <a:srgbClr val="595959"/>
                </a:solidFill>
                <a:latin typeface="微软雅黑" panose="020B0503020204020204" pitchFamily="34" charset="-122"/>
                <a:ea typeface="微软雅黑" panose="020B0503020204020204" pitchFamily="34" charset="-122"/>
              </a:rPr>
              <a:t> 函数参数之位置参数</a:t>
            </a:r>
            <a:r>
              <a:rPr lang="en-US" altLang="zh-CN" b="1" dirty="0" smtClean="0">
                <a:solidFill>
                  <a:srgbClr val="595959"/>
                </a:solidFill>
                <a:latin typeface="微软雅黑" panose="020B0503020204020204" pitchFamily="34" charset="-122"/>
                <a:ea typeface="微软雅黑" panose="020B0503020204020204" pitchFamily="34" charset="-122"/>
              </a:rPr>
              <a:t>-</a:t>
            </a:r>
            <a:r>
              <a:rPr lang="zh-CN" altLang="en-US" b="1" dirty="0" smtClean="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7886"/>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什么是位置参数</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6</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函数的参数进阶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7548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位置参数</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1380056"/>
            <a:ext cx="6728356" cy="1052596"/>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定义</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         调用函数时，根据函数定义的参数位置来传递的参数。</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注意点：</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         传递和定义参数的顺序及个数必须一致。如果参数个数不符，会报下面这种错误</a:t>
            </a:r>
            <a:r>
              <a:rPr lang="zh-CN" altLang="en-US" sz="1200" dirty="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66508" y="2468919"/>
            <a:ext cx="6626572" cy="251769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函数的参数进阶</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位置参数</a:t>
            </a:r>
            <a:endParaRPr lang="en-US" altLang="zh-CN" sz="1200" dirty="0" smtClean="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关键字参数</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缺省参数</a:t>
            </a:r>
            <a:endParaRPr lang="en-US" altLang="zh-CN" sz="1200" dirty="0" smtClean="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不定长参数</a:t>
            </a:r>
            <a:endParaRPr lang="zh-CN" altLang="en-US" sz="1200" dirty="0" smtClean="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274982" cy="954107"/>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了解什么是关键字参数</a:t>
            </a:r>
            <a:endParaRPr lang="en-US" altLang="zh-CN" sz="1400" dirty="0" smtClean="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能够使用关键字参数</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6.</a:t>
            </a:r>
            <a:r>
              <a:rPr lang="zh-CN" altLang="en-US" sz="2400" b="1" dirty="0" smtClean="0">
                <a:solidFill>
                  <a:srgbClr val="595959"/>
                </a:solidFill>
                <a:latin typeface="微软雅黑" panose="020B0503020204020204" pitchFamily="34" charset="-122"/>
                <a:ea typeface="微软雅黑" panose="020B0503020204020204" pitchFamily="34" charset="-122"/>
              </a:rPr>
              <a:t>函数参数进阶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946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14.1</a:t>
            </a:r>
            <a:r>
              <a:rPr lang="zh-CN" altLang="en-US" b="1" dirty="0" smtClean="0">
                <a:solidFill>
                  <a:srgbClr val="595959"/>
                </a:solidFill>
                <a:latin typeface="微软雅黑" panose="020B0503020204020204" pitchFamily="34" charset="-122"/>
                <a:ea typeface="微软雅黑" panose="020B0503020204020204" pitchFamily="34" charset="-122"/>
              </a:rPr>
              <a:t> 关键字参数</a:t>
            </a:r>
            <a:r>
              <a:rPr lang="en-US" altLang="zh-CN" b="1" dirty="0" smtClean="0">
                <a:solidFill>
                  <a:srgbClr val="595959"/>
                </a:solidFill>
                <a:latin typeface="微软雅黑" panose="020B0503020204020204" pitchFamily="34" charset="-122"/>
                <a:ea typeface="微软雅黑" panose="020B0503020204020204" pitchFamily="34" charset="-122"/>
              </a:rPr>
              <a:t>-</a:t>
            </a:r>
            <a:r>
              <a:rPr lang="zh-CN" altLang="en-US" b="1" dirty="0" smtClean="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7886"/>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什么是关键字参数</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6</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函数的参数进阶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7548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关键字参数</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1380056"/>
            <a:ext cx="6728356" cy="2012859"/>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定义</a:t>
            </a:r>
            <a:r>
              <a:rPr lang="zh-CN" altLang="en-US" sz="1200" dirty="0" smtClean="0">
                <a:solidFill>
                  <a:schemeClr val="tx1"/>
                </a:solidFill>
                <a:latin typeface="微软雅黑" panose="020B0503020204020204" pitchFamily="34" charset="-122"/>
                <a:ea typeface="微软雅黑" panose="020B0503020204020204" pitchFamily="34" charset="-122"/>
              </a:rPr>
              <a:t>：</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         调用函数时，通过键</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值方式，传递的参数。</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特点：</a:t>
            </a:r>
            <a:endParaRPr lang="en-US" altLang="zh-CN" sz="1200" dirty="0">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         使用关键字参数，可以让函数更加清晰，容易使用，同时也清除了参数的顺序要求。即</a:t>
            </a:r>
            <a:r>
              <a:rPr lang="zh-CN" altLang="en-US" sz="1200" dirty="0" smtClean="0">
                <a:solidFill>
                  <a:srgbClr val="FF0000"/>
                </a:solidFill>
                <a:latin typeface="微软雅黑" panose="020B0503020204020204" pitchFamily="34" charset="-122"/>
                <a:ea typeface="微软雅黑" panose="020B0503020204020204" pitchFamily="34" charset="-122"/>
              </a:rPr>
              <a:t>关键字参数传递可以不按照定义顺序。</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注意点：</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         如果参数传递时，既有位置参数，又有关键字参数，那么</a:t>
            </a:r>
            <a:r>
              <a:rPr lang="zh-CN" altLang="en-US" sz="1200" dirty="0" smtClean="0">
                <a:solidFill>
                  <a:srgbClr val="FF0000"/>
                </a:solidFill>
                <a:latin typeface="微软雅黑" panose="020B0503020204020204" pitchFamily="34" charset="-122"/>
                <a:ea typeface="微软雅黑" panose="020B0503020204020204" pitchFamily="34" charset="-122"/>
              </a:rPr>
              <a:t>位置参数必须在关键字参数的前面</a:t>
            </a:r>
            <a:r>
              <a:rPr lang="zh-CN" altLang="en-US" sz="1200" dirty="0" smtClean="0">
                <a:latin typeface="微软雅黑" panose="020B0503020204020204" pitchFamily="34" charset="-122"/>
                <a:ea typeface="微软雅黑" panose="020B0503020204020204" pitchFamily="34" charset="-122"/>
              </a:rPr>
              <a:t>，但是</a:t>
            </a:r>
            <a:r>
              <a:rPr lang="zh-CN" altLang="en-US" sz="1200" dirty="0" smtClean="0">
                <a:solidFill>
                  <a:srgbClr val="FF0000"/>
                </a:solidFill>
                <a:latin typeface="微软雅黑" panose="020B0503020204020204" pitchFamily="34" charset="-122"/>
                <a:ea typeface="微软雅黑" panose="020B0503020204020204" pitchFamily="34" charset="-122"/>
              </a:rPr>
              <a:t>关键字参数之间不存在先后顺序</a:t>
            </a:r>
            <a:r>
              <a:rPr lang="zh-CN" altLang="en-US" sz="1200" dirty="0" smtClean="0">
                <a:latin typeface="微软雅黑" panose="020B0503020204020204" pitchFamily="34" charset="-122"/>
                <a:ea typeface="微软雅黑" panose="020B0503020204020204" pitchFamily="34" charset="-122"/>
              </a:rPr>
              <a:t>，按照键对应名称即可。</a:t>
            </a:r>
            <a:endParaRPr lang="en-US" altLang="zh-CN" sz="12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函数的参数进阶</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位置参数</a:t>
            </a:r>
            <a:endParaRPr lang="en-US" altLang="zh-CN" sz="1200" dirty="0" smtClean="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关键字参数</a:t>
            </a:r>
            <a:endParaRPr lang="en-US" altLang="zh-CN" sz="1200" dirty="0" smtClean="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缺省参数</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不定长参数</a:t>
            </a:r>
            <a:endParaRPr lang="zh-CN" altLang="en-US" sz="1200" dirty="0" smtClean="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函数的基本使用</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函数的作用</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函数的使用步骤</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函数的参数作用</a:t>
            </a:r>
            <a:endParaRPr lang="zh-CN" altLang="en-US" sz="12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函数的返回值作用</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函数的说明文档</a:t>
            </a:r>
            <a:endParaRPr lang="zh-CN" altLang="en-US" sz="1200" dirty="0" smtClean="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388795" cy="954107"/>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了解缺省参数的使用场景</a:t>
            </a:r>
            <a:endParaRPr lang="en-US" altLang="zh-CN" sz="1400" dirty="0" smtClean="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能够使用缺省参数</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6.</a:t>
            </a:r>
            <a:r>
              <a:rPr lang="zh-CN" altLang="en-US" sz="2400" b="1" dirty="0" smtClean="0">
                <a:solidFill>
                  <a:srgbClr val="595959"/>
                </a:solidFill>
                <a:latin typeface="微软雅黑" panose="020B0503020204020204" pitchFamily="34" charset="-122"/>
                <a:ea typeface="微软雅黑" panose="020B0503020204020204" pitchFamily="34" charset="-122"/>
              </a:rPr>
              <a:t>函数参数进阶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946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15.1</a:t>
            </a:r>
            <a:r>
              <a:rPr lang="zh-CN" altLang="en-US" b="1" dirty="0" smtClean="0">
                <a:solidFill>
                  <a:srgbClr val="595959"/>
                </a:solidFill>
                <a:latin typeface="微软雅黑" panose="020B0503020204020204" pitchFamily="34" charset="-122"/>
                <a:ea typeface="微软雅黑" panose="020B0503020204020204" pitchFamily="34" charset="-122"/>
              </a:rPr>
              <a:t> 缺省参数</a:t>
            </a:r>
            <a:r>
              <a:rPr lang="en-US" altLang="zh-CN" b="1" dirty="0" smtClean="0">
                <a:solidFill>
                  <a:srgbClr val="595959"/>
                </a:solidFill>
                <a:latin typeface="微软雅黑" panose="020B0503020204020204" pitchFamily="34" charset="-122"/>
                <a:ea typeface="微软雅黑" panose="020B0503020204020204" pitchFamily="34" charset="-122"/>
              </a:rPr>
              <a:t>-</a:t>
            </a:r>
            <a:r>
              <a:rPr lang="zh-CN" altLang="en-US" b="1" dirty="0" smtClean="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707886"/>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什么是缺省参数</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6</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函数的参数进阶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592" y="1995686"/>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缺省参数特点</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259632" y="2643758"/>
            <a:ext cx="6728356" cy="332399"/>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函数调用时，如果为缺省参数传值则修改默认参数值，否则使用这个默认值。</a:t>
            </a:r>
            <a:endParaRPr lang="en-US" altLang="zh-CN" sz="12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6</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函数的参数进阶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7548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知识检测</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15616" y="1380056"/>
            <a:ext cx="6728356" cy="572464"/>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缺省参数也叫</a:t>
            </a:r>
            <a:r>
              <a:rPr lang="en-US" altLang="zh-CN" sz="1200" dirty="0" smtClean="0">
                <a:latin typeface="微软雅黑" panose="020B0503020204020204" pitchFamily="34" charset="-122"/>
                <a:ea typeface="微软雅黑" panose="020B0503020204020204" pitchFamily="34" charset="-122"/>
              </a:rPr>
              <a:t>________,</a:t>
            </a:r>
            <a:r>
              <a:rPr lang="zh-CN" altLang="en-US" sz="1200" dirty="0" smtClean="0">
                <a:latin typeface="微软雅黑" panose="020B0503020204020204" pitchFamily="34" charset="-122"/>
                <a:ea typeface="微软雅黑" panose="020B0503020204020204" pitchFamily="34" charset="-122"/>
              </a:rPr>
              <a:t>用于定义函数，为参数提供</a:t>
            </a:r>
            <a:r>
              <a:rPr lang="en-US" altLang="zh-CN" sz="1200" dirty="0" smtClean="0">
                <a:latin typeface="微软雅黑" panose="020B0503020204020204" pitchFamily="34" charset="-122"/>
                <a:ea typeface="微软雅黑" panose="020B0503020204020204" pitchFamily="34" charset="-122"/>
              </a:rPr>
              <a:t>_______</a:t>
            </a:r>
            <a:r>
              <a:rPr lang="zh-CN" altLang="en-US" sz="1200" dirty="0" smtClean="0">
                <a:latin typeface="微软雅黑" panose="020B0503020204020204" pitchFamily="34" charset="-122"/>
                <a:ea typeface="微软雅黑" panose="020B0503020204020204" pitchFamily="34" charset="-122"/>
              </a:rPr>
              <a:t>，调用函数时可不传该默认参数的值。</a:t>
            </a:r>
            <a:endParaRPr lang="en-US" altLang="zh-CN" sz="1200" dirty="0">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如果有位置参数，则位置参数必须出现在</a:t>
            </a:r>
            <a:r>
              <a:rPr lang="en-US" altLang="zh-CN" sz="1200" dirty="0" smtClean="0">
                <a:latin typeface="微软雅黑" panose="020B0503020204020204" pitchFamily="34" charset="-122"/>
                <a:ea typeface="微软雅黑" panose="020B0503020204020204" pitchFamily="34" charset="-122"/>
              </a:rPr>
              <a:t>________,</a:t>
            </a:r>
            <a:r>
              <a:rPr lang="zh-CN" altLang="en-US" sz="1200" dirty="0" smtClean="0">
                <a:latin typeface="微软雅黑" panose="020B0503020204020204" pitchFamily="34" charset="-122"/>
                <a:ea typeface="微软雅黑" panose="020B0503020204020204" pitchFamily="34" charset="-122"/>
              </a:rPr>
              <a:t>（包括函数定义和调用</a:t>
            </a:r>
            <a:r>
              <a:rPr lang="zh-CN" altLang="en-US" sz="1200" dirty="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6</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函数的参数进阶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7548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知识检测</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15616" y="1380056"/>
            <a:ext cx="6728356" cy="572464"/>
          </a:xfrm>
          <a:prstGeom prst="rect">
            <a:avLst/>
          </a:prstGeom>
        </p:spPr>
        <p:txBody>
          <a:bodyPr wrap="square">
            <a:spAutoFit/>
          </a:bodyPr>
          <a:lstStyle/>
          <a:p>
            <a:pPr>
              <a:lnSpc>
                <a:spcPct val="130000"/>
              </a:lnSpc>
            </a:pPr>
            <a:r>
              <a:rPr lang="zh-CN" altLang="en-US" sz="1200" dirty="0" smtClean="0">
                <a:latin typeface="微软雅黑" panose="020B0503020204020204" pitchFamily="34" charset="-122"/>
                <a:ea typeface="微软雅黑" panose="020B0503020204020204" pitchFamily="34" charset="-122"/>
              </a:rPr>
              <a:t>缺省参数也叫</a:t>
            </a:r>
            <a:r>
              <a:rPr lang="zh-CN" altLang="en-US" sz="1200" dirty="0" smtClean="0">
                <a:solidFill>
                  <a:srgbClr val="FF0000"/>
                </a:solidFill>
                <a:latin typeface="微软雅黑" panose="020B0503020204020204" pitchFamily="34" charset="-122"/>
                <a:ea typeface="微软雅黑" panose="020B0503020204020204" pitchFamily="34" charset="-122"/>
              </a:rPr>
              <a:t>默认参数</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用于定义函数，为参数提供</a:t>
            </a:r>
            <a:r>
              <a:rPr lang="zh-CN" altLang="en-US" sz="1200" dirty="0" smtClean="0">
                <a:solidFill>
                  <a:srgbClr val="FF0000"/>
                </a:solidFill>
                <a:latin typeface="微软雅黑" panose="020B0503020204020204" pitchFamily="34" charset="-122"/>
                <a:ea typeface="微软雅黑" panose="020B0503020204020204" pitchFamily="34" charset="-122"/>
              </a:rPr>
              <a:t>默认值</a:t>
            </a:r>
            <a:r>
              <a:rPr lang="zh-CN" altLang="en-US" sz="1200" dirty="0" smtClean="0">
                <a:latin typeface="微软雅黑" panose="020B0503020204020204" pitchFamily="34" charset="-122"/>
                <a:ea typeface="微软雅黑" panose="020B0503020204020204" pitchFamily="34" charset="-122"/>
              </a:rPr>
              <a:t>，调用函数时可不传该默认参数的值。</a:t>
            </a:r>
            <a:endParaRPr lang="en-US" altLang="zh-CN" sz="1200" dirty="0">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如果有位置参数，则位置参数必须出现在</a:t>
            </a:r>
            <a:r>
              <a:rPr lang="zh-CN" altLang="en-US" sz="1200" dirty="0" smtClean="0">
                <a:solidFill>
                  <a:srgbClr val="FF0000"/>
                </a:solidFill>
                <a:latin typeface="微软雅黑" panose="020B0503020204020204" pitchFamily="34" charset="-122"/>
                <a:ea typeface="微软雅黑" panose="020B0503020204020204" pitchFamily="34" charset="-122"/>
              </a:rPr>
              <a:t>默认参数前</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（包括函数定义和调用</a:t>
            </a:r>
            <a:r>
              <a:rPr lang="zh-CN" altLang="en-US" sz="1200" dirty="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73844"/>
            <a:ext cx="7886700" cy="994172"/>
          </a:xfrm>
        </p:spPr>
        <p:txBody>
          <a:bodyPr/>
          <a:p>
            <a:r>
              <a:rPr lang="zh-CN" altLang="en-US">
                <a:solidFill>
                  <a:schemeClr val="accent1"/>
                </a:solidFill>
              </a:rPr>
              <a:t>补充</a:t>
            </a:r>
            <a:r>
              <a:rPr lang="en-US" altLang="zh-CN">
                <a:solidFill>
                  <a:schemeClr val="accent1"/>
                </a:solidFill>
              </a:rPr>
              <a:t>:</a:t>
            </a:r>
            <a:r>
              <a:rPr lang="zh-CN" altLang="en-US">
                <a:solidFill>
                  <a:schemeClr val="accent1"/>
                </a:solidFill>
              </a:rPr>
              <a:t>默认参数使用场景</a:t>
            </a:r>
            <a:endParaRPr lang="zh-CN" altLang="en-US">
              <a:solidFill>
                <a:schemeClr val="accent1"/>
              </a:solidFill>
            </a:endParaRPr>
          </a:p>
        </p:txBody>
      </p:sp>
      <p:pic>
        <p:nvPicPr>
          <p:cNvPr id="4" name="图片 3" descr="4"/>
          <p:cNvPicPr>
            <a:picLocks noChangeAspect="1"/>
          </p:cNvPicPr>
          <p:nvPr/>
        </p:nvPicPr>
        <p:blipFill>
          <a:blip r:embed="rId1"/>
          <a:stretch>
            <a:fillRect/>
          </a:stretch>
        </p:blipFill>
        <p:spPr>
          <a:xfrm>
            <a:off x="628650" y="1268254"/>
            <a:ext cx="6836569" cy="1493044"/>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函数的参数进阶</a:t>
            </a:r>
            <a:endParaRPr lang="zh-CN" altLang="en-US" sz="1400" dirty="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位置参数</a:t>
            </a:r>
            <a:endParaRPr lang="en-US" altLang="zh-CN" sz="1200" dirty="0" smtClean="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关键字参数</a:t>
            </a:r>
            <a:endParaRPr lang="en-US" altLang="zh-CN" sz="1200" dirty="0" smtClean="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latin typeface="微软雅黑" panose="020B0503020204020204" pitchFamily="34" charset="-122"/>
                <a:ea typeface="微软雅黑" panose="020B0503020204020204" pitchFamily="34" charset="-122"/>
              </a:rPr>
              <a:t>缺省参数</a:t>
            </a:r>
            <a:endParaRPr lang="en-US" altLang="zh-CN" sz="1200" dirty="0" smtClean="0">
              <a:latin typeface="微软雅黑" panose="020B0503020204020204" pitchFamily="34" charset="-122"/>
              <a:ea typeface="微软雅黑" panose="020B0503020204020204" pitchFamily="34" charset="-122"/>
            </a:endParaRPr>
          </a:p>
          <a:p>
            <a:pPr lvl="1">
              <a:lnSpc>
                <a:spcPct val="200000"/>
              </a:lnSpc>
              <a:buClr>
                <a:srgbClr val="FF0000"/>
              </a:buClr>
              <a:buFont typeface="Wingdings" panose="05000000000000000000" charset="0"/>
              <a:buChar char=""/>
            </a:pPr>
            <a:r>
              <a:rPr lang="zh-CN" altLang="en-US" sz="1200" dirty="0" smtClean="0">
                <a:solidFill>
                  <a:srgbClr val="FF0000"/>
                </a:solidFill>
                <a:latin typeface="微软雅黑" panose="020B0503020204020204" pitchFamily="34" charset="-122"/>
                <a:ea typeface="微软雅黑" panose="020B0503020204020204" pitchFamily="34" charset="-122"/>
              </a:rPr>
              <a:t>不定长参数</a:t>
            </a:r>
            <a:endParaRPr lang="zh-CN" altLang="en-US" sz="1200" dirty="0" smtClean="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772186" cy="954107"/>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掌握不定长参数接收位置参数的使用方式</a:t>
            </a:r>
            <a:endParaRPr lang="en-US" altLang="zh-CN" sz="1400" dirty="0" smtClean="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smtClean="0">
                <a:latin typeface="微软雅黑" panose="020B0503020204020204" pitchFamily="34" charset="-122"/>
                <a:ea typeface="微软雅黑" panose="020B0503020204020204" pitchFamily="34" charset="-122"/>
              </a:rPr>
              <a:t>能够不定长参数接收关键字参数的使用方式</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6.</a:t>
            </a:r>
            <a:r>
              <a:rPr lang="zh-CN" altLang="en-US" sz="2400" b="1" dirty="0" smtClean="0">
                <a:solidFill>
                  <a:srgbClr val="595959"/>
                </a:solidFill>
                <a:latin typeface="微软雅黑" panose="020B0503020204020204" pitchFamily="34" charset="-122"/>
                <a:ea typeface="微软雅黑" panose="020B0503020204020204" pitchFamily="34" charset="-122"/>
              </a:rPr>
              <a:t>函数参数进阶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9466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smtClean="0">
                <a:solidFill>
                  <a:srgbClr val="595959"/>
                </a:solidFill>
                <a:latin typeface="微软雅黑" panose="020B0503020204020204" pitchFamily="34" charset="-122"/>
                <a:ea typeface="微软雅黑" panose="020B0503020204020204" pitchFamily="34" charset="-122"/>
              </a:rPr>
              <a:t>16.1</a:t>
            </a:r>
            <a:r>
              <a:rPr lang="zh-CN" altLang="en-US" b="1" dirty="0" smtClean="0">
                <a:solidFill>
                  <a:srgbClr val="595959"/>
                </a:solidFill>
                <a:latin typeface="微软雅黑" panose="020B0503020204020204" pitchFamily="34" charset="-122"/>
                <a:ea typeface="微软雅黑" panose="020B0503020204020204" pitchFamily="34" charset="-122"/>
              </a:rPr>
              <a:t> 不定长参数之位置参数</a:t>
            </a:r>
            <a:r>
              <a:rPr lang="en-US" altLang="zh-CN" b="1" dirty="0" smtClean="0">
                <a:solidFill>
                  <a:srgbClr val="595959"/>
                </a:solidFill>
                <a:latin typeface="微软雅黑" panose="020B0503020204020204" pitchFamily="34" charset="-122"/>
                <a:ea typeface="微软雅黑" panose="020B0503020204020204" pitchFamily="34" charset="-122"/>
              </a:rPr>
              <a:t>-</a:t>
            </a:r>
            <a:r>
              <a:rPr lang="zh-CN" altLang="en-US" b="1" dirty="0" smtClean="0">
                <a:solidFill>
                  <a:srgbClr val="595959"/>
                </a:solidFill>
                <a:latin typeface="微软雅黑" panose="020B0503020204020204" pitchFamily="34" charset="-122"/>
                <a:ea typeface="微软雅黑" panose="020B0503020204020204" pitchFamily="34" charset="-122"/>
              </a:rPr>
              <a:t>视频讲解</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337903" y="2067694"/>
            <a:ext cx="6468194" cy="1323439"/>
          </a:xfrm>
          <a:prstGeom prst="rect">
            <a:avLst/>
          </a:prstGeom>
          <a:noFill/>
        </p:spPr>
        <p:txBody>
          <a:bodyPr wrap="square" lIns="91440" tIns="45720" rIns="91440" bIns="45720">
            <a:spAutoFit/>
            <a:scene3d>
              <a:camera prst="orthographicFront"/>
              <a:lightRig rig="threePt" dir="t"/>
            </a:scene3d>
          </a:bodyPr>
          <a:lstStyle/>
          <a:p>
            <a:pPr algn="ctr"/>
            <a:r>
              <a:rPr lang="zh-CN" altLang="en-US" sz="4000" b="1" dirty="0" smtClean="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如何接收不确定的位置参数</a:t>
            </a:r>
            <a:r>
              <a:rPr lang="zh-CN" altLang="en-US" sz="4000" b="1"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4000" b="1" cap="none" spc="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6</a:t>
            </a:r>
            <a:r>
              <a:rPr lang="en-US" altLang="zh-CN" sz="2400" b="1" dirty="0" smtClean="0">
                <a:solidFill>
                  <a:srgbClr val="595959"/>
                </a:solidFill>
                <a:latin typeface="微软雅黑" panose="020B0503020204020204" pitchFamily="34" charset="-122"/>
                <a:ea typeface="微软雅黑" panose="020B0503020204020204" pitchFamily="34" charset="-122"/>
              </a:rPr>
              <a:t>.</a:t>
            </a:r>
            <a:r>
              <a:rPr lang="zh-CN" altLang="en-US" sz="2400" b="1" dirty="0" smtClean="0">
                <a:solidFill>
                  <a:srgbClr val="595959"/>
                </a:solidFill>
                <a:latin typeface="微软雅黑" panose="020B0503020204020204" pitchFamily="34" charset="-122"/>
                <a:ea typeface="微软雅黑" panose="020B0503020204020204" pitchFamily="34" charset="-122"/>
              </a:rPr>
              <a:t>函数的参数进阶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7584" y="975489"/>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smtClean="0">
                <a:solidFill>
                  <a:srgbClr val="404040"/>
                </a:solidFill>
                <a:latin typeface="微软雅黑" panose="020B0503020204020204" pitchFamily="34" charset="-122"/>
                <a:ea typeface="微软雅黑" panose="020B0503020204020204" pitchFamily="34" charset="-122"/>
              </a:rPr>
              <a:t>知识检测</a:t>
            </a:r>
            <a:endParaRPr lang="zh-CN" altLang="en-GB"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15616" y="1380056"/>
            <a:ext cx="6728356" cy="2012859"/>
          </a:xfrm>
          <a:prstGeom prst="rect">
            <a:avLst/>
          </a:prstGeom>
        </p:spPr>
        <p:txBody>
          <a:bodyPr wrap="square">
            <a:spAutoFit/>
          </a:bodyPr>
          <a:lstStyle/>
          <a:p>
            <a:pPr>
              <a:lnSpc>
                <a:spcPct val="130000"/>
              </a:lnSpc>
            </a:pPr>
            <a:endParaRPr lang="en-US" altLang="zh-CN" sz="1200" dirty="0">
              <a:solidFill>
                <a:srgbClr val="FF0000"/>
              </a:solidFill>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rgbClr val="FF0000"/>
                </a:solidFill>
                <a:latin typeface="微软雅黑" panose="020B0503020204020204" pitchFamily="34" charset="-122"/>
                <a:ea typeface="微软雅黑" panose="020B0503020204020204" pitchFamily="34" charset="-122"/>
              </a:rPr>
              <a:t>不定长参数</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latin typeface="微软雅黑" panose="020B0503020204020204" pitchFamily="34" charset="-122"/>
                <a:ea typeface="微软雅黑" panose="020B0503020204020204" pitchFamily="34" charset="-122"/>
              </a:rPr>
              <a:t>       不定长参数也叫</a:t>
            </a:r>
            <a:r>
              <a:rPr lang="en-US" altLang="zh-CN" sz="1200" dirty="0" smtClean="0">
                <a:latin typeface="微软雅黑" panose="020B0503020204020204" pitchFamily="34" charset="-122"/>
                <a:ea typeface="微软雅黑" panose="020B0503020204020204" pitchFamily="34" charset="-122"/>
              </a:rPr>
              <a:t>_______</a:t>
            </a:r>
            <a:r>
              <a:rPr lang="zh-CN" altLang="en-US" sz="1200" dirty="0" smtClean="0">
                <a:latin typeface="微软雅黑" panose="020B0503020204020204" pitchFamily="34" charset="-122"/>
                <a:ea typeface="微软雅黑" panose="020B0503020204020204" pitchFamily="34" charset="-122"/>
              </a:rPr>
              <a:t>，用于不确定调用的时候会传递多少个参数（不传参也可以）的场景。此时，可以用</a:t>
            </a:r>
            <a:r>
              <a:rPr lang="en-US" altLang="zh-CN" sz="1200" dirty="0" smtClean="0">
                <a:latin typeface="微软雅黑" panose="020B0503020204020204" pitchFamily="34" charset="-122"/>
                <a:ea typeface="微软雅黑" panose="020B0503020204020204" pitchFamily="34" charset="-122"/>
              </a:rPr>
              <a:t>_______</a:t>
            </a:r>
            <a:r>
              <a:rPr lang="zh-CN" altLang="en-US" sz="1200" dirty="0" smtClean="0">
                <a:latin typeface="微软雅黑" panose="020B0503020204020204" pitchFamily="34" charset="-122"/>
                <a:ea typeface="微软雅黑" panose="020B0503020204020204" pitchFamily="34" charset="-122"/>
              </a:rPr>
              <a:t>，或者</a:t>
            </a:r>
            <a:r>
              <a:rPr lang="en-US" altLang="zh-CN" sz="1200" dirty="0" smtClean="0">
                <a:latin typeface="微软雅黑" panose="020B0503020204020204" pitchFamily="34" charset="-122"/>
                <a:ea typeface="微软雅黑" panose="020B0503020204020204" pitchFamily="34" charset="-122"/>
              </a:rPr>
              <a:t>_______</a:t>
            </a:r>
            <a:r>
              <a:rPr lang="zh-CN" altLang="en-US" sz="1200" dirty="0" smtClean="0">
                <a:latin typeface="微软雅黑" panose="020B0503020204020204" pitchFamily="34" charset="-122"/>
                <a:ea typeface="微软雅黑" panose="020B0503020204020204" pitchFamily="34" charset="-122"/>
              </a:rPr>
              <a:t>，来进行参数传递，会显得非常方便。</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smtClean="0">
                <a:solidFill>
                  <a:srgbClr val="FF0000"/>
                </a:solidFill>
                <a:latin typeface="微软雅黑" panose="020B0503020204020204" pitchFamily="34" charset="-122"/>
                <a:ea typeface="微软雅黑" panose="020B0503020204020204" pitchFamily="34" charset="-122"/>
              </a:rPr>
              <a:t>包裹位置传递</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      传进的所有参数都会被</a:t>
            </a:r>
            <a:r>
              <a:rPr lang="en-US" altLang="zh-CN" sz="1200" dirty="0" smtClean="0">
                <a:latin typeface="微软雅黑" panose="020B0503020204020204" pitchFamily="34" charset="-122"/>
                <a:ea typeface="微软雅黑" panose="020B0503020204020204" pitchFamily="34" charset="-122"/>
              </a:rPr>
              <a:t>_______</a:t>
            </a:r>
            <a:r>
              <a:rPr lang="zh-CN" altLang="en-US" sz="1200" dirty="0" smtClean="0">
                <a:latin typeface="微软雅黑" panose="020B0503020204020204" pitchFamily="34" charset="-122"/>
                <a:ea typeface="微软雅黑" panose="020B0503020204020204" pitchFamily="34" charset="-122"/>
              </a:rPr>
              <a:t>收集，它会根据传进参数的位置合并为一个</a:t>
            </a:r>
            <a:r>
              <a:rPr lang="en-US" altLang="zh-CN" sz="1200" dirty="0" smtClean="0">
                <a:latin typeface="微软雅黑" panose="020B0503020204020204" pitchFamily="34" charset="-122"/>
                <a:ea typeface="微软雅黑" panose="020B0503020204020204" pitchFamily="34" charset="-122"/>
              </a:rPr>
              <a:t>______</a:t>
            </a:r>
            <a:r>
              <a:rPr lang="zh-CN" altLang="en-US"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args</a:t>
            </a:r>
            <a:r>
              <a:rPr lang="zh-CN" altLang="en-US" sz="1200" dirty="0" smtClean="0">
                <a:latin typeface="微软雅黑" panose="020B0503020204020204" pitchFamily="34" charset="-122"/>
                <a:ea typeface="微软雅黑" panose="020B0503020204020204" pitchFamily="34" charset="-122"/>
              </a:rPr>
              <a:t>是</a:t>
            </a:r>
            <a:r>
              <a:rPr lang="en-US" altLang="zh-CN" sz="1200" dirty="0" smtClean="0">
                <a:latin typeface="微软雅黑" panose="020B0503020204020204" pitchFamily="34" charset="-122"/>
                <a:ea typeface="微软雅黑" panose="020B0503020204020204" pitchFamily="34" charset="-122"/>
              </a:rPr>
              <a:t>______</a:t>
            </a:r>
            <a:r>
              <a:rPr lang="zh-CN" altLang="en-US" sz="1200" dirty="0" smtClean="0">
                <a:latin typeface="微软雅黑" panose="020B0503020204020204" pitchFamily="34" charset="-122"/>
                <a:ea typeface="微软雅黑" panose="020B0503020204020204" pitchFamily="34" charset="-122"/>
              </a:rPr>
              <a:t>类型，这就是包裹位置传递。</a:t>
            </a:r>
            <a:endParaRPr lang="en-US" altLang="zh-CN" sz="12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MH" val="20180905155037"/>
  <p:tag name="MH_LIBRARY" val="CONTENTS"/>
  <p:tag name="MH_TYPE" val="OTHERS"/>
  <p:tag name="ID" val="545836"/>
</p:tagLst>
</file>

<file path=ppt/tags/tag10.xml><?xml version="1.0" encoding="utf-8"?>
<p:tagLst xmlns:p="http://schemas.openxmlformats.org/presentationml/2006/main">
  <p:tag name="MH" val="20180905155037"/>
  <p:tag name="MH_LIBRARY" val="CONTENTS"/>
  <p:tag name="MH_TYPE" val="OTHERS"/>
  <p:tag name="ID" val="545836"/>
</p:tagLst>
</file>

<file path=ppt/tags/tag11.xml><?xml version="1.0" encoding="utf-8"?>
<p:tagLst xmlns:p="http://schemas.openxmlformats.org/presentationml/2006/main">
  <p:tag name="MH" val="20180905155037"/>
  <p:tag name="MH_LIBRARY" val="CONTENTS"/>
  <p:tag name="MH_TYPE" val="OTHERS"/>
  <p:tag name="ID" val="545836"/>
</p:tagLst>
</file>

<file path=ppt/tags/tag12.xml><?xml version="1.0" encoding="utf-8"?>
<p:tagLst xmlns:p="http://schemas.openxmlformats.org/presentationml/2006/main">
  <p:tag name="MH" val="20180905155037"/>
  <p:tag name="MH_LIBRARY" val="CONTENTS"/>
  <p:tag name="MH_TYPE" val="OTHERS"/>
  <p:tag name="ID" val="545836"/>
</p:tagLst>
</file>

<file path=ppt/tags/tag13.xml><?xml version="1.0" encoding="utf-8"?>
<p:tagLst xmlns:p="http://schemas.openxmlformats.org/presentationml/2006/main">
  <p:tag name="MH" val="20180905155037"/>
  <p:tag name="MH_LIBRARY" val="CONTENTS"/>
  <p:tag name="MH_TYPE" val="OTHERS"/>
  <p:tag name="ID" val="545836"/>
</p:tagLst>
</file>

<file path=ppt/tags/tag14.xml><?xml version="1.0" encoding="utf-8"?>
<p:tagLst xmlns:p="http://schemas.openxmlformats.org/presentationml/2006/main">
  <p:tag name="MH" val="20180905155037"/>
  <p:tag name="MH_LIBRARY" val="CONTENTS"/>
  <p:tag name="MH_TYPE" val="OTHERS"/>
  <p:tag name="ID" val="545836"/>
</p:tagLst>
</file>

<file path=ppt/tags/tag15.xml><?xml version="1.0" encoding="utf-8"?>
<p:tagLst xmlns:p="http://schemas.openxmlformats.org/presentationml/2006/main">
  <p:tag name="MH" val="20180905155037"/>
  <p:tag name="MH_LIBRARY" val="CONTENTS"/>
  <p:tag name="MH_TYPE" val="OTHERS"/>
  <p:tag name="ID" val="545836"/>
</p:tagLst>
</file>

<file path=ppt/tags/tag16.xml><?xml version="1.0" encoding="utf-8"?>
<p:tagLst xmlns:p="http://schemas.openxmlformats.org/presentationml/2006/main">
  <p:tag name="MH" val="20180905155037"/>
  <p:tag name="MH_LIBRARY" val="CONTENTS"/>
  <p:tag name="MH_TYPE" val="OTHERS"/>
  <p:tag name="ID" val="545836"/>
</p:tagLst>
</file>

<file path=ppt/tags/tag17.xml><?xml version="1.0" encoding="utf-8"?>
<p:tagLst xmlns:p="http://schemas.openxmlformats.org/presentationml/2006/main">
  <p:tag name="MH" val="20180905155037"/>
  <p:tag name="MH_LIBRARY" val="CONTENTS"/>
  <p:tag name="MH_TYPE" val="OTHERS"/>
  <p:tag name="ID" val="545836"/>
</p:tagLst>
</file>

<file path=ppt/tags/tag18.xml><?xml version="1.0" encoding="utf-8"?>
<p:tagLst xmlns:p="http://schemas.openxmlformats.org/presentationml/2006/main">
  <p:tag name="MH" val="20180905155037"/>
  <p:tag name="MH_LIBRARY" val="CONTENTS"/>
  <p:tag name="MH_TYPE" val="OTHERS"/>
  <p:tag name="ID" val="545836"/>
</p:tagLst>
</file>

<file path=ppt/tags/tag19.xml><?xml version="1.0" encoding="utf-8"?>
<p:tagLst xmlns:p="http://schemas.openxmlformats.org/presentationml/2006/main">
  <p:tag name="MH" val="20180905155037"/>
  <p:tag name="MH_LIBRARY" val="CONTENTS"/>
  <p:tag name="MH_TYPE" val="OTHERS"/>
  <p:tag name="ID" val="545836"/>
</p:tagLst>
</file>

<file path=ppt/tags/tag2.xml><?xml version="1.0" encoding="utf-8"?>
<p:tagLst xmlns:p="http://schemas.openxmlformats.org/presentationml/2006/main">
  <p:tag name="MH" val="20180905155037"/>
  <p:tag name="MH_LIBRARY" val="CONTENTS"/>
  <p:tag name="MH_TYPE" val="OTHERS"/>
  <p:tag name="ID" val="545836"/>
</p:tagLst>
</file>

<file path=ppt/tags/tag20.xml><?xml version="1.0" encoding="utf-8"?>
<p:tagLst xmlns:p="http://schemas.openxmlformats.org/presentationml/2006/main">
  <p:tag name="MH" val="20180905155037"/>
  <p:tag name="MH_LIBRARY" val="CONTENTS"/>
  <p:tag name="MH_TYPE" val="OTHERS"/>
  <p:tag name="ID" val="545836"/>
</p:tagLst>
</file>

<file path=ppt/tags/tag21.xml><?xml version="1.0" encoding="utf-8"?>
<p:tagLst xmlns:p="http://schemas.openxmlformats.org/presentationml/2006/main">
  <p:tag name="MH" val="20180905155037"/>
  <p:tag name="MH_LIBRARY" val="CONTENTS"/>
  <p:tag name="MH_TYPE" val="OTHERS"/>
  <p:tag name="ID" val="545836"/>
</p:tagLst>
</file>

<file path=ppt/tags/tag22.xml><?xml version="1.0" encoding="utf-8"?>
<p:tagLst xmlns:p="http://schemas.openxmlformats.org/presentationml/2006/main">
  <p:tag name="MH" val="20180905155037"/>
  <p:tag name="MH_LIBRARY" val="CONTENTS"/>
  <p:tag name="MH_TYPE" val="OTHERS"/>
  <p:tag name="ID" val="545836"/>
</p:tagLst>
</file>

<file path=ppt/tags/tag23.xml><?xml version="1.0" encoding="utf-8"?>
<p:tagLst xmlns:p="http://schemas.openxmlformats.org/presentationml/2006/main">
  <p:tag name="MH" val="20180905155037"/>
  <p:tag name="MH_LIBRARY" val="CONTENTS"/>
  <p:tag name="MH_TYPE" val="OTHERS"/>
  <p:tag name="ID" val="545836"/>
</p:tagLst>
</file>

<file path=ppt/tags/tag24.xml><?xml version="1.0" encoding="utf-8"?>
<p:tagLst xmlns:p="http://schemas.openxmlformats.org/presentationml/2006/main">
  <p:tag name="MH" val="20180905155037"/>
  <p:tag name="MH_LIBRARY" val="CONTENTS"/>
  <p:tag name="MH_TYPE" val="OTHERS"/>
  <p:tag name="ID" val="545836"/>
</p:tagLst>
</file>

<file path=ppt/tags/tag25.xml><?xml version="1.0" encoding="utf-8"?>
<p:tagLst xmlns:p="http://schemas.openxmlformats.org/presentationml/2006/main">
  <p:tag name="MH" val="20180905155037"/>
  <p:tag name="MH_LIBRARY" val="CONTENTS"/>
  <p:tag name="MH_TYPE" val="OTHERS"/>
  <p:tag name="ID" val="545836"/>
</p:tagLst>
</file>

<file path=ppt/tags/tag26.xml><?xml version="1.0" encoding="utf-8"?>
<p:tagLst xmlns:p="http://schemas.openxmlformats.org/presentationml/2006/main">
  <p:tag name="MH" val="20180905155037"/>
  <p:tag name="MH_LIBRARY" val="CONTENTS"/>
  <p:tag name="MH_TYPE" val="OTHERS"/>
  <p:tag name="ID" val="545836"/>
</p:tagLst>
</file>

<file path=ppt/tags/tag27.xml><?xml version="1.0" encoding="utf-8"?>
<p:tagLst xmlns:p="http://schemas.openxmlformats.org/presentationml/2006/main">
  <p:tag name="MH" val="20180905155037"/>
  <p:tag name="MH_LIBRARY" val="CONTENTS"/>
  <p:tag name="MH_TYPE" val="OTHERS"/>
  <p:tag name="ID" val="545836"/>
</p:tagLst>
</file>

<file path=ppt/tags/tag28.xml><?xml version="1.0" encoding="utf-8"?>
<p:tagLst xmlns:p="http://schemas.openxmlformats.org/presentationml/2006/main">
  <p:tag name="MH" val="20180905155037"/>
  <p:tag name="MH_LIBRARY" val="CONTENTS"/>
  <p:tag name="MH_TYPE" val="OTHERS"/>
  <p:tag name="ID" val="545836"/>
</p:tagLst>
</file>

<file path=ppt/tags/tag29.xml><?xml version="1.0" encoding="utf-8"?>
<p:tagLst xmlns:p="http://schemas.openxmlformats.org/presentationml/2006/main">
  <p:tag name="MH" val="20180905155037"/>
  <p:tag name="MH_LIBRARY" val="CONTENTS"/>
  <p:tag name="MH_TYPE" val="OTHERS"/>
  <p:tag name="ID" val="545836"/>
</p:tagLst>
</file>

<file path=ppt/tags/tag3.xml><?xml version="1.0" encoding="utf-8"?>
<p:tagLst xmlns:p="http://schemas.openxmlformats.org/presentationml/2006/main">
  <p:tag name="MH" val="20180905155037"/>
  <p:tag name="MH_LIBRARY" val="CONTENTS"/>
  <p:tag name="MH_TYPE" val="OTHERS"/>
  <p:tag name="ID" val="545836"/>
</p:tagLst>
</file>

<file path=ppt/tags/tag30.xml><?xml version="1.0" encoding="utf-8"?>
<p:tagLst xmlns:p="http://schemas.openxmlformats.org/presentationml/2006/main">
  <p:tag name="MH" val="20180905155037"/>
  <p:tag name="MH_LIBRARY" val="CONTENTS"/>
  <p:tag name="MH_TYPE" val="OTHERS"/>
  <p:tag name="ID" val="545836"/>
</p:tagLst>
</file>

<file path=ppt/tags/tag31.xml><?xml version="1.0" encoding="utf-8"?>
<p:tagLst xmlns:p="http://schemas.openxmlformats.org/presentationml/2006/main">
  <p:tag name="MH" val="20180905155037"/>
  <p:tag name="MH_LIBRARY" val="CONTENTS"/>
  <p:tag name="MH_TYPE" val="OTHERS"/>
  <p:tag name="ID" val="545836"/>
</p:tagLst>
</file>

<file path=ppt/tags/tag32.xml><?xml version="1.0" encoding="utf-8"?>
<p:tagLst xmlns:p="http://schemas.openxmlformats.org/presentationml/2006/main">
  <p:tag name="MH" val="20180905155037"/>
  <p:tag name="MH_LIBRARY" val="CONTENTS"/>
  <p:tag name="MH_TYPE" val="OTHERS"/>
  <p:tag name="ID" val="545836"/>
</p:tagLst>
</file>

<file path=ppt/tags/tag33.xml><?xml version="1.0" encoding="utf-8"?>
<p:tagLst xmlns:p="http://schemas.openxmlformats.org/presentationml/2006/main">
  <p:tag name="MH" val="20180905155037"/>
  <p:tag name="MH_LIBRARY" val="CONTENTS"/>
  <p:tag name="MH_TYPE" val="OTHERS"/>
  <p:tag name="ID" val="545836"/>
</p:tagLst>
</file>

<file path=ppt/tags/tag34.xml><?xml version="1.0" encoding="utf-8"?>
<p:tagLst xmlns:p="http://schemas.openxmlformats.org/presentationml/2006/main">
  <p:tag name="MH" val="20180905155037"/>
  <p:tag name="MH_LIBRARY" val="CONTENTS"/>
  <p:tag name="MH_TYPE" val="OTHERS"/>
  <p:tag name="ID" val="545836"/>
</p:tagLst>
</file>

<file path=ppt/tags/tag35.xml><?xml version="1.0" encoding="utf-8"?>
<p:tagLst xmlns:p="http://schemas.openxmlformats.org/presentationml/2006/main">
  <p:tag name="MH" val="20180905155037"/>
  <p:tag name="MH_LIBRARY" val="CONTENTS"/>
  <p:tag name="MH_TYPE" val="OTHERS"/>
  <p:tag name="ID" val="545836"/>
</p:tagLst>
</file>

<file path=ppt/tags/tag36.xml><?xml version="1.0" encoding="utf-8"?>
<p:tagLst xmlns:p="http://schemas.openxmlformats.org/presentationml/2006/main">
  <p:tag name="MH" val="20180905155037"/>
  <p:tag name="MH_LIBRARY" val="CONTENTS"/>
  <p:tag name="MH_TYPE" val="OTHERS"/>
  <p:tag name="ID" val="545836"/>
</p:tagLst>
</file>

<file path=ppt/tags/tag37.xml><?xml version="1.0" encoding="utf-8"?>
<p:tagLst xmlns:p="http://schemas.openxmlformats.org/presentationml/2006/main">
  <p:tag name="MH" val="20180905155037"/>
  <p:tag name="MH_LIBRARY" val="CONTENTS"/>
  <p:tag name="MH_TYPE" val="OTHERS"/>
  <p:tag name="ID" val="545836"/>
</p:tagLst>
</file>

<file path=ppt/tags/tag38.xml><?xml version="1.0" encoding="utf-8"?>
<p:tagLst xmlns:p="http://schemas.openxmlformats.org/presentationml/2006/main">
  <p:tag name="MH" val="20180905155037"/>
  <p:tag name="MH_LIBRARY" val="CONTENTS"/>
  <p:tag name="MH_TYPE" val="OTHERS"/>
  <p:tag name="ID" val="545836"/>
</p:tagLst>
</file>

<file path=ppt/tags/tag39.xml><?xml version="1.0" encoding="utf-8"?>
<p:tagLst xmlns:p="http://schemas.openxmlformats.org/presentationml/2006/main">
  <p:tag name="MH" val="20180905155037"/>
  <p:tag name="MH_LIBRARY" val="CONTENTS"/>
  <p:tag name="MH_TYPE" val="OTHERS"/>
  <p:tag name="ID" val="545836"/>
</p:tagLst>
</file>

<file path=ppt/tags/tag4.xml><?xml version="1.0" encoding="utf-8"?>
<p:tagLst xmlns:p="http://schemas.openxmlformats.org/presentationml/2006/main">
  <p:tag name="MH" val="20180905155037"/>
  <p:tag name="MH_LIBRARY" val="CONTENTS"/>
  <p:tag name="MH_TYPE" val="OTHERS"/>
  <p:tag name="ID" val="545836"/>
</p:tagLst>
</file>

<file path=ppt/tags/tag40.xml><?xml version="1.0" encoding="utf-8"?>
<p:tagLst xmlns:p="http://schemas.openxmlformats.org/presentationml/2006/main">
  <p:tag name="MH" val="20180905155037"/>
  <p:tag name="MH_LIBRARY" val="CONTENTS"/>
  <p:tag name="MH_TYPE" val="OTHERS"/>
  <p:tag name="ID" val="545836"/>
</p:tagLst>
</file>

<file path=ppt/tags/tag41.xml><?xml version="1.0" encoding="utf-8"?>
<p:tagLst xmlns:p="http://schemas.openxmlformats.org/presentationml/2006/main">
  <p:tag name="MH" val="20180905155037"/>
  <p:tag name="MH_LIBRARY" val="CONTENTS"/>
  <p:tag name="MH_TYPE" val="OTHERS"/>
  <p:tag name="ID" val="545836"/>
</p:tagLst>
</file>

<file path=ppt/tags/tag42.xml><?xml version="1.0" encoding="utf-8"?>
<p:tagLst xmlns:p="http://schemas.openxmlformats.org/presentationml/2006/main">
  <p:tag name="MH" val="20180905155037"/>
  <p:tag name="MH_LIBRARY" val="CONTENTS"/>
  <p:tag name="MH_TYPE" val="OTHERS"/>
  <p:tag name="ID" val="545836"/>
</p:tagLst>
</file>

<file path=ppt/tags/tag43.xml><?xml version="1.0" encoding="utf-8"?>
<p:tagLst xmlns:p="http://schemas.openxmlformats.org/presentationml/2006/main">
  <p:tag name="MH" val="20180905155037"/>
  <p:tag name="MH_LIBRARY" val="CONTENTS"/>
  <p:tag name="MH_TYPE" val="OTHERS"/>
  <p:tag name="ID" val="545836"/>
</p:tagLst>
</file>

<file path=ppt/tags/tag44.xml><?xml version="1.0" encoding="utf-8"?>
<p:tagLst xmlns:p="http://schemas.openxmlformats.org/presentationml/2006/main">
  <p:tag name="MH" val="20180905155037"/>
  <p:tag name="MH_LIBRARY" val="CONTENTS"/>
  <p:tag name="MH_TYPE" val="OTHERS"/>
  <p:tag name="ID" val="545836"/>
</p:tagLst>
</file>

<file path=ppt/tags/tag45.xml><?xml version="1.0" encoding="utf-8"?>
<p:tagLst xmlns:p="http://schemas.openxmlformats.org/presentationml/2006/main">
  <p:tag name="MH" val="20180905155037"/>
  <p:tag name="MH_LIBRARY" val="CONTENTS"/>
  <p:tag name="MH_TYPE" val="OTHERS"/>
  <p:tag name="ID" val="545836"/>
</p:tagLst>
</file>

<file path=ppt/tags/tag46.xml><?xml version="1.0" encoding="utf-8"?>
<p:tagLst xmlns:p="http://schemas.openxmlformats.org/presentationml/2006/main">
  <p:tag name="MH" val="20180905155037"/>
  <p:tag name="MH_LIBRARY" val="CONTENTS"/>
  <p:tag name="MH_TYPE" val="OTHERS"/>
  <p:tag name="ID" val="545836"/>
</p:tagLst>
</file>

<file path=ppt/tags/tag47.xml><?xml version="1.0" encoding="utf-8"?>
<p:tagLst xmlns:p="http://schemas.openxmlformats.org/presentationml/2006/main">
  <p:tag name="MH" val="20180905155037"/>
  <p:tag name="MH_LIBRARY" val="CONTENTS"/>
  <p:tag name="MH_TYPE" val="OTHERS"/>
  <p:tag name="ID" val="545836"/>
</p:tagLst>
</file>

<file path=ppt/tags/tag48.xml><?xml version="1.0" encoding="utf-8"?>
<p:tagLst xmlns:p="http://schemas.openxmlformats.org/presentationml/2006/main">
  <p:tag name="MH" val="20180905155037"/>
  <p:tag name="MH_LIBRARY" val="CONTENTS"/>
  <p:tag name="MH_TYPE" val="OTHERS"/>
  <p:tag name="ID" val="545836"/>
</p:tagLst>
</file>

<file path=ppt/tags/tag49.xml><?xml version="1.0" encoding="utf-8"?>
<p:tagLst xmlns:p="http://schemas.openxmlformats.org/presentationml/2006/main">
  <p:tag name="MH" val="20180905155037"/>
  <p:tag name="MH_LIBRARY" val="CONTENTS"/>
  <p:tag name="MH_TYPE" val="OTHERS"/>
  <p:tag name="ID" val="545836"/>
</p:tagLst>
</file>

<file path=ppt/tags/tag5.xml><?xml version="1.0" encoding="utf-8"?>
<p:tagLst xmlns:p="http://schemas.openxmlformats.org/presentationml/2006/main">
  <p:tag name="MH" val="20180905155037"/>
  <p:tag name="MH_LIBRARY" val="CONTENTS"/>
  <p:tag name="MH_TYPE" val="OTHERS"/>
  <p:tag name="ID" val="545836"/>
</p:tagLst>
</file>

<file path=ppt/tags/tag50.xml><?xml version="1.0" encoding="utf-8"?>
<p:tagLst xmlns:p="http://schemas.openxmlformats.org/presentationml/2006/main">
  <p:tag name="MH" val="20180905155037"/>
  <p:tag name="MH_LIBRARY" val="CONTENTS"/>
  <p:tag name="MH_TYPE" val="OTHERS"/>
  <p:tag name="ID" val="545836"/>
</p:tagLst>
</file>

<file path=ppt/tags/tag51.xml><?xml version="1.0" encoding="utf-8"?>
<p:tagLst xmlns:p="http://schemas.openxmlformats.org/presentationml/2006/main">
  <p:tag name="MH" val="20180905155037"/>
  <p:tag name="MH_LIBRARY" val="CONTENTS"/>
  <p:tag name="MH_TYPE" val="OTHERS"/>
  <p:tag name="ID" val="545836"/>
</p:tagLst>
</file>

<file path=ppt/tags/tag52.xml><?xml version="1.0" encoding="utf-8"?>
<p:tagLst xmlns:p="http://schemas.openxmlformats.org/presentationml/2006/main">
  <p:tag name="MH" val="20180905155037"/>
  <p:tag name="MH_LIBRARY" val="CONTENTS"/>
  <p:tag name="MH_TYPE" val="OTHERS"/>
  <p:tag name="ID" val="545836"/>
</p:tagLst>
</file>

<file path=ppt/tags/tag53.xml><?xml version="1.0" encoding="utf-8"?>
<p:tagLst xmlns:p="http://schemas.openxmlformats.org/presentationml/2006/main">
  <p:tag name="MH" val="20180905155037"/>
  <p:tag name="MH_LIBRARY" val="CONTENTS"/>
  <p:tag name="MH_TYPE" val="OTHERS"/>
  <p:tag name="ID" val="545836"/>
</p:tagLst>
</file>

<file path=ppt/tags/tag54.xml><?xml version="1.0" encoding="utf-8"?>
<p:tagLst xmlns:p="http://schemas.openxmlformats.org/presentationml/2006/main">
  <p:tag name="MH" val="20180905155037"/>
  <p:tag name="MH_LIBRARY" val="CONTENTS"/>
  <p:tag name="MH_TYPE" val="OTHERS"/>
  <p:tag name="ID" val="545836"/>
</p:tagLst>
</file>

<file path=ppt/tags/tag55.xml><?xml version="1.0" encoding="utf-8"?>
<p:tagLst xmlns:p="http://schemas.openxmlformats.org/presentationml/2006/main">
  <p:tag name="MH" val="20180905155037"/>
  <p:tag name="MH_LIBRARY" val="CONTENTS"/>
  <p:tag name="MH_TYPE" val="OTHERS"/>
  <p:tag name="ID" val="545836"/>
</p:tagLst>
</file>

<file path=ppt/tags/tag56.xml><?xml version="1.0" encoding="utf-8"?>
<p:tagLst xmlns:p="http://schemas.openxmlformats.org/presentationml/2006/main">
  <p:tag name="MH" val="20180905155037"/>
  <p:tag name="MH_LIBRARY" val="CONTENTS"/>
  <p:tag name="MH_TYPE" val="OTHERS"/>
  <p:tag name="ID" val="545836"/>
</p:tagLst>
</file>

<file path=ppt/tags/tag57.xml><?xml version="1.0" encoding="utf-8"?>
<p:tagLst xmlns:p="http://schemas.openxmlformats.org/presentationml/2006/main">
  <p:tag name="MH" val="20180905155037"/>
  <p:tag name="MH_LIBRARY" val="CONTENTS"/>
  <p:tag name="MH_TYPE" val="OTHERS"/>
  <p:tag name="ID" val="545836"/>
</p:tagLst>
</file>

<file path=ppt/tags/tag58.xml><?xml version="1.0" encoding="utf-8"?>
<p:tagLst xmlns:p="http://schemas.openxmlformats.org/presentationml/2006/main">
  <p:tag name="MH" val="20180905155037"/>
  <p:tag name="MH_LIBRARY" val="CONTENTS"/>
  <p:tag name="MH_TYPE" val="OTHERS"/>
  <p:tag name="ID" val="545836"/>
</p:tagLst>
</file>

<file path=ppt/tags/tag59.xml><?xml version="1.0" encoding="utf-8"?>
<p:tagLst xmlns:p="http://schemas.openxmlformats.org/presentationml/2006/main">
  <p:tag name="MH" val="20180905155037"/>
  <p:tag name="MH_LIBRARY" val="CONTENTS"/>
  <p:tag name="MH_TYPE" val="OTHERS"/>
  <p:tag name="ID" val="545836"/>
</p:tagLst>
</file>

<file path=ppt/tags/tag6.xml><?xml version="1.0" encoding="utf-8"?>
<p:tagLst xmlns:p="http://schemas.openxmlformats.org/presentationml/2006/main">
  <p:tag name="MH" val="20180905155037"/>
  <p:tag name="MH_LIBRARY" val="CONTENTS"/>
  <p:tag name="MH_TYPE" val="OTHERS"/>
  <p:tag name="ID" val="545836"/>
</p:tagLst>
</file>

<file path=ppt/tags/tag60.xml><?xml version="1.0" encoding="utf-8"?>
<p:tagLst xmlns:p="http://schemas.openxmlformats.org/presentationml/2006/main">
  <p:tag name="MH" val="20180905155037"/>
  <p:tag name="MH_LIBRARY" val="CONTENTS"/>
  <p:tag name="MH_TYPE" val="OTHERS"/>
  <p:tag name="ID" val="545836"/>
</p:tagLst>
</file>

<file path=ppt/tags/tag61.xml><?xml version="1.0" encoding="utf-8"?>
<p:tagLst xmlns:p="http://schemas.openxmlformats.org/presentationml/2006/main">
  <p:tag name="MH" val="20180905155037"/>
  <p:tag name="MH_LIBRARY" val="CONTENTS"/>
  <p:tag name="MH_TYPE" val="OTHERS"/>
  <p:tag name="ID" val="545836"/>
</p:tagLst>
</file>

<file path=ppt/tags/tag62.xml><?xml version="1.0" encoding="utf-8"?>
<p:tagLst xmlns:p="http://schemas.openxmlformats.org/presentationml/2006/main">
  <p:tag name="MH" val="20180905155037"/>
  <p:tag name="MH_LIBRARY" val="CONTENTS"/>
  <p:tag name="MH_TYPE" val="OTHERS"/>
  <p:tag name="ID" val="545836"/>
</p:tagLst>
</file>

<file path=ppt/tags/tag63.xml><?xml version="1.0" encoding="utf-8"?>
<p:tagLst xmlns:p="http://schemas.openxmlformats.org/presentationml/2006/main">
  <p:tag name="MH" val="20180905155037"/>
  <p:tag name="MH_LIBRARY" val="CONTENTS"/>
  <p:tag name="MH_TYPE" val="OTHERS"/>
  <p:tag name="ID" val="545836"/>
</p:tagLst>
</file>

<file path=ppt/tags/tag64.xml><?xml version="1.0" encoding="utf-8"?>
<p:tagLst xmlns:p="http://schemas.openxmlformats.org/presentationml/2006/main">
  <p:tag name="MH" val="20180905155037"/>
  <p:tag name="MH_LIBRARY" val="CONTENTS"/>
  <p:tag name="MH_TYPE" val="OTHERS"/>
  <p:tag name="ID" val="545836"/>
</p:tagLst>
</file>

<file path=ppt/tags/tag65.xml><?xml version="1.0" encoding="utf-8"?>
<p:tagLst xmlns:p="http://schemas.openxmlformats.org/presentationml/2006/main">
  <p:tag name="MH" val="20180905155037"/>
  <p:tag name="MH_LIBRARY" val="CONTENTS"/>
  <p:tag name="MH_TYPE" val="OTHERS"/>
  <p:tag name="ID" val="545836"/>
</p:tagLst>
</file>

<file path=ppt/tags/tag66.xml><?xml version="1.0" encoding="utf-8"?>
<p:tagLst xmlns:p="http://schemas.openxmlformats.org/presentationml/2006/main">
  <p:tag name="MH" val="20180905155037"/>
  <p:tag name="MH_LIBRARY" val="CONTENTS"/>
  <p:tag name="MH_TYPE" val="OTHERS"/>
  <p:tag name="ID" val="545836"/>
</p:tagLst>
</file>

<file path=ppt/tags/tag67.xml><?xml version="1.0" encoding="utf-8"?>
<p:tagLst xmlns:p="http://schemas.openxmlformats.org/presentationml/2006/main">
  <p:tag name="MH" val="20180905155037"/>
  <p:tag name="MH_LIBRARY" val="CONTENTS"/>
  <p:tag name="MH_TYPE" val="OTHERS"/>
  <p:tag name="ID" val="545836"/>
</p:tagLst>
</file>

<file path=ppt/tags/tag68.xml><?xml version="1.0" encoding="utf-8"?>
<p:tagLst xmlns:p="http://schemas.openxmlformats.org/presentationml/2006/main">
  <p:tag name="MH" val="20180905155037"/>
  <p:tag name="MH_LIBRARY" val="CONTENTS"/>
  <p:tag name="MH_TYPE" val="OTHERS"/>
  <p:tag name="ID" val="545836"/>
</p:tagLst>
</file>

<file path=ppt/tags/tag69.xml><?xml version="1.0" encoding="utf-8"?>
<p:tagLst xmlns:p="http://schemas.openxmlformats.org/presentationml/2006/main">
  <p:tag name="MH" val="20180905155037"/>
  <p:tag name="MH_LIBRARY" val="CONTENTS"/>
  <p:tag name="MH_TYPE" val="OTHERS"/>
  <p:tag name="ID" val="545836"/>
</p:tagLst>
</file>

<file path=ppt/tags/tag7.xml><?xml version="1.0" encoding="utf-8"?>
<p:tagLst xmlns:p="http://schemas.openxmlformats.org/presentationml/2006/main">
  <p:tag name="KSO_WM_UNIT_PLACING_PICTURE_USER_VIEWPORT" val="{&quot;height&quot;:8100,&quot;width&quot;:8132}"/>
</p:tagLst>
</file>

<file path=ppt/tags/tag70.xml><?xml version="1.0" encoding="utf-8"?>
<p:tagLst xmlns:p="http://schemas.openxmlformats.org/presentationml/2006/main">
  <p:tag name="MH" val="20180905155037"/>
  <p:tag name="MH_LIBRARY" val="CONTENTS"/>
  <p:tag name="MH_TYPE" val="OTHERS"/>
  <p:tag name="ID" val="545836"/>
</p:tagLst>
</file>

<file path=ppt/tags/tag71.xml><?xml version="1.0" encoding="utf-8"?>
<p:tagLst xmlns:p="http://schemas.openxmlformats.org/presentationml/2006/main">
  <p:tag name="MH" val="20180905155037"/>
  <p:tag name="MH_LIBRARY" val="CONTENTS"/>
  <p:tag name="MH_TYPE" val="OTHERS"/>
  <p:tag name="ID" val="545836"/>
</p:tagLst>
</file>

<file path=ppt/tags/tag72.xml><?xml version="1.0" encoding="utf-8"?>
<p:tagLst xmlns:p="http://schemas.openxmlformats.org/presentationml/2006/main">
  <p:tag name="MH" val="20180905155037"/>
  <p:tag name="MH_LIBRARY" val="CONTENTS"/>
  <p:tag name="MH_TYPE" val="OTHERS"/>
  <p:tag name="ID" val="545836"/>
</p:tagLst>
</file>

<file path=ppt/tags/tag73.xml><?xml version="1.0" encoding="utf-8"?>
<p:tagLst xmlns:p="http://schemas.openxmlformats.org/presentationml/2006/main">
  <p:tag name="MH" val="20180905155037"/>
  <p:tag name="MH_LIBRARY" val="CONTENTS"/>
  <p:tag name="MH_TYPE" val="OTHERS"/>
  <p:tag name="ID" val="545836"/>
</p:tagLst>
</file>

<file path=ppt/tags/tag8.xml><?xml version="1.0" encoding="utf-8"?>
<p:tagLst xmlns:p="http://schemas.openxmlformats.org/presentationml/2006/main">
  <p:tag name="MH" val="20180905155037"/>
  <p:tag name="MH_LIBRARY" val="CONTENTS"/>
  <p:tag name="MH_TYPE" val="OTHERS"/>
  <p:tag name="ID" val="545836"/>
</p:tagLst>
</file>

<file path=ppt/tags/tag9.xml><?xml version="1.0" encoding="utf-8"?>
<p:tagLst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889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7725</Words>
  <Application>WPS 演示</Application>
  <PresentationFormat>全屏显示(16:9)</PresentationFormat>
  <Paragraphs>1155</Paragraphs>
  <Slides>146</Slides>
  <Notes>0</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146</vt:i4>
      </vt:variant>
    </vt:vector>
  </HeadingPairs>
  <TitlesOfParts>
    <vt:vector size="164" baseType="lpstr">
      <vt:lpstr>Arial</vt:lpstr>
      <vt:lpstr>宋体</vt:lpstr>
      <vt:lpstr>Wingdings</vt:lpstr>
      <vt:lpstr>Calibri</vt:lpstr>
      <vt:lpstr>黑体</vt:lpstr>
      <vt:lpstr>Segoe UI</vt:lpstr>
      <vt:lpstr>微软雅黑</vt:lpstr>
      <vt:lpstr>Segoe UI Light</vt:lpstr>
      <vt:lpstr>微软雅黑 Light</vt:lpstr>
      <vt:lpstr>Wingdings</vt:lpstr>
      <vt:lpstr>Arial Unicode MS</vt:lpstr>
      <vt:lpstr>华文宋体</vt:lpstr>
      <vt:lpstr>翩翩体-简</vt:lpstr>
      <vt:lpstr>娃娃体-简</vt:lpstr>
      <vt:lpstr>1_自定义设计方案</vt:lpstr>
      <vt:lpstr>自定义设计方案</vt:lpstr>
      <vt:lpstr>3_自定义设计方案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补充:函数练习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补充:函数练习</vt:lpstr>
      <vt:lpstr>补充:函数练习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补充:默认参数使用场景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传递元组数据给可变参数*args</vt:lpstr>
      <vt:lpstr>传递字典数据给可变参数**kwargs</vt:lpstr>
      <vt:lpstr>PowerPoint 演示文稿</vt:lpstr>
      <vt:lpstr>PowerPoint 演示文稿</vt:lpstr>
      <vt:lpstr>PowerPoint 演示文稿</vt:lpstr>
      <vt:lpstr>补充:引用</vt:lpstr>
      <vt:lpstr>python的存储原理</vt:lpstr>
      <vt:lpstr>是不是这样呢?</vt:lpstr>
      <vt:lpstr>python的存储方式</vt:lpstr>
      <vt:lpstr>获取引用地址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补充:综合练习题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Administrator</cp:lastModifiedBy>
  <cp:revision>952</cp:revision>
  <dcterms:created xsi:type="dcterms:W3CDTF">2019-12-29T08:29:00Z</dcterms:created>
  <dcterms:modified xsi:type="dcterms:W3CDTF">2021-07-24T08:53:39Z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5E102BBC25AD465895A639E9C99647BD</vt:lpwstr>
  </property>
</Properties>
</file>