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5" r:id="rId4"/>
    <p:sldMasterId id="2147483658" r:id="rId5"/>
  </p:sldMasterIdLst>
  <p:notesMasterIdLst>
    <p:notesMasterId r:id="rId121"/>
  </p:notesMasterIdLst>
  <p:handoutMasterIdLst>
    <p:handoutMasterId r:id="rId122"/>
  </p:handoutMasterIdLst>
  <p:sldIdLst>
    <p:sldId id="599" r:id="rId6"/>
    <p:sldId id="903" r:id="rId7"/>
    <p:sldId id="1001" r:id="rId8"/>
    <p:sldId id="744" r:id="rId9"/>
    <p:sldId id="1176" r:id="rId10"/>
    <p:sldId id="1177" r:id="rId11"/>
    <p:sldId id="1178" r:id="rId12"/>
    <p:sldId id="1179" r:id="rId13"/>
    <p:sldId id="1180" r:id="rId14"/>
    <p:sldId id="1181" r:id="rId15"/>
    <p:sldId id="1196" r:id="rId16"/>
    <p:sldId id="1195" r:id="rId17"/>
    <p:sldId id="1197" r:id="rId18"/>
    <p:sldId id="1327" r:id="rId19"/>
    <p:sldId id="1198" r:id="rId20"/>
    <p:sldId id="1199" r:id="rId21"/>
    <p:sldId id="1182" r:id="rId22"/>
    <p:sldId id="1200" r:id="rId23"/>
    <p:sldId id="1328" r:id="rId24"/>
    <p:sldId id="1329" r:id="rId25"/>
    <p:sldId id="1201" r:id="rId26"/>
    <p:sldId id="1203" r:id="rId27"/>
    <p:sldId id="1204" r:id="rId28"/>
    <p:sldId id="1205" r:id="rId29"/>
    <p:sldId id="1330" r:id="rId30"/>
    <p:sldId id="1333" r:id="rId31"/>
    <p:sldId id="1331" r:id="rId32"/>
    <p:sldId id="1335" r:id="rId33"/>
    <p:sldId id="1332" r:id="rId34"/>
    <p:sldId id="1207" r:id="rId35"/>
    <p:sldId id="1208" r:id="rId36"/>
    <p:sldId id="1336" r:id="rId37"/>
    <p:sldId id="1338" r:id="rId38"/>
    <p:sldId id="1339" r:id="rId39"/>
    <p:sldId id="1533" r:id="rId40"/>
    <p:sldId id="1340" r:id="rId41"/>
    <p:sldId id="1534" r:id="rId42"/>
    <p:sldId id="1341" r:id="rId43"/>
    <p:sldId id="1342" r:id="rId44"/>
    <p:sldId id="1343" r:id="rId45"/>
    <p:sldId id="1344" r:id="rId46"/>
    <p:sldId id="1345" r:id="rId47"/>
    <p:sldId id="1348" r:id="rId48"/>
    <p:sldId id="1349" r:id="rId49"/>
    <p:sldId id="1346" r:id="rId50"/>
    <p:sldId id="1347" r:id="rId51"/>
    <p:sldId id="1350" r:id="rId52"/>
    <p:sldId id="1351" r:id="rId53"/>
    <p:sldId id="1352" r:id="rId54"/>
    <p:sldId id="1353" r:id="rId55"/>
    <p:sldId id="1354" r:id="rId56"/>
    <p:sldId id="1355" r:id="rId57"/>
    <p:sldId id="1470" r:id="rId58"/>
    <p:sldId id="1471" r:id="rId59"/>
    <p:sldId id="1370" r:id="rId60"/>
    <p:sldId id="1371" r:id="rId61"/>
    <p:sldId id="1372" r:id="rId62"/>
    <p:sldId id="1373" r:id="rId63"/>
    <p:sldId id="1374" r:id="rId64"/>
    <p:sldId id="1375" r:id="rId65"/>
    <p:sldId id="1376" r:id="rId66"/>
    <p:sldId id="1377" r:id="rId67"/>
    <p:sldId id="1378" r:id="rId68"/>
    <p:sldId id="1379" r:id="rId69"/>
    <p:sldId id="1380" r:id="rId70"/>
    <p:sldId id="1381" r:id="rId71"/>
    <p:sldId id="1382" r:id="rId72"/>
    <p:sldId id="1383" r:id="rId73"/>
    <p:sldId id="1384" r:id="rId74"/>
    <p:sldId id="1385" r:id="rId75"/>
    <p:sldId id="1386" r:id="rId76"/>
    <p:sldId id="1428" r:id="rId77"/>
    <p:sldId id="1387" r:id="rId78"/>
    <p:sldId id="1388" r:id="rId79"/>
    <p:sldId id="1389" r:id="rId80"/>
    <p:sldId id="1390" r:id="rId81"/>
    <p:sldId id="1391" r:id="rId82"/>
    <p:sldId id="1392" r:id="rId83"/>
    <p:sldId id="1393" r:id="rId84"/>
    <p:sldId id="1394" r:id="rId85"/>
    <p:sldId id="1395" r:id="rId86"/>
    <p:sldId id="1396" r:id="rId87"/>
    <p:sldId id="1397" r:id="rId88"/>
    <p:sldId id="1398" r:id="rId89"/>
    <p:sldId id="1399" r:id="rId90"/>
    <p:sldId id="1400" r:id="rId91"/>
    <p:sldId id="1401" r:id="rId92"/>
    <p:sldId id="1402" r:id="rId93"/>
    <p:sldId id="1535" r:id="rId94"/>
    <p:sldId id="1403" r:id="rId95"/>
    <p:sldId id="1404" r:id="rId96"/>
    <p:sldId id="1405" r:id="rId97"/>
    <p:sldId id="1406" r:id="rId98"/>
    <p:sldId id="1407" r:id="rId99"/>
    <p:sldId id="1408" r:id="rId100"/>
    <p:sldId id="1409" r:id="rId101"/>
    <p:sldId id="1410" r:id="rId102"/>
    <p:sldId id="1411" r:id="rId103"/>
    <p:sldId id="1412" r:id="rId104"/>
    <p:sldId id="1413" r:id="rId105"/>
    <p:sldId id="1414" r:id="rId106"/>
    <p:sldId id="1415" r:id="rId107"/>
    <p:sldId id="1416" r:id="rId108"/>
    <p:sldId id="1417" r:id="rId109"/>
    <p:sldId id="1418" r:id="rId110"/>
    <p:sldId id="1419" r:id="rId111"/>
    <p:sldId id="1420" r:id="rId112"/>
    <p:sldId id="1421" r:id="rId113"/>
    <p:sldId id="1422" r:id="rId114"/>
    <p:sldId id="1423" r:id="rId115"/>
    <p:sldId id="1424" r:id="rId116"/>
    <p:sldId id="1473" r:id="rId117"/>
    <p:sldId id="1425" r:id="rId118"/>
    <p:sldId id="1426" r:id="rId119"/>
    <p:sldId id="1362" r:id="rId120"/>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9pPr>
  </p:defaultTextStyle>
  <p:extLst>
    <p:ext uri="{521415D9-36F7-43E2-AB2F-B90AF26B5E84}">
      <p14:sectionLst xmlns:p14="http://schemas.microsoft.com/office/powerpoint/2010/main">
        <p14:section name="默认节" id="{91010f3b-c0e6-4ef4-85b6-5e62058506b5}">
          <p14:sldIdLst>
            <p14:sldId id="599"/>
          </p14:sldIdLst>
        </p14:section>
        <p14:section name="day06end" id="{f4c9b806-9650-45a2-9863-d873c807bc7a}">
          <p14:sldIdLst>
            <p14:sldId id="903"/>
            <p14:sldId id="1001"/>
            <p14:sldId id="744"/>
            <p14:sldId id="1176"/>
            <p14:sldId id="1177"/>
            <p14:sldId id="1178"/>
            <p14:sldId id="1179"/>
            <p14:sldId id="1180"/>
            <p14:sldId id="1181"/>
            <p14:sldId id="1196"/>
            <p14:sldId id="1195"/>
            <p14:sldId id="1197"/>
            <p14:sldId id="1327"/>
            <p14:sldId id="1198"/>
            <p14:sldId id="1199"/>
            <p14:sldId id="1200"/>
            <p14:sldId id="1328"/>
            <p14:sldId id="1329"/>
            <p14:sldId id="1201"/>
            <p14:sldId id="1203"/>
            <p14:sldId id="1204"/>
            <p14:sldId id="1205"/>
            <p14:sldId id="1330"/>
            <p14:sldId id="1333"/>
            <p14:sldId id="1331"/>
            <p14:sldId id="1335"/>
            <p14:sldId id="1332"/>
            <p14:sldId id="1207"/>
            <p14:sldId id="1208"/>
            <p14:sldId id="1336"/>
            <p14:sldId id="1338"/>
            <p14:sldId id="1339"/>
            <p14:sldId id="1533"/>
            <p14:sldId id="1340"/>
            <p14:sldId id="1341"/>
            <p14:sldId id="1342"/>
            <p14:sldId id="1343"/>
            <p14:sldId id="1344"/>
            <p14:sldId id="1345"/>
            <p14:sldId id="1348"/>
            <p14:sldId id="1349"/>
            <p14:sldId id="1346"/>
            <p14:sldId id="1347"/>
            <p14:sldId id="1350"/>
            <p14:sldId id="1351"/>
            <p14:sldId id="1352"/>
            <p14:sldId id="1353"/>
            <p14:sldId id="1354"/>
            <p14:sldId id="1355"/>
            <p14:sldId id="1470"/>
            <p14:sldId id="1471"/>
            <p14:sldId id="1370"/>
            <p14:sldId id="1371"/>
            <p14:sldId id="1372"/>
            <p14:sldId id="1373"/>
            <p14:sldId id="1374"/>
            <p14:sldId id="1375"/>
            <p14:sldId id="1376"/>
            <p14:sldId id="1377"/>
            <p14:sldId id="1378"/>
            <p14:sldId id="1379"/>
            <p14:sldId id="1380"/>
            <p14:sldId id="1381"/>
            <p14:sldId id="1382"/>
            <p14:sldId id="1383"/>
            <p14:sldId id="1384"/>
            <p14:sldId id="1385"/>
            <p14:sldId id="1386"/>
            <p14:sldId id="1387"/>
            <p14:sldId id="1388"/>
            <p14:sldId id="1389"/>
            <p14:sldId id="1390"/>
            <p14:sldId id="1391"/>
            <p14:sldId id="1392"/>
            <p14:sldId id="1393"/>
            <p14:sldId id="1394"/>
            <p14:sldId id="1395"/>
            <p14:sldId id="1396"/>
            <p14:sldId id="1397"/>
            <p14:sldId id="1398"/>
            <p14:sldId id="1399"/>
            <p14:sldId id="1400"/>
            <p14:sldId id="1401"/>
            <p14:sldId id="1402"/>
            <p14:sldId id="1535"/>
            <p14:sldId id="1403"/>
            <p14:sldId id="1404"/>
            <p14:sldId id="1405"/>
            <p14:sldId id="1406"/>
            <p14:sldId id="1407"/>
            <p14:sldId id="1408"/>
            <p14:sldId id="1409"/>
            <p14:sldId id="1410"/>
            <p14:sldId id="1411"/>
            <p14:sldId id="1412"/>
            <p14:sldId id="1413"/>
            <p14:sldId id="1414"/>
            <p14:sldId id="1415"/>
            <p14:sldId id="1416"/>
            <p14:sldId id="1417"/>
            <p14:sldId id="1418"/>
            <p14:sldId id="1419"/>
            <p14:sldId id="1420"/>
            <p14:sldId id="1421"/>
            <p14:sldId id="1422"/>
            <p14:sldId id="1423"/>
            <p14:sldId id="1424"/>
            <p14:sldId id="1473"/>
            <p14:sldId id="1425"/>
            <p14:sldId id="1426"/>
            <p14:sldId id="1362"/>
            <p14:sldId id="1182"/>
            <p14:sldId id="1534"/>
            <p14:sldId id="142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585"/>
    <a:srgbClr val="595959"/>
    <a:srgbClr val="B3B3B3"/>
    <a:srgbClr val="FF5F49"/>
    <a:srgbClr val="B3D9FF"/>
    <a:srgbClr val="79AFFF"/>
    <a:srgbClr val="EBF5FF"/>
    <a:srgbClr val="EBD9FF"/>
    <a:srgbClr val="FBD5D5"/>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11"/>
    <p:restoredTop sz="94368"/>
  </p:normalViewPr>
  <p:slideViewPr>
    <p:cSldViewPr>
      <p:cViewPr varScale="1">
        <p:scale>
          <a:sx n="141" d="100"/>
          <a:sy n="141" d="100"/>
        </p:scale>
        <p:origin x="208" y="472"/>
      </p:cViewPr>
      <p:guideLst>
        <p:guide orient="horz" pos="1525"/>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76" y="-102"/>
      </p:cViewPr>
      <p:guideLst>
        <p:guide orient="horz" pos="271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6" Type="http://schemas.openxmlformats.org/officeDocument/2006/relationships/commentAuthors" Target="commentAuthors.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notesMaster" Target="notesMasters/notesMaster1.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anose="020F050202020403020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1B71F79F-4065-CD4F-B030-8AC9BC5EDD8C}"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anose="020F0502020204030204" charset="0"/>
                <a:ea typeface="宋体" panose="02010600030101010101"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D3D60977-06C0-474F-AF9C-D6EAEC0E5E47}"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C49E8CC4-97BD-D24C-B341-9DDAC8C5942D}"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anose="020F0502020204030204" charset="0"/>
                <a:ea typeface="宋体" panose="02010600030101010101"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smtClean="0"/>
            </a:lvl1pPr>
          </a:lstStyle>
          <a:p>
            <a:pPr>
              <a:defRPr/>
            </a:pPr>
            <a:fld id="{A14D5F60-C347-6D40-8E94-8EE9446EB09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8.emf"/><Relationship Id="rId8" Type="http://schemas.openxmlformats.org/officeDocument/2006/relationships/image" Target="../media/image7.emf"/><Relationship Id="rId7" Type="http://schemas.openxmlformats.org/officeDocument/2006/relationships/image" Target="../media/image6.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3" Type="http://schemas.openxmlformats.org/officeDocument/2006/relationships/image" Target="../media/image2.emf"/><Relationship Id="rId20" Type="http://schemas.openxmlformats.org/officeDocument/2006/relationships/theme" Target="../theme/theme1.xml"/><Relationship Id="rId2" Type="http://schemas.openxmlformats.org/officeDocument/2006/relationships/image" Target="../media/image1.emf"/><Relationship Id="rId19" Type="http://schemas.openxmlformats.org/officeDocument/2006/relationships/image" Target="../media/image18.emf"/><Relationship Id="rId18" Type="http://schemas.openxmlformats.org/officeDocument/2006/relationships/image" Target="../media/image17.emf"/><Relationship Id="rId17" Type="http://schemas.openxmlformats.org/officeDocument/2006/relationships/image" Target="../media/image16.emf"/><Relationship Id="rId16" Type="http://schemas.openxmlformats.org/officeDocument/2006/relationships/image" Target="../media/image15.emf"/><Relationship Id="rId15" Type="http://schemas.openxmlformats.org/officeDocument/2006/relationships/image" Target="../media/image14.emf"/><Relationship Id="rId14" Type="http://schemas.openxmlformats.org/officeDocument/2006/relationships/image" Target="../media/image13.emf"/><Relationship Id="rId13" Type="http://schemas.openxmlformats.org/officeDocument/2006/relationships/image" Target="../media/image12.emf"/><Relationship Id="rId12" Type="http://schemas.openxmlformats.org/officeDocument/2006/relationships/image" Target="../media/image11.emf"/><Relationship Id="rId11" Type="http://schemas.openxmlformats.org/officeDocument/2006/relationships/image" Target="../media/image10.emf"/><Relationship Id="rId10" Type="http://schemas.openxmlformats.org/officeDocument/2006/relationships/image" Target="../media/image9.emf"/><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9.png"/><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20.png"/><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p:spPr>
      </p:pic>
      <p:pic>
        <p:nvPicPr>
          <p:cNvPr id="1027"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p:spPr>
      </p:pic>
      <p:sp>
        <p:nvSpPr>
          <p:cNvPr id="4" name="椭圆 3"/>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sp>
        <p:nvSpPr>
          <p:cNvPr id="5" name="椭圆 4"/>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sp>
        <p:nvSpPr>
          <p:cNvPr id="6"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cs typeface="+mn-cs"/>
            </a:endParaRPr>
          </a:p>
        </p:txBody>
      </p:sp>
      <p:sp>
        <p:nvSpPr>
          <p:cNvPr id="7" name="椭圆 6"/>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32" name="图片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p:spPr>
      </p:pic>
      <p:pic>
        <p:nvPicPr>
          <p:cNvPr id="1033"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p:spPr>
      </p:pic>
      <p:grpSp>
        <p:nvGrpSpPr>
          <p:cNvPr id="1034" name="组合 43"/>
          <p:cNvGrpSpPr/>
          <p:nvPr userDrawn="1"/>
        </p:nvGrpSpPr>
        <p:grpSpPr bwMode="auto">
          <a:xfrm>
            <a:off x="6100763" y="1751013"/>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265" y="1772735"/>
              <a:ext cx="83801" cy="84835"/>
            </a:xfrm>
            <a:prstGeom prst="rect">
              <a:avLst/>
            </a:prstGeom>
            <a:noFill/>
            <a:ln>
              <a:noFill/>
            </a:ln>
            <a:effectLst/>
          </p:spPr>
        </p:pic>
      </p:grpSp>
      <p:pic>
        <p:nvPicPr>
          <p:cNvPr id="1035" name="Picture 7"/>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p:spPr>
      </p:pic>
      <p:grpSp>
        <p:nvGrpSpPr>
          <p:cNvPr id="1036" name="组合 41"/>
          <p:cNvGrpSpPr/>
          <p:nvPr userDrawn="1"/>
        </p:nvGrpSpPr>
        <p:grpSpPr bwMode="auto">
          <a:xfrm>
            <a:off x="3040063" y="546100"/>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1132" y="599829"/>
              <a:ext cx="142725" cy="111008"/>
            </a:xfrm>
            <a:prstGeom prst="rect">
              <a:avLst/>
            </a:prstGeom>
            <a:noFill/>
            <a:ln>
              <a:noFill/>
            </a:ln>
            <a:effectLst/>
          </p:spPr>
        </p:pic>
      </p:grpSp>
      <p:grpSp>
        <p:nvGrpSpPr>
          <p:cNvPr id="1037" name="组合 37"/>
          <p:cNvGrpSpPr/>
          <p:nvPr userDrawn="1"/>
        </p:nvGrpSpPr>
        <p:grpSpPr bwMode="auto">
          <a:xfrm>
            <a:off x="2586038"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cs typeface="+mn-cs"/>
              </a:endParaRPr>
            </a:p>
          </p:txBody>
        </p:sp>
        <p:pic>
          <p:nvPicPr>
            <p:cNvPr id="1064"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p:spPr>
      </p:pic>
      <p:sp>
        <p:nvSpPr>
          <p:cNvPr id="23" name="椭圆 22"/>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40" name="Picture 15"/>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p:spPr>
      </p:pic>
      <p:grpSp>
        <p:nvGrpSpPr>
          <p:cNvPr id="1041" name="组合 46"/>
          <p:cNvGrpSpPr/>
          <p:nvPr userDrawn="1"/>
        </p:nvGrpSpPr>
        <p:grpSpPr bwMode="auto">
          <a:xfrm>
            <a:off x="2327275"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6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1931" y="3616045"/>
              <a:ext cx="173401" cy="85906"/>
            </a:xfrm>
            <a:prstGeom prst="rect">
              <a:avLst/>
            </a:prstGeom>
            <a:noFill/>
            <a:ln>
              <a:noFill/>
            </a:ln>
            <a:effectLst/>
          </p:spPr>
        </p:pic>
      </p:grpSp>
      <p:grpSp>
        <p:nvGrpSpPr>
          <p:cNvPr id="1042" name="组合 38"/>
          <p:cNvGrpSpPr/>
          <p:nvPr userDrawn="1"/>
        </p:nvGrpSpPr>
        <p:grpSpPr bwMode="auto">
          <a:xfrm>
            <a:off x="976313" y="1046163"/>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6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730" y="856575"/>
              <a:ext cx="202114" cy="116175"/>
            </a:xfrm>
            <a:prstGeom prst="rect">
              <a:avLst/>
            </a:prstGeom>
            <a:noFill/>
            <a:ln>
              <a:noFill/>
            </a:ln>
            <a:effectLst/>
          </p:spPr>
        </p:pic>
      </p:grpSp>
      <p:grpSp>
        <p:nvGrpSpPr>
          <p:cNvPr id="1043" name="组合 42"/>
          <p:cNvGrpSpPr/>
          <p:nvPr userDrawn="1"/>
        </p:nvGrpSpPr>
        <p:grpSpPr bwMode="auto">
          <a:xfrm>
            <a:off x="1763713" y="4391025"/>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745" y="4364405"/>
              <a:ext cx="195748" cy="157552"/>
            </a:xfrm>
            <a:prstGeom prst="rect">
              <a:avLst/>
            </a:prstGeom>
            <a:noFill/>
            <a:ln>
              <a:noFill/>
            </a:ln>
            <a:effectLst/>
          </p:spPr>
        </p:pic>
      </p:grpSp>
      <p:grpSp>
        <p:nvGrpSpPr>
          <p:cNvPr id="1044" name="组合 1"/>
          <p:cNvGrpSpPr/>
          <p:nvPr userDrawn="1"/>
        </p:nvGrpSpPr>
        <p:grpSpPr bwMode="auto">
          <a:xfrm>
            <a:off x="1169988" y="2619375"/>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6"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468" y="2690598"/>
              <a:ext cx="211661" cy="181424"/>
            </a:xfrm>
            <a:prstGeom prst="rect">
              <a:avLst/>
            </a:prstGeom>
            <a:noFill/>
            <a:ln>
              <a:noFill/>
            </a:ln>
            <a:effectLst/>
          </p:spPr>
        </p:pic>
      </p:grpSp>
      <p:grpSp>
        <p:nvGrpSpPr>
          <p:cNvPr id="1045" name="组合 49"/>
          <p:cNvGrpSpPr/>
          <p:nvPr userDrawn="1"/>
        </p:nvGrpSpPr>
        <p:grpSpPr bwMode="auto">
          <a:xfrm>
            <a:off x="7781925" y="4046538"/>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4"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039" y="4486736"/>
              <a:ext cx="238160" cy="184177"/>
            </a:xfrm>
            <a:prstGeom prst="rect">
              <a:avLst/>
            </a:prstGeom>
            <a:noFill/>
            <a:ln>
              <a:noFill/>
            </a:ln>
            <a:effectLst/>
          </p:spPr>
        </p:pic>
      </p:grpSp>
      <p:pic>
        <p:nvPicPr>
          <p:cNvPr id="1046" name="Picture 9"/>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p:spPr>
      </p:pic>
      <p:grpSp>
        <p:nvGrpSpPr>
          <p:cNvPr id="1047" name="组合 45"/>
          <p:cNvGrpSpPr/>
          <p:nvPr userDrawn="1"/>
        </p:nvGrpSpPr>
        <p:grpSpPr bwMode="auto">
          <a:xfrm>
            <a:off x="6613525"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2"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1343" y="4263316"/>
              <a:ext cx="144635" cy="144635"/>
            </a:xfrm>
            <a:prstGeom prst="rect">
              <a:avLst/>
            </a:prstGeom>
            <a:noFill/>
            <a:ln>
              <a:noFill/>
            </a:ln>
            <a:effectLst/>
          </p:spPr>
        </p:pic>
      </p:grpSp>
      <p:grpSp>
        <p:nvGrpSpPr>
          <p:cNvPr id="1048" name="组合 44"/>
          <p:cNvGrpSpPr/>
          <p:nvPr userDrawn="1"/>
        </p:nvGrpSpPr>
        <p:grpSpPr bwMode="auto">
          <a:xfrm>
            <a:off x="7308850" y="912813"/>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0"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780" y="990154"/>
              <a:ext cx="202117" cy="167105"/>
            </a:xfrm>
            <a:prstGeom prst="rect">
              <a:avLst/>
            </a:prstGeom>
            <a:noFill/>
            <a:ln>
              <a:noFill/>
            </a:ln>
            <a:effectLst/>
          </p:spPr>
        </p:pic>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
        <p:nvSpPr>
          <p:cNvPr id="2052"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2053" name="图片 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
        <p:nvSpPr>
          <p:cNvPr id="3075"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3076" name="图片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1944688" y="1817688"/>
            <a:ext cx="5148262" cy="787400"/>
            <a:chOff x="1944836" y="1767215"/>
            <a:chExt cx="5147444" cy="787423"/>
          </a:xfrm>
        </p:grpSpPr>
        <p:pic>
          <p:nvPicPr>
            <p:cNvPr id="409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9" r:id="rId1"/>
    <p:sldLayoutId id="2147483660" r:id="rId2"/>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34-&#20307;&#39564;&#39640;&#38454;&#20989;&#25968;&#30340;&#20195;&#30721;&#23454;&#29616;.mp4"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hyperlink" Target="../03-&#35270;&#39057;/35-&#20869;&#32622;&#39640;&#38454;&#20989;&#25968;&#20043;map.mp4"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36-&#20869;&#32622;&#39640;&#38454;&#20989;&#25968;&#20043;reduce.mp4"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hyperlink" Target="../03-&#35270;&#39057;/37-&#20869;&#32622;&#39640;&#38454;&#20989;&#25968;&#20043;filter.mp4"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3-&#20195;&#30721;&#35843;&#20248;.mp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4-&#23398;&#21592;&#31649;&#29702;&#31995;&#32479;&#25968;&#25454;&#24418;&#24335;&#30340;&#20998;&#26512;.mp4" TargetMode="Externa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5-&#28155;&#21152;&#23398;&#21592;&#21151;&#33021;&#20998;&#26512;.mp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6-&#28155;&#21152;&#23398;&#21592;&#20043;&#29992;&#25143;&#36755;&#20837;.mp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7-&#28155;&#21152;&#23398;&#21592;&#20043;&#26032;&#22686;&#25968;&#25454;.mp4"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8-&#28155;&#21152;&#23398;&#21592;&#20043;&#37325;&#21517;&#25552;&#31034;.mp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9-&#21024;&#38500;&#23398;&#21592;&#24605;&#36335;&#20998;&#26512;.mp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0-&#21024;&#38500;&#23398;&#21592;&#20195;&#30721;&#23454;&#29616;.mp4" TargetMode="Externa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7-&#20102;&#35299;&#36882;&#24402;.mp4"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1-&#23398;&#21592;&#31649;&#29702;&#31995;&#32479;&#38656;&#27714;&#21644;&#27493;&#39588;&#20998;&#26512;.mp4" TargetMode="Externa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8-&#36882;&#24402;&#20043;&#22238;&#39038;&#20989;&#25968;&#36820;&#22238;&#20540;.mp4"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9-&#36882;&#24402;&#20195;&#30721;&#23454;&#29616;.mp4"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0-&#36882;&#24402;&#30340;&#25191;&#34892;&#27969;&#31243;.mp4" TargetMode="Externa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1-&#36882;&#24402;&#20986;&#21475;&#38382;&#39064;.mp4"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hyperlink" Target="../03-&#35270;&#39057;/22-&#20102;&#35299;lambda.mp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3-&#20307;&#39564;lambda.mp4"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4-lambda&#23454;&#20363;&#20043;&#35745;&#31639;&#20004;&#20010;&#25968;&#23383;&#32047;&#21152;&#21644;.mp4" TargetMode="Externa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5-lambda&#21442;&#25968;&#20043;&#26080;&#21442;&#25968;.mp4" TargetMode="Externa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6-lambda&#21442;&#25968;&#20043;&#19968;&#20010;&#21442;&#25968;.mp4" TargetMode="Externa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7-lambda&#21442;&#25968;&#20043;&#40664;&#35748;&#21442;&#25968;.mp4"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28-lambda&#21442;&#25968;&#20043;args.mp4"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hyperlink" Target="../03-&#35270;&#39057;/29-lambda&#21442;&#25968;&#20043;kwargs.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30-lambda&#24212;&#29992;&#20043;&#24102;&#21028;&#26029;&#30340;lambda.mp4" TargetMode="Externa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hyperlink" Target="../03-&#35270;&#39057;/31-&#21015;&#34920;&#20869;&#23383;&#20856;&#25968;&#25454;&#25490;&#24207;.mp4"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2-&#23398;&#21592;&#31649;&#29702;&#31995;&#32479;&#26694;&#26550;&#25645;&#24314;.mp4" TargetMode="External"/></Relationships>
</file>

<file path=ppt/slides/_rels/slide9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hyperlink" Target="../03-&#35270;&#39057;/32-abs&#21644;round.mp4"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33-&#20307;&#39564;&#39640;&#38454;&#20989;&#25968;&#30340;&#24605;&#36335;&#20998;&#26512;.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2103440" y="2211865"/>
            <a:ext cx="48926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en-GB" sz="3600" b="1" dirty="0">
                <a:solidFill>
                  <a:srgbClr val="262626"/>
                </a:solidFill>
                <a:latin typeface="微软雅黑" panose="020B0503020204020204" pitchFamily="34" charset="-122"/>
                <a:ea typeface="微软雅黑" panose="020B0503020204020204" pitchFamily="34" charset="-122"/>
              </a:rPr>
              <a:t>Python</a:t>
            </a:r>
            <a:r>
              <a:rPr lang="zh-CN" altLang="en-US" sz="3600" b="1" dirty="0">
                <a:solidFill>
                  <a:srgbClr val="262626"/>
                </a:solidFill>
                <a:latin typeface="微软雅黑" panose="020B0503020204020204" pitchFamily="34" charset="-122"/>
                <a:ea typeface="微软雅黑" panose="020B0503020204020204" pitchFamily="34" charset="-122"/>
              </a:rPr>
              <a:t>基础课程</a:t>
            </a:r>
            <a:r>
              <a:rPr lang="en-US" altLang="zh-CN" sz="3600" b="1" dirty="0">
                <a:solidFill>
                  <a:srgbClr val="262626"/>
                </a:solidFill>
                <a:latin typeface="微软雅黑" panose="020B0503020204020204" pitchFamily="34" charset="-122"/>
                <a:ea typeface="微软雅黑" panose="020B0503020204020204" pitchFamily="34" charset="-122"/>
              </a:rPr>
              <a:t>day07</a:t>
            </a:r>
            <a:endParaRPr lang="en-US" altLang="zh-CN" sz="3600" b="1"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10.2 </a:t>
            </a:r>
            <a:r>
              <a:rPr lang="zh-CN" altLang="en-GB" b="1" dirty="0">
                <a:solidFill>
                  <a:srgbClr val="404040"/>
                </a:solidFill>
                <a:latin typeface="微软雅黑" panose="020B0503020204020204" pitchFamily="34" charset="-122"/>
                <a:ea typeface="微软雅黑" panose="020B0503020204020204" pitchFamily="34" charset="-122"/>
              </a:rPr>
              <a:t>知识检测</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673768"/>
            <a:ext cx="3470910" cy="306705"/>
          </a:xfrm>
          <a:prstGeom prst="rect">
            <a:avLst/>
          </a:prstGeom>
          <a:noFill/>
        </p:spPr>
        <p:txBody>
          <a:bodyPr wrap="none" rtlCol="0">
            <a:spAutoFit/>
          </a:bodyPr>
          <a:lstStyle/>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定义函数 print_info ，负责显示系统功能</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41375" y="2123440"/>
            <a:ext cx="3817620" cy="829945"/>
          </a:xfrm>
          <a:prstGeom prst="rect">
            <a:avLst/>
          </a:prstGeom>
          <a:noFill/>
        </p:spPr>
        <p:txBody>
          <a:bodyPr wrap="none" anchor="t">
            <a:spAutoFit/>
          </a:bodyPr>
          <a:p>
            <a:pPr algn="l" fontAlgn="auto">
              <a:spcBef>
                <a:spcPts val="0"/>
              </a:spcBef>
              <a:spcAft>
                <a:spcPts val="0"/>
              </a:spcAft>
            </a:pPr>
            <a:r>
              <a:rPr lang="en-US" altLang="zh-CN" sz="1200" dirty="0">
                <a:latin typeface="微软雅黑" panose="020B0503020204020204" pitchFamily="34" charset="-122"/>
                <a:ea typeface="微软雅黑" panose="020B0503020204020204" pitchFamily="34" charset="-122"/>
                <a:sym typeface="+mn-ea"/>
              </a:rPr>
              <a:t>_____________________________________________________</a:t>
            </a:r>
            <a:endParaRPr lang="en-US" altLang="zh-CN" sz="1200" dirty="0">
              <a:latin typeface="微软雅黑" panose="020B0503020204020204" pitchFamily="34" charset="-122"/>
              <a:ea typeface="微软雅黑" panose="020B0503020204020204" pitchFamily="34" charset="-122"/>
              <a:sym typeface="+mn-ea"/>
            </a:endParaRPr>
          </a:p>
          <a:p>
            <a:pPr algn="l" fontAlgn="auto">
              <a:spcBef>
                <a:spcPts val="0"/>
              </a:spcBef>
              <a:spcAft>
                <a:spcPts val="0"/>
              </a:spcAft>
            </a:pPr>
            <a:r>
              <a:rPr lang="en-US" altLang="zh-CN" sz="1200" dirty="0">
                <a:latin typeface="微软雅黑" panose="020B0503020204020204" pitchFamily="34" charset="-122"/>
                <a:ea typeface="微软雅黑" panose="020B0503020204020204" pitchFamily="34" charset="-122"/>
                <a:sym typeface="+mn-ea"/>
              </a:rPr>
              <a:t>_____________________________________________________</a:t>
            </a:r>
            <a:endParaRPr lang="en-US" altLang="zh-CN" sz="1200" dirty="0">
              <a:latin typeface="微软雅黑" panose="020B0503020204020204" pitchFamily="34" charset="-122"/>
              <a:ea typeface="微软雅黑" panose="020B0503020204020204" pitchFamily="34" charset="-122"/>
              <a:sym typeface="+mn-ea"/>
            </a:endParaRPr>
          </a:p>
          <a:p>
            <a:pPr algn="l" fontAlgn="auto">
              <a:spcBef>
                <a:spcPts val="0"/>
              </a:spcBef>
              <a:spcAft>
                <a:spcPts val="0"/>
              </a:spcAft>
            </a:pPr>
            <a:r>
              <a:rPr lang="en-US" altLang="zh-CN" sz="1200" dirty="0">
                <a:latin typeface="微软雅黑" panose="020B0503020204020204" pitchFamily="34" charset="-122"/>
                <a:ea typeface="微软雅黑" panose="020B0503020204020204" pitchFamily="34" charset="-122"/>
                <a:sym typeface="+mn-ea"/>
              </a:rPr>
              <a:t>_____________________________________________________</a:t>
            </a:r>
            <a:endParaRPr lang="en-US" altLang="zh-CN" sz="1200" dirty="0">
              <a:latin typeface="微软雅黑" panose="020B0503020204020204" pitchFamily="34" charset="-122"/>
              <a:ea typeface="微软雅黑" panose="020B0503020204020204" pitchFamily="34" charset="-122"/>
              <a:sym typeface="+mn-ea"/>
            </a:endParaRPr>
          </a:p>
          <a:p>
            <a:pPr algn="l" fontAlgn="auto">
              <a:spcBef>
                <a:spcPts val="0"/>
              </a:spcBef>
              <a:spcAft>
                <a:spcPts val="0"/>
              </a:spcAft>
            </a:pPr>
            <a:r>
              <a:rPr lang="en-US" altLang="zh-CN" sz="1200" dirty="0">
                <a:latin typeface="微软雅黑" panose="020B0503020204020204" pitchFamily="34" charset="-122"/>
                <a:ea typeface="微软雅黑" panose="020B0503020204020204" pitchFamily="34" charset="-122"/>
                <a:sym typeface="+mn-ea"/>
              </a:rPr>
              <a:t>_____________________________________________________</a:t>
            </a:r>
            <a:endParaRPr lang="zh-CN" altLang="en-US" sz="1200" dirty="0">
              <a:solidFill>
                <a:schemeClr val="tx1">
                  <a:lumMod val="65000"/>
                  <a:lumOff val="35000"/>
                </a:schemeClr>
              </a:solidFill>
              <a:latin typeface="+mn-lt"/>
              <a:ea typeface="+mn-e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2.5</a:t>
            </a:r>
            <a:r>
              <a:rPr lang="zh-CN" altLang="en-US" b="1" dirty="0">
                <a:solidFill>
                  <a:srgbClr val="404040"/>
                </a:solidFill>
                <a:latin typeface="微软雅黑" panose="020B0503020204020204" pitchFamily="34" charset="-122"/>
                <a:ea typeface="微软雅黑" panose="020B0503020204020204" pitchFamily="34" charset="-122"/>
              </a:rPr>
              <a:t> 思路分析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8940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高阶函数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16" name="图片 15" descr="EM截图_2019927202617"/>
          <p:cNvPicPr>
            <a:picLocks noChangeAspect="1"/>
          </p:cNvPicPr>
          <p:nvPr/>
        </p:nvPicPr>
        <p:blipFill>
          <a:blip r:embed="rId1"/>
          <a:stretch>
            <a:fillRect/>
          </a:stretch>
        </p:blipFill>
        <p:spPr>
          <a:xfrm>
            <a:off x="2648585" y="1593215"/>
            <a:ext cx="3743960" cy="250952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841375" y="1132205"/>
            <a:ext cx="43586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2.6 </a:t>
            </a:r>
            <a:r>
              <a:rPr lang="zh-CN" altLang="en-US" b="1" dirty="0">
                <a:solidFill>
                  <a:srgbClr val="404040"/>
                </a:solidFill>
                <a:latin typeface="微软雅黑" panose="020B0503020204020204" pitchFamily="34" charset="-122"/>
                <a:ea typeface="微软雅黑" panose="020B0503020204020204" pitchFamily="34" charset="-122"/>
              </a:rPr>
              <a:t>体验高阶函数和代码实现</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37945" y="2067560"/>
            <a:ext cx="7446645"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高阶函数是怎样实现的？</a:t>
            </a:r>
            <a:endPar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6" name="图片 5">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2.7</a:t>
            </a:r>
            <a:r>
              <a:rPr lang="zh-CN" altLang="en-US" b="1" dirty="0">
                <a:solidFill>
                  <a:srgbClr val="404040"/>
                </a:solidFill>
                <a:latin typeface="微软雅黑" panose="020B0503020204020204" pitchFamily="34" charset="-122"/>
                <a:ea typeface="微软雅黑" panose="020B0503020204020204" pitchFamily="34" charset="-122"/>
              </a:rPr>
              <a:t> 高阶函数总结</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646556"/>
            <a:ext cx="6728356" cy="81026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高阶函数就是将一个函数作为参数传入到另外一个函数中。</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高阶函数可以增加代码的灵活性，提高代码的复用率。</a:t>
            </a:r>
            <a:endParaRPr lang="zh-CN" altLang="en-US" sz="1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8940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高阶函数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841375" y="1132205"/>
            <a:ext cx="43586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2.8 </a:t>
            </a:r>
            <a:r>
              <a:rPr lang="zh-CN" altLang="en-US" b="1" dirty="0">
                <a:solidFill>
                  <a:srgbClr val="404040"/>
                </a:solidFill>
                <a:latin typeface="微软雅黑" panose="020B0503020204020204" pitchFamily="34" charset="-122"/>
                <a:ea typeface="微软雅黑" panose="020B0503020204020204" pitchFamily="34" charset="-122"/>
              </a:rPr>
              <a:t>内置函数之</a:t>
            </a:r>
            <a:r>
              <a:rPr lang="en-US" altLang="zh-CN" b="1" dirty="0">
                <a:solidFill>
                  <a:srgbClr val="404040"/>
                </a:solidFill>
                <a:latin typeface="微软雅黑" panose="020B0503020204020204" pitchFamily="34" charset="-122"/>
                <a:ea typeface="微软雅黑" panose="020B0503020204020204" pitchFamily="34" charset="-122"/>
              </a:rPr>
              <a:t>map-</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082675" y="2067560"/>
            <a:ext cx="7701915" cy="706755"/>
          </a:xfrm>
          <a:prstGeom prst="rect">
            <a:avLst/>
          </a:prstGeom>
          <a:noFill/>
        </p:spPr>
        <p:txBody>
          <a:bodyPr wrap="square" lIns="91440" tIns="45720" rIns="91440" bIns="45720">
            <a:spAutoFit/>
          </a:bodyPr>
          <a:lstStyle/>
          <a:p>
            <a:pPr algn="ctr"/>
            <a:r>
              <a:rPr lang="en-US" altLang="zh-CN"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python</a:t>
            </a: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中有哪些内置高阶函数？</a:t>
            </a:r>
            <a:endPar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6" name="图片 5">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2.9</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646556"/>
            <a:ext cx="6728356" cy="129032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map</a:t>
            </a:r>
            <a:r>
              <a:rPr lang="zh-CN" altLang="en-US" sz="1200" dirty="0">
                <a:latin typeface="微软雅黑" panose="020B0503020204020204" pitchFamily="34" charset="-122"/>
                <a:ea typeface="微软雅黑" panose="020B0503020204020204" pitchFamily="34" charset="-122"/>
              </a:rPr>
              <a:t>接收的两个参数是</a:t>
            </a:r>
            <a:r>
              <a:rPr lang="en-US" altLang="zh-CN" sz="1200" dirty="0">
                <a:latin typeface="微软雅黑" panose="020B0503020204020204" pitchFamily="34" charset="-122"/>
                <a:ea typeface="微软雅黑" panose="020B0503020204020204" pitchFamily="34" charset="-122"/>
              </a:rPr>
              <a:t>_______</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_______</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map</a:t>
            </a:r>
            <a:r>
              <a:rPr lang="zh-CN" altLang="en-US" sz="1200" dirty="0">
                <a:latin typeface="微软雅黑" panose="020B0503020204020204" pitchFamily="34" charset="-122"/>
                <a:ea typeface="微软雅黑" panose="020B0503020204020204" pitchFamily="34" charset="-122"/>
              </a:rPr>
              <a:t>函数返回的结果是一个</a:t>
            </a:r>
            <a:r>
              <a:rPr lang="en-US" altLang="zh-CN" sz="1200" dirty="0">
                <a:latin typeface="微软雅黑" panose="020B0503020204020204" pitchFamily="34" charset="-122"/>
                <a:ea typeface="微软雅黑" panose="020B0503020204020204" pitchFamily="34" charset="-122"/>
              </a:rPr>
              <a:t>________</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map</a:t>
            </a:r>
            <a:r>
              <a:rPr lang="zh-CN" altLang="en-US" sz="1200" dirty="0">
                <a:latin typeface="微软雅黑" panose="020B0503020204020204" pitchFamily="34" charset="-122"/>
                <a:ea typeface="微软雅黑" panose="020B0503020204020204" pitchFamily="34" charset="-122"/>
              </a:rPr>
              <a:t>函数的作用是</a:t>
            </a:r>
            <a:endParaRPr lang="zh-CN" altLang="en-US" sz="1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1289685"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高阶函数</a:t>
            </a:r>
            <a:r>
              <a:rPr kumimoji="1" lang="en-US" altLang="zh-CN" sz="1400" b="1" dirty="0">
                <a:solidFill>
                  <a:srgbClr val="FF0000"/>
                </a:solidFill>
                <a:latin typeface="微软雅黑" panose="020B0503020204020204" pitchFamily="34" charset="-122"/>
                <a:ea typeface="微软雅黑" panose="020B0503020204020204" pitchFamily="34" charset="-122"/>
              </a:rPr>
              <a:t>map</a:t>
            </a:r>
            <a:endParaRPr kumimoji="1" lang="en-US" altLang="zh-CN"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2.10</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646556"/>
            <a:ext cx="6728356" cy="129032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map</a:t>
            </a:r>
            <a:r>
              <a:rPr lang="zh-CN" altLang="en-US" sz="1200" dirty="0">
                <a:latin typeface="微软雅黑" panose="020B0503020204020204" pitchFamily="34" charset="-122"/>
                <a:ea typeface="微软雅黑" panose="020B0503020204020204" pitchFamily="34" charset="-122"/>
              </a:rPr>
              <a:t>接收的两个参数是 </a:t>
            </a:r>
            <a:r>
              <a:rPr lang="zh-CN" altLang="en-US" sz="1200" dirty="0">
                <a:solidFill>
                  <a:srgbClr val="FF0000"/>
                </a:solidFill>
                <a:latin typeface="微软雅黑" panose="020B0503020204020204" pitchFamily="34" charset="-122"/>
                <a:ea typeface="微软雅黑" panose="020B0503020204020204" pitchFamily="34" charset="-122"/>
              </a:rPr>
              <a:t>函数、列表</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map</a:t>
            </a:r>
            <a:r>
              <a:rPr lang="zh-CN" altLang="en-US" sz="1200" dirty="0">
                <a:latin typeface="微软雅黑" panose="020B0503020204020204" pitchFamily="34" charset="-122"/>
                <a:ea typeface="微软雅黑" panose="020B0503020204020204" pitchFamily="34" charset="-122"/>
              </a:rPr>
              <a:t>函数返回的结果是一个 </a:t>
            </a:r>
            <a:r>
              <a:rPr lang="zh-CN" altLang="en-US" sz="1200" dirty="0">
                <a:solidFill>
                  <a:srgbClr val="FF0000"/>
                </a:solidFill>
                <a:latin typeface="微软雅黑" panose="020B0503020204020204" pitchFamily="34" charset="-122"/>
                <a:ea typeface="微软雅黑" panose="020B0503020204020204" pitchFamily="34" charset="-122"/>
              </a:rPr>
              <a:t>迭代器</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en-US" altLang="zh-CN" sz="1200" dirty="0">
                <a:solidFill>
                  <a:srgbClr val="FF0000"/>
                </a:solidFill>
                <a:latin typeface="微软雅黑" panose="020B0503020204020204" pitchFamily="34" charset="-122"/>
                <a:ea typeface="微软雅黑" panose="020B0503020204020204" pitchFamily="34" charset="-122"/>
              </a:rPr>
              <a:t>map</a:t>
            </a:r>
            <a:r>
              <a:rPr lang="zh-CN" altLang="en-US" sz="1200" dirty="0">
                <a:solidFill>
                  <a:srgbClr val="FF0000"/>
                </a:solidFill>
                <a:latin typeface="微软雅黑" panose="020B0503020204020204" pitchFamily="34" charset="-122"/>
                <a:ea typeface="微软雅黑" panose="020B0503020204020204" pitchFamily="34" charset="-122"/>
              </a:rPr>
              <a:t>函数将列表中的每一个元素都在第一个参数的函数中执行一遍</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1289685"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高阶函数</a:t>
            </a:r>
            <a:r>
              <a:rPr kumimoji="1" lang="en-US" altLang="zh-CN" sz="1400" b="1" dirty="0">
                <a:solidFill>
                  <a:srgbClr val="FF0000"/>
                </a:solidFill>
                <a:latin typeface="微软雅黑" panose="020B0503020204020204" pitchFamily="34" charset="-122"/>
                <a:ea typeface="微软雅黑" panose="020B0503020204020204" pitchFamily="34" charset="-122"/>
              </a:rPr>
              <a:t>map</a:t>
            </a:r>
            <a:endParaRPr kumimoji="1" lang="en-US" altLang="zh-CN"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841375" y="1132205"/>
            <a:ext cx="43586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2.11 </a:t>
            </a:r>
            <a:r>
              <a:rPr lang="zh-CN" altLang="en-US" b="1" dirty="0">
                <a:solidFill>
                  <a:srgbClr val="404040"/>
                </a:solidFill>
                <a:latin typeface="微软雅黑" panose="020B0503020204020204" pitchFamily="34" charset="-122"/>
                <a:ea typeface="微软雅黑" panose="020B0503020204020204" pitchFamily="34" charset="-122"/>
              </a:rPr>
              <a:t>内置函数之</a:t>
            </a:r>
            <a:r>
              <a:rPr lang="en-US" altLang="zh-CN" b="1" dirty="0">
                <a:solidFill>
                  <a:srgbClr val="404040"/>
                </a:solidFill>
                <a:latin typeface="微软雅黑" panose="020B0503020204020204" pitchFamily="34" charset="-122"/>
                <a:ea typeface="微软雅黑" panose="020B0503020204020204" pitchFamily="34" charset="-122"/>
              </a:rPr>
              <a:t>reduce-</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082675" y="2067560"/>
            <a:ext cx="7701915" cy="706755"/>
          </a:xfrm>
          <a:prstGeom prst="rect">
            <a:avLst/>
          </a:prstGeom>
          <a:noFill/>
        </p:spPr>
        <p:txBody>
          <a:bodyPr wrap="square" lIns="91440" tIns="45720" rIns="91440" bIns="45720">
            <a:spAutoFit/>
          </a:bodyPr>
          <a:lstStyle/>
          <a:p>
            <a:pPr algn="ctr"/>
            <a:r>
              <a:rPr lang="en-US" altLang="zh-CN"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python</a:t>
            </a: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中有哪些内置高阶函数？</a:t>
            </a:r>
            <a:endPar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8" name="图片 7">
            <a:hlinkClick r:id="rId1" action="ppaction://hlinkfile"/>
          </p:cNvPr>
          <p:cNvPicPr>
            <a:picLocks noChangeAspect="1"/>
          </p:cNvPicPr>
          <p:nvPr/>
        </p:nvPicPr>
        <p:blipFill>
          <a:blip r:embed="rId2"/>
          <a:stretch>
            <a:fillRect/>
          </a:stretch>
        </p:blipFill>
        <p:spPr>
          <a:xfrm>
            <a:off x="7506295" y="3845724"/>
            <a:ext cx="1488358" cy="108000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2.12</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646556"/>
            <a:ext cx="6728356" cy="129032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reduce</a:t>
            </a:r>
            <a:r>
              <a:rPr lang="zh-CN" altLang="en-US" sz="1200" dirty="0">
                <a:latin typeface="微软雅黑" panose="020B0503020204020204" pitchFamily="34" charset="-122"/>
                <a:ea typeface="微软雅黑" panose="020B0503020204020204" pitchFamily="34" charset="-122"/>
              </a:rPr>
              <a:t>接收的两个参数是</a:t>
            </a: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_______</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________</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reduce</a:t>
            </a:r>
            <a:r>
              <a:rPr lang="zh-CN" altLang="en-US" sz="1200" dirty="0">
                <a:latin typeface="微软雅黑" panose="020B0503020204020204" pitchFamily="34" charset="-122"/>
                <a:ea typeface="微软雅黑" panose="020B0503020204020204" pitchFamily="34" charset="-122"/>
              </a:rPr>
              <a:t>接收的第一个参数函数必须有 </a:t>
            </a:r>
            <a:r>
              <a:rPr lang="en-US" altLang="zh-CN" sz="1200" dirty="0">
                <a:latin typeface="微软雅黑" panose="020B0503020204020204" pitchFamily="34" charset="-122"/>
                <a:ea typeface="微软雅黑" panose="020B0503020204020204" pitchFamily="34" charset="-122"/>
              </a:rPr>
              <a:t>_______</a:t>
            </a:r>
            <a:r>
              <a:rPr lang="zh-CN" altLang="en-US" sz="1200" dirty="0">
                <a:latin typeface="微软雅黑" panose="020B0503020204020204" pitchFamily="34" charset="-122"/>
                <a:ea typeface="微软雅黑" panose="020B0503020204020204" pitchFamily="34" charset="-122"/>
              </a:rPr>
              <a:t>个参数。</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reduce</a:t>
            </a:r>
            <a:r>
              <a:rPr lang="zh-CN" altLang="en-US" sz="1200" dirty="0">
                <a:latin typeface="微软雅黑" panose="020B0503020204020204" pitchFamily="34" charset="-122"/>
                <a:ea typeface="微软雅黑" panose="020B0503020204020204" pitchFamily="34" charset="-122"/>
              </a:rPr>
              <a:t>函数的作用是？</a:t>
            </a:r>
            <a:endParaRPr lang="zh-CN" altLang="en-US" sz="1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1500505"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高阶函数</a:t>
            </a:r>
            <a:r>
              <a:rPr kumimoji="1" lang="en-US" altLang="zh-CN" sz="1400" b="1" dirty="0">
                <a:solidFill>
                  <a:srgbClr val="FF0000"/>
                </a:solidFill>
                <a:latin typeface="微软雅黑" panose="020B0503020204020204" pitchFamily="34" charset="-122"/>
                <a:ea typeface="微软雅黑" panose="020B0503020204020204" pitchFamily="34" charset="-122"/>
              </a:rPr>
              <a:t>reduce</a:t>
            </a:r>
            <a:endParaRPr kumimoji="1" lang="en-US" altLang="zh-CN"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2.13</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646556"/>
            <a:ext cx="6728356" cy="129032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reduce</a:t>
            </a:r>
            <a:r>
              <a:rPr lang="zh-CN" altLang="en-US" sz="1200" dirty="0">
                <a:latin typeface="微软雅黑" panose="020B0503020204020204" pitchFamily="34" charset="-122"/>
                <a:ea typeface="微软雅黑" panose="020B0503020204020204" pitchFamily="34" charset="-122"/>
              </a:rPr>
              <a:t>接收的两个参数是</a:t>
            </a:r>
            <a:r>
              <a:rPr lang="zh-CN" altLang="en-US" sz="1200" dirty="0">
                <a:solidFill>
                  <a:srgbClr val="FF0000"/>
                </a:solidFill>
                <a:latin typeface="微软雅黑" panose="020B0503020204020204" pitchFamily="34" charset="-122"/>
                <a:ea typeface="微软雅黑" panose="020B0503020204020204" pitchFamily="34" charset="-122"/>
              </a:rPr>
              <a:t> 函数</a:t>
            </a:r>
            <a:r>
              <a:rPr lang="zh-CN" altLang="en-US" sz="1200" dirty="0">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列表</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reduce</a:t>
            </a:r>
            <a:r>
              <a:rPr lang="zh-CN" altLang="en-US" sz="1200" dirty="0">
                <a:latin typeface="微软雅黑" panose="020B0503020204020204" pitchFamily="34" charset="-122"/>
                <a:ea typeface="微软雅黑" panose="020B0503020204020204" pitchFamily="34" charset="-122"/>
              </a:rPr>
              <a:t>接收的第一个参数函数必须有 </a:t>
            </a:r>
            <a:r>
              <a:rPr lang="en-US" altLang="zh-CN" sz="1200" dirty="0">
                <a:solidFill>
                  <a:srgbClr val="FF0000"/>
                </a:solidFill>
                <a:latin typeface="微软雅黑" panose="020B0503020204020204" pitchFamily="34" charset="-122"/>
                <a:ea typeface="微软雅黑" panose="020B0503020204020204" pitchFamily="34" charset="-122"/>
              </a:rPr>
              <a:t>2</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个参数。</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en-US" altLang="zh-CN" sz="1200" dirty="0">
                <a:solidFill>
                  <a:srgbClr val="FF0000"/>
                </a:solidFill>
                <a:latin typeface="微软雅黑" panose="020B0503020204020204" pitchFamily="34" charset="-122"/>
                <a:ea typeface="微软雅黑" panose="020B0503020204020204" pitchFamily="34" charset="-122"/>
              </a:rPr>
              <a:t>reduce</a:t>
            </a:r>
            <a:r>
              <a:rPr lang="zh-CN" altLang="en-US" sz="1200" dirty="0">
                <a:solidFill>
                  <a:srgbClr val="FF0000"/>
                </a:solidFill>
                <a:latin typeface="微软雅黑" panose="020B0503020204020204" pitchFamily="34" charset="-122"/>
                <a:ea typeface="微软雅黑" panose="020B0503020204020204" pitchFamily="34" charset="-122"/>
              </a:rPr>
              <a:t>函数会将参数的第一个函数运行结果累积作用于列表的下一个元素上</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1500505"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高阶函数</a:t>
            </a:r>
            <a:r>
              <a:rPr kumimoji="1" lang="en-US" altLang="zh-CN" sz="1400" b="1" dirty="0">
                <a:solidFill>
                  <a:srgbClr val="FF0000"/>
                </a:solidFill>
                <a:latin typeface="微软雅黑" panose="020B0503020204020204" pitchFamily="34" charset="-122"/>
                <a:ea typeface="微软雅黑" panose="020B0503020204020204" pitchFamily="34" charset="-122"/>
              </a:rPr>
              <a:t>reduce</a:t>
            </a:r>
            <a:endParaRPr kumimoji="1" lang="en-US" altLang="zh-CN"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841375" y="1132205"/>
            <a:ext cx="43586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2.14 </a:t>
            </a:r>
            <a:r>
              <a:rPr lang="zh-CN" altLang="en-US" b="1" dirty="0">
                <a:solidFill>
                  <a:srgbClr val="404040"/>
                </a:solidFill>
                <a:latin typeface="微软雅黑" panose="020B0503020204020204" pitchFamily="34" charset="-122"/>
                <a:ea typeface="微软雅黑" panose="020B0503020204020204" pitchFamily="34" charset="-122"/>
              </a:rPr>
              <a:t>内置函数之</a:t>
            </a:r>
            <a:r>
              <a:rPr lang="en-US" altLang="zh-CN" b="1" dirty="0">
                <a:solidFill>
                  <a:srgbClr val="404040"/>
                </a:solidFill>
                <a:latin typeface="微软雅黑" panose="020B0503020204020204" pitchFamily="34" charset="-122"/>
                <a:ea typeface="微软雅黑" panose="020B0503020204020204" pitchFamily="34" charset="-122"/>
              </a:rPr>
              <a:t>filter-</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082675" y="2067560"/>
            <a:ext cx="7701915" cy="706755"/>
          </a:xfrm>
          <a:prstGeom prst="rect">
            <a:avLst/>
          </a:prstGeom>
          <a:noFill/>
        </p:spPr>
        <p:txBody>
          <a:bodyPr wrap="square" lIns="91440" tIns="45720" rIns="91440" bIns="45720">
            <a:spAutoFit/>
          </a:bodyPr>
          <a:lstStyle/>
          <a:p>
            <a:pPr algn="ctr"/>
            <a:r>
              <a:rPr lang="en-US" altLang="zh-CN"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python</a:t>
            </a: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中有哪些内置高阶函数？</a:t>
            </a:r>
            <a:endPar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2" name="图片 1">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10.3 </a:t>
            </a:r>
            <a:r>
              <a:rPr lang="zh-CN" altLang="en-GB" b="1" dirty="0">
                <a:solidFill>
                  <a:srgbClr val="404040"/>
                </a:solidFill>
                <a:latin typeface="微软雅黑" panose="020B0503020204020204" pitchFamily="34" charset="-122"/>
                <a:ea typeface="微软雅黑" panose="020B0503020204020204" pitchFamily="34" charset="-122"/>
              </a:rPr>
              <a:t>答案解析</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673768"/>
            <a:ext cx="3470910" cy="306705"/>
          </a:xfrm>
          <a:prstGeom prst="rect">
            <a:avLst/>
          </a:prstGeom>
          <a:noFill/>
        </p:spPr>
        <p:txBody>
          <a:bodyPr wrap="none" rtlCol="0">
            <a:spAutoFit/>
          </a:bodyPr>
          <a:lstStyle/>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定义函数 print_info ，负责显示系统功能</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712720" y="2154555"/>
            <a:ext cx="3719195" cy="2780665"/>
          </a:xfrm>
          <a:prstGeom prst="rect">
            <a:avLst/>
          </a:prstGeom>
          <a:ln w="3175">
            <a:solidFill>
              <a:schemeClr val="tx1"/>
            </a:solid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2.15</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646556"/>
            <a:ext cx="6728356" cy="81026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filter</a:t>
            </a:r>
            <a:r>
              <a:rPr lang="zh-CN" altLang="en-US" sz="1200" dirty="0">
                <a:latin typeface="微软雅黑" panose="020B0503020204020204" pitchFamily="34" charset="-122"/>
                <a:ea typeface="微软雅黑" panose="020B0503020204020204" pitchFamily="34" charset="-122"/>
              </a:rPr>
              <a:t>接收的两个参数是</a:t>
            </a: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_______</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________</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reduce</a:t>
            </a:r>
            <a:r>
              <a:rPr lang="zh-CN" altLang="en-US" sz="1200" dirty="0">
                <a:latin typeface="微软雅黑" panose="020B0503020204020204" pitchFamily="34" charset="-122"/>
                <a:ea typeface="微软雅黑" panose="020B0503020204020204" pitchFamily="34" charset="-122"/>
              </a:rPr>
              <a:t>函数的作用是？</a:t>
            </a:r>
            <a:endParaRPr lang="zh-CN" altLang="en-US" sz="1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1322705"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高阶函数</a:t>
            </a:r>
            <a:r>
              <a:rPr kumimoji="1" lang="en-US" altLang="zh-CN" sz="1400" b="1" dirty="0">
                <a:solidFill>
                  <a:srgbClr val="FF0000"/>
                </a:solidFill>
                <a:latin typeface="微软雅黑" panose="020B0503020204020204" pitchFamily="34" charset="-122"/>
                <a:ea typeface="微软雅黑" panose="020B0503020204020204" pitchFamily="34" charset="-122"/>
              </a:rPr>
              <a:t>filter</a:t>
            </a:r>
            <a:endParaRPr kumimoji="1" lang="en-US" altLang="zh-CN"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2.16</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646556"/>
            <a:ext cx="6728356" cy="105029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filter</a:t>
            </a:r>
            <a:r>
              <a:rPr lang="zh-CN" altLang="en-US" sz="1200" dirty="0">
                <a:latin typeface="微软雅黑" panose="020B0503020204020204" pitchFamily="34" charset="-122"/>
                <a:ea typeface="微软雅黑" panose="020B0503020204020204" pitchFamily="34" charset="-122"/>
              </a:rPr>
              <a:t>接收的两个参数是</a:t>
            </a:r>
            <a:r>
              <a:rPr lang="zh-CN" altLang="en-US" sz="1200" dirty="0">
                <a:solidFill>
                  <a:srgbClr val="FF0000"/>
                </a:solidFill>
                <a:latin typeface="微软雅黑" panose="020B0503020204020204" pitchFamily="34" charset="-122"/>
                <a:ea typeface="微软雅黑" panose="020B0503020204020204" pitchFamily="34" charset="-122"/>
              </a:rPr>
              <a:t> 函数、列表</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filter</a:t>
            </a:r>
            <a:r>
              <a:rPr lang="zh-CN" altLang="en-US" sz="1200" dirty="0">
                <a:latin typeface="微软雅黑" panose="020B0503020204020204" pitchFamily="34" charset="-122"/>
                <a:ea typeface="微软雅黑" panose="020B0503020204020204" pitchFamily="34" charset="-122"/>
              </a:rPr>
              <a:t>函数的作用是 </a:t>
            </a:r>
            <a:r>
              <a:rPr lang="zh-CN" altLang="en-US" sz="1200" dirty="0">
                <a:solidFill>
                  <a:srgbClr val="FF0000"/>
                </a:solidFill>
                <a:latin typeface="微软雅黑" panose="020B0503020204020204" pitchFamily="34" charset="-122"/>
                <a:ea typeface="微软雅黑" panose="020B0503020204020204" pitchFamily="34" charset="-122"/>
              </a:rPr>
              <a:t>将列表中的每一个元素作用于</a:t>
            </a:r>
            <a:r>
              <a:rPr lang="en-US" altLang="zh-CN" sz="1200" dirty="0">
                <a:solidFill>
                  <a:srgbClr val="FF0000"/>
                </a:solidFill>
                <a:latin typeface="微软雅黑" panose="020B0503020204020204" pitchFamily="34" charset="-122"/>
                <a:ea typeface="微软雅黑" panose="020B0503020204020204" pitchFamily="34" charset="-122"/>
              </a:rPr>
              <a:t>filter</a:t>
            </a:r>
            <a:r>
              <a:rPr lang="zh-CN" altLang="en-US" sz="1200" dirty="0">
                <a:solidFill>
                  <a:srgbClr val="FF0000"/>
                </a:solidFill>
                <a:latin typeface="微软雅黑" panose="020B0503020204020204" pitchFamily="34" charset="-122"/>
                <a:ea typeface="微软雅黑" panose="020B0503020204020204" pitchFamily="34" charset="-122"/>
              </a:rPr>
              <a:t>的第一个参数函数中，返回符合条件的元素</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1322705"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高阶函数</a:t>
            </a:r>
            <a:r>
              <a:rPr kumimoji="1" lang="en-US" altLang="zh-CN" sz="1400" b="1" dirty="0">
                <a:solidFill>
                  <a:srgbClr val="FF0000"/>
                </a:solidFill>
                <a:latin typeface="微软雅黑" panose="020B0503020204020204" pitchFamily="34" charset="-122"/>
                <a:ea typeface="微软雅黑" panose="020B0503020204020204" pitchFamily="34" charset="-122"/>
              </a:rPr>
              <a:t>filter</a:t>
            </a:r>
            <a:endParaRPr kumimoji="1" lang="en-US" altLang="zh-CN"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补充</a:t>
            </a:r>
            <a:r>
              <a:rPr lang="en-US" altLang="zh-CN">
                <a:solidFill>
                  <a:schemeClr val="accent1"/>
                </a:solidFill>
              </a:rPr>
              <a:t>:</a:t>
            </a:r>
            <a:r>
              <a:rPr lang="zh-CN" altLang="en-US">
                <a:solidFill>
                  <a:schemeClr val="accent1"/>
                </a:solidFill>
              </a:rPr>
              <a:t>练习</a:t>
            </a:r>
            <a:endParaRPr lang="en-US">
              <a:solidFill>
                <a:schemeClr val="accent1"/>
              </a:solidFill>
            </a:endParaRPr>
          </a:p>
        </p:txBody>
      </p:sp>
      <p:sp>
        <p:nvSpPr>
          <p:cNvPr id="3" name="内容占位符 2"/>
          <p:cNvSpPr>
            <a:spLocks noGrp="1"/>
          </p:cNvSpPr>
          <p:nvPr>
            <p:ph idx="1"/>
          </p:nvPr>
        </p:nvSpPr>
        <p:spPr>
          <a:xfrm>
            <a:off x="628650" y="1369219"/>
            <a:ext cx="7886700" cy="3263504"/>
          </a:xfrm>
        </p:spPr>
        <p:txBody>
          <a:bodyPr/>
          <a:p>
            <a:pPr marL="0" indent="0">
              <a:buNone/>
            </a:pPr>
            <a:r>
              <a:rPr lang="en-US" sz="1800">
                <a:latin typeface="华文宋体" panose="02010600040101010101" charset="-122"/>
                <a:ea typeface="华文宋体" panose="02010600040101010101" charset="-122"/>
                <a:cs typeface="华文宋体" panose="02010600040101010101" charset="-122"/>
              </a:rPr>
              <a:t>l = ['林青霞','张曼玉','胡慧中','高圆圆','张曼玉']</a:t>
            </a:r>
            <a:endParaRPr lang="en-US" sz="1800">
              <a:latin typeface="华文宋体" panose="02010600040101010101" charset="-122"/>
              <a:ea typeface="华文宋体" panose="02010600040101010101" charset="-122"/>
              <a:cs typeface="华文宋体" panose="02010600040101010101" charset="-122"/>
            </a:endParaRPr>
          </a:p>
          <a:p>
            <a:pPr marL="0" indent="0">
              <a:buNone/>
            </a:pPr>
            <a:r>
              <a:rPr lang="zh-CN" altLang="en-US" sz="1800">
                <a:latin typeface="华文宋体" panose="02010600040101010101" charset="-122"/>
                <a:ea typeface="华文宋体" panose="02010600040101010101" charset="-122"/>
                <a:cs typeface="华文宋体" panose="02010600040101010101" charset="-122"/>
              </a:rPr>
              <a:t>找到列表中所有的张曼玉</a:t>
            </a:r>
            <a:endParaRPr lang="en-US" sz="1800">
              <a:latin typeface="华文宋体" panose="02010600040101010101" charset="-122"/>
              <a:ea typeface="华文宋体" panose="02010600040101010101" charset="-122"/>
              <a:cs typeface="华文宋体" panose="02010600040101010101" charset="-122"/>
            </a:endParaRPr>
          </a:p>
          <a:p>
            <a:pPr marL="0" indent="0">
              <a:buNone/>
            </a:pPr>
            <a:endParaRPr lang="zh-CN" altLang="en-US" sz="1800">
              <a:latin typeface="华文宋体" panose="02010600040101010101" charset="-122"/>
              <a:ea typeface="华文宋体" panose="02010600040101010101" charset="-122"/>
              <a:cs typeface="华文宋体" panose="02010600040101010101" charset="-122"/>
            </a:endParaRPr>
          </a:p>
          <a:p>
            <a:pPr marL="0" indent="0">
              <a:buNone/>
            </a:pPr>
            <a:endParaRPr lang="zh-CN" altLang="en-US" sz="1800">
              <a:latin typeface="华文宋体" panose="02010600040101010101" charset="-122"/>
              <a:ea typeface="华文宋体" panose="02010600040101010101" charset="-122"/>
              <a:cs typeface="华文宋体" panose="02010600040101010101" charset="-122"/>
            </a:endParaRPr>
          </a:p>
          <a:p>
            <a:pPr marL="0" indent="0">
              <a:buNone/>
            </a:pPr>
            <a:endParaRPr lang="zh-CN" altLang="en-US" sz="1800">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5" name="TextBox 6"/>
          <p:cNvSpPr txBox="1">
            <a:spLocks noChangeArrowheads="1"/>
          </p:cNvSpPr>
          <p:nvPr/>
        </p:nvSpPr>
        <p:spPr bwMode="auto">
          <a:xfrm>
            <a:off x="841375" y="1132205"/>
            <a:ext cx="43586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2.17 </a:t>
            </a:r>
            <a:r>
              <a:rPr lang="zh-CN" altLang="en-US" b="1" dirty="0">
                <a:solidFill>
                  <a:srgbClr val="404040"/>
                </a:solidFill>
                <a:latin typeface="微软雅黑" panose="020B0503020204020204" pitchFamily="34" charset="-122"/>
                <a:ea typeface="微软雅黑" panose="020B0503020204020204" pitchFamily="34" charset="-122"/>
              </a:rPr>
              <a:t>函数的加强总结</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课堂讲解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082675" y="2067560"/>
            <a:ext cx="7701915"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函数加强都学了哪些知识？</a:t>
            </a:r>
            <a:endPar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2.18</a:t>
            </a:r>
            <a:r>
              <a:rPr lang="zh-CN" altLang="en-US" b="1" dirty="0">
                <a:solidFill>
                  <a:srgbClr val="404040"/>
                </a:solidFill>
                <a:latin typeface="微软雅黑" panose="020B0503020204020204" pitchFamily="34" charset="-122"/>
                <a:ea typeface="微软雅黑" panose="020B0503020204020204" pitchFamily="34" charset="-122"/>
              </a:rPr>
              <a:t> 高阶函数总结</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362076"/>
            <a:ext cx="6728356" cy="2009775"/>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递归：在函数内部，自己调用自己， 递归必须有出口</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lambda</a:t>
            </a:r>
            <a:r>
              <a:rPr lang="zh-CN" altLang="en-US" sz="1200" dirty="0">
                <a:latin typeface="微软雅黑" panose="020B0503020204020204" pitchFamily="34" charset="-122"/>
                <a:ea typeface="微软雅黑" panose="020B0503020204020204" pitchFamily="34" charset="-122"/>
              </a:rPr>
              <a:t>：匿名函数，可以完成代码简化</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语法：</a:t>
            </a:r>
            <a:r>
              <a:rPr lang="en-US" altLang="zh-CN" sz="1200" dirty="0">
                <a:latin typeface="微软雅黑" panose="020B0503020204020204" pitchFamily="34" charset="-122"/>
                <a:ea typeface="微软雅黑" panose="020B0503020204020204" pitchFamily="34" charset="-122"/>
              </a:rPr>
              <a:t>lambda </a:t>
            </a:r>
            <a:r>
              <a:rPr lang="zh-CN" altLang="en-US" sz="1200" dirty="0">
                <a:latin typeface="微软雅黑" panose="020B0503020204020204" pitchFamily="34" charset="-122"/>
                <a:ea typeface="微软雅黑" panose="020B0503020204020204" pitchFamily="34" charset="-122"/>
              </a:rPr>
              <a:t>参数 ：返回值， 参数可有可无</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高阶函数：一个函数作为另外一个函数的参数，即为高阶函数</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可以增加代码的灵活性</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python</a:t>
            </a:r>
            <a:r>
              <a:rPr lang="zh-CN" altLang="en-US" sz="1200" dirty="0">
                <a:latin typeface="微软雅黑" panose="020B0503020204020204" pitchFamily="34" charset="-122"/>
                <a:ea typeface="微软雅黑" panose="020B0503020204020204" pitchFamily="34" charset="-122"/>
              </a:rPr>
              <a:t>中内置的高阶函数： </a:t>
            </a:r>
            <a:r>
              <a:rPr lang="en-US" altLang="zh-CN" sz="1200" dirty="0">
                <a:latin typeface="微软雅黑" panose="020B0503020204020204" pitchFamily="34" charset="-122"/>
                <a:ea typeface="微软雅黑" panose="020B0503020204020204" pitchFamily="34" charset="-122"/>
              </a:rPr>
              <a:t>map</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reduce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filter</a:t>
            </a:r>
            <a:endParaRPr lang="en-US" altLang="zh-CN" sz="1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8940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高阶函数</a:t>
            </a:r>
            <a:endParaRPr kumimoji="1" lang="en-US" altLang="zh-CN"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a:buClrTx/>
              <a:buSzTx/>
              <a:buFontTx/>
            </a:pPr>
            <a:r>
              <a:rPr lang="en-US" altLang="en-GB" b="1" dirty="0">
                <a:solidFill>
                  <a:srgbClr val="404040"/>
                </a:solidFill>
                <a:latin typeface="微软雅黑" panose="020B0503020204020204" pitchFamily="34" charset="-122"/>
                <a:ea typeface="微软雅黑" panose="020B0503020204020204" pitchFamily="34" charset="-122"/>
              </a:rPr>
              <a:t>10.4 </a:t>
            </a:r>
            <a:r>
              <a:rPr lang="zh-CN" altLang="en-US" b="1" dirty="0">
                <a:solidFill>
                  <a:srgbClr val="404040"/>
                </a:solidFill>
                <a:latin typeface="微软雅黑" panose="020B0503020204020204" pitchFamily="34" charset="-122"/>
                <a:ea typeface="微软雅黑" panose="020B0503020204020204" pitchFamily="34" charset="-122"/>
              </a:rPr>
              <a:t>用</a:t>
            </a:r>
            <a:r>
              <a:rPr lang="en-US" altLang="en-GB" sz="1800" b="1" dirty="0">
                <a:solidFill>
                  <a:srgbClr val="404040"/>
                </a:solidFill>
                <a:latin typeface="微软雅黑" panose="020B0503020204020204" pitchFamily="34" charset="-122"/>
                <a:ea typeface="微软雅黑" panose="020B0503020204020204" pitchFamily="34" charset="-122"/>
              </a:rPr>
              <a:t>户输⼊序号，选择功能</a:t>
            </a:r>
            <a:endParaRPr lang="en-US" altLang="en-GB" sz="1800" b="1" dirty="0">
              <a:solidFill>
                <a:srgbClr val="40404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279525" y="2345690"/>
            <a:ext cx="6584315" cy="6597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413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a:buClrTx/>
              <a:buSzTx/>
              <a:buFontTx/>
            </a:pPr>
            <a:r>
              <a:rPr lang="en-US" altLang="en-GB" b="1" dirty="0">
                <a:solidFill>
                  <a:srgbClr val="404040"/>
                </a:solidFill>
                <a:latin typeface="微软雅黑" panose="020B0503020204020204" pitchFamily="34" charset="-122"/>
                <a:ea typeface="微软雅黑" panose="020B0503020204020204" pitchFamily="34" charset="-122"/>
              </a:rPr>
              <a:t>10.5 </a:t>
            </a:r>
            <a:r>
              <a:rPr lang="en-US" altLang="en-GB" sz="1800" b="1" dirty="0">
                <a:solidFill>
                  <a:srgbClr val="404040"/>
                </a:solidFill>
                <a:latin typeface="微软雅黑" panose="020B0503020204020204" pitchFamily="34" charset="-122"/>
                <a:ea typeface="微软雅黑" panose="020B0503020204020204" pitchFamily="34" charset="-122"/>
              </a:rPr>
              <a:t>根据</a:t>
            </a:r>
            <a:r>
              <a:rPr lang="zh-CN" altLang="en-US" sz="1800" b="1" dirty="0">
                <a:solidFill>
                  <a:srgbClr val="404040"/>
                </a:solidFill>
                <a:latin typeface="微软雅黑" panose="020B0503020204020204" pitchFamily="34" charset="-122"/>
                <a:ea typeface="微软雅黑" panose="020B0503020204020204" pitchFamily="34" charset="-122"/>
              </a:rPr>
              <a:t>用</a:t>
            </a:r>
            <a:r>
              <a:rPr lang="en-US" altLang="en-GB" sz="1800" b="1" dirty="0">
                <a:solidFill>
                  <a:srgbClr val="404040"/>
                </a:solidFill>
                <a:latin typeface="微软雅黑" panose="020B0503020204020204" pitchFamily="34" charset="-122"/>
                <a:ea typeface="微软雅黑" panose="020B0503020204020204" pitchFamily="34" charset="-122"/>
              </a:rPr>
              <a:t>户选择，执⾏不同的功能</a:t>
            </a:r>
            <a:endParaRPr lang="en-US" altLang="en-GB" sz="18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804160" y="1759585"/>
            <a:ext cx="3535680" cy="3002915"/>
          </a:xfrm>
          <a:prstGeom prst="rect">
            <a:avLst/>
          </a:prstGeom>
          <a:ln w="317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10.6 </a:t>
            </a:r>
            <a:r>
              <a:rPr lang="zh-CN" altLang="en-US" b="1" dirty="0">
                <a:solidFill>
                  <a:srgbClr val="404040"/>
                </a:solidFill>
                <a:latin typeface="微软雅黑" panose="020B0503020204020204" pitchFamily="34" charset="-122"/>
                <a:ea typeface="微软雅黑" panose="020B0503020204020204" pitchFamily="34" charset="-122"/>
              </a:rPr>
              <a:t>代码优化</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u="heavy"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什么是代码优化</a:t>
            </a: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413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a:buClrTx/>
              <a:buSzTx/>
              <a:buFontTx/>
            </a:pPr>
            <a:r>
              <a:rPr lang="en-US" altLang="en-GB" b="1" dirty="0">
                <a:solidFill>
                  <a:srgbClr val="404040"/>
                </a:solidFill>
                <a:latin typeface="微软雅黑" panose="020B0503020204020204" pitchFamily="34" charset="-122"/>
                <a:ea typeface="微软雅黑" panose="020B0503020204020204" pitchFamily="34" charset="-122"/>
              </a:rPr>
              <a:t>10.7 </a:t>
            </a:r>
            <a:r>
              <a:rPr lang="zh-CN" altLang="en-US" sz="1800" b="1" dirty="0">
                <a:solidFill>
                  <a:srgbClr val="404040"/>
                </a:solidFill>
                <a:latin typeface="微软雅黑" panose="020B0503020204020204" pitchFamily="34" charset="-122"/>
                <a:ea typeface="微软雅黑" panose="020B0503020204020204" pitchFamily="34" charset="-122"/>
              </a:rPr>
              <a:t>调优代码</a:t>
            </a:r>
            <a:endParaRPr lang="zh-CN" altLang="en-US" sz="1800" b="1" dirty="0">
              <a:solidFill>
                <a:srgbClr val="40404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95780" y="2307498"/>
            <a:ext cx="5552440" cy="1168400"/>
          </a:xfrm>
          <a:prstGeom prst="rect">
            <a:avLst/>
          </a:prstGeom>
          <a:noFill/>
        </p:spPr>
        <p:txBody>
          <a:bodyPr wrap="none" rtlCol="0">
            <a:spAutoFit/>
          </a:bodyPr>
          <a:p>
            <a:pPr algn="l" fontAlgn="auto">
              <a:spcBef>
                <a:spcPts val="0"/>
              </a:spcBef>
              <a:spcAft>
                <a:spcPts val="0"/>
              </a:spcAft>
            </a:pPr>
            <a:r>
              <a:rPr kumimoji="1" lang="zh-CN" sz="1400" b="1" dirty="0">
                <a:solidFill>
                  <a:schemeClr val="tx1"/>
                </a:solidFill>
                <a:latin typeface="微软雅黑" panose="020B0503020204020204" pitchFamily="34" charset="-122"/>
                <a:ea typeface="微软雅黑" panose="020B0503020204020204" pitchFamily="34" charset="-122"/>
              </a:rPr>
              <a:t>工作中，需要根据实际需求调优代码。</a:t>
            </a:r>
            <a:endParaRPr kumimoji="1" lang="zh-CN" sz="1400" b="1" dirty="0">
              <a:solidFill>
                <a:schemeClr val="tx1"/>
              </a:solidFill>
              <a:latin typeface="微软雅黑" panose="020B0503020204020204" pitchFamily="34" charset="-122"/>
              <a:ea typeface="微软雅黑" panose="020B0503020204020204" pitchFamily="34" charset="-122"/>
            </a:endParaRPr>
          </a:p>
          <a:p>
            <a:pPr algn="l" fontAlgn="auto">
              <a:spcBef>
                <a:spcPts val="0"/>
              </a:spcBef>
              <a:spcAft>
                <a:spcPts val="0"/>
              </a:spcAft>
            </a:pPr>
            <a:endParaRPr kumimoji="1" lang="zh-CN" sz="1400" b="1" dirty="0">
              <a:solidFill>
                <a:schemeClr val="tx1"/>
              </a:solidFill>
              <a:latin typeface="微软雅黑" panose="020B0503020204020204" pitchFamily="34" charset="-122"/>
              <a:ea typeface="微软雅黑" panose="020B0503020204020204" pitchFamily="34" charset="-122"/>
            </a:endParaRPr>
          </a:p>
          <a:p>
            <a:pPr algn="l" fontAlgn="auto">
              <a:spcBef>
                <a:spcPts val="0"/>
              </a:spcBef>
              <a:spcAft>
                <a:spcPts val="0"/>
              </a:spcAft>
            </a:pPr>
            <a:r>
              <a:rPr kumimoji="1" lang="zh-CN" sz="1400" b="1" dirty="0">
                <a:solidFill>
                  <a:schemeClr val="tx1"/>
                </a:solidFill>
                <a:latin typeface="微软雅黑" panose="020B0503020204020204" pitchFamily="34" charset="-122"/>
                <a:ea typeface="微软雅黑" panose="020B0503020204020204" pitchFamily="34" charset="-122"/>
              </a:rPr>
              <a:t>1. 用户选择系统功能的代码需要循环使用，直到用户主动退出系统。</a:t>
            </a:r>
            <a:endParaRPr kumimoji="1" lang="zh-CN" sz="1400" b="1" dirty="0">
              <a:solidFill>
                <a:schemeClr val="tx1"/>
              </a:solidFill>
              <a:latin typeface="微软雅黑" panose="020B0503020204020204" pitchFamily="34" charset="-122"/>
              <a:ea typeface="微软雅黑" panose="020B0503020204020204" pitchFamily="34" charset="-122"/>
            </a:endParaRPr>
          </a:p>
          <a:p>
            <a:pPr algn="l" fontAlgn="auto">
              <a:spcBef>
                <a:spcPts val="0"/>
              </a:spcBef>
              <a:spcAft>
                <a:spcPts val="0"/>
              </a:spcAft>
            </a:pPr>
            <a:endParaRPr kumimoji="1" lang="zh-CN" sz="1400" b="1" dirty="0">
              <a:solidFill>
                <a:schemeClr val="tx1"/>
              </a:solidFill>
              <a:latin typeface="微软雅黑" panose="020B0503020204020204" pitchFamily="34" charset="-122"/>
              <a:ea typeface="微软雅黑" panose="020B0503020204020204" pitchFamily="34" charset="-122"/>
            </a:endParaRPr>
          </a:p>
          <a:p>
            <a:pPr algn="l" fontAlgn="auto">
              <a:spcBef>
                <a:spcPts val="0"/>
              </a:spcBef>
              <a:spcAft>
                <a:spcPts val="0"/>
              </a:spcAft>
            </a:pPr>
            <a:r>
              <a:rPr kumimoji="1" lang="zh-CN" sz="1400" b="1" dirty="0">
                <a:solidFill>
                  <a:schemeClr val="tx1"/>
                </a:solidFill>
                <a:latin typeface="微软雅黑" panose="020B0503020204020204" pitchFamily="34" charset="-122"/>
                <a:ea typeface="微软雅黑" panose="020B0503020204020204" pitchFamily="34" charset="-122"/>
              </a:rPr>
              <a:t>2. 如果用户输⼊1-6以外的数字，需要提示用户。</a:t>
            </a:r>
            <a:endParaRPr kumimoji="1" lang="zh-CN" sz="14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413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a:buClrTx/>
              <a:buSzTx/>
              <a:buFontTx/>
            </a:pPr>
            <a:r>
              <a:rPr lang="en-US" altLang="en-GB" b="1" dirty="0">
                <a:solidFill>
                  <a:srgbClr val="404040"/>
                </a:solidFill>
                <a:latin typeface="微软雅黑" panose="020B0503020204020204" pitchFamily="34" charset="-122"/>
                <a:ea typeface="微软雅黑" panose="020B0503020204020204" pitchFamily="34" charset="-122"/>
              </a:rPr>
              <a:t>10.8 </a:t>
            </a:r>
            <a:r>
              <a:rPr lang="zh-CN" altLang="en-US" sz="1800" b="1" dirty="0">
                <a:solidFill>
                  <a:srgbClr val="404040"/>
                </a:solidFill>
                <a:latin typeface="微软雅黑" panose="020B0503020204020204" pitchFamily="34" charset="-122"/>
                <a:ea typeface="微软雅黑" panose="020B0503020204020204" pitchFamily="34" charset="-122"/>
              </a:rPr>
              <a:t>调优代码</a:t>
            </a:r>
            <a:endParaRPr lang="zh-CN" altLang="en-US" sz="18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16399"/>
          <a:stretch>
            <a:fillRect/>
          </a:stretch>
        </p:blipFill>
        <p:spPr>
          <a:xfrm>
            <a:off x="702310" y="1927225"/>
            <a:ext cx="3967480" cy="2736215"/>
          </a:xfrm>
          <a:prstGeom prst="rect">
            <a:avLst/>
          </a:prstGeom>
          <a:ln w="3175">
            <a:solidFill>
              <a:schemeClr val="tx1"/>
            </a:solidFill>
          </a:ln>
        </p:spPr>
      </p:pic>
      <p:pic>
        <p:nvPicPr>
          <p:cNvPr id="4" name="图片 3"/>
          <p:cNvPicPr>
            <a:picLocks noChangeAspect="1"/>
          </p:cNvPicPr>
          <p:nvPr/>
        </p:nvPicPr>
        <p:blipFill>
          <a:blip r:embed="rId2"/>
          <a:stretch>
            <a:fillRect/>
          </a:stretch>
        </p:blipFill>
        <p:spPr>
          <a:xfrm>
            <a:off x="4919345" y="1926590"/>
            <a:ext cx="3967480" cy="2736850"/>
          </a:xfrm>
          <a:prstGeom prst="rect">
            <a:avLst/>
          </a:prstGeom>
          <a:ln w="3175">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93145" y="1682513"/>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学员管理系统</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系统简介和步骤分析</a:t>
            </a:r>
            <a:endParaRPr lang="zh-CN"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chemeClr val="tx1"/>
                </a:solidFill>
                <a:latin typeface="微软雅黑" panose="020B0503020204020204" pitchFamily="34" charset="-122"/>
                <a:ea typeface="微软雅黑" panose="020B0503020204020204" pitchFamily="34" charset="-122"/>
              </a:rPr>
              <a:t>显示功能界面</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sym typeface="+mn-ea"/>
              </a:rPr>
              <a:t>定义不同功能函数</a:t>
            </a:r>
            <a:endParaRPr lang="zh-CN" altLang="en-US" sz="1200"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1888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对学生信息的增删改查</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11.1 </a:t>
            </a:r>
            <a:r>
              <a:rPr lang="zh-CN" altLang="en-US" b="1" dirty="0">
                <a:solidFill>
                  <a:srgbClr val="404040"/>
                </a:solidFill>
                <a:latin typeface="微软雅黑" panose="020B0503020204020204" pitchFamily="34" charset="-122"/>
                <a:ea typeface="微软雅黑" panose="020B0503020204020204" pitchFamily="34" charset="-122"/>
              </a:rPr>
              <a:t>学员数据形式分析</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1322070"/>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学生信息都需要以什么类型保存？</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93145" y="1682513"/>
            <a:ext cx="431958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学员管理系统</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系统简介和步骤分析</a:t>
            </a:r>
            <a:endParaRPr lang="zh-CN"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latin typeface="微软雅黑" panose="020B0503020204020204" pitchFamily="34" charset="-122"/>
                <a:ea typeface="微软雅黑" panose="020B0503020204020204" pitchFamily="34" charset="-122"/>
              </a:rPr>
              <a:t>搭建系统框架</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定义不同功能函数</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占位符 1"/>
          <p:cNvSpPr txBox="1">
            <a:spLocks noChangeArrowheads="1"/>
          </p:cNvSpPr>
          <p:nvPr/>
        </p:nvSpPr>
        <p:spPr bwMode="auto">
          <a:xfrm>
            <a:off x="628650" y="-11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11.2</a:t>
            </a:r>
            <a:r>
              <a:rPr lang="zh-CN" altLang="en-US" b="1" dirty="0">
                <a:solidFill>
                  <a:srgbClr val="404040"/>
                </a:solidFill>
                <a:latin typeface="微软雅黑" panose="020B0503020204020204" pitchFamily="34" charset="-122"/>
                <a:ea typeface="微软雅黑" panose="020B0503020204020204" pitchFamily="34" charset="-122"/>
              </a:rPr>
              <a:t> 知识总结</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283970" y="2728595"/>
            <a:ext cx="7830185" cy="105029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单个学员的数据以字典的形式存储：</a:t>
            </a:r>
            <a:r>
              <a:rPr lang="en-US" altLang="zh-CN" sz="1200" dirty="0">
                <a:latin typeface="微软雅黑" panose="020B0503020204020204" pitchFamily="34" charset="-122"/>
                <a:ea typeface="微软雅黑" panose="020B0503020204020204" pitchFamily="34" charset="-122"/>
              </a:rPr>
              <a:t>{“name”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张三</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“age”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18}</a:t>
            </a:r>
            <a:endParaRPr lang="en-US" altLang="zh-CN" sz="1200" dirty="0">
              <a:latin typeface="微软雅黑" panose="020B0503020204020204" pitchFamily="34" charset="-122"/>
              <a:ea typeface="微软雅黑" panose="020B0503020204020204" pitchFamily="34" charset="-122"/>
            </a:endParaRPr>
          </a:p>
          <a:p>
            <a:pPr>
              <a:lnSpc>
                <a:spcPct val="130000"/>
              </a:lnSpc>
            </a:pPr>
            <a:endParaRPr lang="en-US" altLang="zh-CN"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多个学员一起保存到列表中： </a:t>
            </a:r>
            <a:r>
              <a:rPr lang="en-US"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sym typeface="+mn-ea"/>
              </a:rPr>
              <a:t>{“name”</a:t>
            </a:r>
            <a:r>
              <a:rPr lang="zh-CN" altLang="en-US"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张三</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sym typeface="+mn-ea"/>
              </a:rPr>
              <a:t>“age”</a:t>
            </a:r>
            <a:r>
              <a:rPr lang="zh-CN" altLang="en-US"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sym typeface="+mn-ea"/>
              </a:rPr>
              <a:t>18},{“name”</a:t>
            </a:r>
            <a:r>
              <a:rPr lang="zh-CN" altLang="en-US"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李四</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sym typeface="+mn-ea"/>
              </a:rPr>
              <a:t>“age”</a:t>
            </a:r>
            <a:r>
              <a:rPr lang="zh-CN" altLang="en-US"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sym typeface="+mn-ea"/>
              </a:rPr>
              <a:t>18}</a:t>
            </a: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50933"/>
            <a:ext cx="1657985"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 </a:t>
            </a:r>
            <a:r>
              <a:rPr kumimoji="1" lang="zh-CN" altLang="en-US" sz="1400" b="1" dirty="0">
                <a:solidFill>
                  <a:srgbClr val="FF0000"/>
                </a:solidFill>
                <a:latin typeface="微软雅黑" panose="020B0503020204020204" pitchFamily="34" charset="-122"/>
                <a:ea typeface="微软雅黑" panose="020B0503020204020204" pitchFamily="34" charset="-122"/>
              </a:rPr>
              <a:t>学员存储数据形式</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11.3 </a:t>
            </a:r>
            <a:r>
              <a:rPr lang="zh-CN" altLang="en-US" b="1" dirty="0">
                <a:solidFill>
                  <a:srgbClr val="404040"/>
                </a:solidFill>
                <a:latin typeface="微软雅黑" panose="020B0503020204020204" pitchFamily="34" charset="-122"/>
                <a:ea typeface="微软雅黑" panose="020B0503020204020204" pitchFamily="34" charset="-122"/>
              </a:rPr>
              <a:t>添加学员功能分析</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怎么增加学员信息？</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11.4 </a:t>
            </a:r>
            <a:r>
              <a:rPr lang="zh-CN" altLang="en-US" b="1" dirty="0">
                <a:solidFill>
                  <a:srgbClr val="404040"/>
                </a:solidFill>
                <a:latin typeface="微软雅黑" panose="020B0503020204020204" pitchFamily="34" charset="-122"/>
                <a:ea typeface="微软雅黑" panose="020B0503020204020204" pitchFamily="34" charset="-122"/>
              </a:rPr>
              <a:t>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752508"/>
            <a:ext cx="1605280" cy="306705"/>
          </a:xfrm>
          <a:prstGeom prst="rect">
            <a:avLst/>
          </a:prstGeom>
          <a:noFill/>
        </p:spPr>
        <p:txBody>
          <a:bodyPr wrap="none" rtlCol="0">
            <a:spAutoFit/>
          </a:bodyPr>
          <a:lstStyle/>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添加学员功能分析</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41375" y="2418715"/>
            <a:ext cx="6938010" cy="953135"/>
          </a:xfrm>
          <a:prstGeom prst="rect">
            <a:avLst/>
          </a:prstGeom>
          <a:noFill/>
        </p:spPr>
        <p:txBody>
          <a:bodyPr wrap="square" anchor="t">
            <a:spAutoFit/>
          </a:bodyPr>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所有学员的信息来源是</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_________</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如果已经存在的学员，我们将应该怎么处理？</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11.5 </a:t>
            </a:r>
            <a:r>
              <a:rPr lang="zh-CN" altLang="en-US" b="1" dirty="0">
                <a:solidFill>
                  <a:srgbClr val="404040"/>
                </a:solidFill>
                <a:latin typeface="微软雅黑" panose="020B0503020204020204" pitchFamily="34" charset="-122"/>
                <a:ea typeface="微软雅黑" panose="020B0503020204020204" pitchFamily="34" charset="-122"/>
              </a:rPr>
              <a:t>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41375" y="1752508"/>
            <a:ext cx="1605280" cy="306705"/>
          </a:xfrm>
          <a:prstGeom prst="rect">
            <a:avLst/>
          </a:prstGeom>
          <a:noFill/>
        </p:spPr>
        <p:txBody>
          <a:bodyPr wrap="none" rtlCol="0">
            <a:spAutoFit/>
          </a:bodyPr>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添加学员功能分析</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1375" y="2418715"/>
            <a:ext cx="6938010" cy="953135"/>
          </a:xfrm>
          <a:prstGeom prst="rect">
            <a:avLst/>
          </a:prstGeom>
          <a:noFill/>
        </p:spPr>
        <p:txBody>
          <a:bodyPr wrap="square" anchor="t">
            <a:spAutoFit/>
          </a:bodyPr>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所有学员的信息来源是</a:t>
            </a:r>
            <a:r>
              <a:rPr lang="zh-CN" altLang="en-US" sz="1400" dirty="0">
                <a:solidFill>
                  <a:srgbClr val="FF0000"/>
                </a:solidFill>
                <a:latin typeface="微软雅黑" panose="020B0503020204020204" pitchFamily="34" charset="-122"/>
                <a:ea typeface="微软雅黑" panose="020B0503020204020204" pitchFamily="34" charset="-122"/>
              </a:rPr>
              <a:t>用户输入</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如果已经存在的学员，</a:t>
            </a:r>
            <a:r>
              <a:rPr lang="zh-CN" altLang="en-US" sz="1400" dirty="0">
                <a:solidFill>
                  <a:srgbClr val="FF0000"/>
                </a:solidFill>
                <a:latin typeface="微软雅黑" panose="020B0503020204020204" pitchFamily="34" charset="-122"/>
                <a:ea typeface="微软雅黑" panose="020B0503020204020204" pitchFamily="34" charset="-122"/>
              </a:rPr>
              <a:t>程序将报错</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11.6 </a:t>
            </a:r>
            <a:r>
              <a:rPr lang="zh-CN" altLang="en-US" b="1" dirty="0">
                <a:solidFill>
                  <a:srgbClr val="404040"/>
                </a:solidFill>
                <a:latin typeface="微软雅黑" panose="020B0503020204020204" pitchFamily="34" charset="-122"/>
                <a:ea typeface="微软雅黑" panose="020B0503020204020204" pitchFamily="34" charset="-122"/>
              </a:rPr>
              <a:t>添加学员需求分析总结</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02995" y="2016125"/>
            <a:ext cx="6938010" cy="1383665"/>
          </a:xfrm>
          <a:prstGeom prst="rect">
            <a:avLst/>
          </a:prstGeom>
          <a:noFill/>
        </p:spPr>
        <p:txBody>
          <a:bodyPr wrap="square" anchor="t">
            <a:spAutoFit/>
          </a:bodyPr>
          <a:p>
            <a:pPr fontAlgn="auto">
              <a:spcBef>
                <a:spcPts val="0"/>
              </a:spcBef>
              <a:spcAft>
                <a:spcPts val="0"/>
              </a:spcAft>
            </a:pPr>
            <a:r>
              <a:rPr lang="zh-CN" altLang="en-US" sz="1400" dirty="0">
                <a:latin typeface="微软雅黑" panose="020B0503020204020204" pitchFamily="34" charset="-122"/>
                <a:ea typeface="微软雅黑" panose="020B0503020204020204" pitchFamily="34" charset="-122"/>
              </a:rPr>
              <a:t>1. 接收⽤户输⼊学员信息，并保存</a:t>
            </a:r>
            <a:endParaRPr lang="zh-CN" altLang="en-US" sz="1400" dirty="0">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dirty="0">
                <a:latin typeface="微软雅黑" panose="020B0503020204020204" pitchFamily="34" charset="-122"/>
                <a:ea typeface="微软雅黑" panose="020B0503020204020204" pitchFamily="34" charset="-122"/>
              </a:rPr>
              <a:t>2. 判断是否添加学员信息</a:t>
            </a:r>
            <a:endParaRPr lang="zh-CN" altLang="en-US" sz="1400" dirty="0">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2.1 如果学员姓名已经存在，则报错提示</a:t>
            </a:r>
            <a:endParaRPr lang="zh-CN" altLang="en-US" sz="1400" dirty="0">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2.2 如果学员姓名不存在，则准备空字典，将用户输⼊的数据追加到字典，</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再列表追加字典数据</a:t>
            </a:r>
            <a:endParaRPr lang="zh-CN" altLang="en-US" sz="1400" dirty="0">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dirty="0">
                <a:latin typeface="微软雅黑" panose="020B0503020204020204" pitchFamily="34" charset="-122"/>
                <a:ea typeface="微软雅黑" panose="020B0503020204020204" pitchFamily="34" charset="-122"/>
              </a:rPr>
              <a:t>3. 对应的if条件成⽴的位置调⽤该函数</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11.7 </a:t>
            </a:r>
            <a:r>
              <a:rPr lang="zh-CN" altLang="en-US" b="1" dirty="0">
                <a:solidFill>
                  <a:srgbClr val="404040"/>
                </a:solidFill>
                <a:latin typeface="微软雅黑" panose="020B0503020204020204" pitchFamily="34" charset="-122"/>
                <a:ea typeface="微软雅黑" panose="020B0503020204020204" pitchFamily="34" charset="-122"/>
              </a:rPr>
              <a:t>添加学员之用户输入</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如何获取用户输入？</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206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5347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11.8 </a:t>
            </a:r>
            <a:r>
              <a:rPr lang="zh-CN" altLang="en-US" b="1" dirty="0">
                <a:solidFill>
                  <a:srgbClr val="404040"/>
                </a:solidFill>
                <a:latin typeface="微软雅黑" panose="020B0503020204020204" pitchFamily="34" charset="-122"/>
                <a:ea typeface="微软雅黑" panose="020B0503020204020204" pitchFamily="34" charset="-122"/>
              </a:rPr>
              <a:t>随堂练习</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41375" y="1759493"/>
            <a:ext cx="1605280" cy="306705"/>
          </a:xfrm>
          <a:prstGeom prst="rect">
            <a:avLst/>
          </a:prstGeom>
          <a:noFill/>
        </p:spPr>
        <p:txBody>
          <a:bodyPr wrap="none" rtlCol="0">
            <a:spAutoFit/>
          </a:bodyPr>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添加学员功能分析</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1375" y="2425700"/>
            <a:ext cx="6938010" cy="306705"/>
          </a:xfrm>
          <a:prstGeom prst="rect">
            <a:avLst/>
          </a:prstGeom>
          <a:noFill/>
        </p:spPr>
        <p:txBody>
          <a:bodyPr wrap="square" anchor="t">
            <a:spAutoFit/>
          </a:bodyPr>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采集小组内同学的姓名并保存到字典中</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11.9 </a:t>
            </a:r>
            <a:r>
              <a:rPr lang="zh-CN" altLang="en-US" b="1" dirty="0">
                <a:solidFill>
                  <a:srgbClr val="404040"/>
                </a:solidFill>
                <a:latin typeface="微软雅黑" panose="020B0503020204020204" pitchFamily="34" charset="-122"/>
                <a:ea typeface="微软雅黑" panose="020B0503020204020204" pitchFamily="34" charset="-122"/>
              </a:rPr>
              <a:t>添加学员之新增数据</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怎么增加学员信息？</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206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5347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11.10 </a:t>
            </a:r>
            <a:r>
              <a:rPr lang="zh-CN" altLang="en-US" b="1" dirty="0">
                <a:solidFill>
                  <a:srgbClr val="404040"/>
                </a:solidFill>
                <a:latin typeface="微软雅黑" panose="020B0503020204020204" pitchFamily="34" charset="-122"/>
                <a:ea typeface="微软雅黑" panose="020B0503020204020204" pitchFamily="34" charset="-122"/>
              </a:rPr>
              <a:t>随堂练习</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41375" y="1759493"/>
            <a:ext cx="1605280" cy="306705"/>
          </a:xfrm>
          <a:prstGeom prst="rect">
            <a:avLst/>
          </a:prstGeom>
          <a:noFill/>
        </p:spPr>
        <p:txBody>
          <a:bodyPr wrap="none" rtlCol="0">
            <a:spAutoFit/>
          </a:bodyPr>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添加学员功能分析</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1375" y="2425700"/>
            <a:ext cx="6938010" cy="306705"/>
          </a:xfrm>
          <a:prstGeom prst="rect">
            <a:avLst/>
          </a:prstGeom>
          <a:noFill/>
        </p:spPr>
        <p:txBody>
          <a:bodyPr wrap="square" anchor="t">
            <a:spAutoFit/>
          </a:bodyPr>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将小组内同学的信息保存到列表中</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11.10 </a:t>
            </a:r>
            <a:r>
              <a:rPr lang="zh-CN" altLang="en-US" b="1" dirty="0">
                <a:solidFill>
                  <a:srgbClr val="404040"/>
                </a:solidFill>
                <a:latin typeface="微软雅黑" panose="020B0503020204020204" pitchFamily="34" charset="-122"/>
                <a:ea typeface="微软雅黑" panose="020B0503020204020204" pitchFamily="34" charset="-122"/>
              </a:rPr>
              <a:t>添加学员之重名提示</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学员信息重名后怎么处理？</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7222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学员管理系统简介和步骤分析</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TextBox 6"/>
          <p:cNvSpPr txBox="1">
            <a:spLocks noChangeArrowheads="1"/>
          </p:cNvSpPr>
          <p:nvPr/>
        </p:nvSpPr>
        <p:spPr bwMode="auto">
          <a:xfrm>
            <a:off x="841375" y="1139190"/>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11.13 </a:t>
            </a:r>
            <a:r>
              <a:rPr lang="zh-CN" altLang="en-US" b="1" dirty="0">
                <a:solidFill>
                  <a:srgbClr val="404040"/>
                </a:solidFill>
                <a:latin typeface="微软雅黑" panose="020B0503020204020204" pitchFamily="34" charset="-122"/>
                <a:ea typeface="微软雅黑" panose="020B0503020204020204" pitchFamily="34" charset="-122"/>
              </a:rPr>
              <a:t>删除学员思路分析</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删除学员应该有哪几步？</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8" name="图片 7">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11.14 </a:t>
            </a:r>
            <a:r>
              <a:rPr lang="zh-CN" altLang="en-US" b="1" dirty="0">
                <a:solidFill>
                  <a:srgbClr val="404040"/>
                </a:solidFill>
                <a:latin typeface="微软雅黑" panose="020B0503020204020204" pitchFamily="34" charset="-122"/>
                <a:ea typeface="微软雅黑" panose="020B0503020204020204" pitchFamily="34" charset="-122"/>
              </a:rPr>
              <a:t>删除学员需求分析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02995" y="2161540"/>
            <a:ext cx="6938010" cy="1383665"/>
          </a:xfrm>
          <a:prstGeom prst="rect">
            <a:avLst/>
          </a:prstGeom>
          <a:noFill/>
        </p:spPr>
        <p:txBody>
          <a:bodyPr wrap="square" anchor="t">
            <a:spAutoFit/>
          </a:bodyPr>
          <a:p>
            <a:pPr fontAlgn="auto">
              <a:spcBef>
                <a:spcPts val="0"/>
              </a:spcBef>
              <a:spcAft>
                <a:spcPts val="0"/>
              </a:spcAft>
            </a:pPr>
            <a:r>
              <a:rPr lang="zh-CN" altLang="en-US" sz="1400" dirty="0">
                <a:latin typeface="微软雅黑" panose="020B0503020204020204" pitchFamily="34" charset="-122"/>
                <a:ea typeface="微软雅黑" panose="020B0503020204020204" pitchFamily="34" charset="-122"/>
              </a:rPr>
              <a:t>按⽤户输⼊的学员学号进⾏删除</a:t>
            </a:r>
            <a:endParaRPr lang="zh-CN" altLang="en-US" sz="1400" dirty="0">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dirty="0">
                <a:latin typeface="微软雅黑" panose="020B0503020204020204" pitchFamily="34" charset="-122"/>
                <a:ea typeface="微软雅黑" panose="020B0503020204020204" pitchFamily="34" charset="-122"/>
              </a:rPr>
              <a:t>1. ⽤户输⼊⽬标学员学号</a:t>
            </a:r>
            <a:endParaRPr lang="zh-CN" altLang="en-US" sz="1400" dirty="0">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dirty="0">
                <a:latin typeface="微软雅黑" panose="020B0503020204020204" pitchFamily="34" charset="-122"/>
                <a:ea typeface="微软雅黑" panose="020B0503020204020204" pitchFamily="34" charset="-122"/>
              </a:rPr>
              <a:t>2. 检查这个学员是否存在</a:t>
            </a:r>
            <a:endParaRPr lang="zh-CN" altLang="en-US" sz="1400" dirty="0">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2.1 如果存在，则列表删除这个数据</a:t>
            </a:r>
            <a:endParaRPr lang="zh-CN" altLang="en-US" sz="1400" dirty="0">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2.2 如果不存在，则报错，并重新输⼊</a:t>
            </a:r>
            <a:endParaRPr lang="zh-CN" altLang="en-US" sz="1400" dirty="0">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dirty="0">
                <a:latin typeface="微软雅黑" panose="020B0503020204020204" pitchFamily="34" charset="-122"/>
                <a:ea typeface="微软雅黑" panose="020B0503020204020204" pitchFamily="34" charset="-122"/>
              </a:rPr>
              <a:t>3. 对应的if条件成⽴的位置调⽤该函数</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TextBox 6"/>
          <p:cNvSpPr txBox="1">
            <a:spLocks noChangeArrowheads="1"/>
          </p:cNvSpPr>
          <p:nvPr/>
        </p:nvSpPr>
        <p:spPr bwMode="auto">
          <a:xfrm>
            <a:off x="841375" y="1139190"/>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11.15 </a:t>
            </a:r>
            <a:r>
              <a:rPr lang="zh-CN" altLang="en-US" b="1" dirty="0">
                <a:solidFill>
                  <a:srgbClr val="404040"/>
                </a:solidFill>
                <a:latin typeface="微软雅黑" panose="020B0503020204020204" pitchFamily="34" charset="-122"/>
                <a:ea typeface="微软雅黑" panose="020B0503020204020204" pitchFamily="34" charset="-122"/>
              </a:rPr>
              <a:t>删除学员代码实现</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如何删除学员信息？</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8" name="图片 7">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93145" y="1682513"/>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递归</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rgbClr val="FF0000"/>
                </a:solidFill>
                <a:latin typeface="微软雅黑" panose="020B0503020204020204" pitchFamily="34" charset="-122"/>
                <a:ea typeface="微软雅黑" panose="020B0503020204020204" pitchFamily="34" charset="-122"/>
              </a:rPr>
              <a:t>了解递归</a:t>
            </a:r>
            <a:endParaRPr 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递归的执行流程</a:t>
            </a:r>
            <a:endParaRPr lang="zh-CN" altLang="en-US" sz="1200" dirty="0">
              <a:solidFill>
                <a:srgbClr val="FF0000"/>
              </a:solidFill>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105060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5565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914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914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6650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95924" y="2150060"/>
            <a:ext cx="2011045" cy="521970"/>
          </a:xfrm>
          <a:prstGeom prst="rect">
            <a:avLst/>
          </a:prstGeom>
        </p:spPr>
        <p:txBody>
          <a:bodyPr wrap="none">
            <a:spAutoFit/>
          </a:bodyPr>
          <a:lstStyle/>
          <a:p>
            <a:pPr algn="l">
              <a:lnSpc>
                <a:spcPct val="20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了解什么是递归函数</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补充</a:t>
            </a:r>
            <a:r>
              <a:rPr lang="en-US" altLang="zh-CN">
                <a:solidFill>
                  <a:schemeClr val="accent1"/>
                </a:solidFill>
              </a:rPr>
              <a:t>:</a:t>
            </a:r>
            <a:r>
              <a:rPr lang="zh-CN" altLang="en-US">
                <a:solidFill>
                  <a:schemeClr val="accent1"/>
                </a:solidFill>
              </a:rPr>
              <a:t>什么是递归</a:t>
            </a:r>
            <a:r>
              <a:rPr lang="en-US" altLang="zh-CN">
                <a:solidFill>
                  <a:schemeClr val="accent1"/>
                </a:solidFill>
              </a:rPr>
              <a:t>?</a:t>
            </a:r>
            <a:endParaRPr lang="en-US" altLang="zh-CN">
              <a:solidFill>
                <a:schemeClr val="accent1"/>
              </a:solidFill>
            </a:endParaRPr>
          </a:p>
        </p:txBody>
      </p:sp>
      <p:sp>
        <p:nvSpPr>
          <p:cNvPr id="3" name="内容占位符 2"/>
          <p:cNvSpPr>
            <a:spLocks noGrp="1"/>
          </p:cNvSpPr>
          <p:nvPr>
            <p:ph idx="1"/>
          </p:nvPr>
        </p:nvSpPr>
        <p:spPr>
          <a:xfrm>
            <a:off x="628650" y="1369219"/>
            <a:ext cx="7886700" cy="3263504"/>
          </a:xfrm>
        </p:spPr>
        <p:txBody>
          <a:bodyPr/>
          <a:p>
            <a:pPr marL="0" indent="0">
              <a:buNone/>
            </a:pPr>
            <a:r>
              <a:rPr lang="zh-CN" altLang="en-US" sz="1800" dirty="0">
                <a:latin typeface="华文宋体" panose="02010600040101010101" charset="-122"/>
                <a:ea typeface="华文宋体" panose="02010600040101010101" charset="-122"/>
                <a:cs typeface="华文宋体" panose="02010600040101010101" charset="-122"/>
                <a:sym typeface="+mn-ea"/>
              </a:rPr>
              <a:t>从前有座山，山里有个庙，庙里有个老和尚，给小和尚讲故事。故事讲的是：</a:t>
            </a:r>
            <a:endParaRPr lang="en-US" altLang="zh-CN" sz="1800" dirty="0">
              <a:latin typeface="华文宋体" panose="02010600040101010101" charset="-122"/>
              <a:ea typeface="华文宋体" panose="02010600040101010101" charset="-122"/>
              <a:cs typeface="华文宋体" panose="02010600040101010101" charset="-122"/>
            </a:endParaRPr>
          </a:p>
          <a:p>
            <a:pPr marL="0" indent="0">
              <a:buNone/>
            </a:pPr>
            <a:r>
              <a:rPr lang="zh-CN" altLang="en-US" sz="1800" dirty="0">
                <a:latin typeface="华文宋体" panose="02010600040101010101" charset="-122"/>
                <a:ea typeface="华文宋体" panose="02010600040101010101" charset="-122"/>
                <a:cs typeface="华文宋体" panose="02010600040101010101" charset="-122"/>
                <a:sym typeface="+mn-ea"/>
              </a:rPr>
              <a:t>从前有座山，山里有个庙，庙里有个老和尚，给小和尚讲故事。故事讲的是：</a:t>
            </a:r>
            <a:endParaRPr lang="en-US" altLang="zh-CN" sz="1800" dirty="0">
              <a:latin typeface="华文宋体" panose="02010600040101010101" charset="-122"/>
              <a:ea typeface="华文宋体" panose="02010600040101010101" charset="-122"/>
              <a:cs typeface="华文宋体" panose="02010600040101010101" charset="-122"/>
            </a:endParaRPr>
          </a:p>
          <a:p>
            <a:pPr marL="0" indent="0">
              <a:buNone/>
            </a:pPr>
            <a:r>
              <a:rPr lang="zh-CN" altLang="en-US" sz="1800" dirty="0">
                <a:latin typeface="华文宋体" panose="02010600040101010101" charset="-122"/>
                <a:ea typeface="华文宋体" panose="02010600040101010101" charset="-122"/>
                <a:cs typeface="华文宋体" panose="02010600040101010101" charset="-122"/>
                <a:sym typeface="+mn-ea"/>
              </a:rPr>
              <a:t>从前有座山，山里有个庙，庙里有个老和尚，给小和尚讲故事。故事讲的是：</a:t>
            </a:r>
            <a:endParaRPr lang="en-US" altLang="zh-CN" sz="1800" dirty="0">
              <a:latin typeface="华文宋体" panose="02010600040101010101" charset="-122"/>
              <a:ea typeface="华文宋体" panose="02010600040101010101" charset="-122"/>
              <a:cs typeface="华文宋体" panose="02010600040101010101" charset="-122"/>
            </a:endParaRPr>
          </a:p>
          <a:p>
            <a:pPr marL="0" indent="0">
              <a:buNone/>
            </a:pPr>
            <a:r>
              <a:rPr lang="zh-CN" altLang="en-US" sz="1800" dirty="0">
                <a:latin typeface="华文宋体" panose="02010600040101010101" charset="-122"/>
                <a:ea typeface="华文宋体" panose="02010600040101010101" charset="-122"/>
                <a:cs typeface="华文宋体" panose="02010600040101010101" charset="-122"/>
                <a:sym typeface="+mn-ea"/>
              </a:rPr>
              <a:t>从前有座山，山里有个庙，庙里有个老和尚，给小和尚讲故事</a:t>
            </a:r>
            <a:r>
              <a:rPr lang="en-US" altLang="zh-CN" sz="1800" dirty="0">
                <a:latin typeface="华文宋体" panose="02010600040101010101" charset="-122"/>
                <a:ea typeface="华文宋体" panose="02010600040101010101" charset="-122"/>
                <a:cs typeface="华文宋体" panose="02010600040101010101" charset="-122"/>
                <a:sym typeface="+mn-ea"/>
              </a:rPr>
              <a:t>…</a:t>
            </a:r>
            <a:endParaRPr lang="zh-CN" altLang="en-US" sz="1800" dirty="0">
              <a:latin typeface="华文宋体" panose="02010600040101010101" charset="-122"/>
              <a:ea typeface="华文宋体" panose="02010600040101010101" charset="-122"/>
              <a:cs typeface="华文宋体" panose="02010600040101010101" charset="-122"/>
            </a:endParaRPr>
          </a:p>
          <a:p>
            <a:endParaRPr lang="zh-CN" altLang="en-US" sz="1800">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 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TextBox 6"/>
          <p:cNvSpPr txBox="1">
            <a:spLocks noChangeArrowheads="1"/>
          </p:cNvSpPr>
          <p:nvPr/>
        </p:nvSpPr>
        <p:spPr bwMode="auto">
          <a:xfrm>
            <a:off x="841375" y="1139190"/>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12.1 </a:t>
            </a:r>
            <a:r>
              <a:rPr lang="zh-CN" altLang="en-US" b="1" dirty="0">
                <a:solidFill>
                  <a:srgbClr val="404040"/>
                </a:solidFill>
                <a:latin typeface="微软雅黑" panose="020B0503020204020204" pitchFamily="34" charset="-122"/>
                <a:ea typeface="微软雅黑" panose="020B0503020204020204" pitchFamily="34" charset="-122"/>
              </a:rPr>
              <a:t>了解递归</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什么是递归？</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8" name="图片 7">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sym typeface="+mn-ea"/>
              </a:rPr>
              <a:t>补充</a:t>
            </a:r>
            <a:r>
              <a:rPr lang="en-US" altLang="zh-CN">
                <a:solidFill>
                  <a:schemeClr val="accent1"/>
                </a:solidFill>
                <a:sym typeface="+mn-ea"/>
              </a:rPr>
              <a:t>:</a:t>
            </a:r>
            <a:r>
              <a:rPr lang="zh-CN" altLang="en-US">
                <a:solidFill>
                  <a:schemeClr val="accent1"/>
                </a:solidFill>
              </a:rPr>
              <a:t>递归函数</a:t>
            </a:r>
            <a:endParaRPr lang="zh-CN" altLang="en-US">
              <a:solidFill>
                <a:schemeClr val="accent1"/>
              </a:solidFill>
            </a:endParaRPr>
          </a:p>
        </p:txBody>
      </p:sp>
      <p:sp>
        <p:nvSpPr>
          <p:cNvPr id="3" name="内容占位符 2"/>
          <p:cNvSpPr>
            <a:spLocks noGrp="1"/>
          </p:cNvSpPr>
          <p:nvPr>
            <p:ph idx="1"/>
          </p:nvPr>
        </p:nvSpPr>
        <p:spPr>
          <a:xfrm>
            <a:off x="628650" y="1369219"/>
            <a:ext cx="7886700" cy="3263504"/>
          </a:xfrm>
        </p:spPr>
        <p:txBody>
          <a:bodyPr/>
          <a:p>
            <a:r>
              <a:rPr lang="zh-CN" altLang="en-US" sz="1800" dirty="0" smtClean="0">
                <a:latin typeface="华文宋体" panose="02010600040101010101" charset="-122"/>
                <a:ea typeface="华文宋体" panose="02010600040101010101" charset="-122"/>
                <a:cs typeface="华文宋体" panose="02010600040101010101" charset="-122"/>
                <a:sym typeface="+mn-ea"/>
              </a:rPr>
              <a:t>如果 一个</a:t>
            </a:r>
            <a:r>
              <a:rPr lang="zh-CN" altLang="en-US" sz="1800" b="1" dirty="0" smtClean="0">
                <a:latin typeface="华文宋体" panose="02010600040101010101" charset="-122"/>
                <a:ea typeface="华文宋体" panose="02010600040101010101" charset="-122"/>
                <a:cs typeface="华文宋体" panose="02010600040101010101" charset="-122"/>
                <a:sym typeface="+mn-ea"/>
              </a:rPr>
              <a:t>函数在内部调用其本身</a:t>
            </a:r>
            <a:r>
              <a:rPr lang="zh-CN" altLang="en-US" sz="1800" dirty="0" smtClean="0">
                <a:latin typeface="华文宋体" panose="02010600040101010101" charset="-122"/>
                <a:ea typeface="华文宋体" panose="02010600040101010101" charset="-122"/>
                <a:cs typeface="华文宋体" panose="02010600040101010101" charset="-122"/>
                <a:sym typeface="+mn-ea"/>
              </a:rPr>
              <a:t>，这个函数就是 </a:t>
            </a:r>
            <a:r>
              <a:rPr lang="zh-CN" altLang="en-US" sz="1800" b="1" dirty="0" smtClean="0">
                <a:latin typeface="华文宋体" panose="02010600040101010101" charset="-122"/>
                <a:ea typeface="华文宋体" panose="02010600040101010101" charset="-122"/>
                <a:cs typeface="华文宋体" panose="02010600040101010101" charset="-122"/>
                <a:sym typeface="+mn-ea"/>
              </a:rPr>
              <a:t>递归函数</a:t>
            </a:r>
            <a:endParaRPr lang="zh-CN" altLang="en-US" sz="1800" dirty="0" smtClean="0">
              <a:latin typeface="华文宋体" panose="02010600040101010101" charset="-122"/>
              <a:ea typeface="华文宋体" panose="02010600040101010101" charset="-122"/>
              <a:cs typeface="华文宋体" panose="02010600040101010101" charset="-122"/>
              <a:sym typeface="+mn-ea"/>
            </a:endParaRPr>
          </a:p>
          <a:p>
            <a:r>
              <a:rPr lang="zh-CN" altLang="en-US" sz="1800" dirty="0" smtClean="0">
                <a:latin typeface="华文宋体" panose="02010600040101010101" charset="-122"/>
                <a:ea typeface="华文宋体" panose="02010600040101010101" charset="-122"/>
                <a:cs typeface="华文宋体" panose="02010600040101010101" charset="-122"/>
                <a:sym typeface="+mn-ea"/>
              </a:rPr>
              <a:t>递归</a:t>
            </a:r>
            <a:r>
              <a:rPr lang="en-US" altLang="zh-CN" sz="1800" dirty="0" smtClean="0">
                <a:latin typeface="华文宋体" panose="02010600040101010101" charset="-122"/>
                <a:ea typeface="华文宋体" panose="02010600040101010101" charset="-122"/>
                <a:cs typeface="华文宋体" panose="02010600040101010101" charset="-122"/>
                <a:sym typeface="+mn-ea"/>
              </a:rPr>
              <a:t>:</a:t>
            </a:r>
            <a:r>
              <a:rPr lang="zh-CN" altLang="en-US" sz="1800" dirty="0" smtClean="0">
                <a:latin typeface="华文宋体" panose="02010600040101010101" charset="-122"/>
                <a:ea typeface="华文宋体" panose="02010600040101010101" charset="-122"/>
                <a:cs typeface="华文宋体" panose="02010600040101010101" charset="-122"/>
                <a:sym typeface="+mn-ea"/>
              </a:rPr>
              <a:t>把一个大型复杂的问题层层转化为一个与原问题相似的规模较小的问题来求解</a:t>
            </a:r>
            <a:endParaRPr lang="en-US" altLang="zh-CN" sz="1800" dirty="0" smtClean="0">
              <a:latin typeface="华文宋体" panose="02010600040101010101" charset="-122"/>
              <a:ea typeface="华文宋体" panose="02010600040101010101" charset="-122"/>
              <a:cs typeface="华文宋体" panose="02010600040101010101" charset="-122"/>
            </a:endParaRPr>
          </a:p>
          <a:p>
            <a:r>
              <a:rPr lang="zh-CN" altLang="en-US" sz="1800" dirty="0" smtClean="0">
                <a:latin typeface="华文宋体" panose="02010600040101010101" charset="-122"/>
                <a:ea typeface="华文宋体" panose="02010600040101010101" charset="-122"/>
                <a:cs typeface="华文宋体" panose="02010600040101010101" charset="-122"/>
                <a:sym typeface="+mn-ea"/>
              </a:rPr>
              <a:t>只需少量的程序就可描述出解题过程所需要的多次重复计算</a:t>
            </a:r>
            <a:endParaRPr lang="en-US" altLang="zh-CN" sz="1800" dirty="0" smtClean="0"/>
          </a:p>
          <a:p>
            <a:endParaRPr lang="zh-CN" altLang="en-US" sz="1800">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1030" y="-2603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 </a:t>
            </a:r>
            <a:r>
              <a:rPr lang="zh-CN" altLang="en-US" sz="2400" b="1" dirty="0">
                <a:solidFill>
                  <a:srgbClr val="595959"/>
                </a:solidFill>
                <a:latin typeface="微软雅黑" panose="020B0503020204020204" pitchFamily="34" charset="-122"/>
                <a:ea typeface="微软雅黑" panose="020B0503020204020204" pitchFamily="34" charset="-122"/>
              </a:rPr>
              <a:t>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12.2 </a:t>
            </a:r>
            <a:r>
              <a:rPr lang="zh-CN" altLang="en-US" b="1" dirty="0">
                <a:solidFill>
                  <a:srgbClr val="404040"/>
                </a:solidFill>
                <a:latin typeface="微软雅黑" panose="020B0503020204020204" pitchFamily="34" charset="-122"/>
                <a:ea typeface="微软雅黑" panose="020B0503020204020204" pitchFamily="34" charset="-122"/>
              </a:rPr>
              <a:t>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752508"/>
            <a:ext cx="894080" cy="306705"/>
          </a:xfrm>
          <a:prstGeom prst="rect">
            <a:avLst/>
          </a:prstGeom>
          <a:noFill/>
        </p:spPr>
        <p:txBody>
          <a:bodyPr wrap="none" rtlCol="0">
            <a:spAutoFit/>
          </a:bodyPr>
          <a:lstStyle/>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了解递归</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41375" y="2418715"/>
            <a:ext cx="6938010" cy="953135"/>
          </a:xfrm>
          <a:prstGeom prst="rect">
            <a:avLst/>
          </a:prstGeom>
          <a:noFill/>
        </p:spPr>
        <p:txBody>
          <a:bodyPr wrap="square" anchor="t">
            <a:spAutoFit/>
          </a:bodyPr>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递归的特定是</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________</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________</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递归一般在什么场景下使用？</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1030" y="-2603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 </a:t>
            </a:r>
            <a:r>
              <a:rPr lang="zh-CN" altLang="en-US" sz="2400" b="1" dirty="0">
                <a:solidFill>
                  <a:srgbClr val="595959"/>
                </a:solidFill>
                <a:latin typeface="微软雅黑" panose="020B0503020204020204" pitchFamily="34" charset="-122"/>
                <a:ea typeface="微软雅黑" panose="020B0503020204020204" pitchFamily="34" charset="-122"/>
              </a:rPr>
              <a:t>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2426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12.3 </a:t>
            </a:r>
            <a:r>
              <a:rPr lang="zh-CN" altLang="en-US" b="1" dirty="0">
                <a:solidFill>
                  <a:srgbClr val="404040"/>
                </a:solidFill>
                <a:latin typeface="微软雅黑" panose="020B0503020204020204" pitchFamily="34" charset="-122"/>
                <a:ea typeface="微软雅黑" panose="020B0503020204020204" pitchFamily="34" charset="-122"/>
              </a:rPr>
              <a:t>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752508"/>
            <a:ext cx="894080" cy="306705"/>
          </a:xfrm>
          <a:prstGeom prst="rect">
            <a:avLst/>
          </a:prstGeom>
          <a:noFill/>
        </p:spPr>
        <p:txBody>
          <a:bodyPr wrap="none" rtlCol="0">
            <a:spAutoFit/>
          </a:bodyPr>
          <a:lstStyle/>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了解递归</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41375" y="2418715"/>
            <a:ext cx="6938010" cy="953135"/>
          </a:xfrm>
          <a:prstGeom prst="rect">
            <a:avLst/>
          </a:prstGeom>
          <a:noFill/>
        </p:spPr>
        <p:txBody>
          <a:bodyPr wrap="square" anchor="t">
            <a:spAutoFit/>
          </a:bodyPr>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递归的特定是 </a:t>
            </a:r>
            <a:r>
              <a:rPr lang="zh-CN" altLang="en-US" sz="1400" dirty="0">
                <a:solidFill>
                  <a:srgbClr val="FF0000"/>
                </a:solidFill>
                <a:latin typeface="微软雅黑" panose="020B0503020204020204" pitchFamily="34" charset="-122"/>
                <a:ea typeface="微软雅黑" panose="020B0503020204020204" pitchFamily="34" charset="-122"/>
              </a:rPr>
              <a:t>函数内部自己调用自己、必须有出口</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递归一般在</a:t>
            </a:r>
            <a:r>
              <a:rPr lang="zh-CN" altLang="en-US" sz="1400" dirty="0">
                <a:solidFill>
                  <a:srgbClr val="FF0000"/>
                </a:solidFill>
                <a:latin typeface="微软雅黑" panose="020B0503020204020204" pitchFamily="34" charset="-122"/>
                <a:ea typeface="微软雅黑" panose="020B0503020204020204" pitchFamily="34" charset="-122"/>
              </a:rPr>
              <a:t>重复的业务逻辑场景下使用</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9.1 </a:t>
            </a:r>
            <a:r>
              <a:rPr lang="zh-CN" altLang="en-US" b="1" dirty="0">
                <a:solidFill>
                  <a:srgbClr val="404040"/>
                </a:solidFill>
                <a:latin typeface="微软雅黑" panose="020B0503020204020204" pitchFamily="34" charset="-122"/>
                <a:ea typeface="微软雅黑" panose="020B0503020204020204" pitchFamily="34" charset="-122"/>
              </a:rPr>
              <a:t>系统需求和步骤分析</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分析客户的需求</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 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TextBox 6"/>
          <p:cNvSpPr txBox="1">
            <a:spLocks noChangeArrowheads="1"/>
          </p:cNvSpPr>
          <p:nvPr/>
        </p:nvSpPr>
        <p:spPr bwMode="auto">
          <a:xfrm>
            <a:off x="841375" y="1139190"/>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12.4 </a:t>
            </a:r>
            <a:r>
              <a:rPr lang="zh-CN" altLang="en-US" b="1" dirty="0">
                <a:solidFill>
                  <a:srgbClr val="404040"/>
                </a:solidFill>
                <a:latin typeface="微软雅黑" panose="020B0503020204020204" pitchFamily="34" charset="-122"/>
                <a:ea typeface="微软雅黑" panose="020B0503020204020204" pitchFamily="34" charset="-122"/>
              </a:rPr>
              <a:t>函数的返回值</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函数必须有返回值吗？</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8" name="图片 7">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1030" y="-2603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 </a:t>
            </a:r>
            <a:r>
              <a:rPr lang="zh-CN" altLang="en-US" sz="2400" b="1" dirty="0">
                <a:solidFill>
                  <a:srgbClr val="595959"/>
                </a:solidFill>
                <a:latin typeface="微软雅黑" panose="020B0503020204020204" pitchFamily="34" charset="-122"/>
                <a:ea typeface="微软雅黑" panose="020B0503020204020204" pitchFamily="34" charset="-122"/>
              </a:rPr>
              <a:t>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12.5 </a:t>
            </a:r>
            <a:r>
              <a:rPr lang="zh-CN" altLang="en-US" b="1" dirty="0">
                <a:solidFill>
                  <a:srgbClr val="404040"/>
                </a:solidFill>
                <a:latin typeface="微软雅黑" panose="020B0503020204020204" pitchFamily="34" charset="-122"/>
                <a:ea typeface="微软雅黑" panose="020B0503020204020204" pitchFamily="34" charset="-122"/>
              </a:rPr>
              <a:t>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752508"/>
            <a:ext cx="894080" cy="306705"/>
          </a:xfrm>
          <a:prstGeom prst="rect">
            <a:avLst/>
          </a:prstGeom>
          <a:noFill/>
        </p:spPr>
        <p:txBody>
          <a:bodyPr wrap="none" rtlCol="0">
            <a:spAutoFit/>
          </a:bodyPr>
          <a:lstStyle/>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了解递归</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41375" y="2418715"/>
            <a:ext cx="6938010" cy="953135"/>
          </a:xfrm>
          <a:prstGeom prst="rect">
            <a:avLst/>
          </a:prstGeom>
          <a:noFill/>
        </p:spPr>
        <p:txBody>
          <a:bodyPr wrap="square" anchor="t">
            <a:spAutoFit/>
          </a:bodyPr>
          <a:p>
            <a:pPr fontAlgn="auto">
              <a:spcBef>
                <a:spcPts val="0"/>
              </a:spcBef>
              <a:spcAft>
                <a:spcPts val="0"/>
              </a:spcAft>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return</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的作用是</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________</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________</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函数的调用得到的是</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________</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1030" y="-2603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 </a:t>
            </a:r>
            <a:r>
              <a:rPr lang="zh-CN" altLang="en-US" sz="2400" b="1" dirty="0">
                <a:solidFill>
                  <a:srgbClr val="595959"/>
                </a:solidFill>
                <a:latin typeface="微软雅黑" panose="020B0503020204020204" pitchFamily="34" charset="-122"/>
                <a:ea typeface="微软雅黑" panose="020B0503020204020204" pitchFamily="34" charset="-122"/>
              </a:rPr>
              <a:t>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12.6 </a:t>
            </a:r>
            <a:r>
              <a:rPr lang="zh-CN" altLang="en-US" b="1" dirty="0">
                <a:solidFill>
                  <a:srgbClr val="404040"/>
                </a:solidFill>
                <a:latin typeface="微软雅黑" panose="020B0503020204020204" pitchFamily="34" charset="-122"/>
                <a:ea typeface="微软雅黑" panose="020B0503020204020204" pitchFamily="34" charset="-122"/>
              </a:rPr>
              <a:t>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752508"/>
            <a:ext cx="894080" cy="306705"/>
          </a:xfrm>
          <a:prstGeom prst="rect">
            <a:avLst/>
          </a:prstGeom>
          <a:noFill/>
        </p:spPr>
        <p:txBody>
          <a:bodyPr wrap="none" rtlCol="0">
            <a:spAutoFit/>
          </a:bodyPr>
          <a:lstStyle/>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了解递归</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41375" y="2418715"/>
            <a:ext cx="6938010" cy="953135"/>
          </a:xfrm>
          <a:prstGeom prst="rect">
            <a:avLst/>
          </a:prstGeom>
          <a:noFill/>
        </p:spPr>
        <p:txBody>
          <a:bodyPr wrap="square" anchor="t">
            <a:spAutoFit/>
          </a:bodyPr>
          <a:p>
            <a:pPr fontAlgn="auto">
              <a:spcBef>
                <a:spcPts val="0"/>
              </a:spcBef>
              <a:spcAft>
                <a:spcPts val="0"/>
              </a:spcAft>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return</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的作用是 </a:t>
            </a:r>
            <a:r>
              <a:rPr lang="zh-CN" altLang="en-US" sz="1400" dirty="0">
                <a:solidFill>
                  <a:srgbClr val="FF0000"/>
                </a:solidFill>
                <a:latin typeface="微软雅黑" panose="020B0503020204020204" pitchFamily="34" charset="-122"/>
                <a:ea typeface="微软雅黑" panose="020B0503020204020204" pitchFamily="34" charset="-122"/>
              </a:rPr>
              <a:t>返回值、退出当前函数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函数的调用得到的是 </a:t>
            </a:r>
            <a:r>
              <a:rPr lang="zh-CN" altLang="en-US" sz="1400" dirty="0">
                <a:solidFill>
                  <a:srgbClr val="FF0000"/>
                </a:solidFill>
                <a:latin typeface="微软雅黑" panose="020B0503020204020204" pitchFamily="34" charset="-122"/>
                <a:ea typeface="微软雅黑" panose="020B0503020204020204" pitchFamily="34" charset="-122"/>
              </a:rPr>
              <a:t>函数的返回值</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93145" y="1682513"/>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递归</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chemeClr val="tx1"/>
                </a:solidFill>
                <a:latin typeface="微软雅黑" panose="020B0503020204020204" pitchFamily="34" charset="-122"/>
                <a:ea typeface="微软雅黑" panose="020B0503020204020204" pitchFamily="34" charset="-122"/>
              </a:rPr>
              <a:t>了解递归以</a:t>
            </a:r>
            <a:endParaRPr 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递归的执行流程</a:t>
            </a:r>
            <a:endParaRPr lang="zh-CN" altLang="en-US" sz="1200" dirty="0">
              <a:solidFill>
                <a:srgbClr val="FF0000"/>
              </a:solidFill>
              <a:latin typeface="微软雅黑" panose="020B0503020204020204" pitchFamily="34" charset="-122"/>
              <a:ea typeface="微软雅黑" panose="020B0503020204020204" pitchFamily="34" charset="-122"/>
            </a:endParaRPr>
          </a:p>
          <a:p>
            <a:pPr marL="457200" lvl="1" indent="0">
              <a:lnSpc>
                <a:spcPct val="200000"/>
              </a:lnSpc>
              <a:buClr>
                <a:srgbClr val="FF0000"/>
              </a:buClr>
              <a:buFont typeface="Wingdings" panose="05000000000000000000" charset="0"/>
              <a:buNone/>
            </a:pPr>
            <a:endParaRPr lang="zh-CN" altLang="en-US" sz="1200"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105060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5565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914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914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6650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95924" y="2150060"/>
            <a:ext cx="2011045" cy="521970"/>
          </a:xfrm>
          <a:prstGeom prst="rect">
            <a:avLst/>
          </a:prstGeom>
        </p:spPr>
        <p:txBody>
          <a:bodyPr wrap="none">
            <a:spAutoFit/>
          </a:bodyPr>
          <a:lstStyle/>
          <a:p>
            <a:pPr algn="l">
              <a:lnSpc>
                <a:spcPct val="20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了解递归的执行流程</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 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TextBox 6"/>
          <p:cNvSpPr txBox="1">
            <a:spLocks noChangeArrowheads="1"/>
          </p:cNvSpPr>
          <p:nvPr/>
        </p:nvSpPr>
        <p:spPr bwMode="auto">
          <a:xfrm>
            <a:off x="841375" y="1139190"/>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12.7 </a:t>
            </a:r>
            <a:r>
              <a:rPr lang="zh-CN" altLang="en-US" b="1" dirty="0">
                <a:solidFill>
                  <a:srgbClr val="404040"/>
                </a:solidFill>
                <a:latin typeface="微软雅黑" panose="020B0503020204020204" pitchFamily="34" charset="-122"/>
                <a:ea typeface="微软雅黑" panose="020B0503020204020204" pitchFamily="34" charset="-122"/>
              </a:rPr>
              <a:t>递归代码实现</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如何用代码实现递归？</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8" name="图片 7">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1030" y="-2603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 </a:t>
            </a:r>
            <a:r>
              <a:rPr lang="zh-CN" altLang="en-US" sz="2400" b="1" dirty="0">
                <a:solidFill>
                  <a:srgbClr val="595959"/>
                </a:solidFill>
                <a:latin typeface="微软雅黑" panose="020B0503020204020204" pitchFamily="34" charset="-122"/>
                <a:ea typeface="微软雅黑" panose="020B0503020204020204" pitchFamily="34" charset="-122"/>
              </a:rPr>
              <a:t>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12.8 </a:t>
            </a:r>
            <a:r>
              <a:rPr lang="zh-CN" altLang="en-US" b="1" dirty="0">
                <a:solidFill>
                  <a:srgbClr val="404040"/>
                </a:solidFill>
                <a:latin typeface="微软雅黑" panose="020B0503020204020204" pitchFamily="34" charset="-122"/>
                <a:ea typeface="微软雅黑" panose="020B0503020204020204" pitchFamily="34" charset="-122"/>
              </a:rPr>
              <a:t>课堂练习</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752508"/>
            <a:ext cx="1427480" cy="306705"/>
          </a:xfrm>
          <a:prstGeom prst="rect">
            <a:avLst/>
          </a:prstGeom>
          <a:noFill/>
        </p:spPr>
        <p:txBody>
          <a:bodyPr wrap="none" rtlCol="0">
            <a:spAutoFit/>
          </a:bodyPr>
          <a:lstStyle/>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递归的执行流程</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41375" y="2418715"/>
            <a:ext cx="6938010" cy="306705"/>
          </a:xfrm>
          <a:prstGeom prst="rect">
            <a:avLst/>
          </a:prstGeom>
          <a:noFill/>
        </p:spPr>
        <p:txBody>
          <a:bodyPr wrap="square" anchor="t">
            <a:spAutoFit/>
          </a:bodyPr>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请使用递归函数求</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的阶乘</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1030" y="-2603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 </a:t>
            </a:r>
            <a:r>
              <a:rPr lang="zh-CN" altLang="en-US" sz="2400" b="1" dirty="0">
                <a:solidFill>
                  <a:srgbClr val="595959"/>
                </a:solidFill>
                <a:latin typeface="微软雅黑" panose="020B0503020204020204" pitchFamily="34" charset="-122"/>
                <a:ea typeface="微软雅黑" panose="020B0503020204020204" pitchFamily="34" charset="-122"/>
              </a:rPr>
              <a:t>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12.9 </a:t>
            </a:r>
            <a:r>
              <a:rPr lang="zh-CN" altLang="en-US" b="1" dirty="0">
                <a:solidFill>
                  <a:srgbClr val="404040"/>
                </a:solidFill>
                <a:latin typeface="微软雅黑" panose="020B0503020204020204" pitchFamily="34" charset="-122"/>
                <a:ea typeface="微软雅黑" panose="020B0503020204020204" pitchFamily="34" charset="-122"/>
              </a:rPr>
              <a:t>课堂练习</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752508"/>
            <a:ext cx="1427480" cy="306705"/>
          </a:xfrm>
          <a:prstGeom prst="rect">
            <a:avLst/>
          </a:prstGeom>
          <a:noFill/>
        </p:spPr>
        <p:txBody>
          <a:bodyPr wrap="none" rtlCol="0">
            <a:spAutoFit/>
          </a:bodyPr>
          <a:lstStyle/>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递归的执行流程</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348865" y="2436495"/>
            <a:ext cx="4446270" cy="204914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 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TextBox 6"/>
          <p:cNvSpPr txBox="1">
            <a:spLocks noChangeArrowheads="1"/>
          </p:cNvSpPr>
          <p:nvPr/>
        </p:nvSpPr>
        <p:spPr bwMode="auto">
          <a:xfrm>
            <a:off x="841375" y="1139190"/>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12.10 </a:t>
            </a:r>
            <a:r>
              <a:rPr lang="zh-CN" altLang="en-US" b="1" dirty="0">
                <a:solidFill>
                  <a:srgbClr val="404040"/>
                </a:solidFill>
                <a:latin typeface="微软雅黑" panose="020B0503020204020204" pitchFamily="34" charset="-122"/>
                <a:ea typeface="微软雅黑" panose="020B0503020204020204" pitchFamily="34" charset="-122"/>
              </a:rPr>
              <a:t>递归执行流程</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递归的执行流程是怎样的？</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8" name="图片 7">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1030" y="-2603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 </a:t>
            </a:r>
            <a:r>
              <a:rPr lang="zh-CN" altLang="en-US" sz="2400" b="1" dirty="0">
                <a:solidFill>
                  <a:srgbClr val="595959"/>
                </a:solidFill>
                <a:latin typeface="微软雅黑" panose="020B0503020204020204" pitchFamily="34" charset="-122"/>
                <a:ea typeface="微软雅黑" panose="020B0503020204020204" pitchFamily="34" charset="-122"/>
              </a:rPr>
              <a:t>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12.11 </a:t>
            </a:r>
            <a:r>
              <a:rPr lang="zh-CN" altLang="en-US" b="1" dirty="0">
                <a:solidFill>
                  <a:srgbClr val="404040"/>
                </a:solidFill>
                <a:latin typeface="微软雅黑" panose="020B0503020204020204" pitchFamily="34" charset="-122"/>
                <a:ea typeface="微软雅黑" panose="020B0503020204020204" pitchFamily="34" charset="-122"/>
              </a:rPr>
              <a:t>流程详解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752508"/>
            <a:ext cx="1427480" cy="306705"/>
          </a:xfrm>
          <a:prstGeom prst="rect">
            <a:avLst/>
          </a:prstGeom>
          <a:noFill/>
        </p:spPr>
        <p:txBody>
          <a:bodyPr wrap="none" rtlCol="0">
            <a:spAutoFit/>
          </a:bodyPr>
          <a:lstStyle/>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递归的执行流程</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pic>
        <p:nvPicPr>
          <p:cNvPr id="3" name="图片 2" descr="EM截图_201910519224"/>
          <p:cNvPicPr>
            <a:picLocks noChangeAspect="1"/>
          </p:cNvPicPr>
          <p:nvPr/>
        </p:nvPicPr>
        <p:blipFill>
          <a:blip r:embed="rId1"/>
          <a:stretch>
            <a:fillRect/>
          </a:stretch>
        </p:blipFill>
        <p:spPr>
          <a:xfrm>
            <a:off x="1127125" y="2209165"/>
            <a:ext cx="7503160" cy="25857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9.2 </a:t>
            </a:r>
            <a:r>
              <a:rPr lang="zh-CN" altLang="en-GB" b="1" dirty="0">
                <a:solidFill>
                  <a:srgbClr val="404040"/>
                </a:solidFill>
                <a:latin typeface="微软雅黑" panose="020B0503020204020204" pitchFamily="34" charset="-122"/>
                <a:ea typeface="微软雅黑" panose="020B0503020204020204" pitchFamily="34" charset="-122"/>
              </a:rPr>
              <a:t>知识检测</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841315" y="2063050"/>
            <a:ext cx="6728356" cy="810260"/>
          </a:xfrm>
          <a:prstGeom prst="rect">
            <a:avLst/>
          </a:prstGeom>
        </p:spPr>
        <p:txBody>
          <a:bodyPr wrap="square">
            <a:spAutoFit/>
          </a:bodyPr>
          <a:lstStyle/>
          <a:p>
            <a:pPr marL="228600" indent="-228600">
              <a:lnSpc>
                <a:spcPct val="130000"/>
              </a:lnSpc>
              <a:buFont typeface="+mj-ea"/>
              <a:buAutoNum type="circleNumDbPlain"/>
            </a:pPr>
            <a:r>
              <a:rPr lang="en-US" altLang="zh-CN" sz="1200" dirty="0">
                <a:latin typeface="微软雅黑" panose="020B0503020204020204" pitchFamily="34" charset="-122"/>
                <a:ea typeface="微软雅黑" panose="020B0503020204020204" pitchFamily="34" charset="-122"/>
                <a:sym typeface="+mn-ea"/>
              </a:rPr>
              <a:t>__________</a:t>
            </a:r>
            <a:endParaRPr lang="zh-CN" altLang="en-US" sz="1200" dirty="0">
              <a:solidFill>
                <a:schemeClr val="tx1"/>
              </a:solidFill>
              <a:latin typeface="微软雅黑" panose="020B0503020204020204" pitchFamily="34" charset="-122"/>
              <a:ea typeface="微软雅黑" panose="020B0503020204020204" pitchFamily="34" charset="-122"/>
              <a:sym typeface="+mn-ea"/>
            </a:endParaRPr>
          </a:p>
          <a:p>
            <a:pPr marL="228600" indent="-228600">
              <a:lnSpc>
                <a:spcPct val="130000"/>
              </a:lnSpc>
              <a:buFont typeface="+mj-ea"/>
              <a:buAutoNum type="circleNumDbPlain"/>
            </a:pPr>
            <a:r>
              <a:rPr lang="en-US" altLang="zh-CN" sz="1200" dirty="0">
                <a:latin typeface="微软雅黑" panose="020B0503020204020204" pitchFamily="34" charset="-122"/>
                <a:ea typeface="微软雅黑" panose="020B0503020204020204" pitchFamily="34" charset="-122"/>
                <a:sym typeface="+mn-ea"/>
              </a:rPr>
              <a:t>__________</a:t>
            </a:r>
            <a:endParaRPr lang="zh-CN" altLang="en-US" sz="1200" dirty="0">
              <a:solidFill>
                <a:schemeClr val="tx1"/>
              </a:solidFill>
              <a:latin typeface="微软雅黑" panose="020B0503020204020204" pitchFamily="34" charset="-122"/>
              <a:ea typeface="微软雅黑" panose="020B0503020204020204" pitchFamily="34" charset="-122"/>
              <a:sym typeface="+mn-ea"/>
            </a:endParaRPr>
          </a:p>
          <a:p>
            <a:pPr marL="228600" indent="-228600">
              <a:lnSpc>
                <a:spcPct val="130000"/>
              </a:lnSpc>
              <a:buFont typeface="+mj-ea"/>
              <a:buAutoNum type="circleNumDbPlain"/>
            </a:pPr>
            <a:r>
              <a:rPr lang="en-US" altLang="zh-CN" sz="1200" dirty="0">
                <a:latin typeface="微软雅黑" panose="020B0503020204020204" pitchFamily="34" charset="-122"/>
                <a:ea typeface="微软雅黑" panose="020B0503020204020204" pitchFamily="34" charset="-122"/>
                <a:sym typeface="+mn-ea"/>
              </a:rPr>
              <a:t>__________</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673768"/>
            <a:ext cx="1783080" cy="306705"/>
          </a:xfrm>
          <a:prstGeom prst="rect">
            <a:avLst/>
          </a:prstGeom>
          <a:noFill/>
        </p:spPr>
        <p:txBody>
          <a:bodyPr wrap="none" rtlCol="0">
            <a:spAutoFit/>
          </a:bodyPr>
          <a:lstStyle/>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搭建系统的三大步骤</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a:t>
            </a:r>
            <a:r>
              <a:rPr lang="zh-CN" altLang="en-US" sz="2400" b="1" dirty="0">
                <a:solidFill>
                  <a:srgbClr val="595959"/>
                </a:solidFill>
                <a:latin typeface="微软雅黑" panose="020B0503020204020204" pitchFamily="34" charset="-122"/>
                <a:ea typeface="微软雅黑" panose="020B0503020204020204" pitchFamily="34" charset="-122"/>
              </a:rPr>
              <a:t> 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TextBox 6"/>
          <p:cNvSpPr txBox="1">
            <a:spLocks noChangeArrowheads="1"/>
          </p:cNvSpPr>
          <p:nvPr/>
        </p:nvSpPr>
        <p:spPr bwMode="auto">
          <a:xfrm>
            <a:off x="841375" y="1139190"/>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12.12 </a:t>
            </a:r>
            <a:r>
              <a:rPr lang="zh-CN" altLang="en-US" b="1" dirty="0">
                <a:solidFill>
                  <a:srgbClr val="404040"/>
                </a:solidFill>
                <a:latin typeface="微软雅黑" panose="020B0503020204020204" pitchFamily="34" charset="-122"/>
                <a:ea typeface="微软雅黑" panose="020B0503020204020204" pitchFamily="34" charset="-122"/>
              </a:rPr>
              <a:t>递归出口问题</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递归如何停止？</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8" name="图片 7">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1030" y="-2603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 </a:t>
            </a:r>
            <a:r>
              <a:rPr lang="zh-CN" altLang="en-US" sz="2400" b="1" dirty="0">
                <a:solidFill>
                  <a:srgbClr val="595959"/>
                </a:solidFill>
                <a:latin typeface="微软雅黑" panose="020B0503020204020204" pitchFamily="34" charset="-122"/>
                <a:ea typeface="微软雅黑" panose="020B0503020204020204" pitchFamily="34" charset="-122"/>
              </a:rPr>
              <a:t>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12.13 </a:t>
            </a:r>
            <a:r>
              <a:rPr lang="zh-CN" altLang="en-US" b="1" dirty="0">
                <a:solidFill>
                  <a:srgbClr val="404040"/>
                </a:solidFill>
                <a:latin typeface="微软雅黑" panose="020B0503020204020204" pitchFamily="34" charset="-122"/>
                <a:ea typeface="微软雅黑" panose="020B0503020204020204" pitchFamily="34" charset="-122"/>
              </a:rPr>
              <a:t>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752508"/>
            <a:ext cx="1427480" cy="306705"/>
          </a:xfrm>
          <a:prstGeom prst="rect">
            <a:avLst/>
          </a:prstGeom>
          <a:noFill/>
        </p:spPr>
        <p:txBody>
          <a:bodyPr wrap="none" rtlCol="0">
            <a:spAutoFit/>
          </a:bodyPr>
          <a:lstStyle/>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递归的执行流程</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41375" y="2418715"/>
            <a:ext cx="6938010" cy="953135"/>
          </a:xfrm>
          <a:prstGeom prst="rect">
            <a:avLst/>
          </a:prstGeom>
          <a:noFill/>
        </p:spPr>
        <p:txBody>
          <a:bodyPr wrap="square" anchor="t">
            <a:spAutoFit/>
          </a:bodyPr>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递归没有出口程序可以继续执行吗？</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递归的最大递归深度是</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________</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1030" y="-2603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5. </a:t>
            </a:r>
            <a:r>
              <a:rPr lang="zh-CN" altLang="en-US" sz="2400" b="1" dirty="0">
                <a:solidFill>
                  <a:srgbClr val="595959"/>
                </a:solidFill>
                <a:latin typeface="微软雅黑" panose="020B0503020204020204" pitchFamily="34" charset="-122"/>
                <a:ea typeface="微软雅黑" panose="020B0503020204020204" pitchFamily="34" charset="-122"/>
              </a:rPr>
              <a:t>递归</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12.14 </a:t>
            </a:r>
            <a:r>
              <a:rPr lang="zh-CN" altLang="en-US" b="1" dirty="0">
                <a:solidFill>
                  <a:srgbClr val="404040"/>
                </a:solidFill>
                <a:latin typeface="微软雅黑" panose="020B0503020204020204" pitchFamily="34" charset="-122"/>
                <a:ea typeface="微软雅黑" panose="020B0503020204020204" pitchFamily="34" charset="-122"/>
              </a:rPr>
              <a:t>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752508"/>
            <a:ext cx="1427480" cy="306705"/>
          </a:xfrm>
          <a:prstGeom prst="rect">
            <a:avLst/>
          </a:prstGeom>
          <a:noFill/>
        </p:spPr>
        <p:txBody>
          <a:bodyPr wrap="none" rtlCol="0">
            <a:spAutoFit/>
          </a:bodyPr>
          <a:lstStyle/>
          <a:p>
            <a:pPr algn="l" fontAlgn="auto">
              <a:spcBef>
                <a:spcPts val="0"/>
              </a:spcBef>
              <a:spcAft>
                <a:spcPts val="0"/>
              </a:spcAft>
            </a:pPr>
            <a:r>
              <a:rPr kumimoji="1" lang="zh-CN" sz="1400" b="1" dirty="0">
                <a:solidFill>
                  <a:srgbClr val="FF0000"/>
                </a:solidFill>
                <a:latin typeface="微软雅黑" panose="020B0503020204020204" pitchFamily="34" charset="-122"/>
                <a:ea typeface="微软雅黑" panose="020B0503020204020204" pitchFamily="34" charset="-122"/>
              </a:rPr>
              <a:t>递归的执行流程</a:t>
            </a:r>
            <a:endParaRPr kumimoji="1" lang="zh-CN" sz="14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41375" y="2418715"/>
            <a:ext cx="6938010" cy="953135"/>
          </a:xfrm>
          <a:prstGeom prst="rect">
            <a:avLst/>
          </a:prstGeom>
          <a:noFill/>
        </p:spPr>
        <p:txBody>
          <a:bodyPr wrap="square" anchor="t">
            <a:spAutoFit/>
          </a:bodyPr>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递归没有出口</a:t>
            </a:r>
            <a:r>
              <a:rPr lang="zh-CN" altLang="en-US" sz="1400" dirty="0">
                <a:solidFill>
                  <a:srgbClr val="FF0000"/>
                </a:solidFill>
                <a:latin typeface="微软雅黑" panose="020B0503020204020204" pitchFamily="34" charset="-122"/>
                <a:ea typeface="微软雅黑" panose="020B0503020204020204" pitchFamily="34" charset="-122"/>
              </a:rPr>
              <a:t>程序会报错</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递归的最大递归深度是 </a:t>
            </a:r>
            <a:r>
              <a:rPr lang="en-US" altLang="zh-CN" sz="1400" dirty="0">
                <a:solidFill>
                  <a:srgbClr val="FF0000"/>
                </a:solidFill>
                <a:latin typeface="微软雅黑" panose="020B0503020204020204" pitchFamily="34" charset="-122"/>
                <a:ea typeface="微软雅黑" panose="020B0503020204020204" pitchFamily="34" charset="-122"/>
              </a:rPr>
              <a:t>990-1000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递归</a:t>
            </a:r>
            <a:endParaRPr lang="zh-CN" altLang="en-US">
              <a:solidFill>
                <a:schemeClr val="accent1"/>
              </a:solidFill>
            </a:endParaRPr>
          </a:p>
        </p:txBody>
      </p:sp>
      <p:sp>
        <p:nvSpPr>
          <p:cNvPr id="3" name="内容占位符 2"/>
          <p:cNvSpPr>
            <a:spLocks noGrp="1"/>
          </p:cNvSpPr>
          <p:nvPr>
            <p:ph idx="1"/>
          </p:nvPr>
        </p:nvSpPr>
        <p:spPr>
          <a:xfrm>
            <a:off x="628650" y="1369219"/>
            <a:ext cx="7886700" cy="3263504"/>
          </a:xfrm>
        </p:spPr>
        <p:txBody>
          <a:bodyPr/>
          <a:p>
            <a:pPr marL="0" indent="0">
              <a:buNone/>
            </a:pPr>
            <a:r>
              <a:rPr lang="zh-CN" altLang="en-US" sz="1800">
                <a:latin typeface="华文宋体" panose="02010600040101010101" charset="-122"/>
                <a:ea typeface="华文宋体" panose="02010600040101010101" charset="-122"/>
                <a:cs typeface="华文宋体" panose="02010600040101010101" charset="-122"/>
              </a:rPr>
              <a:t>需求</a:t>
            </a:r>
            <a:r>
              <a:rPr lang="en-US" altLang="zh-CN" sz="1800">
                <a:latin typeface="华文宋体" panose="02010600040101010101" charset="-122"/>
                <a:ea typeface="华文宋体" panose="02010600040101010101" charset="-122"/>
                <a:cs typeface="华文宋体" panose="02010600040101010101" charset="-122"/>
              </a:rPr>
              <a:t>:</a:t>
            </a:r>
            <a:endParaRPr lang="en-US" altLang="zh-CN" sz="1800">
              <a:latin typeface="华文宋体" panose="02010600040101010101" charset="-122"/>
              <a:ea typeface="华文宋体" panose="02010600040101010101" charset="-122"/>
              <a:cs typeface="华文宋体" panose="02010600040101010101" charset="-122"/>
            </a:endParaRPr>
          </a:p>
          <a:p>
            <a:pPr marL="0" indent="0">
              <a:buNone/>
            </a:pPr>
            <a:r>
              <a:rPr lang="zh-CN" altLang="en-US" sz="1800">
                <a:latin typeface="华文宋体" panose="02010600040101010101" charset="-122"/>
                <a:ea typeface="华文宋体" panose="02010600040101010101" charset="-122"/>
                <a:cs typeface="华文宋体" panose="02010600040101010101" charset="-122"/>
              </a:rPr>
              <a:t>使用递归求</a:t>
            </a:r>
            <a:r>
              <a:rPr lang="en-US" altLang="zh-CN" sz="1800">
                <a:latin typeface="华文宋体" panose="02010600040101010101" charset="-122"/>
                <a:ea typeface="华文宋体" panose="02010600040101010101" charset="-122"/>
                <a:cs typeface="华文宋体" panose="02010600040101010101" charset="-122"/>
              </a:rPr>
              <a:t>n</a:t>
            </a:r>
            <a:r>
              <a:rPr lang="zh-CN" altLang="en-US" sz="1800">
                <a:latin typeface="华文宋体" panose="02010600040101010101" charset="-122"/>
                <a:ea typeface="华文宋体" panose="02010600040101010101" charset="-122"/>
                <a:cs typeface="华文宋体" panose="02010600040101010101" charset="-122"/>
              </a:rPr>
              <a:t>的阶乘</a:t>
            </a:r>
            <a:endParaRPr lang="zh-CN" altLang="en-US" sz="1800">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递归练习</a:t>
            </a:r>
            <a:endParaRPr lang="zh-CN" altLang="en-US">
              <a:solidFill>
                <a:schemeClr val="accent1"/>
              </a:solidFill>
            </a:endParaRPr>
          </a:p>
        </p:txBody>
      </p:sp>
      <p:sp>
        <p:nvSpPr>
          <p:cNvPr id="3" name="内容占位符 2"/>
          <p:cNvSpPr>
            <a:spLocks noGrp="1"/>
          </p:cNvSpPr>
          <p:nvPr>
            <p:ph idx="1"/>
          </p:nvPr>
        </p:nvSpPr>
        <p:spPr>
          <a:xfrm>
            <a:off x="628650" y="1369219"/>
            <a:ext cx="7886700" cy="3263504"/>
          </a:xfrm>
        </p:spPr>
        <p:txBody>
          <a:bodyPr/>
          <a:p>
            <a:pPr marL="0" indent="0">
              <a:buNone/>
            </a:pPr>
            <a:r>
              <a:rPr lang="zh-CN" altLang="en-US" sz="1800">
                <a:latin typeface="华文宋体" panose="02010600040101010101" charset="-122"/>
                <a:ea typeface="华文宋体" panose="02010600040101010101" charset="-122"/>
                <a:cs typeface="华文宋体" panose="02010600040101010101" charset="-122"/>
              </a:rPr>
              <a:t>需求</a:t>
            </a:r>
            <a:r>
              <a:rPr lang="en-US" altLang="zh-CN" sz="1800">
                <a:latin typeface="华文宋体" panose="02010600040101010101" charset="-122"/>
                <a:ea typeface="华文宋体" panose="02010600040101010101" charset="-122"/>
                <a:cs typeface="华文宋体" panose="02010600040101010101" charset="-122"/>
              </a:rPr>
              <a:t>:</a:t>
            </a:r>
            <a:endParaRPr lang="en-US" altLang="zh-CN" sz="1800">
              <a:latin typeface="华文宋体" panose="02010600040101010101" charset="-122"/>
              <a:ea typeface="华文宋体" panose="02010600040101010101" charset="-122"/>
              <a:cs typeface="华文宋体" panose="02010600040101010101" charset="-122"/>
            </a:endParaRPr>
          </a:p>
          <a:p>
            <a:pPr marL="0" indent="0">
              <a:buNone/>
            </a:pPr>
            <a:r>
              <a:rPr lang="zh-CN" altLang="en-US" sz="1800">
                <a:latin typeface="华文宋体" panose="02010600040101010101" charset="-122"/>
                <a:ea typeface="华文宋体" panose="02010600040101010101" charset="-122"/>
                <a:cs typeface="华文宋体" panose="02010600040101010101" charset="-122"/>
              </a:rPr>
              <a:t>求第</a:t>
            </a:r>
            <a:r>
              <a:rPr lang="en-US" altLang="zh-CN" sz="1800">
                <a:latin typeface="华文宋体" panose="02010600040101010101" charset="-122"/>
                <a:ea typeface="华文宋体" panose="02010600040101010101" charset="-122"/>
                <a:cs typeface="华文宋体" panose="02010600040101010101" charset="-122"/>
              </a:rPr>
              <a:t>n</a:t>
            </a:r>
            <a:r>
              <a:rPr lang="zh-CN" altLang="en-US" sz="1800">
                <a:latin typeface="华文宋体" panose="02010600040101010101" charset="-122"/>
                <a:ea typeface="华文宋体" panose="02010600040101010101" charset="-122"/>
                <a:cs typeface="华文宋体" panose="02010600040101010101" charset="-122"/>
              </a:rPr>
              <a:t>个斐波那契数</a:t>
            </a:r>
            <a:endParaRPr lang="zh-CN" altLang="en-US" sz="1800">
              <a:latin typeface="华文宋体" panose="02010600040101010101" charset="-122"/>
              <a:ea typeface="华文宋体" panose="02010600040101010101" charset="-122"/>
              <a:cs typeface="华文宋体" panose="02010600040101010101" charset="-122"/>
            </a:endParaRPr>
          </a:p>
          <a:p>
            <a:pPr marL="0" indent="0">
              <a:buNone/>
            </a:pPr>
            <a:r>
              <a:rPr lang="en-US" altLang="zh-CN" sz="1800">
                <a:latin typeface="华文宋体" panose="02010600040101010101" charset="-122"/>
                <a:ea typeface="华文宋体" panose="02010600040101010101" charset="-122"/>
                <a:cs typeface="华文宋体" panose="02010600040101010101" charset="-122"/>
              </a:rPr>
              <a:t>1 1 2 3 5 8 13</a:t>
            </a:r>
            <a:endParaRPr lang="en-US" altLang="zh-CN" sz="1800">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1640" y="22113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966473" y="1636871"/>
            <a:ext cx="4319588"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lambda函数</a:t>
            </a:r>
            <a:endParaRPr lang="zh-CN" altLang="en-US" sz="1400" dirty="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sym typeface="+mn-ea"/>
              </a:rPr>
              <a:t> 高阶函数</a:t>
            </a:r>
            <a:endParaRPr lang="zh-CN" altLang="en-US" sz="1400" dirty="0">
              <a:solidFill>
                <a:srgbClr val="FF0000"/>
              </a:solidFill>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823654" y="1567551"/>
            <a:ext cx="3351530" cy="181483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掌握匿名函数的语法格式</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知道匿名函数和普通函数的区别</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知道匿名函数的使用场景</a:t>
            </a:r>
            <a:endParaRPr lang="zh-CN" altLang="en-US"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sym typeface="+mn-ea"/>
              </a:rPr>
              <a:t>了解</a:t>
            </a:r>
            <a:r>
              <a:rPr lang="en-US" altLang="zh-CN" sz="1400" dirty="0">
                <a:latin typeface="微软雅黑" panose="020B0503020204020204" pitchFamily="34" charset="-122"/>
                <a:ea typeface="微软雅黑" panose="020B0503020204020204" pitchFamily="34" charset="-122"/>
                <a:sym typeface="+mn-ea"/>
              </a:rPr>
              <a:t>map</a:t>
            </a:r>
            <a:r>
              <a:rPr lang="zh-CN" altLang="en-US" sz="1400" dirty="0">
                <a:latin typeface="微软雅黑" panose="020B0503020204020204" pitchFamily="34" charset="-122"/>
                <a:ea typeface="微软雅黑" panose="020B0503020204020204" pitchFamily="34" charset="-122"/>
                <a:sym typeface="+mn-ea"/>
              </a:rPr>
              <a:t>、</a:t>
            </a:r>
            <a:r>
              <a:rPr lang="en-US" altLang="zh-CN" sz="1400" dirty="0">
                <a:latin typeface="微软雅黑" panose="020B0503020204020204" pitchFamily="34" charset="-122"/>
                <a:ea typeface="微软雅黑" panose="020B0503020204020204" pitchFamily="34" charset="-122"/>
                <a:sym typeface="+mn-ea"/>
              </a:rPr>
              <a:t>filter</a:t>
            </a:r>
            <a:r>
              <a:rPr lang="zh-CN" altLang="en-US" sz="1400" dirty="0">
                <a:latin typeface="微软雅黑" panose="020B0503020204020204" pitchFamily="34" charset="-122"/>
                <a:ea typeface="微软雅黑" panose="020B0503020204020204" pitchFamily="34" charset="-122"/>
                <a:sym typeface="+mn-ea"/>
              </a:rPr>
              <a:t>、</a:t>
            </a:r>
            <a:r>
              <a:rPr lang="en-US" altLang="zh-CN" sz="1400" dirty="0">
                <a:latin typeface="微软雅黑" panose="020B0503020204020204" pitchFamily="34" charset="-122"/>
                <a:ea typeface="微软雅黑" panose="020B0503020204020204" pitchFamily="34" charset="-122"/>
                <a:sym typeface="+mn-ea"/>
              </a:rPr>
              <a:t>reduce</a:t>
            </a:r>
            <a:r>
              <a:rPr lang="zh-CN" altLang="en-US" sz="1400" dirty="0">
                <a:latin typeface="微软雅黑" panose="020B0503020204020204" pitchFamily="34" charset="-122"/>
                <a:ea typeface="微软雅黑" panose="020B0503020204020204" pitchFamily="34" charset="-122"/>
                <a:sym typeface="+mn-ea"/>
              </a:rPr>
              <a:t>函数的用法</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lambda</a:t>
            </a:r>
            <a:r>
              <a:rPr lang="zh-CN" altLang="en-US" sz="2000" b="1" dirty="0">
                <a:latin typeface="微软雅黑" panose="020B0503020204020204" pitchFamily="34" charset="-122"/>
                <a:ea typeface="微软雅黑" panose="020B0503020204020204" pitchFamily="34" charset="-122"/>
              </a:rPr>
              <a:t>函数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lambda</a:t>
            </a:r>
            <a:r>
              <a:rPr lang="zh-CN" altLang="en-US" sz="1200" dirty="0">
                <a:solidFill>
                  <a:srgbClr val="FF0000"/>
                </a:solidFill>
                <a:latin typeface="微软雅黑" panose="020B0503020204020204" pitchFamily="34" charset="-122"/>
                <a:ea typeface="微软雅黑" panose="020B0503020204020204" pitchFamily="34" charset="-122"/>
              </a:rPr>
              <a:t>基本语法格式</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lambda</a:t>
            </a:r>
            <a:r>
              <a:rPr lang="zh-CN" altLang="en-US" sz="1200" dirty="0">
                <a:latin typeface="微软雅黑" panose="020B0503020204020204" pitchFamily="34" charset="-122"/>
                <a:ea typeface="微软雅黑" panose="020B0503020204020204" pitchFamily="34" charset="-122"/>
              </a:rPr>
              <a:t>参数</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lambda</a:t>
            </a:r>
            <a:r>
              <a:rPr lang="zh-CN" altLang="en-US" sz="1200" dirty="0">
                <a:latin typeface="微软雅黑" panose="020B0503020204020204" pitchFamily="34" charset="-122"/>
                <a:ea typeface="微软雅黑" panose="020B0503020204020204" pitchFamily="34" charset="-122"/>
              </a:rPr>
              <a:t>应用</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649220" cy="521970"/>
          </a:xfrm>
          <a:prstGeom prst="rect">
            <a:avLst/>
          </a:prstGeom>
        </p:spPr>
        <p:txBody>
          <a:bodyPr wrap="none">
            <a:spAutoFit/>
          </a:bodyPr>
          <a:lstStyle/>
          <a:p>
            <a:pPr algn="l">
              <a:lnSpc>
                <a:spcPct val="20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掌握</a:t>
            </a:r>
            <a:r>
              <a:rPr lang="en-US" altLang="zh-CN" sz="1400" dirty="0">
                <a:latin typeface="微软雅黑" panose="020B0503020204020204" pitchFamily="34" charset="-122"/>
                <a:ea typeface="微软雅黑" panose="020B0503020204020204" pitchFamily="34" charset="-122"/>
              </a:rPr>
              <a:t>lambda</a:t>
            </a:r>
            <a:r>
              <a:rPr lang="zh-CN" altLang="en-US" sz="1400" dirty="0">
                <a:latin typeface="微软雅黑" panose="020B0503020204020204" pitchFamily="34" charset="-122"/>
                <a:ea typeface="微软雅黑" panose="020B0503020204020204" pitchFamily="34" charset="-122"/>
              </a:rPr>
              <a:t>的基本语法格式 </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占位符 1"/>
          <p:cNvSpPr txBox="1">
            <a:spLocks noChangeArrowheads="1"/>
          </p:cNvSpPr>
          <p:nvPr/>
        </p:nvSpPr>
        <p:spPr bwMode="auto">
          <a:xfrm>
            <a:off x="628650" y="-2730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a:t>
            </a:r>
            <a:r>
              <a:rPr lang="zh-CN" altLang="en-US" b="1" dirty="0">
                <a:solidFill>
                  <a:srgbClr val="404040"/>
                </a:solidFill>
                <a:latin typeface="微软雅黑" panose="020B0503020204020204" pitchFamily="34" charset="-122"/>
                <a:ea typeface="微软雅黑" panose="020B0503020204020204" pitchFamily="34" charset="-122"/>
              </a:rPr>
              <a:t> 了解</a:t>
            </a:r>
            <a:r>
              <a:rPr lang="en-US" altLang="zh-CN" b="1" dirty="0">
                <a:solidFill>
                  <a:srgbClr val="404040"/>
                </a:solidFill>
                <a:latin typeface="微软雅黑" panose="020B0503020204020204" pitchFamily="34" charset="-122"/>
                <a:ea typeface="微软雅黑" panose="020B0503020204020204" pitchFamily="34" charset="-122"/>
              </a:rPr>
              <a:t>lambda-</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1475656" y="1995686"/>
            <a:ext cx="6468194"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lambda</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是什么？</a:t>
            </a:r>
            <a:endPar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6" name="图片 5">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en-GB" b="1" dirty="0">
                <a:solidFill>
                  <a:srgbClr val="404040"/>
                </a:solidFill>
                <a:latin typeface="微软雅黑" panose="020B0503020204020204" pitchFamily="34" charset="-122"/>
                <a:ea typeface="微软雅黑" panose="020B0503020204020204" pitchFamily="34" charset="-122"/>
              </a:rPr>
              <a:t>9.3 </a:t>
            </a:r>
            <a:r>
              <a:rPr lang="zh-CN" altLang="en-US" b="1" dirty="0">
                <a:solidFill>
                  <a:srgbClr val="404040"/>
                </a:solidFill>
                <a:latin typeface="微软雅黑" panose="020B0503020204020204" pitchFamily="34" charset="-122"/>
                <a:ea typeface="微软雅黑" panose="020B0503020204020204" pitchFamily="34" charset="-122"/>
              </a:rPr>
              <a:t>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841315" y="2063050"/>
            <a:ext cx="6728356" cy="810260"/>
          </a:xfrm>
          <a:prstGeom prst="rect">
            <a:avLst/>
          </a:prstGeom>
        </p:spPr>
        <p:txBody>
          <a:bodyPr wrap="square">
            <a:spAutoFit/>
          </a:bodyPr>
          <a:lstStyle/>
          <a:p>
            <a:pPr marL="228600" indent="-228600">
              <a:lnSpc>
                <a:spcPct val="130000"/>
              </a:lnSpc>
              <a:buFont typeface="+mj-ea"/>
              <a:buAutoNum type="circleNumDbPlain"/>
            </a:pPr>
            <a:r>
              <a:rPr lang="zh-CN" altLang="en-US" sz="1200" dirty="0">
                <a:solidFill>
                  <a:srgbClr val="FF0000"/>
                </a:solidFill>
                <a:latin typeface="微软雅黑" panose="020B0503020204020204" pitchFamily="34" charset="-122"/>
                <a:ea typeface="微软雅黑" panose="020B0503020204020204" pitchFamily="34" charset="-122"/>
              </a:rPr>
              <a:t>1. 显示功能界⾯</a:t>
            </a:r>
            <a:endParaRPr lang="zh-CN" altLang="en-US" sz="1200" dirty="0">
              <a:solidFill>
                <a:srgbClr val="FF0000"/>
              </a:solidFill>
              <a:latin typeface="微软雅黑" panose="020B0503020204020204" pitchFamily="34" charset="-122"/>
              <a:ea typeface="微软雅黑" panose="020B0503020204020204" pitchFamily="34" charset="-122"/>
            </a:endParaRPr>
          </a:p>
          <a:p>
            <a:pPr marL="228600" indent="-228600">
              <a:lnSpc>
                <a:spcPct val="130000"/>
              </a:lnSpc>
              <a:buFont typeface="+mj-ea"/>
              <a:buAutoNum type="circleNumDbPlain"/>
            </a:pPr>
            <a:r>
              <a:rPr lang="zh-CN" altLang="en-US" sz="1200" dirty="0">
                <a:solidFill>
                  <a:srgbClr val="FF0000"/>
                </a:solidFill>
                <a:latin typeface="微软雅黑" panose="020B0503020204020204" pitchFamily="34" charset="-122"/>
                <a:ea typeface="微软雅黑" panose="020B0503020204020204" pitchFamily="34" charset="-122"/>
              </a:rPr>
              <a:t>2. ⽤户输⼊功能序号</a:t>
            </a:r>
            <a:endParaRPr lang="zh-CN" altLang="en-US" sz="1200" dirty="0">
              <a:solidFill>
                <a:srgbClr val="FF0000"/>
              </a:solidFill>
              <a:latin typeface="微软雅黑" panose="020B0503020204020204" pitchFamily="34" charset="-122"/>
              <a:ea typeface="微软雅黑" panose="020B0503020204020204" pitchFamily="34" charset="-122"/>
            </a:endParaRPr>
          </a:p>
          <a:p>
            <a:pPr marL="228600" indent="-228600">
              <a:lnSpc>
                <a:spcPct val="130000"/>
              </a:lnSpc>
              <a:buFont typeface="+mj-ea"/>
              <a:buAutoNum type="circleNumDbPlain"/>
            </a:pPr>
            <a:r>
              <a:rPr lang="zh-CN" altLang="en-US" sz="1200" dirty="0">
                <a:solidFill>
                  <a:srgbClr val="FF0000"/>
                </a:solidFill>
                <a:latin typeface="微软雅黑" panose="020B0503020204020204" pitchFamily="34" charset="-122"/>
                <a:ea typeface="微软雅黑" panose="020B0503020204020204" pitchFamily="34" charset="-122"/>
              </a:rPr>
              <a:t>3. 根据⽤户输⼊的功能序号，执⾏不同的功能(函数)</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673768"/>
            <a:ext cx="1783080" cy="306705"/>
          </a:xfrm>
          <a:prstGeom prst="rect">
            <a:avLst/>
          </a:prstGeom>
          <a:noFill/>
        </p:spPr>
        <p:txBody>
          <a:bodyPr wrap="none" rtlCol="0">
            <a:spAutoFit/>
          </a:bodyPr>
          <a:lstStyle/>
          <a:p>
            <a:pPr algn="l" fontAlgn="auto">
              <a:spcBef>
                <a:spcPts val="0"/>
              </a:spcBef>
              <a:spcAft>
                <a:spcPts val="0"/>
              </a:spcAft>
            </a:pPr>
            <a:r>
              <a:rPr kumimoji="1" lang="zh-CN" sz="1400" b="1" dirty="0">
                <a:solidFill>
                  <a:schemeClr val="tx1"/>
                </a:solidFill>
                <a:latin typeface="微软雅黑" panose="020B0503020204020204" pitchFamily="34" charset="-122"/>
                <a:ea typeface="微软雅黑" panose="020B0503020204020204" pitchFamily="34" charset="-122"/>
                <a:sym typeface="+mn-ea"/>
              </a:rPr>
              <a:t>搭建系统的三大步骤</a:t>
            </a:r>
            <a:endParaRPr kumimoji="1" lang="zh-CN" altLang="en-US" sz="1400" b="1"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1.2</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831651" y="2646556"/>
            <a:ext cx="6728356" cy="570865"/>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lambda</a:t>
            </a:r>
            <a:r>
              <a:rPr lang="zh-CN" altLang="en-US" sz="1200" dirty="0">
                <a:latin typeface="微软雅黑" panose="020B0503020204020204" pitchFamily="34" charset="-122"/>
                <a:ea typeface="微软雅黑" panose="020B0503020204020204" pitchFamily="34" charset="-122"/>
              </a:rPr>
              <a:t>函数应用场景是什么？</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1375" y="1883318"/>
            <a:ext cx="12077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函数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1.3</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258744" y="2535431"/>
            <a:ext cx="6728356" cy="129032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lambda</a:t>
            </a:r>
            <a:r>
              <a:rPr lang="zh-CN" altLang="en-US" sz="1200" dirty="0">
                <a:latin typeface="微软雅黑" panose="020B0503020204020204" pitchFamily="34" charset="-122"/>
                <a:ea typeface="微软雅黑" panose="020B0503020204020204" pitchFamily="34" charset="-122"/>
              </a:rPr>
              <a:t>函数的应该场景是什么？</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lambda</a:t>
            </a:r>
            <a:r>
              <a:rPr lang="zh-CN" altLang="en-US" sz="1200" dirty="0">
                <a:latin typeface="微软雅黑" panose="020B0503020204020204" pitchFamily="34" charset="-122"/>
                <a:ea typeface="微软雅黑" panose="020B0503020204020204" pitchFamily="34" charset="-122"/>
              </a:rPr>
              <a:t>函数适用于代码需要简化的地方。</a:t>
            </a: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1375" y="1857918"/>
            <a:ext cx="12077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函数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占位符 1"/>
          <p:cNvSpPr txBox="1">
            <a:spLocks noChangeArrowheads="1"/>
          </p:cNvSpPr>
          <p:nvPr/>
        </p:nvSpPr>
        <p:spPr bwMode="auto">
          <a:xfrm>
            <a:off x="628650" y="-2730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6"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1.4</a:t>
            </a:r>
            <a:r>
              <a:rPr lang="zh-CN" altLang="en-US" b="1" dirty="0">
                <a:solidFill>
                  <a:srgbClr val="404040"/>
                </a:solidFill>
                <a:latin typeface="微软雅黑" panose="020B0503020204020204" pitchFamily="34" charset="-122"/>
                <a:ea typeface="微软雅黑" panose="020B0503020204020204" pitchFamily="34" charset="-122"/>
              </a:rPr>
              <a:t> </a:t>
            </a:r>
            <a:r>
              <a:rPr lang="en-US" altLang="zh-CN" b="1" dirty="0">
                <a:solidFill>
                  <a:srgbClr val="404040"/>
                </a:solidFill>
                <a:latin typeface="微软雅黑" panose="020B0503020204020204" pitchFamily="34" charset="-122"/>
                <a:ea typeface="微软雅黑" panose="020B0503020204020204" pitchFamily="34" charset="-122"/>
              </a:rPr>
              <a:t>lambda</a:t>
            </a:r>
            <a:r>
              <a:rPr lang="zh-CN" altLang="en-US" b="1" dirty="0">
                <a:solidFill>
                  <a:srgbClr val="404040"/>
                </a:solidFill>
                <a:latin typeface="微软雅黑" panose="020B0503020204020204" pitchFamily="34" charset="-122"/>
                <a:ea typeface="微软雅黑" panose="020B0503020204020204" pitchFamily="34" charset="-122"/>
              </a:rPr>
              <a:t>体验</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矩形 7"/>
          <p:cNvSpPr/>
          <p:nvPr/>
        </p:nvSpPr>
        <p:spPr>
          <a:xfrm>
            <a:off x="1475656" y="1995686"/>
            <a:ext cx="6468194" cy="1322070"/>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lambda</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的语法格式是什么样的？</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9" name="图片 8">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1.5</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831651" y="2646556"/>
            <a:ext cx="6728356" cy="105029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将一个</a:t>
            </a:r>
            <a:r>
              <a:rPr lang="en-US" altLang="zh-CN" sz="1200" dirty="0">
                <a:latin typeface="微软雅黑" panose="020B0503020204020204" pitchFamily="34" charset="-122"/>
                <a:ea typeface="微软雅黑" panose="020B0503020204020204" pitchFamily="34" charset="-122"/>
              </a:rPr>
              <a:t>lambda</a:t>
            </a:r>
            <a:r>
              <a:rPr lang="zh-CN" altLang="en-US" sz="1200" dirty="0">
                <a:latin typeface="微软雅黑" panose="020B0503020204020204" pitchFamily="34" charset="-122"/>
                <a:ea typeface="微软雅黑" panose="020B0503020204020204" pitchFamily="34" charset="-122"/>
              </a:rPr>
              <a:t>函数赋值给一个变量后，这个变量中保存的是什么？</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如何得到</a:t>
            </a:r>
            <a:r>
              <a:rPr lang="en-US" altLang="zh-CN" sz="1200" dirty="0">
                <a:latin typeface="微软雅黑" panose="020B0503020204020204" pitchFamily="34" charset="-122"/>
                <a:ea typeface="微软雅黑" panose="020B0503020204020204" pitchFamily="34" charset="-122"/>
              </a:rPr>
              <a:t>lambda</a:t>
            </a:r>
            <a:r>
              <a:rPr lang="zh-CN" altLang="en-US" sz="1200" dirty="0">
                <a:latin typeface="微软雅黑" panose="020B0503020204020204" pitchFamily="34" charset="-122"/>
                <a:ea typeface="微软雅黑" panose="020B0503020204020204" pitchFamily="34" charset="-122"/>
              </a:rPr>
              <a:t>函数的返回值？</a:t>
            </a:r>
            <a:endParaRPr lang="zh-CN" altLang="en-US" sz="12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883318"/>
            <a:ext cx="12077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函数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52843"/>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1.6 </a:t>
            </a:r>
            <a:r>
              <a:rPr lang="zh-CN" altLang="en-US" b="1" dirty="0">
                <a:solidFill>
                  <a:srgbClr val="404040"/>
                </a:solidFill>
                <a:latin typeface="微软雅黑" panose="020B0503020204020204" pitchFamily="34" charset="-122"/>
                <a:ea typeface="微软雅黑" panose="020B0503020204020204" pitchFamily="34" charset="-122"/>
              </a:rPr>
              <a:t>答案解析 </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57051" y="2441451"/>
            <a:ext cx="6728356" cy="2009775"/>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将一个</a:t>
            </a:r>
            <a:r>
              <a:rPr lang="en-US" altLang="zh-CN" sz="1200" dirty="0">
                <a:latin typeface="微软雅黑" panose="020B0503020204020204" pitchFamily="34" charset="-122"/>
                <a:ea typeface="微软雅黑" panose="020B0503020204020204" pitchFamily="34" charset="-122"/>
              </a:rPr>
              <a:t>lambda</a:t>
            </a:r>
            <a:r>
              <a:rPr lang="zh-CN" altLang="en-US" sz="1200" dirty="0">
                <a:latin typeface="微软雅黑" panose="020B0503020204020204" pitchFamily="34" charset="-122"/>
                <a:ea typeface="微软雅黑" panose="020B0503020204020204" pitchFamily="34" charset="-122"/>
              </a:rPr>
              <a:t>函数赋值给一个变量后，这个变量中保存的是什么？</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solidFill>
                  <a:srgbClr val="FF0000"/>
                </a:solidFill>
                <a:latin typeface="微软雅黑" panose="020B0503020204020204" pitchFamily="34" charset="-122"/>
                <a:ea typeface="微软雅黑" panose="020B0503020204020204" pitchFamily="34" charset="-122"/>
              </a:rPr>
              <a:t>变量中保存的是</a:t>
            </a:r>
            <a:r>
              <a:rPr lang="en-US" altLang="zh-CN" sz="1200" dirty="0">
                <a:solidFill>
                  <a:srgbClr val="FF0000"/>
                </a:solidFill>
                <a:latin typeface="微软雅黑" panose="020B0503020204020204" pitchFamily="34" charset="-122"/>
                <a:ea typeface="微软雅黑" panose="020B0503020204020204" pitchFamily="34" charset="-122"/>
              </a:rPr>
              <a:t>lambda</a:t>
            </a:r>
            <a:r>
              <a:rPr lang="zh-CN" altLang="en-US" sz="1200" dirty="0">
                <a:solidFill>
                  <a:srgbClr val="FF0000"/>
                </a:solidFill>
                <a:latin typeface="微软雅黑" panose="020B0503020204020204" pitchFamily="34" charset="-122"/>
                <a:ea typeface="微软雅黑" panose="020B0503020204020204" pitchFamily="34" charset="-122"/>
              </a:rPr>
              <a:t>的内存地址</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如何得到</a:t>
            </a:r>
            <a:r>
              <a:rPr lang="en-US" altLang="zh-CN" sz="1200" dirty="0">
                <a:latin typeface="微软雅黑" panose="020B0503020204020204" pitchFamily="34" charset="-122"/>
                <a:ea typeface="微软雅黑" panose="020B0503020204020204" pitchFamily="34" charset="-122"/>
              </a:rPr>
              <a:t>lambda</a:t>
            </a:r>
            <a:r>
              <a:rPr lang="zh-CN" altLang="en-US" sz="1200" dirty="0">
                <a:latin typeface="微软雅黑" panose="020B0503020204020204" pitchFamily="34" charset="-122"/>
                <a:ea typeface="微软雅黑" panose="020B0503020204020204" pitchFamily="34" charset="-122"/>
              </a:rPr>
              <a:t>函数的返回值？</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solidFill>
                  <a:srgbClr val="FF0000"/>
                </a:solidFill>
                <a:latin typeface="微软雅黑" panose="020B0503020204020204" pitchFamily="34" charset="-122"/>
                <a:ea typeface="微软雅黑" panose="020B0503020204020204" pitchFamily="34" charset="-122"/>
              </a:rPr>
              <a:t>		</a:t>
            </a:r>
            <a:r>
              <a:rPr lang="zh-CN" altLang="en-US" sz="1200" dirty="0">
                <a:solidFill>
                  <a:srgbClr val="FF0000"/>
                </a:solidFill>
                <a:latin typeface="微软雅黑" panose="020B0503020204020204" pitchFamily="34" charset="-122"/>
                <a:ea typeface="微软雅黑" panose="020B0503020204020204" pitchFamily="34" charset="-122"/>
              </a:rPr>
              <a:t>保存</a:t>
            </a:r>
            <a:r>
              <a:rPr lang="en-US" altLang="zh-CN" sz="1200" dirty="0">
                <a:solidFill>
                  <a:srgbClr val="FF0000"/>
                </a:solidFill>
                <a:latin typeface="微软雅黑" panose="020B0503020204020204" pitchFamily="34" charset="-122"/>
                <a:ea typeface="微软雅黑" panose="020B0503020204020204" pitchFamily="34" charset="-122"/>
              </a:rPr>
              <a:t>lambda</a:t>
            </a:r>
            <a:r>
              <a:rPr lang="zh-CN" altLang="en-US" sz="1200" dirty="0">
                <a:solidFill>
                  <a:srgbClr val="FF0000"/>
                </a:solidFill>
                <a:latin typeface="微软雅黑" panose="020B0503020204020204" pitchFamily="34" charset="-122"/>
                <a:ea typeface="微软雅黑" panose="020B0503020204020204" pitchFamily="34" charset="-122"/>
              </a:rPr>
              <a:t>的变量后加（），就可以得到  例如：</a:t>
            </a:r>
            <a:r>
              <a:rPr lang="en-US" altLang="zh-CN" sz="1200" dirty="0">
                <a:solidFill>
                  <a:srgbClr val="FF0000"/>
                </a:solidFill>
                <a:latin typeface="微软雅黑" panose="020B0503020204020204" pitchFamily="34" charset="-122"/>
                <a:ea typeface="微软雅黑" panose="020B0503020204020204" pitchFamily="34" charset="-122"/>
              </a:rPr>
              <a:t>func</a:t>
            </a:r>
            <a:r>
              <a:rPr lang="zh-CN" altLang="en-US" sz="1200" dirty="0">
                <a:solidFill>
                  <a:srgbClr val="FF0000"/>
                </a:solidFill>
                <a:latin typeface="微软雅黑" panose="020B0503020204020204" pitchFamily="34" charset="-122"/>
                <a:ea typeface="微软雅黑" panose="020B0503020204020204" pitchFamily="34" charset="-122"/>
              </a:rPr>
              <a:t>中保存</a:t>
            </a:r>
            <a:r>
              <a:rPr lang="en-US" altLang="zh-CN" sz="1200" dirty="0">
                <a:solidFill>
                  <a:srgbClr val="FF0000"/>
                </a:solidFill>
                <a:latin typeface="微软雅黑" panose="020B0503020204020204" pitchFamily="34" charset="-122"/>
                <a:ea typeface="微软雅黑" panose="020B0503020204020204" pitchFamily="34" charset="-122"/>
              </a:rPr>
              <a:t>lambda</a:t>
            </a:r>
            <a:r>
              <a:rPr lang="zh-CN" altLang="en-US" sz="1200" dirty="0">
                <a:solidFill>
                  <a:srgbClr val="FF0000"/>
                </a:solidFill>
                <a:latin typeface="微软雅黑" panose="020B0503020204020204" pitchFamily="34" charset="-122"/>
                <a:ea typeface="微软雅黑" panose="020B0503020204020204" pitchFamily="34" charset="-122"/>
              </a:rPr>
              <a:t>的内存地址，那么可以使用 </a:t>
            </a:r>
            <a:r>
              <a:rPr lang="en-US" altLang="zh-CN" sz="1200" dirty="0">
                <a:solidFill>
                  <a:srgbClr val="FF0000"/>
                </a:solidFill>
                <a:latin typeface="微软雅黑" panose="020B0503020204020204" pitchFamily="34" charset="-122"/>
                <a:ea typeface="微软雅黑" panose="020B0503020204020204" pitchFamily="34" charset="-122"/>
              </a:rPr>
              <a:t>func( )</a:t>
            </a:r>
            <a:r>
              <a:rPr lang="zh-CN" altLang="en-US" sz="1200" dirty="0">
                <a:solidFill>
                  <a:srgbClr val="FF0000"/>
                </a:solidFill>
                <a:latin typeface="微软雅黑" panose="020B0503020204020204" pitchFamily="34" charset="-122"/>
                <a:ea typeface="微软雅黑" panose="020B0503020204020204" pitchFamily="34" charset="-122"/>
              </a:rPr>
              <a:t>得到</a:t>
            </a:r>
            <a:r>
              <a:rPr lang="en-US" altLang="zh-CN" sz="1200" dirty="0">
                <a:solidFill>
                  <a:srgbClr val="FF0000"/>
                </a:solidFill>
                <a:latin typeface="微软雅黑" panose="020B0503020204020204" pitchFamily="34" charset="-122"/>
                <a:ea typeface="微软雅黑" panose="020B0503020204020204" pitchFamily="34" charset="-122"/>
              </a:rPr>
              <a:t>lambda</a:t>
            </a:r>
            <a:r>
              <a:rPr lang="zh-CN" altLang="en-US" sz="1200" dirty="0">
                <a:solidFill>
                  <a:srgbClr val="FF0000"/>
                </a:solidFill>
                <a:latin typeface="微软雅黑" panose="020B0503020204020204" pitchFamily="34" charset="-122"/>
                <a:ea typeface="微软雅黑" panose="020B0503020204020204" pitchFamily="34" charset="-122"/>
              </a:rPr>
              <a:t>的返回值</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12077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函数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5916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1.8</a:t>
            </a:r>
            <a:r>
              <a:rPr lang="zh-CN" altLang="en-US" b="1" dirty="0">
                <a:solidFill>
                  <a:srgbClr val="404040"/>
                </a:solidFill>
                <a:latin typeface="微软雅黑" panose="020B0503020204020204" pitchFamily="34" charset="-122"/>
                <a:ea typeface="微软雅黑" panose="020B0503020204020204" pitchFamily="34" charset="-122"/>
              </a:rPr>
              <a:t> </a:t>
            </a:r>
            <a:r>
              <a:rPr lang="en-US" altLang="zh-CN" b="1" dirty="0">
                <a:solidFill>
                  <a:srgbClr val="404040"/>
                </a:solidFill>
                <a:latin typeface="微软雅黑" panose="020B0503020204020204" pitchFamily="34" charset="-122"/>
                <a:ea typeface="微软雅黑" panose="020B0503020204020204" pitchFamily="34" charset="-122"/>
              </a:rPr>
              <a:t>lambda</a:t>
            </a:r>
            <a:r>
              <a:rPr lang="zh-CN" altLang="en-US" b="1" dirty="0">
                <a:solidFill>
                  <a:srgbClr val="404040"/>
                </a:solidFill>
                <a:latin typeface="微软雅黑" panose="020B0503020204020204" pitchFamily="34" charset="-122"/>
                <a:ea typeface="微软雅黑" panose="020B0503020204020204" pitchFamily="34" charset="-122"/>
              </a:rPr>
              <a:t>计算两个数字累加</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403350" y="2211705"/>
            <a:ext cx="7044690" cy="1322070"/>
          </a:xfrm>
          <a:prstGeom prst="rect">
            <a:avLst/>
          </a:prstGeom>
          <a:noFill/>
        </p:spPr>
        <p:txBody>
          <a:bodyPr wrap="square" lIns="91440" tIns="45720" rIns="91440" bIns="45720">
            <a:spAutoFit/>
          </a:bodyPr>
          <a:lstStyle/>
          <a:p>
            <a:pPr algn="ctr"/>
            <a:r>
              <a:rPr lang="en-US" alt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lambda</a:t>
            </a:r>
            <a:r>
              <a:rPr lang="zh-CN" altLang="en-US"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如何对两个参数进行相加</a:t>
            </a:r>
            <a:r>
              <a:rPr 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2" name="图片 1">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 lambda</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2.2</a:t>
            </a:r>
            <a:r>
              <a:rPr lang="zh-CN" altLang="en-US" b="1" dirty="0">
                <a:solidFill>
                  <a:srgbClr val="404040"/>
                </a:solidFill>
                <a:latin typeface="微软雅黑" panose="020B0503020204020204" pitchFamily="34" charset="-122"/>
                <a:ea typeface="微软雅黑" panose="020B0503020204020204" pitchFamily="34" charset="-122"/>
              </a:rPr>
              <a:t> 语法详解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28096" y="2355726"/>
            <a:ext cx="6728356" cy="570865"/>
          </a:xfrm>
          <a:prstGeom prst="rect">
            <a:avLst/>
          </a:prstGeom>
        </p:spPr>
        <p:txBody>
          <a:bodyPr wrap="square">
            <a:spAutoFit/>
          </a:bodyPr>
          <a:lstStyle/>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pic>
        <p:nvPicPr>
          <p:cNvPr id="4" name="图片 3" descr="EM截图_201992719244"/>
          <p:cNvPicPr>
            <a:picLocks noChangeAspect="1"/>
          </p:cNvPicPr>
          <p:nvPr/>
        </p:nvPicPr>
        <p:blipFill>
          <a:blip r:embed="rId1"/>
          <a:stretch>
            <a:fillRect/>
          </a:stretch>
        </p:blipFill>
        <p:spPr>
          <a:xfrm>
            <a:off x="2291715" y="2095500"/>
            <a:ext cx="4800600" cy="168592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2"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lambda</a:t>
            </a:r>
            <a:r>
              <a:rPr lang="zh-CN" altLang="en-US" sz="2000" b="1" dirty="0">
                <a:latin typeface="微软雅黑" panose="020B0503020204020204" pitchFamily="34" charset="-122"/>
                <a:ea typeface="微软雅黑" panose="020B0503020204020204" pitchFamily="34" charset="-122"/>
              </a:rPr>
              <a:t>函数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lambda</a:t>
            </a:r>
            <a:r>
              <a:rPr lang="zh-CN" altLang="en-US" sz="1200" dirty="0">
                <a:solidFill>
                  <a:schemeClr val="tx1"/>
                </a:solidFill>
                <a:latin typeface="微软雅黑" panose="020B0503020204020204" pitchFamily="34" charset="-122"/>
                <a:ea typeface="微软雅黑" panose="020B0503020204020204" pitchFamily="34" charset="-122"/>
              </a:rPr>
              <a:t>基本语法格式</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lambda</a:t>
            </a:r>
            <a:r>
              <a:rPr lang="zh-CN" altLang="en-US" sz="1200" dirty="0">
                <a:solidFill>
                  <a:srgbClr val="FF0000"/>
                </a:solidFill>
                <a:latin typeface="微软雅黑" panose="020B0503020204020204" pitchFamily="34" charset="-122"/>
                <a:ea typeface="微软雅黑" panose="020B0503020204020204" pitchFamily="34" charset="-122"/>
              </a:rPr>
              <a:t>参数</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rPr>
              <a:t>lambda</a:t>
            </a:r>
            <a:r>
              <a:rPr lang="zh-CN" altLang="en-US" sz="1200" dirty="0">
                <a:latin typeface="微软雅黑" panose="020B0503020204020204" pitchFamily="34" charset="-122"/>
                <a:ea typeface="微软雅黑" panose="020B0503020204020204" pitchFamily="34" charset="-122"/>
              </a:rPr>
              <a:t>应用</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649220" cy="521970"/>
          </a:xfrm>
          <a:prstGeom prst="rect">
            <a:avLst/>
          </a:prstGeom>
        </p:spPr>
        <p:txBody>
          <a:bodyPr wrap="none">
            <a:spAutoFit/>
          </a:bodyPr>
          <a:lstStyle/>
          <a:p>
            <a:pPr algn="l">
              <a:lnSpc>
                <a:spcPct val="20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掌握</a:t>
            </a:r>
            <a:r>
              <a:rPr lang="en-US" altLang="zh-CN" sz="1400" dirty="0">
                <a:latin typeface="微软雅黑" panose="020B0503020204020204" pitchFamily="34" charset="-122"/>
                <a:ea typeface="微软雅黑" panose="020B0503020204020204" pitchFamily="34" charset="-122"/>
              </a:rPr>
              <a:t>lambda</a:t>
            </a:r>
            <a:r>
              <a:rPr lang="zh-CN" altLang="en-US" sz="1400" dirty="0">
                <a:latin typeface="微软雅黑" panose="020B0503020204020204" pitchFamily="34" charset="-122"/>
                <a:ea typeface="微软雅黑" panose="020B0503020204020204" pitchFamily="34" charset="-122"/>
              </a:rPr>
              <a:t>的传参以及使用 </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占位符 1"/>
          <p:cNvSpPr txBox="1">
            <a:spLocks noChangeArrowheads="1"/>
          </p:cNvSpPr>
          <p:nvPr/>
        </p:nvSpPr>
        <p:spPr bwMode="auto">
          <a:xfrm>
            <a:off x="628650" y="-2730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 name="TextBox 6"/>
          <p:cNvSpPr txBox="1">
            <a:spLocks noChangeArrowheads="1"/>
          </p:cNvSpPr>
          <p:nvPr/>
        </p:nvSpPr>
        <p:spPr bwMode="auto">
          <a:xfrm>
            <a:off x="841375" y="1132205"/>
            <a:ext cx="39763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a:t>
            </a:r>
            <a:r>
              <a:rPr lang="zh-CN" altLang="en-US" b="1" dirty="0">
                <a:solidFill>
                  <a:srgbClr val="404040"/>
                </a:solidFill>
                <a:latin typeface="微软雅黑" panose="020B0503020204020204" pitchFamily="34" charset="-122"/>
                <a:ea typeface="微软雅黑" panose="020B0503020204020204" pitchFamily="34" charset="-122"/>
              </a:rPr>
              <a:t> </a:t>
            </a:r>
            <a:r>
              <a:rPr lang="en-US" altLang="zh-CN" b="1" dirty="0">
                <a:solidFill>
                  <a:srgbClr val="404040"/>
                </a:solidFill>
                <a:latin typeface="微软雅黑" panose="020B0503020204020204" pitchFamily="34" charset="-122"/>
                <a:ea typeface="微软雅黑" panose="020B0503020204020204" pitchFamily="34" charset="-122"/>
              </a:rPr>
              <a:t>lambda</a:t>
            </a:r>
            <a:r>
              <a:rPr lang="zh-CN" altLang="en-US" b="1" dirty="0">
                <a:solidFill>
                  <a:srgbClr val="404040"/>
                </a:solidFill>
                <a:latin typeface="微软雅黑" panose="020B0503020204020204" pitchFamily="34" charset="-122"/>
                <a:ea typeface="微软雅黑" panose="020B0503020204020204" pitchFamily="34" charset="-122"/>
              </a:rPr>
              <a:t>参数之无参数</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1475656" y="1995686"/>
            <a:ext cx="6468194"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lambda</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可以不传参吗？</a:t>
            </a:r>
            <a:endPar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6" name="图片 5">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493145" y="1682513"/>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学员管理系统</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系统简介和步骤分析</a:t>
            </a:r>
            <a:endParaRPr lang="zh-CN"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sz="1200" dirty="0">
                <a:solidFill>
                  <a:srgbClr val="FF0000"/>
                </a:solidFill>
                <a:latin typeface="微软雅黑" panose="020B0503020204020204" pitchFamily="34" charset="-122"/>
                <a:ea typeface="微软雅黑" panose="020B0503020204020204" pitchFamily="34" charset="-122"/>
              </a:rPr>
              <a:t>搭建系统框架</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sym typeface="+mn-ea"/>
              </a:rPr>
              <a:t>定义不同功能函数</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2.2</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831651" y="2646556"/>
            <a:ext cx="6728356" cy="81026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函数的参数有</a:t>
            </a:r>
            <a:r>
              <a:rPr lang="en-US" altLang="zh-CN" sz="1200" dirty="0">
                <a:latin typeface="微软雅黑" panose="020B0503020204020204" pitchFamily="34" charset="-122"/>
                <a:ea typeface="微软雅黑" panose="020B0503020204020204" pitchFamily="34" charset="-122"/>
              </a:rPr>
              <a:t>______</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_______</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________</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_________</a:t>
            </a:r>
            <a:r>
              <a:rPr lang="zh-CN" altLang="en-US" sz="1200" dirty="0">
                <a:latin typeface="微软雅黑" panose="020B0503020204020204" pitchFamily="34" charset="-122"/>
                <a:ea typeface="微软雅黑" panose="020B0503020204020204" pitchFamily="34" charset="-122"/>
              </a:rPr>
              <a:t>四种类型</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这些类型 </a:t>
            </a:r>
            <a:r>
              <a:rPr lang="en-US" altLang="zh-CN" sz="1200" dirty="0">
                <a:latin typeface="微软雅黑" panose="020B0503020204020204" pitchFamily="34" charset="-122"/>
                <a:ea typeface="微软雅黑" panose="020B0503020204020204" pitchFamily="34" charset="-122"/>
              </a:rPr>
              <a:t>lambda</a:t>
            </a:r>
            <a:r>
              <a:rPr lang="zh-CN" altLang="en-US" sz="1200" dirty="0">
                <a:latin typeface="微软雅黑" panose="020B0503020204020204" pitchFamily="34" charset="-122"/>
                <a:ea typeface="微软雅黑" panose="020B0503020204020204" pitchFamily="34" charset="-122"/>
              </a:rPr>
              <a:t>都可以使用吗？</a:t>
            </a:r>
            <a:endParaRPr lang="zh-CN" altLang="en-US" sz="1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41375" y="1883318"/>
            <a:ext cx="12077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参数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2.3</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0" name="矩形 9"/>
          <p:cNvSpPr/>
          <p:nvPr/>
        </p:nvSpPr>
        <p:spPr>
          <a:xfrm>
            <a:off x="1831651" y="2646556"/>
            <a:ext cx="6728356" cy="129032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函数的参数有</a:t>
            </a:r>
            <a:r>
              <a:rPr lang="zh-CN" altLang="en-US" sz="1200" dirty="0">
                <a:solidFill>
                  <a:srgbClr val="FF0000"/>
                </a:solidFill>
                <a:latin typeface="微软雅黑" panose="020B0503020204020204" pitchFamily="34" charset="-122"/>
                <a:ea typeface="微软雅黑" panose="020B0503020204020204" pitchFamily="34" charset="-122"/>
              </a:rPr>
              <a:t>无参数、普通参数、默认参数、不定长参数</a:t>
            </a:r>
            <a:r>
              <a:rPr lang="zh-CN" altLang="en-US" sz="1200" dirty="0">
                <a:latin typeface="微软雅黑" panose="020B0503020204020204" pitchFamily="34" charset="-122"/>
                <a:ea typeface="微软雅黑" panose="020B0503020204020204" pitchFamily="34" charset="-122"/>
              </a:rPr>
              <a:t>四种类型</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这些类型 </a:t>
            </a:r>
            <a:r>
              <a:rPr lang="en-US" altLang="zh-CN" sz="1200" dirty="0">
                <a:latin typeface="微软雅黑" panose="020B0503020204020204" pitchFamily="34" charset="-122"/>
                <a:ea typeface="微软雅黑" panose="020B0503020204020204" pitchFamily="34" charset="-122"/>
              </a:rPr>
              <a:t>lambda</a:t>
            </a:r>
            <a:r>
              <a:rPr lang="zh-CN" altLang="en-US" sz="1200" dirty="0">
                <a:latin typeface="微软雅黑" panose="020B0503020204020204" pitchFamily="34" charset="-122"/>
                <a:ea typeface="微软雅黑" panose="020B0503020204020204" pitchFamily="34" charset="-122"/>
              </a:rPr>
              <a:t>都可以使用吗？</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en-US" altLang="zh-CN" sz="1200" dirty="0">
                <a:solidFill>
                  <a:srgbClr val="FF0000"/>
                </a:solidFill>
                <a:latin typeface="微软雅黑" panose="020B0503020204020204" pitchFamily="34" charset="-122"/>
                <a:ea typeface="微软雅黑" panose="020B0503020204020204" pitchFamily="34" charset="-122"/>
              </a:rPr>
              <a:t>	lambda</a:t>
            </a:r>
            <a:r>
              <a:rPr lang="zh-CN" altLang="en-US" sz="1200" dirty="0">
                <a:solidFill>
                  <a:srgbClr val="FF0000"/>
                </a:solidFill>
                <a:latin typeface="微软雅黑" panose="020B0503020204020204" pitchFamily="34" charset="-122"/>
                <a:ea typeface="微软雅黑" panose="020B0503020204020204" pitchFamily="34" charset="-122"/>
              </a:rPr>
              <a:t>函数可以使用这些参数的类型</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1375" y="1883318"/>
            <a:ext cx="12077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参数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占位符 1"/>
          <p:cNvSpPr txBox="1">
            <a:spLocks noChangeArrowheads="1"/>
          </p:cNvSpPr>
          <p:nvPr/>
        </p:nvSpPr>
        <p:spPr bwMode="auto">
          <a:xfrm>
            <a:off x="628650" y="-2730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 name="TextBox 6"/>
          <p:cNvSpPr txBox="1">
            <a:spLocks noChangeArrowheads="1"/>
          </p:cNvSpPr>
          <p:nvPr/>
        </p:nvSpPr>
        <p:spPr bwMode="auto">
          <a:xfrm>
            <a:off x="841375" y="1132205"/>
            <a:ext cx="44030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a:t>
            </a:r>
            <a:r>
              <a:rPr lang="zh-CN" altLang="en-US" b="1" dirty="0">
                <a:solidFill>
                  <a:srgbClr val="404040"/>
                </a:solidFill>
                <a:latin typeface="微软雅黑" panose="020B0503020204020204" pitchFamily="34" charset="-122"/>
                <a:ea typeface="微软雅黑" panose="020B0503020204020204" pitchFamily="34" charset="-122"/>
              </a:rPr>
              <a:t> </a:t>
            </a:r>
            <a:r>
              <a:rPr lang="en-US" altLang="zh-CN" b="1" dirty="0">
                <a:solidFill>
                  <a:srgbClr val="404040"/>
                </a:solidFill>
                <a:latin typeface="微软雅黑" panose="020B0503020204020204" pitchFamily="34" charset="-122"/>
                <a:ea typeface="微软雅黑" panose="020B0503020204020204" pitchFamily="34" charset="-122"/>
              </a:rPr>
              <a:t>lambda</a:t>
            </a:r>
            <a:r>
              <a:rPr lang="zh-CN" altLang="en-US" b="1" dirty="0">
                <a:solidFill>
                  <a:srgbClr val="404040"/>
                </a:solidFill>
                <a:latin typeface="微软雅黑" panose="020B0503020204020204" pitchFamily="34" charset="-122"/>
                <a:ea typeface="微软雅黑" panose="020B0503020204020204" pitchFamily="34" charset="-122"/>
              </a:rPr>
              <a:t>参数之一个参数</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1475656" y="1995686"/>
            <a:ext cx="6468194"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lambda</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可以传一个参吗？</a:t>
            </a:r>
            <a:endPar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6" name="图片 5">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2730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 name="TextBox 6"/>
          <p:cNvSpPr txBox="1">
            <a:spLocks noChangeArrowheads="1"/>
          </p:cNvSpPr>
          <p:nvPr/>
        </p:nvSpPr>
        <p:spPr bwMode="auto">
          <a:xfrm>
            <a:off x="841375" y="1132205"/>
            <a:ext cx="44716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2.4</a:t>
            </a:r>
            <a:r>
              <a:rPr lang="zh-CN" altLang="en-US" b="1" dirty="0">
                <a:solidFill>
                  <a:srgbClr val="404040"/>
                </a:solidFill>
                <a:latin typeface="微软雅黑" panose="020B0503020204020204" pitchFamily="34" charset="-122"/>
                <a:ea typeface="微软雅黑" panose="020B0503020204020204" pitchFamily="34" charset="-122"/>
              </a:rPr>
              <a:t> </a:t>
            </a:r>
            <a:r>
              <a:rPr lang="en-US" altLang="zh-CN" b="1" dirty="0">
                <a:solidFill>
                  <a:srgbClr val="404040"/>
                </a:solidFill>
                <a:latin typeface="微软雅黑" panose="020B0503020204020204" pitchFamily="34" charset="-122"/>
                <a:ea typeface="微软雅黑" panose="020B0503020204020204" pitchFamily="34" charset="-122"/>
              </a:rPr>
              <a:t>lambda</a:t>
            </a:r>
            <a:r>
              <a:rPr lang="zh-CN" altLang="en-US" b="1" dirty="0">
                <a:solidFill>
                  <a:srgbClr val="404040"/>
                </a:solidFill>
                <a:latin typeface="微软雅黑" panose="020B0503020204020204" pitchFamily="34" charset="-122"/>
                <a:ea typeface="微软雅黑" panose="020B0503020204020204" pitchFamily="34" charset="-122"/>
              </a:rPr>
              <a:t>参数之默认参数</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1475740" y="1995805"/>
            <a:ext cx="6775450"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lambda</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如何使用默认参数？</a:t>
            </a:r>
            <a:endPar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6" name="图片 5">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2.5</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831651" y="2646556"/>
            <a:ext cx="6728356" cy="81026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默认参数如果不传值的话会报错吗？</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默认参数传值了之后，还会使用默认的值吗？</a:t>
            </a:r>
            <a:endParaRPr lang="zh-CN" altLang="en-US" sz="1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41375" y="1883318"/>
            <a:ext cx="12077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参数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2.6</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831651" y="2646556"/>
            <a:ext cx="6728356" cy="81026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默认参数如果不传值的话</a:t>
            </a:r>
            <a:r>
              <a:rPr lang="zh-CN" altLang="en-US" sz="1200" dirty="0">
                <a:solidFill>
                  <a:srgbClr val="FF0000"/>
                </a:solidFill>
                <a:latin typeface="微软雅黑" panose="020B0503020204020204" pitchFamily="34" charset="-122"/>
                <a:ea typeface="微软雅黑" panose="020B0503020204020204" pitchFamily="34" charset="-122"/>
              </a:rPr>
              <a:t>不会</a:t>
            </a:r>
            <a:r>
              <a:rPr lang="zh-CN" altLang="en-US" sz="1200" dirty="0">
                <a:latin typeface="微软雅黑" panose="020B0503020204020204" pitchFamily="34" charset="-122"/>
                <a:ea typeface="微软雅黑" panose="020B0503020204020204" pitchFamily="34" charset="-122"/>
              </a:rPr>
              <a:t>报错。</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默认参数传值了之后，</a:t>
            </a:r>
            <a:r>
              <a:rPr lang="zh-CN" altLang="en-US" sz="1200" dirty="0">
                <a:solidFill>
                  <a:srgbClr val="FF0000"/>
                </a:solidFill>
                <a:latin typeface="微软雅黑" panose="020B0503020204020204" pitchFamily="34" charset="-122"/>
                <a:ea typeface="微软雅黑" panose="020B0503020204020204" pitchFamily="34" charset="-122"/>
              </a:rPr>
              <a:t>不会再使用默认的值，而是使用传入的值</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41375" y="1883318"/>
            <a:ext cx="12077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参数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2730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6" name="TextBox 6"/>
          <p:cNvSpPr txBox="1">
            <a:spLocks noChangeArrowheads="1"/>
          </p:cNvSpPr>
          <p:nvPr/>
        </p:nvSpPr>
        <p:spPr bwMode="auto">
          <a:xfrm>
            <a:off x="841375" y="1132205"/>
            <a:ext cx="44716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2.7</a:t>
            </a:r>
            <a:r>
              <a:rPr lang="zh-CN" altLang="en-US" b="1" dirty="0">
                <a:solidFill>
                  <a:srgbClr val="404040"/>
                </a:solidFill>
                <a:latin typeface="微软雅黑" panose="020B0503020204020204" pitchFamily="34" charset="-122"/>
                <a:ea typeface="微软雅黑" panose="020B0503020204020204" pitchFamily="34" charset="-122"/>
              </a:rPr>
              <a:t> </a:t>
            </a:r>
            <a:r>
              <a:rPr lang="en-US" altLang="zh-CN" b="1" dirty="0">
                <a:solidFill>
                  <a:srgbClr val="404040"/>
                </a:solidFill>
                <a:latin typeface="微软雅黑" panose="020B0503020204020204" pitchFamily="34" charset="-122"/>
                <a:ea typeface="微软雅黑" panose="020B0503020204020204" pitchFamily="34" charset="-122"/>
              </a:rPr>
              <a:t>lambda</a:t>
            </a:r>
            <a:r>
              <a:rPr lang="zh-CN" altLang="en-US" b="1" dirty="0">
                <a:solidFill>
                  <a:srgbClr val="404040"/>
                </a:solidFill>
                <a:latin typeface="微软雅黑" panose="020B0503020204020204" pitchFamily="34" charset="-122"/>
                <a:ea typeface="微软雅黑" panose="020B0503020204020204" pitchFamily="34" charset="-122"/>
              </a:rPr>
              <a:t>参数之</a:t>
            </a:r>
            <a:r>
              <a:rPr lang="en-US" altLang="zh-CN" b="1" dirty="0">
                <a:solidFill>
                  <a:srgbClr val="404040"/>
                </a:solidFill>
                <a:latin typeface="微软雅黑" panose="020B0503020204020204" pitchFamily="34" charset="-122"/>
                <a:ea typeface="微软雅黑" panose="020B0503020204020204" pitchFamily="34" charset="-122"/>
              </a:rPr>
              <a:t>args-</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7" name="矩形 6"/>
          <p:cNvSpPr/>
          <p:nvPr/>
        </p:nvSpPr>
        <p:spPr>
          <a:xfrm>
            <a:off x="1475740" y="1995805"/>
            <a:ext cx="6775450"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lambda</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如何使用</a:t>
            </a: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args</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参数？</a:t>
            </a:r>
            <a:endPar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9" name="图片 8">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6"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2.8</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7" name="矩形 6"/>
          <p:cNvSpPr/>
          <p:nvPr/>
        </p:nvSpPr>
        <p:spPr>
          <a:xfrm>
            <a:off x="1831651" y="2646556"/>
            <a:ext cx="6728356" cy="81026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args</a:t>
            </a:r>
            <a:r>
              <a:rPr lang="zh-CN" altLang="en-US" sz="1200" dirty="0">
                <a:latin typeface="微软雅黑" panose="020B0503020204020204" pitchFamily="34" charset="-122"/>
                <a:ea typeface="微软雅黑" panose="020B0503020204020204" pitchFamily="34" charset="-122"/>
              </a:rPr>
              <a:t>可以接收的参数个数固定吗？</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如果直接将</a:t>
            </a:r>
            <a:r>
              <a:rPr lang="en-US" altLang="zh-CN" sz="1200" dirty="0">
                <a:latin typeface="微软雅黑" panose="020B0503020204020204" pitchFamily="34" charset="-122"/>
                <a:ea typeface="微软雅黑" panose="020B0503020204020204" pitchFamily="34" charset="-122"/>
              </a:rPr>
              <a:t>args</a:t>
            </a:r>
            <a:r>
              <a:rPr lang="zh-CN" altLang="en-US" sz="1200" dirty="0">
                <a:latin typeface="微软雅黑" panose="020B0503020204020204" pitchFamily="34" charset="-122"/>
                <a:ea typeface="微软雅黑" panose="020B0503020204020204" pitchFamily="34" charset="-122"/>
              </a:rPr>
              <a:t>参数返回，得到结果是什么类型的数据</a:t>
            </a:r>
            <a:endParaRPr lang="zh-CN" altLang="en-US" sz="1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1375" y="1883318"/>
            <a:ext cx="12077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参数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2.9</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831651" y="2646556"/>
            <a:ext cx="6728356" cy="81026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sym typeface="+mn-ea"/>
              </a:rPr>
              <a:t>args</a:t>
            </a:r>
            <a:r>
              <a:rPr lang="zh-CN" altLang="en-US" sz="1200" dirty="0">
                <a:latin typeface="微软雅黑" panose="020B0503020204020204" pitchFamily="34" charset="-122"/>
                <a:ea typeface="微软雅黑" panose="020B0503020204020204" pitchFamily="34" charset="-122"/>
                <a:sym typeface="+mn-ea"/>
              </a:rPr>
              <a:t>可以接收</a:t>
            </a:r>
            <a:r>
              <a:rPr lang="zh-CN" altLang="en-US" sz="1200" dirty="0">
                <a:solidFill>
                  <a:srgbClr val="FF0000"/>
                </a:solidFill>
                <a:latin typeface="微软雅黑" panose="020B0503020204020204" pitchFamily="34" charset="-122"/>
                <a:ea typeface="微软雅黑" panose="020B0503020204020204" pitchFamily="34" charset="-122"/>
                <a:sym typeface="+mn-ea"/>
              </a:rPr>
              <a:t>不固定长度</a:t>
            </a:r>
            <a:r>
              <a:rPr lang="zh-CN" altLang="en-US" sz="1200" dirty="0">
                <a:latin typeface="微软雅黑" panose="020B0503020204020204" pitchFamily="34" charset="-122"/>
                <a:ea typeface="微软雅黑" panose="020B0503020204020204" pitchFamily="34" charset="-122"/>
                <a:sym typeface="+mn-ea"/>
              </a:rPr>
              <a:t>的参数</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sym typeface="+mn-ea"/>
              </a:rPr>
              <a:t>如果直接将</a:t>
            </a:r>
            <a:r>
              <a:rPr lang="en-US" altLang="zh-CN" sz="1200" dirty="0">
                <a:latin typeface="微软雅黑" panose="020B0503020204020204" pitchFamily="34" charset="-122"/>
                <a:ea typeface="微软雅黑" panose="020B0503020204020204" pitchFamily="34" charset="-122"/>
                <a:sym typeface="+mn-ea"/>
              </a:rPr>
              <a:t>args</a:t>
            </a:r>
            <a:r>
              <a:rPr lang="zh-CN" altLang="en-US" sz="1200" dirty="0">
                <a:latin typeface="微软雅黑" panose="020B0503020204020204" pitchFamily="34" charset="-122"/>
                <a:ea typeface="微软雅黑" panose="020B0503020204020204" pitchFamily="34" charset="-122"/>
                <a:sym typeface="+mn-ea"/>
              </a:rPr>
              <a:t>参数返回，得到结果是</a:t>
            </a:r>
            <a:r>
              <a:rPr lang="zh-CN" altLang="en-US" sz="1200" dirty="0">
                <a:solidFill>
                  <a:srgbClr val="FF0000"/>
                </a:solidFill>
                <a:latin typeface="微软雅黑" panose="020B0503020204020204" pitchFamily="34" charset="-122"/>
                <a:ea typeface="微软雅黑" panose="020B0503020204020204" pitchFamily="34" charset="-122"/>
                <a:sym typeface="+mn-ea"/>
              </a:rPr>
              <a:t>元组</a:t>
            </a:r>
            <a:r>
              <a:rPr lang="zh-CN" altLang="en-US" sz="1200" dirty="0">
                <a:latin typeface="微软雅黑" panose="020B0503020204020204" pitchFamily="34" charset="-122"/>
                <a:ea typeface="微软雅黑" panose="020B0503020204020204" pitchFamily="34" charset="-122"/>
                <a:sym typeface="+mn-ea"/>
              </a:rPr>
              <a:t>类型的数据</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1375" y="1883318"/>
            <a:ext cx="12077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参数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2730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6" name="TextBox 6"/>
          <p:cNvSpPr txBox="1">
            <a:spLocks noChangeArrowheads="1"/>
          </p:cNvSpPr>
          <p:nvPr/>
        </p:nvSpPr>
        <p:spPr bwMode="auto">
          <a:xfrm>
            <a:off x="841375" y="1132205"/>
            <a:ext cx="44716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2.10</a:t>
            </a:r>
            <a:r>
              <a:rPr lang="zh-CN" altLang="en-US" b="1" dirty="0">
                <a:solidFill>
                  <a:srgbClr val="404040"/>
                </a:solidFill>
                <a:latin typeface="微软雅黑" panose="020B0503020204020204" pitchFamily="34" charset="-122"/>
                <a:ea typeface="微软雅黑" panose="020B0503020204020204" pitchFamily="34" charset="-122"/>
              </a:rPr>
              <a:t> </a:t>
            </a:r>
            <a:r>
              <a:rPr lang="en-US" altLang="zh-CN" b="1" dirty="0">
                <a:solidFill>
                  <a:srgbClr val="404040"/>
                </a:solidFill>
                <a:latin typeface="微软雅黑" panose="020B0503020204020204" pitchFamily="34" charset="-122"/>
                <a:ea typeface="微软雅黑" panose="020B0503020204020204" pitchFamily="34" charset="-122"/>
              </a:rPr>
              <a:t>lambda</a:t>
            </a:r>
            <a:r>
              <a:rPr lang="zh-CN" altLang="en-US" b="1" dirty="0">
                <a:solidFill>
                  <a:srgbClr val="404040"/>
                </a:solidFill>
                <a:latin typeface="微软雅黑" panose="020B0503020204020204" pitchFamily="34" charset="-122"/>
                <a:ea typeface="微软雅黑" panose="020B0503020204020204" pitchFamily="34" charset="-122"/>
              </a:rPr>
              <a:t>参数之</a:t>
            </a:r>
            <a:r>
              <a:rPr lang="en-US" altLang="zh-CN" b="1" dirty="0">
                <a:solidFill>
                  <a:srgbClr val="404040"/>
                </a:solidFill>
                <a:latin typeface="微软雅黑" panose="020B0503020204020204" pitchFamily="34" charset="-122"/>
                <a:ea typeface="微软雅黑" panose="020B0503020204020204" pitchFamily="34" charset="-122"/>
              </a:rPr>
              <a:t>kwargs-</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475740" y="1995805"/>
            <a:ext cx="7466965"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lambda</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如何使用</a:t>
            </a: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kwargs</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参数？</a:t>
            </a:r>
            <a:endPar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9" name="图片 8">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3666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定义函数，显示系统功能</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2.11</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646556"/>
            <a:ext cx="6728356" cy="81026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**kwargs</a:t>
            </a:r>
            <a:r>
              <a:rPr lang="zh-CN" altLang="en-US" sz="1200" dirty="0">
                <a:latin typeface="微软雅黑" panose="020B0503020204020204" pitchFamily="34" charset="-122"/>
                <a:ea typeface="微软雅黑" panose="020B0503020204020204" pitchFamily="34" charset="-122"/>
              </a:rPr>
              <a:t>接收的参数是</a:t>
            </a:r>
            <a:r>
              <a:rPr lang="en-US" altLang="zh-CN" sz="1200" dirty="0">
                <a:latin typeface="微软雅黑" panose="020B0503020204020204" pitchFamily="34" charset="-122"/>
                <a:ea typeface="微软雅黑" panose="020B0503020204020204" pitchFamily="34" charset="-122"/>
              </a:rPr>
              <a:t>_______ </a:t>
            </a:r>
            <a:r>
              <a:rPr lang="zh-CN" altLang="en-US" sz="1200" dirty="0">
                <a:latin typeface="微软雅黑" panose="020B0503020204020204" pitchFamily="34" charset="-122"/>
                <a:ea typeface="微软雅黑" panose="020B0503020204020204" pitchFamily="34" charset="-122"/>
              </a:rPr>
              <a:t>参数。</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如果将</a:t>
            </a:r>
            <a:r>
              <a:rPr lang="en-US" altLang="zh-CN" sz="1200" dirty="0">
                <a:latin typeface="微软雅黑" panose="020B0503020204020204" pitchFamily="34" charset="-122"/>
                <a:ea typeface="微软雅黑" panose="020B0503020204020204" pitchFamily="34" charset="-122"/>
              </a:rPr>
              <a:t>**kwargs</a:t>
            </a:r>
            <a:r>
              <a:rPr lang="zh-CN" altLang="en-US" sz="1200" dirty="0">
                <a:latin typeface="微软雅黑" panose="020B0503020204020204" pitchFamily="34" charset="-122"/>
                <a:ea typeface="微软雅黑" panose="020B0503020204020204" pitchFamily="34" charset="-122"/>
              </a:rPr>
              <a:t>接收的参数返回，得到的将是</a:t>
            </a:r>
            <a:r>
              <a:rPr lang="en-US" altLang="zh-CN" sz="1200" dirty="0">
                <a:latin typeface="微软雅黑" panose="020B0503020204020204" pitchFamily="34" charset="-122"/>
                <a:ea typeface="微软雅黑" panose="020B0503020204020204" pitchFamily="34" charset="-122"/>
              </a:rPr>
              <a:t>________</a:t>
            </a:r>
            <a:r>
              <a:rPr lang="zh-CN" altLang="en-US" sz="1200" dirty="0">
                <a:latin typeface="微软雅黑" panose="020B0503020204020204" pitchFamily="34" charset="-122"/>
                <a:ea typeface="微软雅黑" panose="020B0503020204020204" pitchFamily="34" charset="-122"/>
              </a:rPr>
              <a:t>类型的数据。</a:t>
            </a:r>
            <a:endParaRPr lang="zh-CN" altLang="en-US" sz="1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12077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参数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2.12</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646556"/>
            <a:ext cx="6728356" cy="81026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**kwargs</a:t>
            </a:r>
            <a:r>
              <a:rPr lang="zh-CN" altLang="en-US" sz="1200" dirty="0">
                <a:latin typeface="微软雅黑" panose="020B0503020204020204" pitchFamily="34" charset="-122"/>
                <a:ea typeface="微软雅黑" panose="020B0503020204020204" pitchFamily="34" charset="-122"/>
              </a:rPr>
              <a:t>接收的参数是</a:t>
            </a:r>
            <a:r>
              <a:rPr lang="zh-CN" altLang="en-US" sz="1200" dirty="0">
                <a:solidFill>
                  <a:srgbClr val="FF0000"/>
                </a:solidFill>
                <a:latin typeface="微软雅黑" panose="020B0503020204020204" pitchFamily="34" charset="-122"/>
                <a:ea typeface="微软雅黑" panose="020B0503020204020204" pitchFamily="34" charset="-122"/>
              </a:rPr>
              <a:t>关键字</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参数。</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如果将</a:t>
            </a:r>
            <a:r>
              <a:rPr lang="en-US" altLang="zh-CN" sz="1200" dirty="0">
                <a:latin typeface="微软雅黑" panose="020B0503020204020204" pitchFamily="34" charset="-122"/>
                <a:ea typeface="微软雅黑" panose="020B0503020204020204" pitchFamily="34" charset="-122"/>
              </a:rPr>
              <a:t>**kwargs</a:t>
            </a:r>
            <a:r>
              <a:rPr lang="zh-CN" altLang="en-US" sz="1200" dirty="0">
                <a:latin typeface="微软雅黑" panose="020B0503020204020204" pitchFamily="34" charset="-122"/>
                <a:ea typeface="微软雅黑" panose="020B0503020204020204" pitchFamily="34" charset="-122"/>
              </a:rPr>
              <a:t>接收的参数返回，得到的将是</a:t>
            </a:r>
            <a:r>
              <a:rPr lang="zh-CN" altLang="en-US" sz="1200" dirty="0">
                <a:solidFill>
                  <a:srgbClr val="FF0000"/>
                </a:solidFill>
                <a:latin typeface="微软雅黑" panose="020B0503020204020204" pitchFamily="34" charset="-122"/>
                <a:ea typeface="微软雅黑" panose="020B0503020204020204" pitchFamily="34" charset="-122"/>
              </a:rPr>
              <a:t>字典</a:t>
            </a:r>
            <a:r>
              <a:rPr lang="zh-CN" altLang="en-US" sz="1200" dirty="0">
                <a:latin typeface="微软雅黑" panose="020B0503020204020204" pitchFamily="34" charset="-122"/>
                <a:ea typeface="微软雅黑" panose="020B0503020204020204" pitchFamily="34" charset="-122"/>
              </a:rPr>
              <a:t>类型的数据。</a:t>
            </a:r>
            <a:endParaRPr lang="zh-CN" altLang="en-US" sz="1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12077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参数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2"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lambda</a:t>
            </a:r>
            <a:r>
              <a:rPr lang="zh-CN" altLang="en-US" sz="2000" b="1" dirty="0">
                <a:latin typeface="微软雅黑" panose="020B0503020204020204" pitchFamily="34" charset="-122"/>
                <a:ea typeface="微软雅黑" panose="020B0503020204020204" pitchFamily="34" charset="-122"/>
              </a:rPr>
              <a:t>函数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lambda</a:t>
            </a:r>
            <a:r>
              <a:rPr lang="zh-CN" altLang="en-US" sz="1200" dirty="0">
                <a:solidFill>
                  <a:schemeClr val="tx1"/>
                </a:solidFill>
                <a:latin typeface="微软雅黑" panose="020B0503020204020204" pitchFamily="34" charset="-122"/>
                <a:ea typeface="微软雅黑" panose="020B0503020204020204" pitchFamily="34" charset="-122"/>
              </a:rPr>
              <a:t>基本语法格式</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lambda</a:t>
            </a:r>
            <a:r>
              <a:rPr lang="zh-CN" altLang="en-US" sz="1200" dirty="0">
                <a:solidFill>
                  <a:schemeClr val="tx1"/>
                </a:solidFill>
                <a:latin typeface="微软雅黑" panose="020B0503020204020204" pitchFamily="34" charset="-122"/>
                <a:ea typeface="微软雅黑" panose="020B0503020204020204" pitchFamily="34" charset="-122"/>
              </a:rPr>
              <a:t>参数</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5F49"/>
                </a:solidFill>
                <a:latin typeface="微软雅黑" panose="020B0503020204020204" pitchFamily="34" charset="-122"/>
                <a:ea typeface="微软雅黑" panose="020B0503020204020204" pitchFamily="34" charset="-122"/>
              </a:rPr>
              <a:t>lambda</a:t>
            </a:r>
            <a:r>
              <a:rPr lang="zh-CN" altLang="en-US" sz="1200" dirty="0">
                <a:solidFill>
                  <a:srgbClr val="FF5F49"/>
                </a:solidFill>
                <a:latin typeface="微软雅黑" panose="020B0503020204020204" pitchFamily="34" charset="-122"/>
                <a:ea typeface="微软雅黑" panose="020B0503020204020204" pitchFamily="34" charset="-122"/>
              </a:rPr>
              <a:t>应用</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004820" cy="521970"/>
          </a:xfrm>
          <a:prstGeom prst="rect">
            <a:avLst/>
          </a:prstGeom>
        </p:spPr>
        <p:txBody>
          <a:bodyPr wrap="none">
            <a:spAutoFit/>
          </a:bodyPr>
          <a:lstStyle/>
          <a:p>
            <a:pPr algn="l">
              <a:lnSpc>
                <a:spcPct val="20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了解</a:t>
            </a:r>
            <a:r>
              <a:rPr lang="en-US" altLang="zh-CN" sz="1400" dirty="0">
                <a:latin typeface="微软雅黑" panose="020B0503020204020204" pitchFamily="34" charset="-122"/>
                <a:ea typeface="微软雅黑" panose="020B0503020204020204" pitchFamily="34" charset="-122"/>
              </a:rPr>
              <a:t>lambda</a:t>
            </a:r>
            <a:r>
              <a:rPr lang="zh-CN" altLang="en-US" sz="1400" dirty="0">
                <a:latin typeface="微软雅黑" panose="020B0503020204020204" pitchFamily="34" charset="-122"/>
                <a:ea typeface="微软雅黑" panose="020B0503020204020204" pitchFamily="34" charset="-122"/>
              </a:rPr>
              <a:t>参数的实际应用场景 </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p:cNvSpPr txBox="1">
            <a:spLocks noChangeArrowheads="1"/>
          </p:cNvSpPr>
          <p:nvPr/>
        </p:nvSpPr>
        <p:spPr bwMode="auto">
          <a:xfrm>
            <a:off x="628650" y="-2730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5" name="TextBox 6"/>
          <p:cNvSpPr txBox="1">
            <a:spLocks noChangeArrowheads="1"/>
          </p:cNvSpPr>
          <p:nvPr/>
        </p:nvSpPr>
        <p:spPr bwMode="auto">
          <a:xfrm>
            <a:off x="841375" y="1132205"/>
            <a:ext cx="47015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3.1</a:t>
            </a:r>
            <a:r>
              <a:rPr lang="zh-CN" altLang="en-US" b="1" dirty="0">
                <a:solidFill>
                  <a:srgbClr val="404040"/>
                </a:solidFill>
                <a:latin typeface="微软雅黑" panose="020B0503020204020204" pitchFamily="34" charset="-122"/>
                <a:ea typeface="微软雅黑" panose="020B0503020204020204" pitchFamily="34" charset="-122"/>
              </a:rPr>
              <a:t> </a:t>
            </a:r>
            <a:r>
              <a:rPr lang="en-US" altLang="zh-CN" b="1" dirty="0">
                <a:solidFill>
                  <a:srgbClr val="404040"/>
                </a:solidFill>
                <a:latin typeface="微软雅黑" panose="020B0503020204020204" pitchFamily="34" charset="-122"/>
                <a:ea typeface="微软雅黑" panose="020B0503020204020204" pitchFamily="34" charset="-122"/>
              </a:rPr>
              <a:t>lambda</a:t>
            </a:r>
            <a:r>
              <a:rPr lang="zh-CN" altLang="en-US" b="1" dirty="0">
                <a:solidFill>
                  <a:srgbClr val="404040"/>
                </a:solidFill>
                <a:latin typeface="微软雅黑" panose="020B0503020204020204" pitchFamily="34" charset="-122"/>
                <a:ea typeface="微软雅黑" panose="020B0503020204020204" pitchFamily="34" charset="-122"/>
              </a:rPr>
              <a:t>之带判断的</a:t>
            </a:r>
            <a:r>
              <a:rPr lang="en-US" altLang="zh-CN" b="1" dirty="0">
                <a:solidFill>
                  <a:srgbClr val="404040"/>
                </a:solidFill>
                <a:latin typeface="微软雅黑" panose="020B0503020204020204" pitchFamily="34" charset="-122"/>
                <a:ea typeface="微软雅黑" panose="020B0503020204020204" pitchFamily="34" charset="-122"/>
              </a:rPr>
              <a:t>lambda-</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7" name="矩形 6"/>
          <p:cNvSpPr/>
          <p:nvPr/>
        </p:nvSpPr>
        <p:spPr>
          <a:xfrm>
            <a:off x="628015" y="1995805"/>
            <a:ext cx="8314690" cy="1322070"/>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在</a:t>
            </a: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lambda</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函数中如何使用条件判断？</a:t>
            </a:r>
            <a:endPar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9" name="图片 8">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标题占位符 1"/>
          <p:cNvSpPr txBox="1">
            <a:spLocks noChangeArrowheads="1"/>
          </p:cNvSpPr>
          <p:nvPr/>
        </p:nvSpPr>
        <p:spPr bwMode="auto">
          <a:xfrm>
            <a:off x="59309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 lambda</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19"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b="1" dirty="0">
                <a:solidFill>
                  <a:srgbClr val="404040"/>
                </a:solidFill>
                <a:latin typeface="微软雅黑" panose="020B0503020204020204" pitchFamily="34" charset="-122"/>
                <a:ea typeface="微软雅黑" panose="020B0503020204020204" pitchFamily="34" charset="-122"/>
              </a:rPr>
              <a:t>3.2 lambda</a:t>
            </a:r>
            <a:r>
              <a:rPr lang="zh-CN" altLang="en-US" b="1" dirty="0">
                <a:solidFill>
                  <a:srgbClr val="404040"/>
                </a:solidFill>
                <a:latin typeface="微软雅黑" panose="020B0503020204020204" pitchFamily="34" charset="-122"/>
                <a:ea typeface="微软雅黑" panose="020B0503020204020204" pitchFamily="34" charset="-122"/>
              </a:rPr>
              <a:t>函数判断语法详解</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4" name="图片 3" descr="EM截图_2019927193823"/>
          <p:cNvPicPr>
            <a:picLocks noChangeAspect="1"/>
          </p:cNvPicPr>
          <p:nvPr/>
        </p:nvPicPr>
        <p:blipFill>
          <a:blip r:embed="rId1"/>
          <a:stretch>
            <a:fillRect/>
          </a:stretch>
        </p:blipFill>
        <p:spPr>
          <a:xfrm>
            <a:off x="1426845" y="2007870"/>
            <a:ext cx="6496050" cy="148590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p:cNvSpPr txBox="1">
            <a:spLocks noChangeArrowheads="1"/>
          </p:cNvSpPr>
          <p:nvPr/>
        </p:nvSpPr>
        <p:spPr bwMode="auto">
          <a:xfrm>
            <a:off x="628650" y="-27305"/>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5" name="TextBox 6"/>
          <p:cNvSpPr txBox="1">
            <a:spLocks noChangeArrowheads="1"/>
          </p:cNvSpPr>
          <p:nvPr/>
        </p:nvSpPr>
        <p:spPr bwMode="auto">
          <a:xfrm>
            <a:off x="841375" y="1132205"/>
            <a:ext cx="47015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3.3</a:t>
            </a:r>
            <a:r>
              <a:rPr lang="zh-CN" altLang="en-US" b="1" dirty="0">
                <a:solidFill>
                  <a:srgbClr val="404040"/>
                </a:solidFill>
                <a:latin typeface="微软雅黑" panose="020B0503020204020204" pitchFamily="34" charset="-122"/>
                <a:ea typeface="微软雅黑" panose="020B0503020204020204" pitchFamily="34" charset="-122"/>
              </a:rPr>
              <a:t> 列表内字典数据的排序</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矩形 1"/>
          <p:cNvSpPr/>
          <p:nvPr/>
        </p:nvSpPr>
        <p:spPr>
          <a:xfrm>
            <a:off x="628015" y="1995805"/>
            <a:ext cx="8314690" cy="1322070"/>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思考：如何使用</a:t>
            </a: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lambda</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完成对列表中字典数据的排序？</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9" name="图片 8">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3.4</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646556"/>
            <a:ext cx="6728356" cy="81026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列表的</a:t>
            </a:r>
            <a:r>
              <a:rPr lang="en-US" altLang="zh-CN" sz="1200" dirty="0">
                <a:latin typeface="微软雅黑" panose="020B0503020204020204" pitchFamily="34" charset="-122"/>
                <a:ea typeface="微软雅黑" panose="020B0503020204020204" pitchFamily="34" charset="-122"/>
              </a:rPr>
              <a:t>sort</a:t>
            </a:r>
            <a:r>
              <a:rPr lang="zh-CN" altLang="en-US" sz="1200" dirty="0">
                <a:latin typeface="微软雅黑" panose="020B0503020204020204" pitchFamily="34" charset="-122"/>
                <a:ea typeface="微软雅黑" panose="020B0503020204020204" pitchFamily="34" charset="-122"/>
              </a:rPr>
              <a:t>方法默认的排序是升序还是降序？可以通过</a:t>
            </a:r>
            <a:r>
              <a:rPr lang="en-US" altLang="zh-CN" sz="1200" dirty="0">
                <a:latin typeface="微软雅黑" panose="020B0503020204020204" pitchFamily="34" charset="-122"/>
                <a:ea typeface="微软雅黑" panose="020B0503020204020204" pitchFamily="34" charset="-122"/>
              </a:rPr>
              <a:t>________</a:t>
            </a:r>
            <a:r>
              <a:rPr lang="zh-CN" altLang="en-US" sz="1200" dirty="0">
                <a:latin typeface="微软雅黑" panose="020B0503020204020204" pitchFamily="34" charset="-122"/>
                <a:ea typeface="微软雅黑" panose="020B0503020204020204" pitchFamily="34" charset="-122"/>
              </a:rPr>
              <a:t>来修改</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sort</a:t>
            </a:r>
            <a:r>
              <a:rPr lang="zh-CN" altLang="en-US" sz="1200" dirty="0">
                <a:latin typeface="微软雅黑" panose="020B0503020204020204" pitchFamily="34" charset="-122"/>
                <a:ea typeface="微软雅黑" panose="020B0503020204020204" pitchFamily="34" charset="-122"/>
              </a:rPr>
              <a:t>方法中</a:t>
            </a:r>
            <a:r>
              <a:rPr lang="en-US" altLang="zh-CN" sz="1200" dirty="0">
                <a:latin typeface="微软雅黑" panose="020B0503020204020204" pitchFamily="34" charset="-122"/>
                <a:ea typeface="微软雅黑" panose="020B0503020204020204" pitchFamily="34" charset="-122"/>
              </a:rPr>
              <a:t>key</a:t>
            </a:r>
            <a:r>
              <a:rPr lang="zh-CN" altLang="en-US" sz="1200" dirty="0">
                <a:latin typeface="微软雅黑" panose="020B0503020204020204" pitchFamily="34" charset="-122"/>
                <a:ea typeface="微软雅黑" panose="020B0503020204020204" pitchFamily="34" charset="-122"/>
              </a:rPr>
              <a:t>关键字接收的参数是一个什么类型</a:t>
            </a:r>
            <a:endParaRPr lang="zh-CN" altLang="en-US" sz="1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15633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应用场景</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rPr>
              <a:t>lambda</a:t>
            </a:r>
            <a:r>
              <a:rPr lang="zh-CN" altLang="en-US" sz="2400" b="1" dirty="0">
                <a:solidFill>
                  <a:srgbClr val="595959"/>
                </a:solidFill>
                <a:latin typeface="微软雅黑" panose="020B0503020204020204" pitchFamily="34" charset="-122"/>
                <a:ea typeface="微软雅黑" panose="020B0503020204020204" pitchFamily="34" charset="-122"/>
              </a:rPr>
              <a:t>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12"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3.5</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3" name="矩形 12"/>
          <p:cNvSpPr/>
          <p:nvPr/>
        </p:nvSpPr>
        <p:spPr>
          <a:xfrm>
            <a:off x="1831651" y="2646556"/>
            <a:ext cx="6728356" cy="81026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列表的</a:t>
            </a:r>
            <a:r>
              <a:rPr lang="en-US" altLang="zh-CN" sz="1200" dirty="0">
                <a:latin typeface="微软雅黑" panose="020B0503020204020204" pitchFamily="34" charset="-122"/>
                <a:ea typeface="微软雅黑" panose="020B0503020204020204" pitchFamily="34" charset="-122"/>
              </a:rPr>
              <a:t>sort</a:t>
            </a:r>
            <a:r>
              <a:rPr lang="zh-CN" altLang="en-US" sz="1200" dirty="0">
                <a:latin typeface="微软雅黑" panose="020B0503020204020204" pitchFamily="34" charset="-122"/>
                <a:ea typeface="微软雅黑" panose="020B0503020204020204" pitchFamily="34" charset="-122"/>
              </a:rPr>
              <a:t>方法默认的排序是</a:t>
            </a:r>
            <a:r>
              <a:rPr lang="zh-CN" altLang="en-US" sz="1200" dirty="0">
                <a:solidFill>
                  <a:srgbClr val="FF0000"/>
                </a:solidFill>
                <a:latin typeface="微软雅黑" panose="020B0503020204020204" pitchFamily="34" charset="-122"/>
                <a:ea typeface="微软雅黑" panose="020B0503020204020204" pitchFamily="34" charset="-122"/>
              </a:rPr>
              <a:t>升序</a:t>
            </a:r>
            <a:r>
              <a:rPr lang="zh-CN" altLang="en-US" sz="1200" dirty="0">
                <a:latin typeface="微软雅黑" panose="020B0503020204020204" pitchFamily="34" charset="-122"/>
                <a:ea typeface="微软雅黑" panose="020B0503020204020204" pitchFamily="34" charset="-122"/>
              </a:rPr>
              <a:t>，可以通过</a:t>
            </a:r>
            <a:r>
              <a:rPr lang="en-US" altLang="zh-CN" sz="1200" dirty="0">
                <a:solidFill>
                  <a:srgbClr val="FF0000"/>
                </a:solidFill>
                <a:latin typeface="微软雅黑" panose="020B0503020204020204" pitchFamily="34" charset="-122"/>
                <a:ea typeface="微软雅黑" panose="020B0503020204020204" pitchFamily="34" charset="-122"/>
              </a:rPr>
              <a:t>reverse</a:t>
            </a:r>
            <a:r>
              <a:rPr lang="zh-CN" altLang="en-US" sz="1200" dirty="0">
                <a:solidFill>
                  <a:srgbClr val="FF0000"/>
                </a:solidFill>
                <a:latin typeface="微软雅黑" panose="020B0503020204020204" pitchFamily="34" charset="-122"/>
                <a:ea typeface="微软雅黑" panose="020B0503020204020204" pitchFamily="34" charset="-122"/>
              </a:rPr>
              <a:t>参数</a:t>
            </a:r>
            <a:r>
              <a:rPr lang="zh-CN" altLang="en-US" sz="1200" dirty="0">
                <a:latin typeface="微软雅黑" panose="020B0503020204020204" pitchFamily="34" charset="-122"/>
                <a:ea typeface="微软雅黑" panose="020B0503020204020204" pitchFamily="34" charset="-122"/>
              </a:rPr>
              <a:t>来修改</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sort</a:t>
            </a:r>
            <a:r>
              <a:rPr lang="zh-CN" altLang="en-US" sz="1200" dirty="0">
                <a:latin typeface="微软雅黑" panose="020B0503020204020204" pitchFamily="34" charset="-122"/>
                <a:ea typeface="微软雅黑" panose="020B0503020204020204" pitchFamily="34" charset="-122"/>
              </a:rPr>
              <a:t>方法中</a:t>
            </a:r>
            <a:r>
              <a:rPr lang="en-US" altLang="zh-CN" sz="1200" dirty="0">
                <a:latin typeface="微软雅黑" panose="020B0503020204020204" pitchFamily="34" charset="-122"/>
                <a:ea typeface="微软雅黑" panose="020B0503020204020204" pitchFamily="34" charset="-122"/>
              </a:rPr>
              <a:t>key</a:t>
            </a:r>
            <a:r>
              <a:rPr lang="zh-CN" altLang="en-US" sz="1200" dirty="0">
                <a:latin typeface="微软雅黑" panose="020B0503020204020204" pitchFamily="34" charset="-122"/>
                <a:ea typeface="微软雅黑" panose="020B0503020204020204" pitchFamily="34" charset="-122"/>
              </a:rPr>
              <a:t>关键字接收的参数是一个</a:t>
            </a:r>
            <a:r>
              <a:rPr lang="zh-CN" altLang="en-US" sz="1200" dirty="0">
                <a:solidFill>
                  <a:srgbClr val="FF0000"/>
                </a:solidFill>
                <a:latin typeface="微软雅黑" panose="020B0503020204020204" pitchFamily="34" charset="-122"/>
                <a:ea typeface="微软雅黑" panose="020B0503020204020204" pitchFamily="34" charset="-122"/>
              </a:rPr>
              <a:t>函数</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41375" y="1883318"/>
            <a:ext cx="1563370"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lambda</a:t>
            </a:r>
            <a:r>
              <a:rPr kumimoji="1" lang="zh-CN" altLang="en-US" sz="1400" b="1" dirty="0">
                <a:solidFill>
                  <a:srgbClr val="FF0000"/>
                </a:solidFill>
                <a:latin typeface="微软雅黑" panose="020B0503020204020204" pitchFamily="34" charset="-122"/>
                <a:ea typeface="微软雅黑" panose="020B0503020204020204" pitchFamily="34" charset="-122"/>
              </a:rPr>
              <a:t>应用场景</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补充</a:t>
            </a:r>
            <a:r>
              <a:rPr lang="en-US" altLang="zh-CN">
                <a:solidFill>
                  <a:schemeClr val="accent1"/>
                </a:solidFill>
              </a:rPr>
              <a:t>:</a:t>
            </a:r>
            <a:r>
              <a:rPr lang="en-US">
                <a:solidFill>
                  <a:schemeClr val="accent1"/>
                </a:solidFill>
              </a:rPr>
              <a:t>sort</a:t>
            </a:r>
            <a:endParaRPr lang="en-US">
              <a:solidFill>
                <a:schemeClr val="accent1"/>
              </a:solidFill>
            </a:endParaRPr>
          </a:p>
        </p:txBody>
      </p:sp>
      <p:sp>
        <p:nvSpPr>
          <p:cNvPr id="3" name="内容占位符 2"/>
          <p:cNvSpPr>
            <a:spLocks noGrp="1"/>
          </p:cNvSpPr>
          <p:nvPr>
            <p:ph idx="1"/>
          </p:nvPr>
        </p:nvSpPr>
        <p:spPr>
          <a:xfrm>
            <a:off x="628650" y="1369219"/>
            <a:ext cx="7886700" cy="3263504"/>
          </a:xfrm>
        </p:spPr>
        <p:txBody>
          <a:bodyPr/>
          <a:p>
            <a:pPr marL="0" indent="0">
              <a:buNone/>
            </a:pPr>
            <a:r>
              <a:rPr lang="en-US" sz="1800">
                <a:latin typeface="华文宋体" panose="02010600040101010101" charset="-122"/>
                <a:ea typeface="华文宋体" panose="02010600040101010101" charset="-122"/>
                <a:cs typeface="华文宋体" panose="02010600040101010101" charset="-122"/>
              </a:rPr>
              <a:t>l = ['abd','ewetrwef','fered','qwszfgfsaffs']</a:t>
            </a:r>
            <a:endParaRPr lang="en-US" sz="1800">
              <a:latin typeface="华文宋体" panose="02010600040101010101" charset="-122"/>
              <a:ea typeface="华文宋体" panose="02010600040101010101" charset="-122"/>
              <a:cs typeface="华文宋体" panose="02010600040101010101" charset="-122"/>
            </a:endParaRPr>
          </a:p>
          <a:p>
            <a:pPr marL="0" indent="0">
              <a:buNone/>
            </a:pPr>
            <a:r>
              <a:rPr lang="zh-CN" altLang="en-US" sz="1800">
                <a:latin typeface="华文宋体" panose="02010600040101010101" charset="-122"/>
                <a:ea typeface="华文宋体" panose="02010600040101010101" charset="-122"/>
                <a:cs typeface="华文宋体" panose="02010600040101010101" charset="-122"/>
              </a:rPr>
              <a:t>元素按照最后一个字母从大到小排序</a:t>
            </a:r>
            <a:endParaRPr lang="en-US" sz="1800">
              <a:latin typeface="华文宋体" panose="02010600040101010101" charset="-122"/>
              <a:ea typeface="华文宋体" panose="02010600040101010101" charset="-122"/>
              <a:cs typeface="华文宋体" panose="02010600040101010101" charset="-122"/>
            </a:endParaRPr>
          </a:p>
          <a:p>
            <a:pPr marL="0" indent="0">
              <a:buNone/>
            </a:pPr>
            <a:endParaRPr lang="zh-CN" altLang="en-US" sz="1800">
              <a:latin typeface="华文宋体" panose="02010600040101010101" charset="-122"/>
              <a:ea typeface="华文宋体" panose="02010600040101010101" charset="-122"/>
              <a:cs typeface="华文宋体" panose="02010600040101010101" charset="-122"/>
            </a:endParaRPr>
          </a:p>
          <a:p>
            <a:pPr marL="0" indent="0">
              <a:buNone/>
            </a:pPr>
            <a:endParaRPr lang="zh-CN" altLang="en-US" sz="1800">
              <a:latin typeface="华文宋体" panose="02010600040101010101" charset="-122"/>
              <a:ea typeface="华文宋体" panose="02010600040101010101" charset="-122"/>
              <a:cs typeface="华文宋体" panose="02010600040101010101" charset="-122"/>
            </a:endParaRPr>
          </a:p>
          <a:p>
            <a:pPr marL="0" indent="0">
              <a:buNone/>
            </a:pPr>
            <a:endParaRPr lang="zh-CN" altLang="en-US" sz="1800">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a:t>
            </a:r>
            <a:r>
              <a:rPr lang="zh-CN" altLang="en-US" sz="2400" b="1" dirty="0">
                <a:solidFill>
                  <a:srgbClr val="595959"/>
                </a:solidFill>
                <a:latin typeface="微软雅黑" panose="020B0503020204020204" pitchFamily="34" charset="-122"/>
                <a:ea typeface="微软雅黑" panose="020B0503020204020204" pitchFamily="34" charset="-122"/>
              </a:rPr>
              <a:t> 学员管理系统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10.1 </a:t>
            </a:r>
            <a:r>
              <a:rPr lang="zh-CN" altLang="en-US" b="1" dirty="0">
                <a:solidFill>
                  <a:srgbClr val="404040"/>
                </a:solidFill>
                <a:latin typeface="微软雅黑" panose="020B0503020204020204" pitchFamily="34" charset="-122"/>
                <a:ea typeface="微软雅黑" panose="020B0503020204020204" pitchFamily="34" charset="-122"/>
              </a:rPr>
              <a:t>系统框架搭建</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怎样搭建系统框架？</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3"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25049" y="1411069"/>
            <a:ext cx="431958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高阶函数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了解高阶函数</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体验高阶函数</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高阶函数的应用</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011045" cy="521970"/>
          </a:xfrm>
          <a:prstGeom prst="rect">
            <a:avLst/>
          </a:prstGeom>
        </p:spPr>
        <p:txBody>
          <a:bodyPr wrap="none">
            <a:spAutoFit/>
          </a:bodyPr>
          <a:lstStyle/>
          <a:p>
            <a:pPr algn="l">
              <a:lnSpc>
                <a:spcPct val="20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了解什么是高阶函数 </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12" name="TextBox 6"/>
          <p:cNvSpPr txBox="1">
            <a:spLocks noChangeArrowheads="1"/>
          </p:cNvSpPr>
          <p:nvPr/>
        </p:nvSpPr>
        <p:spPr bwMode="auto">
          <a:xfrm>
            <a:off x="841375" y="1132205"/>
            <a:ext cx="3940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 </a:t>
            </a:r>
            <a:r>
              <a:rPr lang="zh-CN" altLang="en-US" b="1" dirty="0">
                <a:solidFill>
                  <a:srgbClr val="404040"/>
                </a:solidFill>
                <a:latin typeface="微软雅黑" panose="020B0503020204020204" pitchFamily="34" charset="-122"/>
                <a:ea typeface="微软雅黑" panose="020B0503020204020204" pitchFamily="34" charset="-122"/>
              </a:rPr>
              <a:t>了解高阶函数</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课堂讲解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3" name="矩形 12"/>
          <p:cNvSpPr/>
          <p:nvPr/>
        </p:nvSpPr>
        <p:spPr>
          <a:xfrm>
            <a:off x="1337945" y="2067560"/>
            <a:ext cx="7446645" cy="706755"/>
          </a:xfrm>
          <a:prstGeom prst="rect">
            <a:avLst/>
          </a:prstGeom>
          <a:noFill/>
        </p:spPr>
        <p:txBody>
          <a:bodyPr wrap="square" lIns="91440" tIns="45720" rIns="91440" bIns="45720">
            <a:spAutoFit/>
          </a:bodyPr>
          <a:lstStyle/>
          <a:p>
            <a:pPr algn="ctr"/>
            <a:r>
              <a:rPr lang="zh-CN"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什么是高阶函数？</a:t>
            </a:r>
            <a:endParaRPr lang="en-US" altLang="zh-CN"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1.2</a:t>
            </a:r>
            <a:r>
              <a:rPr lang="zh-CN" altLang="en-US" b="1" dirty="0">
                <a:solidFill>
                  <a:srgbClr val="404040"/>
                </a:solidFill>
                <a:latin typeface="微软雅黑" panose="020B0503020204020204" pitchFamily="34" charset="-122"/>
                <a:ea typeface="微软雅黑" panose="020B0503020204020204" pitchFamily="34" charset="-122"/>
              </a:rPr>
              <a:t> 知识总结</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646556"/>
            <a:ext cx="6728356" cy="81026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高阶函数概念：将一个函数作为另外一个函数的参数，这种形式的函数就叫高阶函数</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高阶函数的作用：增加代码的灵活性，减少代码的编写</a:t>
            </a:r>
            <a:endParaRPr lang="zh-CN" altLang="en-US" sz="1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12496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了解高阶函数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3"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25049" y="1411069"/>
            <a:ext cx="431958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高阶函数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了解高阶函数</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体验高阶函数</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高阶函数的应用</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3988304" y="2150060"/>
            <a:ext cx="2011045" cy="521970"/>
          </a:xfrm>
          <a:prstGeom prst="rect">
            <a:avLst/>
          </a:prstGeom>
        </p:spPr>
        <p:txBody>
          <a:bodyPr wrap="none">
            <a:spAutoFit/>
          </a:bodyPr>
          <a:lstStyle/>
          <a:p>
            <a:pPr algn="l">
              <a:lnSpc>
                <a:spcPct val="20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认识简单的高阶函数 </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12" name="TextBox 6"/>
          <p:cNvSpPr txBox="1">
            <a:spLocks noChangeArrowheads="1"/>
          </p:cNvSpPr>
          <p:nvPr/>
        </p:nvSpPr>
        <p:spPr bwMode="auto">
          <a:xfrm>
            <a:off x="841375" y="1132205"/>
            <a:ext cx="3940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 abs</a:t>
            </a:r>
            <a:r>
              <a:rPr lang="zh-CN" altLang="en-US" b="1" dirty="0">
                <a:solidFill>
                  <a:srgbClr val="404040"/>
                </a:solidFill>
                <a:latin typeface="微软雅黑" panose="020B0503020204020204" pitchFamily="34" charset="-122"/>
                <a:ea typeface="微软雅黑" panose="020B0503020204020204" pitchFamily="34" charset="-122"/>
              </a:rPr>
              <a:t>和</a:t>
            </a:r>
            <a:r>
              <a:rPr lang="en-US" altLang="zh-CN" b="1" dirty="0">
                <a:solidFill>
                  <a:srgbClr val="404040"/>
                </a:solidFill>
                <a:latin typeface="微软雅黑" panose="020B0503020204020204" pitchFamily="34" charset="-122"/>
                <a:ea typeface="微软雅黑" panose="020B0503020204020204" pitchFamily="34" charset="-122"/>
              </a:rPr>
              <a:t>round-</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3" name="矩形 12"/>
          <p:cNvSpPr/>
          <p:nvPr/>
        </p:nvSpPr>
        <p:spPr>
          <a:xfrm>
            <a:off x="1337945" y="2067560"/>
            <a:ext cx="7446645" cy="706755"/>
          </a:xfrm>
          <a:prstGeom prst="rect">
            <a:avLst/>
          </a:prstGeom>
          <a:noFill/>
        </p:spPr>
        <p:txBody>
          <a:bodyPr wrap="square" lIns="91440" tIns="45720" rIns="91440" bIns="45720">
            <a:spAutoFit/>
          </a:bodyPr>
          <a:lstStyle/>
          <a:p>
            <a:pPr algn="ctr"/>
            <a:r>
              <a:rPr lang="en-US" altLang="zh-CN"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python</a:t>
            </a: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中有哪些高阶函数</a:t>
            </a:r>
            <a:endPar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14" name="图片 1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2.2</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646556"/>
            <a:ext cx="6728356" cy="81026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python</a:t>
            </a:r>
            <a:r>
              <a:rPr lang="zh-CN" altLang="en-US" sz="1200" dirty="0">
                <a:latin typeface="微软雅黑" panose="020B0503020204020204" pitchFamily="34" charset="-122"/>
                <a:ea typeface="微软雅黑" panose="020B0503020204020204" pitchFamily="34" charset="-122"/>
              </a:rPr>
              <a:t>中使用</a:t>
            </a:r>
            <a:r>
              <a:rPr lang="en-US" altLang="zh-CN" sz="1200" dirty="0">
                <a:latin typeface="微软雅黑" panose="020B0503020204020204" pitchFamily="34" charset="-122"/>
                <a:ea typeface="微软雅黑" panose="020B0503020204020204" pitchFamily="34" charset="-122"/>
              </a:rPr>
              <a:t>_______</a:t>
            </a:r>
            <a:r>
              <a:rPr lang="zh-CN" altLang="en-US" sz="1200" dirty="0">
                <a:latin typeface="微软雅黑" panose="020B0503020204020204" pitchFamily="34" charset="-122"/>
                <a:ea typeface="微软雅黑" panose="020B0503020204020204" pitchFamily="34" charset="-122"/>
              </a:rPr>
              <a:t>方法来求一个数字的绝对值。</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python</a:t>
            </a:r>
            <a:r>
              <a:rPr lang="zh-CN" altLang="en-US" sz="1200" dirty="0">
                <a:latin typeface="微软雅黑" panose="020B0503020204020204" pitchFamily="34" charset="-122"/>
                <a:ea typeface="微软雅黑" panose="020B0503020204020204" pitchFamily="34" charset="-122"/>
              </a:rPr>
              <a:t>中使用</a:t>
            </a:r>
            <a:r>
              <a:rPr lang="en-US" altLang="zh-CN" sz="1200" dirty="0">
                <a:latin typeface="微软雅黑" panose="020B0503020204020204" pitchFamily="34" charset="-122"/>
                <a:ea typeface="微软雅黑" panose="020B0503020204020204" pitchFamily="34" charset="-122"/>
              </a:rPr>
              <a:t>_______</a:t>
            </a:r>
            <a:r>
              <a:rPr lang="zh-CN" altLang="en-US" sz="1200" dirty="0">
                <a:latin typeface="微软雅黑" panose="020B0503020204020204" pitchFamily="34" charset="-122"/>
                <a:ea typeface="微软雅黑" panose="020B0503020204020204" pitchFamily="34" charset="-122"/>
              </a:rPr>
              <a:t>方法完成对数字的四舍五入求值。</a:t>
            </a:r>
            <a:endParaRPr lang="zh-CN" altLang="en-US" sz="1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8940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高阶函数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2.3</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831651" y="2646556"/>
            <a:ext cx="6728356" cy="81026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	python</a:t>
            </a:r>
            <a:r>
              <a:rPr lang="zh-CN" altLang="en-US" sz="1200" dirty="0">
                <a:latin typeface="微软雅黑" panose="020B0503020204020204" pitchFamily="34" charset="-122"/>
                <a:ea typeface="微软雅黑" panose="020B0503020204020204" pitchFamily="34" charset="-122"/>
              </a:rPr>
              <a:t>中使用</a:t>
            </a:r>
            <a:r>
              <a:rPr lang="en-US" altLang="zh-CN" sz="1200" dirty="0">
                <a:solidFill>
                  <a:srgbClr val="FF0000"/>
                </a:solidFill>
                <a:latin typeface="微软雅黑" panose="020B0503020204020204" pitchFamily="34" charset="-122"/>
                <a:ea typeface="微软雅黑" panose="020B0503020204020204" pitchFamily="34" charset="-122"/>
              </a:rPr>
              <a:t>abs</a:t>
            </a:r>
            <a:r>
              <a:rPr lang="zh-CN" altLang="en-US" sz="1200" dirty="0">
                <a:solidFill>
                  <a:srgbClr val="FF0000"/>
                </a:solidFill>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方法来求一个数字的绝对值。</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python</a:t>
            </a:r>
            <a:r>
              <a:rPr lang="zh-CN" altLang="en-US" sz="1200" dirty="0">
                <a:latin typeface="微软雅黑" panose="020B0503020204020204" pitchFamily="34" charset="-122"/>
                <a:ea typeface="微软雅黑" panose="020B0503020204020204" pitchFamily="34" charset="-122"/>
              </a:rPr>
              <a:t>中使用</a:t>
            </a:r>
            <a:r>
              <a:rPr lang="en-US" altLang="zh-CN" sz="1200" dirty="0">
                <a:solidFill>
                  <a:srgbClr val="FF0000"/>
                </a:solidFill>
                <a:latin typeface="微软雅黑" panose="020B0503020204020204" pitchFamily="34" charset="-122"/>
                <a:ea typeface="微软雅黑" panose="020B0503020204020204" pitchFamily="34" charset="-122"/>
              </a:rPr>
              <a:t>round</a:t>
            </a:r>
            <a:r>
              <a:rPr lang="zh-CN" altLang="en-US" sz="1200" dirty="0">
                <a:solidFill>
                  <a:srgbClr val="FF0000"/>
                </a:solidFill>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方法完成对数字的四舍五入求值。</a:t>
            </a:r>
            <a:endParaRPr lang="zh-CN" altLang="en-US" sz="1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83318"/>
            <a:ext cx="8940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高阶函数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高阶函数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841375" y="1132205"/>
            <a:ext cx="43586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2.4 </a:t>
            </a:r>
            <a:r>
              <a:rPr lang="zh-CN" altLang="en-US" b="1" dirty="0">
                <a:solidFill>
                  <a:srgbClr val="404040"/>
                </a:solidFill>
                <a:latin typeface="微软雅黑" panose="020B0503020204020204" pitchFamily="34" charset="-122"/>
                <a:ea typeface="微软雅黑" panose="020B0503020204020204" pitchFamily="34" charset="-122"/>
              </a:rPr>
              <a:t>体验高阶函数和思路分析</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37945" y="2067560"/>
            <a:ext cx="7446645" cy="706755"/>
          </a:xfrm>
          <a:prstGeom prst="rect">
            <a:avLst/>
          </a:prstGeom>
          <a:noFill/>
        </p:spPr>
        <p:txBody>
          <a:bodyPr wrap="square" lIns="91440" tIns="45720" rIns="91440" bIns="45720">
            <a:spAutoFit/>
          </a:bodyPr>
          <a:lstStyle/>
          <a:p>
            <a:pPr algn="ctr"/>
            <a:r>
              <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高阶函数是怎样实现的？</a:t>
            </a:r>
            <a:endParaRPr lang="zh-CN" altLang="en-US"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6" name="图片 5">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tags/tag1.xml><?xml version="1.0" encoding="utf-8"?>
<p:tagLst xmlns:p="http://schemas.openxmlformats.org/presentationml/2006/main">
  <p:tag name="MH" val="20180905155037"/>
  <p:tag name="MH_LIBRARY" val="CONTENTS"/>
  <p:tag name="MH_TYPE" val="OTHERS"/>
  <p:tag name="ID" val="545836"/>
</p:tagLst>
</file>

<file path=ppt/tags/tag10.xml><?xml version="1.0" encoding="utf-8"?>
<p:tagLst xmlns:p="http://schemas.openxmlformats.org/presentationml/2006/main">
  <p:tag name="MH" val="20180905155037"/>
  <p:tag name="MH_LIBRARY" val="CONTENTS"/>
  <p:tag name="MH_TYPE" val="OTHERS"/>
  <p:tag name="ID" val="545836"/>
</p:tagLst>
</file>

<file path=ppt/tags/tag11.xml><?xml version="1.0" encoding="utf-8"?>
<p:tagLst xmlns:p="http://schemas.openxmlformats.org/presentationml/2006/main">
  <p:tag name="MH" val="20180905155037"/>
  <p:tag name="MH_LIBRARY" val="CONTENTS"/>
  <p:tag name="MH_TYPE" val="OTHERS"/>
  <p:tag name="ID" val="545836"/>
</p:tagLst>
</file>

<file path=ppt/tags/tag12.xml><?xml version="1.0" encoding="utf-8"?>
<p:tagLst xmlns:p="http://schemas.openxmlformats.org/presentationml/2006/main">
  <p:tag name="MH" val="20180905155037"/>
  <p:tag name="MH_LIBRARY" val="CONTENTS"/>
  <p:tag name="MH_TYPE" val="OTHERS"/>
  <p:tag name="ID" val="545836"/>
</p:tagLst>
</file>

<file path=ppt/tags/tag13.xml><?xml version="1.0" encoding="utf-8"?>
<p:tagLst xmlns:p="http://schemas.openxmlformats.org/presentationml/2006/main">
  <p:tag name="MH" val="20180905155037"/>
  <p:tag name="MH_LIBRARY" val="CONTENTS"/>
  <p:tag name="MH_TYPE" val="OTHERS"/>
  <p:tag name="ID" val="545836"/>
</p:tagLst>
</file>

<file path=ppt/tags/tag14.xml><?xml version="1.0" encoding="utf-8"?>
<p:tagLst xmlns:p="http://schemas.openxmlformats.org/presentationml/2006/main">
  <p:tag name="MH" val="20180905155037"/>
  <p:tag name="MH_LIBRARY" val="CONTENTS"/>
  <p:tag name="MH_TYPE" val="OTHERS"/>
  <p:tag name="ID" val="545836"/>
</p:tagLst>
</file>

<file path=ppt/tags/tag15.xml><?xml version="1.0" encoding="utf-8"?>
<p:tagLst xmlns:p="http://schemas.openxmlformats.org/presentationml/2006/main">
  <p:tag name="MH" val="20180905155037"/>
  <p:tag name="MH_LIBRARY" val="CONTENTS"/>
  <p:tag name="MH_TYPE" val="OTHERS"/>
  <p:tag name="ID" val="545836"/>
</p:tagLst>
</file>

<file path=ppt/tags/tag16.xml><?xml version="1.0" encoding="utf-8"?>
<p:tagLst xmlns:p="http://schemas.openxmlformats.org/presentationml/2006/main">
  <p:tag name="MH" val="20180905155037"/>
  <p:tag name="MH_LIBRARY" val="CONTENTS"/>
  <p:tag name="MH_TYPE" val="OTHERS"/>
  <p:tag name="ID" val="545836"/>
</p:tagLst>
</file>

<file path=ppt/tags/tag17.xml><?xml version="1.0" encoding="utf-8"?>
<p:tagLst xmlns:p="http://schemas.openxmlformats.org/presentationml/2006/main">
  <p:tag name="MH" val="20180905155037"/>
  <p:tag name="MH_LIBRARY" val="CONTENTS"/>
  <p:tag name="MH_TYPE" val="OTHERS"/>
  <p:tag name="ID" val="545836"/>
</p:tagLst>
</file>

<file path=ppt/tags/tag18.xml><?xml version="1.0" encoding="utf-8"?>
<p:tagLst xmlns:p="http://schemas.openxmlformats.org/presentationml/2006/main">
  <p:tag name="MH" val="20180905155037"/>
  <p:tag name="MH_LIBRARY" val="CONTENTS"/>
  <p:tag name="MH_TYPE" val="OTHERS"/>
  <p:tag name="ID" val="545836"/>
</p:tagLst>
</file>

<file path=ppt/tags/tag19.xml><?xml version="1.0" encoding="utf-8"?>
<p:tagLst xmlns:p="http://schemas.openxmlformats.org/presentationml/2006/main">
  <p:tag name="MH" val="20180905155037"/>
  <p:tag name="MH_LIBRARY" val="CONTENTS"/>
  <p:tag name="MH_TYPE" val="OTHERS"/>
  <p:tag name="ID" val="545836"/>
</p:tagLst>
</file>

<file path=ppt/tags/tag2.xml><?xml version="1.0" encoding="utf-8"?>
<p:tagLst xmlns:p="http://schemas.openxmlformats.org/presentationml/2006/main">
  <p:tag name="MH" val="20180905155037"/>
  <p:tag name="MH_LIBRARY" val="CONTENTS"/>
  <p:tag name="MH_TYPE" val="OTHERS"/>
  <p:tag name="ID" val="545836"/>
</p:tagLst>
</file>

<file path=ppt/tags/tag20.xml><?xml version="1.0" encoding="utf-8"?>
<p:tagLst xmlns:p="http://schemas.openxmlformats.org/presentationml/2006/main">
  <p:tag name="MH" val="20180905155037"/>
  <p:tag name="MH_LIBRARY" val="CONTENTS"/>
  <p:tag name="MH_TYPE" val="OTHERS"/>
  <p:tag name="ID" val="545836"/>
</p:tagLst>
</file>

<file path=ppt/tags/tag21.xml><?xml version="1.0" encoding="utf-8"?>
<p:tagLst xmlns:p="http://schemas.openxmlformats.org/presentationml/2006/main">
  <p:tag name="MH" val="20180905155037"/>
  <p:tag name="MH_LIBRARY" val="CONTENTS"/>
  <p:tag name="MH_TYPE" val="OTHERS"/>
  <p:tag name="ID" val="545836"/>
</p:tagLst>
</file>

<file path=ppt/tags/tag22.xml><?xml version="1.0" encoding="utf-8"?>
<p:tagLst xmlns:p="http://schemas.openxmlformats.org/presentationml/2006/main">
  <p:tag name="MH" val="20180905155037"/>
  <p:tag name="MH_LIBRARY" val="CONTENTS"/>
  <p:tag name="MH_TYPE" val="OTHERS"/>
  <p:tag name="ID" val="545836"/>
</p:tagLst>
</file>

<file path=ppt/tags/tag23.xml><?xml version="1.0" encoding="utf-8"?>
<p:tagLst xmlns:p="http://schemas.openxmlformats.org/presentationml/2006/main">
  <p:tag name="MH" val="20180905155037"/>
  <p:tag name="MH_LIBRARY" val="CONTENTS"/>
  <p:tag name="MH_TYPE" val="OTHERS"/>
  <p:tag name="ID" val="545836"/>
</p:tagLst>
</file>

<file path=ppt/tags/tag24.xml><?xml version="1.0" encoding="utf-8"?>
<p:tagLst xmlns:p="http://schemas.openxmlformats.org/presentationml/2006/main">
  <p:tag name="MH" val="20180905155037"/>
  <p:tag name="MH_LIBRARY" val="CONTENTS"/>
  <p:tag name="MH_TYPE" val="OTHERS"/>
  <p:tag name="ID" val="545836"/>
</p:tagLst>
</file>

<file path=ppt/tags/tag25.xml><?xml version="1.0" encoding="utf-8"?>
<p:tagLst xmlns:p="http://schemas.openxmlformats.org/presentationml/2006/main">
  <p:tag name="MH" val="20180905155037"/>
  <p:tag name="MH_LIBRARY" val="CONTENTS"/>
  <p:tag name="MH_TYPE" val="OTHERS"/>
  <p:tag name="ID" val="545836"/>
</p:tagLst>
</file>

<file path=ppt/tags/tag26.xml><?xml version="1.0" encoding="utf-8"?>
<p:tagLst xmlns:p="http://schemas.openxmlformats.org/presentationml/2006/main">
  <p:tag name="MH" val="20180905155037"/>
  <p:tag name="MH_LIBRARY" val="CONTENTS"/>
  <p:tag name="MH_TYPE" val="OTHERS"/>
  <p:tag name="ID" val="545836"/>
</p:tagLst>
</file>

<file path=ppt/tags/tag27.xml><?xml version="1.0" encoding="utf-8"?>
<p:tagLst xmlns:p="http://schemas.openxmlformats.org/presentationml/2006/main">
  <p:tag name="MH" val="20180905155037"/>
  <p:tag name="MH_LIBRARY" val="CONTENTS"/>
  <p:tag name="MH_TYPE" val="OTHERS"/>
  <p:tag name="ID" val="545836"/>
</p:tagLst>
</file>

<file path=ppt/tags/tag28.xml><?xml version="1.0" encoding="utf-8"?>
<p:tagLst xmlns:p="http://schemas.openxmlformats.org/presentationml/2006/main">
  <p:tag name="MH" val="20180905155037"/>
  <p:tag name="MH_LIBRARY" val="CONTENTS"/>
  <p:tag name="MH_TYPE" val="OTHERS"/>
  <p:tag name="ID" val="545836"/>
</p:tagLst>
</file>

<file path=ppt/tags/tag29.xml><?xml version="1.0" encoding="utf-8"?>
<p:tagLst xmlns:p="http://schemas.openxmlformats.org/presentationml/2006/main">
  <p:tag name="MH" val="20180905155037"/>
  <p:tag name="MH_LIBRARY" val="CONTENTS"/>
  <p:tag name="MH_TYPE" val="OTHERS"/>
  <p:tag name="ID" val="545836"/>
</p:tagLst>
</file>

<file path=ppt/tags/tag3.xml><?xml version="1.0" encoding="utf-8"?>
<p:tagLst xmlns:p="http://schemas.openxmlformats.org/presentationml/2006/main">
  <p:tag name="MH" val="20180905155037"/>
  <p:tag name="MH_LIBRARY" val="CONTENTS"/>
  <p:tag name="MH_TYPE" val="OTHERS"/>
  <p:tag name="ID" val="545836"/>
</p:tagLst>
</file>

<file path=ppt/tags/tag30.xml><?xml version="1.0" encoding="utf-8"?>
<p:tagLst xmlns:p="http://schemas.openxmlformats.org/presentationml/2006/main">
  <p:tag name="MH" val="20180905155037"/>
  <p:tag name="MH_LIBRARY" val="CONTENTS"/>
  <p:tag name="MH_TYPE" val="OTHERS"/>
  <p:tag name="ID" val="545836"/>
</p:tagLst>
</file>

<file path=ppt/tags/tag31.xml><?xml version="1.0" encoding="utf-8"?>
<p:tagLst xmlns:p="http://schemas.openxmlformats.org/presentationml/2006/main">
  <p:tag name="MH" val="20180905155037"/>
  <p:tag name="MH_LIBRARY" val="CONTENTS"/>
  <p:tag name="MH_TYPE" val="OTHERS"/>
  <p:tag name="ID" val="545836"/>
</p:tagLst>
</file>

<file path=ppt/tags/tag32.xml><?xml version="1.0" encoding="utf-8"?>
<p:tagLst xmlns:p="http://schemas.openxmlformats.org/presentationml/2006/main">
  <p:tag name="MH" val="20180905155037"/>
  <p:tag name="MH_LIBRARY" val="CONTENTS"/>
  <p:tag name="MH_TYPE" val="OTHERS"/>
  <p:tag name="ID" val="545836"/>
</p:tagLst>
</file>

<file path=ppt/tags/tag33.xml><?xml version="1.0" encoding="utf-8"?>
<p:tagLst xmlns:p="http://schemas.openxmlformats.org/presentationml/2006/main">
  <p:tag name="MH" val="20180905155037"/>
  <p:tag name="MH_LIBRARY" val="CONTENTS"/>
  <p:tag name="MH_TYPE" val="OTHERS"/>
  <p:tag name="ID" val="545836"/>
</p:tagLst>
</file>

<file path=ppt/tags/tag4.xml><?xml version="1.0" encoding="utf-8"?>
<p:tagLst xmlns:p="http://schemas.openxmlformats.org/presentationml/2006/main">
  <p:tag name="MH" val="20180905155037"/>
  <p:tag name="MH_LIBRARY" val="CONTENTS"/>
  <p:tag name="MH_TYPE" val="OTHERS"/>
  <p:tag name="ID" val="545836"/>
</p:tagLst>
</file>

<file path=ppt/tags/tag5.xml><?xml version="1.0" encoding="utf-8"?>
<p:tagLst xmlns:p="http://schemas.openxmlformats.org/presentationml/2006/main">
  <p:tag name="MH" val="20180905155037"/>
  <p:tag name="MH_LIBRARY" val="CONTENTS"/>
  <p:tag name="MH_TYPE" val="OTHERS"/>
  <p:tag name="ID" val="545836"/>
</p:tagLst>
</file>

<file path=ppt/tags/tag6.xml><?xml version="1.0" encoding="utf-8"?>
<p:tagLst xmlns:p="http://schemas.openxmlformats.org/presentationml/2006/main">
  <p:tag name="MH" val="20180905155037"/>
  <p:tag name="MH_LIBRARY" val="CONTENTS"/>
  <p:tag name="MH_TYPE" val="OTHERS"/>
  <p:tag name="ID" val="545836"/>
</p:tagLst>
</file>

<file path=ppt/tags/tag7.xml><?xml version="1.0" encoding="utf-8"?>
<p:tagLst xmlns:p="http://schemas.openxmlformats.org/presentationml/2006/main">
  <p:tag name="MH" val="20180905155037"/>
  <p:tag name="MH_LIBRARY" val="CONTENTS"/>
  <p:tag name="MH_TYPE" val="OTHERS"/>
  <p:tag name="ID" val="545836"/>
</p:tagLst>
</file>

<file path=ppt/tags/tag8.xml><?xml version="1.0" encoding="utf-8"?>
<p:tagLst xmlns:p="http://schemas.openxmlformats.org/presentationml/2006/main">
  <p:tag name="MH" val="20180905155037"/>
  <p:tag name="MH_LIBRARY" val="CONTENTS"/>
  <p:tag name="MH_TYPE" val="OTHERS"/>
  <p:tag name="ID" val="545836"/>
</p:tagLst>
</file>

<file path=ppt/tags/tag9.xml><?xml version="1.0" encoding="utf-8"?>
<p:tagLst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889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6309</Words>
  <Application>WPS 演示</Application>
  <PresentationFormat>全屏显示(16:9)</PresentationFormat>
  <Paragraphs>938</Paragraphs>
  <Slides>115</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115</vt:i4>
      </vt:variant>
    </vt:vector>
  </HeadingPairs>
  <TitlesOfParts>
    <vt:vector size="131" baseType="lpstr">
      <vt:lpstr>Arial</vt:lpstr>
      <vt:lpstr>宋体</vt:lpstr>
      <vt:lpstr>Wingdings</vt:lpstr>
      <vt:lpstr>Calibri</vt:lpstr>
      <vt:lpstr>黑体</vt:lpstr>
      <vt:lpstr>Segoe UI</vt:lpstr>
      <vt:lpstr>微软雅黑</vt:lpstr>
      <vt:lpstr>Wingdings</vt:lpstr>
      <vt:lpstr>Segoe UI Light</vt:lpstr>
      <vt:lpstr>微软雅黑 Light</vt:lpstr>
      <vt:lpstr>Arial Unicode MS</vt:lpstr>
      <vt:lpstr>华文宋体</vt:lpstr>
      <vt:lpstr>1_自定义设计方案</vt:lpstr>
      <vt:lpstr>自定义设计方案</vt:lpstr>
      <vt:lpstr>3_自定义设计方案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补充:什么是递归?</vt:lpstr>
      <vt:lpstr>PowerPoint 演示文稿</vt:lpstr>
      <vt:lpstr>补充:递归函数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vt:lpstr>
      <vt:lpstr>递归练习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补充:sort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补充:练习</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Administrator</cp:lastModifiedBy>
  <cp:revision>829</cp:revision>
  <dcterms:created xsi:type="dcterms:W3CDTF">2019-12-30T04:35:00Z</dcterms:created>
  <dcterms:modified xsi:type="dcterms:W3CDTF">2021-07-26T09:22:39Z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193B9115FE734FF681BF1643D98C45BF</vt:lpwstr>
  </property>
</Properties>
</file>