
<file path=[Content_Types].xml><?xml version="1.0" encoding="utf-8"?>
<Types xmlns="http://schemas.openxmlformats.org/package/2006/content-types">
  <Default Extension="emf" ContentType="image/x-emf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  <p:sldMasterId id="2147483657" r:id="rId5"/>
    <p:sldMasterId id="2147483660" r:id="rId6"/>
    <p:sldMasterId id="2147483673" r:id="rId7"/>
  </p:sldMasterIdLst>
  <p:notesMasterIdLst>
    <p:notesMasterId r:id="rId165"/>
  </p:notesMasterIdLst>
  <p:handoutMasterIdLst>
    <p:handoutMasterId r:id="rId166"/>
  </p:handoutMasterIdLst>
  <p:sldIdLst>
    <p:sldId id="599" r:id="rId8"/>
    <p:sldId id="1247" r:id="rId9"/>
    <p:sldId id="1245" r:id="rId10"/>
    <p:sldId id="1246" r:id="rId11"/>
    <p:sldId id="1248" r:id="rId12"/>
    <p:sldId id="1249" r:id="rId13"/>
    <p:sldId id="1251" r:id="rId14"/>
    <p:sldId id="1250" r:id="rId15"/>
    <p:sldId id="1255" r:id="rId16"/>
    <p:sldId id="1252" r:id="rId17"/>
    <p:sldId id="1485" r:id="rId18"/>
    <p:sldId id="1254" r:id="rId19"/>
    <p:sldId id="1257" r:id="rId20"/>
    <p:sldId id="1253" r:id="rId21"/>
    <p:sldId id="1259" r:id="rId22"/>
    <p:sldId id="1263" r:id="rId23"/>
    <p:sldId id="1261" r:id="rId24"/>
    <p:sldId id="1262" r:id="rId25"/>
    <p:sldId id="1264" r:id="rId26"/>
    <p:sldId id="1265" r:id="rId27"/>
    <p:sldId id="1256" r:id="rId28"/>
    <p:sldId id="1258" r:id="rId29"/>
    <p:sldId id="1260" r:id="rId30"/>
    <p:sldId id="1266" r:id="rId31"/>
    <p:sldId id="1267" r:id="rId32"/>
    <p:sldId id="1268" r:id="rId33"/>
    <p:sldId id="1286" r:id="rId34"/>
    <p:sldId id="1287" r:id="rId35"/>
    <p:sldId id="1288" r:id="rId36"/>
    <p:sldId id="1289" r:id="rId37"/>
    <p:sldId id="1290" r:id="rId38"/>
    <p:sldId id="1291" r:id="rId39"/>
    <p:sldId id="1292" r:id="rId40"/>
    <p:sldId id="1293" r:id="rId41"/>
    <p:sldId id="1294" r:id="rId42"/>
    <p:sldId id="1295" r:id="rId43"/>
    <p:sldId id="1296" r:id="rId44"/>
    <p:sldId id="1297" r:id="rId45"/>
    <p:sldId id="1298" r:id="rId46"/>
    <p:sldId id="1299" r:id="rId47"/>
    <p:sldId id="1300" r:id="rId48"/>
    <p:sldId id="1301" r:id="rId49"/>
    <p:sldId id="1302" r:id="rId50"/>
    <p:sldId id="1303" r:id="rId51"/>
    <p:sldId id="1304" r:id="rId52"/>
    <p:sldId id="1305" r:id="rId53"/>
    <p:sldId id="1306" r:id="rId54"/>
    <p:sldId id="1307" r:id="rId55"/>
    <p:sldId id="1308" r:id="rId56"/>
    <p:sldId id="1309" r:id="rId57"/>
    <p:sldId id="1310" r:id="rId58"/>
    <p:sldId id="1311" r:id="rId59"/>
    <p:sldId id="1312" r:id="rId60"/>
    <p:sldId id="1313" r:id="rId61"/>
    <p:sldId id="1314" r:id="rId62"/>
    <p:sldId id="1315" r:id="rId63"/>
    <p:sldId id="1316" r:id="rId64"/>
    <p:sldId id="1317" r:id="rId65"/>
    <p:sldId id="1318" r:id="rId66"/>
    <p:sldId id="1319" r:id="rId67"/>
    <p:sldId id="1320" r:id="rId68"/>
    <p:sldId id="1321" r:id="rId69"/>
    <p:sldId id="1322" r:id="rId70"/>
    <p:sldId id="1323" r:id="rId71"/>
    <p:sldId id="1324" r:id="rId72"/>
    <p:sldId id="1325" r:id="rId73"/>
    <p:sldId id="1326" r:id="rId74"/>
    <p:sldId id="1327" r:id="rId75"/>
    <p:sldId id="1328" r:id="rId76"/>
    <p:sldId id="1329" r:id="rId77"/>
    <p:sldId id="1330" r:id="rId78"/>
    <p:sldId id="1331" r:id="rId79"/>
    <p:sldId id="1332" r:id="rId80"/>
    <p:sldId id="1333" r:id="rId81"/>
    <p:sldId id="1334" r:id="rId82"/>
    <p:sldId id="1335" r:id="rId83"/>
    <p:sldId id="1336" r:id="rId84"/>
    <p:sldId id="1337" r:id="rId85"/>
    <p:sldId id="1338" r:id="rId86"/>
    <p:sldId id="1339" r:id="rId87"/>
    <p:sldId id="1340" r:id="rId88"/>
    <p:sldId id="1341" r:id="rId89"/>
    <p:sldId id="1342" r:id="rId90"/>
    <p:sldId id="1343" r:id="rId91"/>
    <p:sldId id="1344" r:id="rId92"/>
    <p:sldId id="1345" r:id="rId93"/>
    <p:sldId id="1346" r:id="rId94"/>
    <p:sldId id="1347" r:id="rId95"/>
    <p:sldId id="1348" r:id="rId96"/>
    <p:sldId id="1349" r:id="rId97"/>
    <p:sldId id="1350" r:id="rId98"/>
    <p:sldId id="1351" r:id="rId99"/>
    <p:sldId id="1352" r:id="rId100"/>
    <p:sldId id="1353" r:id="rId101"/>
    <p:sldId id="1354" r:id="rId102"/>
    <p:sldId id="1355" r:id="rId103"/>
    <p:sldId id="1356" r:id="rId104"/>
    <p:sldId id="1357" r:id="rId105"/>
    <p:sldId id="1361" r:id="rId106"/>
    <p:sldId id="1362" r:id="rId107"/>
    <p:sldId id="1363" r:id="rId108"/>
    <p:sldId id="1364" r:id="rId109"/>
    <p:sldId id="1365" r:id="rId110"/>
    <p:sldId id="1366" r:id="rId111"/>
    <p:sldId id="1367" r:id="rId112"/>
    <p:sldId id="1368" r:id="rId113"/>
    <p:sldId id="1369" r:id="rId114"/>
    <p:sldId id="1370" r:id="rId115"/>
    <p:sldId id="1371" r:id="rId116"/>
    <p:sldId id="1372" r:id="rId117"/>
    <p:sldId id="1373" r:id="rId118"/>
    <p:sldId id="1374" r:id="rId119"/>
    <p:sldId id="1375" r:id="rId120"/>
    <p:sldId id="1376" r:id="rId121"/>
    <p:sldId id="1377" r:id="rId122"/>
    <p:sldId id="1443" r:id="rId123"/>
    <p:sldId id="1378" r:id="rId124"/>
    <p:sldId id="1379" r:id="rId125"/>
    <p:sldId id="1380" r:id="rId126"/>
    <p:sldId id="1381" r:id="rId127"/>
    <p:sldId id="1382" r:id="rId128"/>
    <p:sldId id="1383" r:id="rId129"/>
    <p:sldId id="1384" r:id="rId130"/>
    <p:sldId id="1385" r:id="rId131"/>
    <p:sldId id="1386" r:id="rId132"/>
    <p:sldId id="1387" r:id="rId133"/>
    <p:sldId id="1388" r:id="rId134"/>
    <p:sldId id="1389" r:id="rId135"/>
    <p:sldId id="1390" r:id="rId136"/>
    <p:sldId id="1391" r:id="rId137"/>
    <p:sldId id="1392" r:id="rId138"/>
    <p:sldId id="1393" r:id="rId139"/>
    <p:sldId id="1418" r:id="rId140"/>
    <p:sldId id="1394" r:id="rId141"/>
    <p:sldId id="1395" r:id="rId142"/>
    <p:sldId id="1396" r:id="rId143"/>
    <p:sldId id="1397" r:id="rId144"/>
    <p:sldId id="1398" r:id="rId145"/>
    <p:sldId id="1399" r:id="rId146"/>
    <p:sldId id="1400" r:id="rId147"/>
    <p:sldId id="1401" r:id="rId148"/>
    <p:sldId id="1402" r:id="rId149"/>
    <p:sldId id="1403" r:id="rId150"/>
    <p:sldId id="1404" r:id="rId151"/>
    <p:sldId id="1405" r:id="rId152"/>
    <p:sldId id="1406" r:id="rId153"/>
    <p:sldId id="1407" r:id="rId154"/>
    <p:sldId id="1408" r:id="rId155"/>
    <p:sldId id="1409" r:id="rId156"/>
    <p:sldId id="1410" r:id="rId157"/>
    <p:sldId id="1411" r:id="rId158"/>
    <p:sldId id="1412" r:id="rId159"/>
    <p:sldId id="1413" r:id="rId160"/>
    <p:sldId id="1414" r:id="rId161"/>
    <p:sldId id="1415" r:id="rId162"/>
    <p:sldId id="1416" r:id="rId163"/>
    <p:sldId id="1417" r:id="rId16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C2D109DD-BFD9-CA48-892B-FEBE0F4C0B8E}">
          <p14:sldIdLst>
            <p14:sldId id="599"/>
            <p14:sldId id="1247"/>
            <p14:sldId id="1245"/>
            <p14:sldId id="1246"/>
            <p14:sldId id="1248"/>
            <p14:sldId id="1249"/>
            <p14:sldId id="1251"/>
            <p14:sldId id="1250"/>
            <p14:sldId id="1255"/>
            <p14:sldId id="1252"/>
            <p14:sldId id="1485"/>
            <p14:sldId id="1254"/>
            <p14:sldId id="1257"/>
            <p14:sldId id="1253"/>
            <p14:sldId id="1259"/>
            <p14:sldId id="1263"/>
            <p14:sldId id="1261"/>
            <p14:sldId id="1262"/>
            <p14:sldId id="1264"/>
            <p14:sldId id="1265"/>
            <p14:sldId id="1256"/>
            <p14:sldId id="1258"/>
            <p14:sldId id="1260"/>
            <p14:sldId id="1266"/>
            <p14:sldId id="1267"/>
            <p14:sldId id="1268"/>
            <p14:sldId id="1286"/>
            <p14:sldId id="1287"/>
            <p14:sldId id="1288"/>
            <p14:sldId id="1289"/>
            <p14:sldId id="1290"/>
            <p14:sldId id="1291"/>
            <p14:sldId id="1292"/>
            <p14:sldId id="1293"/>
            <p14:sldId id="1294"/>
            <p14:sldId id="1295"/>
            <p14:sldId id="1296"/>
            <p14:sldId id="1297"/>
            <p14:sldId id="1298"/>
            <p14:sldId id="1299"/>
            <p14:sldId id="1300"/>
            <p14:sldId id="1301"/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313"/>
            <p14:sldId id="1314"/>
            <p14:sldId id="1315"/>
            <p14:sldId id="1316"/>
            <p14:sldId id="1317"/>
            <p14:sldId id="1318"/>
            <p14:sldId id="1319"/>
            <p14:sldId id="1320"/>
            <p14:sldId id="1321"/>
            <p14:sldId id="1322"/>
            <p14:sldId id="1323"/>
            <p14:sldId id="1324"/>
            <p14:sldId id="1325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  <p14:sldId id="1341"/>
            <p14:sldId id="1342"/>
            <p14:sldId id="1343"/>
            <p14:sldId id="1344"/>
            <p14:sldId id="1345"/>
            <p14:sldId id="1346"/>
            <p14:sldId id="1347"/>
            <p14:sldId id="1348"/>
          </p14:sldIdLst>
        </p14:section>
        <p14:section name="day08end" id="{4d400488-8352-41c5-9f81-f25d6565b5cc}">
          <p14:sldIdLst>
            <p14:sldId id="1349"/>
            <p14:sldId id="1350"/>
            <p14:sldId id="1351"/>
            <p14:sldId id="1352"/>
            <p14:sldId id="1353"/>
            <p14:sldId id="1354"/>
            <p14:sldId id="1355"/>
            <p14:sldId id="1356"/>
            <p14:sldId id="1357"/>
            <p14:sldId id="1361"/>
            <p14:sldId id="1362"/>
            <p14:sldId id="1363"/>
            <p14:sldId id="1364"/>
            <p14:sldId id="1365"/>
            <p14:sldId id="1366"/>
            <p14:sldId id="1367"/>
            <p14:sldId id="1368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443"/>
            <p14:sldId id="1378"/>
            <p14:sldId id="1379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393"/>
            <p14:sldId id="1418"/>
            <p14:sldId id="1394"/>
            <p14:sldId id="1395"/>
            <p14:sldId id="1396"/>
            <p14:sldId id="1397"/>
            <p14:sldId id="1398"/>
            <p14:sldId id="1399"/>
            <p14:sldId id="1401"/>
            <p14:sldId id="1402"/>
            <p14:sldId id="1403"/>
            <p14:sldId id="1404"/>
            <p14:sldId id="1405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85"/>
    <a:srgbClr val="595959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/>
    <p:restoredTop sz="94344"/>
  </p:normalViewPr>
  <p:slideViewPr>
    <p:cSldViewPr>
      <p:cViewPr varScale="1">
        <p:scale>
          <a:sx n="110" d="100"/>
          <a:sy n="110" d="100"/>
        </p:scale>
        <p:origin x="192" y="720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904" y="192"/>
      </p:cViewPr>
      <p:guideLst>
        <p:guide orient="horz" pos="28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" Type="http://schemas.openxmlformats.org/officeDocument/2006/relationships/slide" Target="slides/slide2.xml"/><Relationship Id="rId89" Type="http://schemas.openxmlformats.org/officeDocument/2006/relationships/slide" Target="slides/slide82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80" Type="http://schemas.openxmlformats.org/officeDocument/2006/relationships/slide" Target="slides/slide73.xml"/><Relationship Id="rId8" Type="http://schemas.openxmlformats.org/officeDocument/2006/relationships/slide" Target="slides/slide1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2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0" Type="http://schemas.openxmlformats.org/officeDocument/2006/relationships/commentAuthors" Target="commentAuthors.xml"/><Relationship Id="rId17" Type="http://schemas.openxmlformats.org/officeDocument/2006/relationships/slide" Target="slides/slide10.xml"/><Relationship Id="rId169" Type="http://schemas.openxmlformats.org/officeDocument/2006/relationships/tableStyles" Target="tableStyles.xml"/><Relationship Id="rId168" Type="http://schemas.openxmlformats.org/officeDocument/2006/relationships/viewProps" Target="viewProps.xml"/><Relationship Id="rId167" Type="http://schemas.openxmlformats.org/officeDocument/2006/relationships/presProps" Target="presProps.xml"/><Relationship Id="rId166" Type="http://schemas.openxmlformats.org/officeDocument/2006/relationships/handoutMaster" Target="handoutMasters/handoutMaster1.xml"/><Relationship Id="rId165" Type="http://schemas.openxmlformats.org/officeDocument/2006/relationships/notesMaster" Target="notesMasters/notesMaster1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1" Type="http://schemas.openxmlformats.org/officeDocument/2006/relationships/slide" Target="slides/slide154.xml"/><Relationship Id="rId160" Type="http://schemas.openxmlformats.org/officeDocument/2006/relationships/slide" Target="slides/slide153.xml"/><Relationship Id="rId16" Type="http://schemas.openxmlformats.org/officeDocument/2006/relationships/slide" Target="slides/slide9.xml"/><Relationship Id="rId159" Type="http://schemas.openxmlformats.org/officeDocument/2006/relationships/slide" Target="slides/slide152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54" Type="http://schemas.openxmlformats.org/officeDocument/2006/relationships/slide" Target="slides/slide147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0" Type="http://schemas.openxmlformats.org/officeDocument/2006/relationships/slide" Target="slides/slide143.xml"/><Relationship Id="rId15" Type="http://schemas.openxmlformats.org/officeDocument/2006/relationships/slide" Target="slides/slide8.xml"/><Relationship Id="rId149" Type="http://schemas.openxmlformats.org/officeDocument/2006/relationships/slide" Target="slides/slide142.xml"/><Relationship Id="rId148" Type="http://schemas.openxmlformats.org/officeDocument/2006/relationships/slide" Target="slides/slide141.xml"/><Relationship Id="rId147" Type="http://schemas.openxmlformats.org/officeDocument/2006/relationships/slide" Target="slides/slide140.xml"/><Relationship Id="rId146" Type="http://schemas.openxmlformats.org/officeDocument/2006/relationships/slide" Target="slides/slide139.xml"/><Relationship Id="rId145" Type="http://schemas.openxmlformats.org/officeDocument/2006/relationships/slide" Target="slides/slide138.xml"/><Relationship Id="rId144" Type="http://schemas.openxmlformats.org/officeDocument/2006/relationships/slide" Target="slides/slide137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14" Type="http://schemas.openxmlformats.org/officeDocument/2006/relationships/slide" Target="slides/slide7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" Type="http://schemas.openxmlformats.org/officeDocument/2006/relationships/slide" Target="slides/slide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" Type="http://schemas.openxmlformats.org/officeDocument/2006/relationships/slide" Target="slides/slide5.xml"/><Relationship Id="rId119" Type="http://schemas.openxmlformats.org/officeDocument/2006/relationships/slide" Target="slides/slide112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110" Type="http://schemas.openxmlformats.org/officeDocument/2006/relationships/slide" Target="slides/slide103.xml"/><Relationship Id="rId11" Type="http://schemas.openxmlformats.org/officeDocument/2006/relationships/slide" Target="slides/slide4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0" Type="http://schemas.openxmlformats.org/officeDocument/2006/relationships/theme" Target="../theme/theme1.xml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6F59-69FB-2C4F-AE55-EE595EA6F5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A995-F67D-0948-AE29-7A6F75F44A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FC7F-807A-704E-8694-9A9A86512F7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6FB3-E3DB-4D4C-AA12-7F51E24457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tif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8-&#20307;&#39564;&#32487;&#25215;.mp4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9-&#21333;&#32487;&#25215;.mp4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0-&#22810;&#32487;&#25215;.mp4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tiff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tif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1-&#23376;&#31867;&#37325;&#20889;&#29238;&#31867;&#21516;&#21517;&#23646;&#24615;&#21644;&#26041;&#27861;.mp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tif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2-&#25299;&#23637;_mro&#39034;&#24207;.mp4" TargetMode="Externa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3-&#23376;&#31867;&#35843;&#29992;&#29238;&#31867;&#21516;&#21517;&#26041;&#27861;&#21644;&#23646;&#24615;&#20043;&#24605;&#36335;&#20998;&#26512;.mp4" TargetMode="Externa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3-&#39764;&#27861;&#26041;&#27861;str.mp4" TargetMode="Externa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4-&#23376;&#31867;&#35843;&#29992;&#29238;&#31867;&#21516;&#21517;&#26041;&#27861;&#21644;&#23646;&#24615;&#20043;&#20195;&#30721;&#23454;&#29616;.mp4" TargetMode="Externa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tif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5-&#22810;&#23618;&#32487;&#25215;.mp4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tiff"/></Relationships>
</file>

<file path=ppt/slides/_rels/slide1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6-super()&#26041;&#27861;&#20316;&#29992;.mp4" TargetMode="Externa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7-super&#26041;&#27861;&#20889;&#27861;.mp4" TargetMode="Externa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tiff"/></Relationships>
</file>

<file path=ppt/slides/_rels/slide1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8-&#23450;&#20041;&#31169;&#26377;&#23646;&#24615;&#21644;&#26041;&#27861;.mp4" TargetMode="Externa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tiff"/><Relationship Id="rId1" Type="http://schemas.openxmlformats.org/officeDocument/2006/relationships/image" Target="../media/image32.tif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29-&#33719;&#21462;&#21644;&#20462;&#25913;&#31169;&#26377;&#23646;&#24615;&#20540;.mp4" TargetMode="Externa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4-&#39764;&#27861;&#26041;&#27861;del.mp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tif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tif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5-&#20102;&#35299;&#28900;&#22320;&#29916;&#26696;&#20363;&#38656;&#27714;.mp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6-&#28900;&#22320;&#29916;&#26696;&#20363;&#27493;&#39588;&#20998;&#26512;.mp4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1-&#20307;&#39564;&#39764;&#27861;&#26041;&#27861;init.mp4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7-&#28900;&#22320;&#29916;init&#26041;&#27861;.mp4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8-&#28900;&#22320;&#29916;&#26041;&#27861;cook.mp4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9-&#28900;&#22320;&#29916;&#26696;&#20363;&#39764;&#27861;&#26041;&#27861;str.mp4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tif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0-&#21019;&#24314;&#23545;&#35937;&#27979;&#35797;&#23646;&#24615;&#21644;&#26041;&#27861;.mp4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tif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1-&#28900;&#22320;&#29916;&#28155;&#21152;&#35843;&#26009;.mp4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tiff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2-&#25644;&#23478;&#20855;&#38656;&#27714;&#21644;&#27493;&#39588;&#20998;&#26512;.mp4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3-&#25644;&#23478;&#20855;&#20043;&#23478;&#20855;&#31867;.mp4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4-%20&#25644;&#23478;&#20855;&#20043;&#25151;&#23627;&#31867;.mp4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tif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5-&#25644;&#23478;&#20855;&#20043;&#28155;&#21152;&#23481;&#32435;&#23478;&#20855;&#24605;&#36335;&#20998;&#26512;.mp4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02-&#24102;&#21442;&#25968;&#30340;init&#20195;&#30721;&#20070;&#20889;.mp4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6-&#25644;&#23478;&#20855;&#20043;&#23481;&#32435;&#23478;&#20855;&#20989;&#25968;.mp4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tif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tif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tif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tif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hyperlink" Target="../03-&#35270;&#39057;/17-&#25299;&#23637;&#32463;&#20856;&#31867;&#21644;&#26032;&#24335;&#31867;.mp4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tif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103440" y="2211866"/>
            <a:ext cx="48926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GB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基础课程</a:t>
            </a:r>
            <a:r>
              <a:rPr lang="en-US" altLang="zh-CN" sz="3600" b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day09</a:t>
            </a:r>
            <a:endParaRPr lang="en-US" altLang="zh-CN" sz="3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822" y="1501220"/>
            <a:ext cx="5475238" cy="3369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初次体验继承的作用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347614"/>
            <a:ext cx="3733297" cy="3618720"/>
          </a:xfrm>
          <a:prstGeom prst="rect">
            <a:avLst/>
          </a:prstGeom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体验继承代码示例：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9468" y="169778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09777" y="3416101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创建另一个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类继承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2906" y="4252406"/>
            <a:ext cx="275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类当中也有类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类的方法和属性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03567" y="1851669"/>
            <a:ext cx="2460521" cy="1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2267744" y="3579862"/>
            <a:ext cx="3096344" cy="2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2420144" y="4406294"/>
            <a:ext cx="2799928" cy="1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15566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719" y="1995686"/>
            <a:ext cx="19134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知道什么是单继承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单继承的使用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单继承的案例实现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单继承案例步骤分析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6516" y="1615901"/>
            <a:ext cx="226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定义师父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类，属性和方法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26397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定义徒弟类，继承师父类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2931790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用徒弟类创建对象，调用实例属性和方法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体验继承代码示例：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299591"/>
            <a:ext cx="3617406" cy="3565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单继承案例总结：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6516" y="1615901"/>
            <a:ext cx="7101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虽然子类中没有定义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初始化属性，也没有定义方法，但是父类有，子类也就可以使用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263973"/>
            <a:ext cx="4782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子类在继承的时候，在定义类时，小括号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中为父类的名字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859782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父类的属性、方法，会被继承给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15566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719" y="1995686"/>
            <a:ext cx="208262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知道什么是多继承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多继承的写法和特点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面向对象实战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手机案例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需求: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手机电量默认是100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打游戏每次消耗电量10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听歌每次消耗电量5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打电话每次消耗电量4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接电话每次消耗电量3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充电可以为手机补充电量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多继承的案例实现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什么是多继承？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516" y="161590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子类可以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继承多个父类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，继承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了所有父类的属性和方法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396" y="2211710"/>
            <a:ext cx="3195588" cy="666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419622"/>
            <a:ext cx="6660232" cy="2771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563638"/>
            <a:ext cx="6732240" cy="2684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593" y="1491630"/>
            <a:ext cx="5548411" cy="3193419"/>
          </a:xfrm>
          <a:prstGeom prst="rect">
            <a:avLst/>
          </a:prstGeom>
        </p:spPr>
      </p:pic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多继承注意点有哪些？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516" y="1615901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多继承可以继承多个父类，也继承了所有父类的属性和方法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1558" y="2191965"/>
            <a:ext cx="6149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如果多个父类中有同名的 属性和方法，则默认使用第一个父类的属性和方法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0872" y="2768029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多个父类中，不重名的属性和方法，不会有任何影响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多继承练习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Mother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类具备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cook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方法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Father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类</a:t>
            </a:r>
            <a:r>
              <a:rPr 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makeMoney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方法</a:t>
            </a:r>
            <a:endParaRPr lang="zh-CN" altLang="en-US"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Son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继承</a:t>
            </a: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Mother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Father</a:t>
            </a:r>
            <a:endParaRPr lang="en-US" altLang="zh-CN"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15566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4753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子类重写父类属性和方法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子类重写父类方法和属性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003393"/>
            <a:ext cx="20697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魔法方法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魔法方法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的使用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子类重写父类方法和属性代码示例：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165" y="1491630"/>
            <a:ext cx="6804248" cy="19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子类重写父类方法和属性总结？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687909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如果子类和父类的方法名和属性名相同，则默认使用子类的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1558" y="219196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子类重写父类的同名方法和属性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0872" y="2768029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多个父类中，不重名的属性和方法，不会有任何影响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如何查看一个类继承层级关系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如何查看一个子类的层级继承关系？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子类重写父类方法和属性总结？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1562010"/>
            <a:ext cx="2124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Prentice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__mro__)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1408" y="2067694"/>
            <a:ext cx="249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Prentice就是想要查看的类名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15566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分析子类如何调用父类同名方法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子类有重名方法时候</a:t>
            </a:r>
            <a:endParaRPr lang="en-US" altLang="zh-CN" sz="4000" cap="none" spc="0" dirty="0" smtClean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如何调用父类方法？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子类调用父类同名方法分析？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562010"/>
            <a:ext cx="3649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调用父类方法格式：父类类名</a:t>
            </a:r>
            <a:r>
              <a:rPr lang="en-US" altLang="zh-CN" sz="1400" dirty="0"/>
              <a:t>.</a:t>
            </a:r>
            <a:r>
              <a:rPr lang="zh-CN" altLang="en-US" sz="1400" dirty="0"/>
              <a:t>父类方法</a:t>
            </a:r>
            <a:r>
              <a:rPr lang="en-US" altLang="zh-CN" sz="1400" dirty="0"/>
              <a:t>(self)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067694"/>
            <a:ext cx="454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/>
              <a:t>需要执行</a:t>
            </a:r>
            <a:r>
              <a:rPr lang="en-US" altLang="zh-CN" sz="1400" dirty="0"/>
              <a:t>Master</a:t>
            </a:r>
            <a:r>
              <a:rPr lang="zh-CN" altLang="en-US" sz="1400" dirty="0"/>
              <a:t>类的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init</a:t>
            </a:r>
            <a:r>
              <a:rPr lang="en-US" altLang="zh-CN" sz="1400" dirty="0"/>
              <a:t>__</a:t>
            </a:r>
            <a:r>
              <a:rPr lang="zh-CN" altLang="en-US" sz="1400" dirty="0"/>
              <a:t>方法，来修改</a:t>
            </a:r>
            <a:r>
              <a:rPr lang="en-US" altLang="zh-CN" sz="1400" dirty="0"/>
              <a:t>self</a:t>
            </a:r>
            <a:r>
              <a:rPr lang="zh-CN" altLang="en-US" sz="1400" dirty="0"/>
              <a:t>的属性值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927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子类如何调用父类同名方法实现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r>
              <a:rPr lang="en-US" altLang="zh-CN" sz="4000" b="1" cap="none" spc="0" dirty="0" err="1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4000" b="1" cap="none" spc="0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如何实现子类调用父类的同名方法？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子类调用父类同名方法和属性代码示例：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275606"/>
            <a:ext cx="6192545" cy="3510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子类调用父类同名注意点：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562010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调用父</a:t>
            </a:r>
            <a:r>
              <a:rPr lang="zh-CN" altLang="en-US" sz="1400" dirty="0" smtClean="0">
                <a:solidFill>
                  <a:srgbClr val="FF0000"/>
                </a:solidFill>
              </a:rPr>
              <a:t>类方法：</a:t>
            </a:r>
            <a:r>
              <a:rPr lang="zh-CN" altLang="en-US" sz="1400" dirty="0">
                <a:solidFill>
                  <a:srgbClr val="FF0000"/>
                </a:solidFill>
              </a:rPr>
              <a:t>父类类名</a:t>
            </a:r>
            <a:r>
              <a:rPr lang="en-US" altLang="zh-CN" sz="1400" dirty="0">
                <a:solidFill>
                  <a:srgbClr val="FF0000"/>
                </a:solidFill>
              </a:rPr>
              <a:t>.</a:t>
            </a:r>
            <a:r>
              <a:rPr lang="zh-CN" altLang="en-US" sz="1400" dirty="0">
                <a:solidFill>
                  <a:srgbClr val="FF0000"/>
                </a:solidFill>
              </a:rPr>
              <a:t>父类方法</a:t>
            </a:r>
            <a:r>
              <a:rPr lang="en-US" altLang="zh-CN" sz="1400" dirty="0">
                <a:solidFill>
                  <a:srgbClr val="FF0000"/>
                </a:solidFill>
              </a:rPr>
              <a:t>(self)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self</a:t>
            </a:r>
            <a:r>
              <a:rPr lang="zh-CN" altLang="en-US" sz="1400" dirty="0">
                <a:solidFill>
                  <a:srgbClr val="FF0000"/>
                </a:solidFill>
              </a:rPr>
              <a:t>参数必</a:t>
            </a:r>
            <a:r>
              <a:rPr lang="zh-CN" altLang="en-US" sz="1400" dirty="0" smtClean="0">
                <a:solidFill>
                  <a:srgbClr val="FF0000"/>
                </a:solidFill>
              </a:rPr>
              <a:t>传，</a:t>
            </a:r>
            <a:r>
              <a:rPr lang="en-US" altLang="zh-CN" sz="1400" dirty="0" smtClean="0">
                <a:solidFill>
                  <a:srgbClr val="FF0000"/>
                </a:solidFill>
              </a:rPr>
              <a:t>self</a:t>
            </a:r>
            <a:r>
              <a:rPr lang="zh-CN" altLang="en-US" sz="1400" dirty="0" smtClean="0">
                <a:solidFill>
                  <a:srgbClr val="FF0000"/>
                </a:solidFill>
              </a:rPr>
              <a:t>指的是调用者，如果不传入这个参数，</a:t>
            </a:r>
            <a:r>
              <a:rPr lang="en-US" altLang="zh-CN" sz="1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1400" dirty="0" smtClean="0">
                <a:solidFill>
                  <a:srgbClr val="FF0000"/>
                </a:solidFill>
              </a:rPr>
              <a:t>解析器不知道是谁在调用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355726"/>
            <a:ext cx="443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FF0000"/>
                </a:solidFill>
              </a:rPr>
              <a:t>再次执行</a:t>
            </a:r>
            <a:r>
              <a:rPr lang="en-US" altLang="zh-CN" sz="1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1400" dirty="0" smtClean="0">
                <a:solidFill>
                  <a:srgbClr val="FF0000"/>
                </a:solidFill>
              </a:rPr>
              <a:t>类的</a:t>
            </a:r>
            <a:r>
              <a:rPr lang="en-US" altLang="zh-CN" sz="1400" dirty="0" smtClean="0">
                <a:solidFill>
                  <a:srgbClr val="FF0000"/>
                </a:solidFill>
              </a:rPr>
              <a:t>__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init</a:t>
            </a:r>
            <a:r>
              <a:rPr lang="en-US" altLang="zh-CN" sz="1400" dirty="0" smtClean="0">
                <a:solidFill>
                  <a:srgbClr val="FF0000"/>
                </a:solidFill>
              </a:rPr>
              <a:t>__</a:t>
            </a:r>
            <a:r>
              <a:rPr lang="zh-CN" altLang="en-US" sz="1400" dirty="0" smtClean="0">
                <a:solidFill>
                  <a:srgbClr val="FF0000"/>
                </a:solidFill>
              </a:rPr>
              <a:t>方法，来修改</a:t>
            </a:r>
            <a:r>
              <a:rPr lang="en-US" altLang="zh-CN" sz="1400" dirty="0" smtClean="0">
                <a:solidFill>
                  <a:srgbClr val="FF0000"/>
                </a:solidFill>
              </a:rPr>
              <a:t>self</a:t>
            </a:r>
            <a:r>
              <a:rPr lang="zh-CN" altLang="en-US" sz="1400" dirty="0" smtClean="0">
                <a:solidFill>
                  <a:srgbClr val="FF0000"/>
                </a:solidFill>
              </a:rPr>
              <a:t>的属性值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6203" y="3206187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补充</a:t>
            </a:r>
            <a:r>
              <a:rPr lang="en-US" altLang="zh-CN">
                <a:solidFill>
                  <a:schemeClr val="accent1"/>
                </a:solidFill>
              </a:rPr>
              <a:t>:</a:t>
            </a:r>
            <a:r>
              <a:rPr lang="zh-CN" altLang="en-US">
                <a:solidFill>
                  <a:schemeClr val="accent1"/>
                </a:solidFill>
              </a:rPr>
              <a:t>多继承练习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p>
            <a:pPr marL="0" indent="0">
              <a:buNone/>
            </a:pPr>
            <a:r>
              <a:rPr 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需求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:</a:t>
            </a:r>
            <a:endParaRPr lang="en-US" altLang="zh-CN" sz="18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r>
              <a:rPr 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Mother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类还具有</a:t>
            </a:r>
            <a:r>
              <a:rPr lang="en-US" altLang="zh-CN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money</a:t>
            </a:r>
            <a:r>
              <a:rPr lang="zh-CN" altLang="en-US" sz="18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属性</a:t>
            </a:r>
            <a:endParaRPr lang="zh-CN" altLang="en-US" sz="18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Father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类还具备</a:t>
            </a: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wage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工资属性</a:t>
            </a:r>
            <a:endParaRPr lang="zh-CN" altLang="en-US"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Son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继承</a:t>
            </a: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Mother</a:t>
            </a:r>
            <a:r>
              <a:rPr lang="zh-CN" alt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Father</a:t>
            </a:r>
            <a:endParaRPr lang="en-US" altLang="zh-CN"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知道什么是多层继承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多层继承的使用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多层继承步骤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562010"/>
            <a:ext cx="235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创建一个类，继承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Prentice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067694"/>
            <a:ext cx="2212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然后调用父类的方法测试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476" y="1353551"/>
            <a:ext cx="6933909" cy="2946391"/>
          </a:xfrm>
          <a:prstGeom prst="rect">
            <a:avLst/>
          </a:prstGeom>
        </p:spPr>
      </p:pic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多承继承代码示例：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608" y="4496221"/>
            <a:ext cx="3220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TuSun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类中拥有所有父类的属性和方法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023829" y="925838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690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方法的作用是什么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魔法方法的作用是什么？我们用它做什么呢？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1683249"/>
            <a:ext cx="7308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输出对象的时候，默认打印对象的内存地址。如果类定义了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就会打印从在这个方法中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方法通常返回一个字符串，作为这个对象的描述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uper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方法的作用和优缺点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624" y="156201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子类继承了多个父类，如果父类类名修改了，那么子类也要涉及多次修改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需要重复写多次调用，显得代码臃肿。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7624" y="2263973"/>
            <a:ext cx="7955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super()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可以逐一调用所有的父类方法，并且只执行一次。调用顺序遵循 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mro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类属性的顺序。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7624" y="2768610"/>
            <a:ext cx="779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如果继承了多个父类，且父类都有同名方法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默认只执行第一个父类的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同名方法只执行一次，目前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super()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不支持执行多个父类的同名方法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3507854"/>
            <a:ext cx="5649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super() 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Python2.3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之后才有的机制，用于通常单继承的多层继承。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2192546"/>
            <a:ext cx="2690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方法的写法是什么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uper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方法调用父类方法如何写？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的写法：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2588" y="1861015"/>
            <a:ext cx="2429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super(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当前类名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99595" y="14916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方法一：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99594" y="23749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方法二：</a:t>
            </a:r>
            <a:endParaRPr kumimoji="1"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32588" y="2888873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uper().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方法调用父类方法代码示例：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784" y="1454022"/>
            <a:ext cx="7740352" cy="284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1365862"/>
            <a:ext cx="43195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171450" indent="-171450"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 私有属性和方法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定义私有属性和方法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获取和修改私有属性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5059" y="1995686"/>
            <a:ext cx="27478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知道什么是私有权限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知道如何定义私有属性和方法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掌握如何自己定义私有属性和方法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私有属性和方法的作用是什么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9595" y="1491630"/>
            <a:ext cx="5694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当我们本类中不想被外面访问，不让被继承的时候使用私有属性和方法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魔法方法需要注意什么？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707654"/>
            <a:ext cx="46653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方法必须要有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值（返回值）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方法传入的参数第一个是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，没有必要传递其他参数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返回值会以一个字符串的形式打印在终端显示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私有属性和方法定义的方式是什么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9595" y="1491630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在属性名和方法名 前面 加上两个下划线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750" y="2017676"/>
            <a:ext cx="6537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是以属性命名方式来区分，如果在属性和方法名前面加了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个下划线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'__'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则表明该属性和方法是私有权限，否则为公有权限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1419623"/>
            <a:ext cx="2880320" cy="1859666"/>
          </a:xfrm>
          <a:prstGeom prst="rect">
            <a:avLst/>
          </a:prstGeom>
        </p:spPr>
      </p:pic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知识拓展：私有属性的继承问题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97831" y="3017679"/>
            <a:ext cx="648072" cy="2616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72000" y="2814196"/>
            <a:ext cx="3251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在这里我们打印的不再是对象名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._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1375" y="3423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53790"/>
            <a:ext cx="4616646" cy="907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24400" y="1491630"/>
            <a:ext cx="348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总结：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解释器将私有方法属性改名后存储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120538"/>
            <a:ext cx="3196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知道在类外面获取和修改私有属性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获取和修改私有属性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修改私有属性的方法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9595" y="1491630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如果需要修改一个对象的属性值，通常有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种方法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1851670"/>
            <a:ext cx="368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----&gt;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直接修改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 ----&gt;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间接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1964" y="3648547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600" y="268934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私有属性不能直接访问，所以无法通过第一种方式修改，一般的通过第二种方式修改私有属性的值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一个可以调用的公有方法，在这个公有方法内访问修改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3486" y="3415259"/>
            <a:ext cx="718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私有属性和方法只有在本类中才能访问到，如果想要修改和获取，需要我们自己定义函数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120538"/>
            <a:ext cx="1132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继承总结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7195" y="3252486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继承总结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90627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继承总结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5509" y="36691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1380" y="149163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继承的特点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私有属性和方法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608" y="2624013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0" y="14570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私有权限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2241" y="185167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子类默认拥有父类所有方法和属性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子类重写父类的方法和属性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子类调用父类的方法和属性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5597" y="3057222"/>
            <a:ext cx="3020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super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可以快速调用父类方法和属性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8005" y="18516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不能被子类继承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不想被外面直接访问。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只有在类内容才可以被访问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0116" y="327563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1683249"/>
            <a:ext cx="5724128" cy="289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知识扩展：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707654"/>
            <a:ext cx="5951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魔法方法一样都是用来返回打印对象时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的返回值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方法其实调用了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948" y="1683249"/>
            <a:ext cx="5580112" cy="304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1683249"/>
            <a:ext cx="88038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魔法方法是在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print(object)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的时候按照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魔法方法定义的方式打印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魔法方法是在交互式环境中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直接输入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如果你在定义类的时候只定义了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没有定义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的时候也会按照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的格式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同时定义了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方式打印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,print(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方式打印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b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也就是说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不存在的时候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会去找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__;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,print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就会按照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的方式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重要提醒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无论是 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还是 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函数返回的都是字符串类型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不能是其他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11.7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知识扩展：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魔法方法和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魔法方法区别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1880" y="1370677"/>
            <a:ext cx="43195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b="1" dirty="0"/>
              <a:t>了解面向对象</a:t>
            </a:r>
            <a:endParaRPr lang="en-US" altLang="zh-CN" sz="1200" b="1" dirty="0"/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b="1" dirty="0"/>
              <a:t>类和</a:t>
            </a:r>
            <a:r>
              <a:rPr lang="zh-CN" altLang="en-US" sz="1200" b="1" dirty="0" smtClean="0"/>
              <a:t>对象</a:t>
            </a:r>
            <a:endParaRPr lang="en-US" altLang="zh-CN" sz="1200" b="1" dirty="0"/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b="1" dirty="0"/>
              <a:t>对象属性</a:t>
            </a:r>
            <a:endParaRPr lang="en-US" altLang="zh-CN" sz="1200" b="1" dirty="0"/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b="1" dirty="0">
                <a:solidFill>
                  <a:srgbClr val="FF0000"/>
                </a:solidFill>
              </a:rPr>
              <a:t>魔法方法</a:t>
            </a:r>
            <a:endParaRPr lang="zh-CN" altLang="en-US" sz="12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104" y="843558"/>
            <a:ext cx="3073341" cy="4113997"/>
          </a:xfrm>
          <a:prstGeom prst="rect">
            <a:avLst/>
          </a:prstGeom>
        </p:spPr>
      </p:pic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11.8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知识扩展：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600" y="1707654"/>
            <a:ext cx="45336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在右侧代码实例中，交互模式下我们可以看到：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当我们定义了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方法的时候，交互环境下直接输入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对象，可以显示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返回的内容。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如果只是定义了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方法，交互过程中只能显示地址对象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003393"/>
            <a:ext cx="21531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魔法方法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__del__()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的作用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魔法方法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__del__()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的使用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魔法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0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4000" b="1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魔法方法的作用是什么？我们用它做什么呢？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2913" y="168864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当删除对象时，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解释器会默认调用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方法中写入需要退出前做的操作，比如：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我们在退出文件时保存文件，连接数据库最后的断开连接。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707654"/>
            <a:ext cx="4446565" cy="2888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手动调用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魔法方法：知识扩展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413" y="1508400"/>
            <a:ext cx="3748301" cy="3342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16016" y="1501220"/>
            <a:ext cx="278473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我们可以手动调用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可以看到调用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后会删除对象。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过两秒后程序才退出。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手动调用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魔法方法：知识扩展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1501220"/>
            <a:ext cx="43524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haier1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引用地址对象。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在我们再次调用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方法时候，并没有调用到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__del__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魔法方法，两秒后程序退出才调用。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在对象的引用计数为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的时候才会调用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__del__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497181"/>
            <a:ext cx="3106545" cy="3347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923928" y="138350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搬家具案例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私有属性和方法（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663" y="1053990"/>
            <a:ext cx="2954655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能够完成烤地瓜案例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能够完成搬家具案例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熟练掌握单继承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熟练掌握多继承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方法的使用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知道私有属性和方法作用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知道如何定义私有属性和方法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了解烤地瓜案例需求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烤地瓜案例步骤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烤地瓜案例实现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9952" y="2150060"/>
            <a:ext cx="23807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体验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魔法方法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方法的作用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使用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方法初始化属性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9225" y="1995686"/>
            <a:ext cx="18501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学习案例的目的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烤地瓜案例的需求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烤地瓜案例的目的和需求是什么？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39552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学习烤地瓜的案例的目的是什么？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8" y="1842533"/>
            <a:ext cx="62889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为了更好的理解面向对象编程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“烤地瓜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”和“搬家具”为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案例，进行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强化面向对象编程的设计能力，进一步理解类、属性、方法的构建场景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强化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的理解，方法中使用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获取和修改属性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烤地瓜的案例的需求是什么？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600" y="177966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烤地瓜的需求：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609" y="2232893"/>
            <a:ext cx="7499831" cy="1707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635896" y="138350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了解烤地瓜案例需求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烤地瓜案例步骤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烤地瓜案例实现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209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烤地瓜案例的步骤分析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抽象类分析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56939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烤地瓜的案例的抽象类的属性有哪些？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139702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被烤的时间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地瓜的状态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添加的调料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2743" y="168864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地瓜类的属性：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烤地瓜的案例的抽象类的方法有哪些？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167095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地瓜类的方法：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2279" y="2121118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被烤的方法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添加调料方法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2974" y="298054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地瓜类的魔法方法：</a:t>
            </a:r>
            <a:endParaRPr kumimoji="1"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2548" y="3489270"/>
            <a:ext cx="1840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打印显示对象信息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635896" y="1383506"/>
            <a:ext cx="43195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了解烤地瓜案例需求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烤地瓜案例步骤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烤地瓜案例实现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211710"/>
            <a:ext cx="6768752" cy="7067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理解魔法方法及其创建</a:t>
            </a:r>
            <a:endParaRPr lang="zh-CN" altLang="en-US" sz="4000" b="1" cap="none" spc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478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烤地瓜案例的初始化属性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烤地瓜类如何初始化？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556939" y="17794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给对象添加属性的方法有哪些？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1707654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在类外面给对象添加属性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值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初始化属性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def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__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__(self):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self.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值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我们使用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魔法方法初始化那些属性？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被烤的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烤的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状态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调料列表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我们使用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魔法方法初始化示例代码。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600" y="1671264"/>
            <a:ext cx="6876256" cy="2813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烤地瓜案例的烤地瓜方法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烤地瓜类烤地瓜方法的如何书写？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60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方法分析？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51764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在烤地瓜类中定义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（烤地瓜）方法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就是用来烤地瓜的方法，传入的参数：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，指的是本类，第二个参数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time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是烤地瓜的时间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Cook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方法中根据烤地瓜的时间，判断烤地瓜的状态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在类中使用 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值 修改实例属性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944650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方法代码示例？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8" y="1313982"/>
            <a:ext cx="3960440" cy="3541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47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烤地瓜案例显示对象信息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6336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魔法方法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9632" y="1688644"/>
            <a:ext cx="80221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是用来初始化类里面 “实例属性”的。（实例属性后面讲解）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魔法方法是在创建对象，初始化时默认调用。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指的就是调用者，谁调用指的是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谁。第一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参数我们不需要传，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解释器会默认把当前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的引用对象传递过去</a:t>
            </a:r>
            <a:r>
              <a:rPr kumimoji="1"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小节提示：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4886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打印对象信息，我们可以采用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魔法方法或者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书写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魔法方法，用于输出对象状态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打印烤地瓜对象信息该如何做？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60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851670"/>
            <a:ext cx="7668344" cy="670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测试烤地瓜类的属性和方法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测试烤地瓜类的属性和方法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83568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烤地瓜案例测试代码示例。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1688458"/>
            <a:ext cx="5267052" cy="21788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4054574"/>
            <a:ext cx="402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打印的就是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魔法方法中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的数据内容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48358" y="2160850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烤地瓜类增加添加调料方法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给烤地瓜类增加调料方法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83568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烤地瓜案例增加调料方法分析？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63289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在烤地瓜类中定义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add_condiments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（增加调料）方法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add_condiments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就是用来增加调料的方法，传入的参数：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第一个参数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，指的是本类，第二个参数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condiment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是烤地瓜的调料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add_condiments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方法中接受用户增加的调料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我们需要把调料追加到我们的调料列表中，在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显示对象信息中增加调料输出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烤地瓜案例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烤地瓜案例增加调料方法代码示例。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835" y="1671374"/>
            <a:ext cx="7524328" cy="21772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1375" y="4155926"/>
            <a:ext cx="6369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注意：我们需要调用增加调料方法的时候才能够在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self.condiments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中增加属性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示例代码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076" y="1563638"/>
            <a:ext cx="4390359" cy="3076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707904" y="1402179"/>
            <a:ext cx="4319588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了解搬家具案例需求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搬家具案例步骤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搬家具案例方法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7904" y="1959719"/>
            <a:ext cx="20297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搬家具案例的需求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搬家具案例步骤分析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搬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家具案例的需求和步骤分析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板家具案例的需求是什么？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39549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将小于房子面积的家具放入房间中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如果房间的剩余面积小于家具面积那么无法放入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每次放入家具后，房间剩余面积进行减小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319" y="240753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板家具案例中涉及到哪些类？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07654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房子类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家具类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319" y="240753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板家具案例中家具类有哪些属性和方法？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7857" y="1943820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家具名称</a:t>
            </a:r>
            <a:endParaRPr kumimoji="1"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家具占地面积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319" y="240753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9833" y="14957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属性：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5660" y="27424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方法：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7297" y="31710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</a:t>
            </a:r>
            <a:endParaRPr kumimoji="1"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727591" y="135025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板家具案例中房子类有哪些属性和方法？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4105" y="1970308"/>
            <a:ext cx="14414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房子的地理位置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房子占地面积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房子剩余面积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房子内家具列表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319" y="2407534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9833" y="14957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属性：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2781" y="15345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方法：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0" y="2038202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容纳家具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显示房屋信息</a:t>
            </a:r>
            <a:endParaRPr kumimoji="1"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搬家具案例家具类的创建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家具类是如何创建的？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搬家具案例家具类代码示例。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856967"/>
            <a:ext cx="6588224" cy="1943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20" y="2003393"/>
            <a:ext cx="28424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带参数的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方法的作用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使用带参数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__()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方法初始化属性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搬家具案例家具类创建对象测试。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1772013"/>
            <a:ext cx="24902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bed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Furniture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双人床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6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sofa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Furniture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沙发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10)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1711" y="2781470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类名（参数）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搬家具案例房子类的创建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房子类是如何创建的？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搬家具案例房子类分析？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175" y="1688458"/>
            <a:ext cx="75456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初始化房屋信息，由于初始化的时候没有家具我们剩余面积和房屋面积相同。家具列表为空。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打印房屋信息方法，我们还是采用魔法方法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房子类中有容纳家具方法，需要接受家具参数，用来保存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家具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395536" y="177949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1347614"/>
            <a:ext cx="8042724" cy="3213022"/>
          </a:xfrm>
          <a:prstGeom prst="rect">
            <a:avLst/>
          </a:prstGeom>
        </p:spPr>
      </p:pic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697359" y="84355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搬家具案例家具类代码示例。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搬家具案例房屋类创建对象测试。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772013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jia1 = Home('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1000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print(jia1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1711" y="2781470"/>
            <a:ext cx="402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打印的就是</a:t>
            </a:r>
            <a:r>
              <a:rPr kumimoji="1"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魔法方法中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的数据内容</a:t>
            </a:r>
            <a:endParaRPr kumimoji="1"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238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搬家具案例添加家具分析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如何给房屋添加家具？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375" y="1752369"/>
            <a:ext cx="6534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在房子类中定义添加家具的方法，接受参数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接收到的参数，是家具类的对象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我们可以使用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item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参数获取到家具类的面积和名字等属性信息</a:t>
            </a: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给房子添加家具的方法分析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搬家具案例添加家具代码实现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648" y="2211710"/>
            <a:ext cx="6768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实用带参数的</a:t>
            </a:r>
            <a:r>
              <a:rPr lang="en-US" altLang="zh-CN" sz="4000" b="1" cap="none" spc="0" dirty="0" err="1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4000" b="1" cap="none" spc="0" dirty="0" smtClean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初始化属性</a:t>
            </a:r>
            <a:endParaRPr lang="en-US" altLang="zh-CN" sz="4000" b="1" cap="none" spc="0" dirty="0"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给房屋添加家具代码具体实现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3" y="1419622"/>
            <a:ext cx="7285113" cy="3312368"/>
          </a:xfrm>
          <a:prstGeom prst="rect">
            <a:avLst/>
          </a:prstGeom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97359" y="84355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搬家具案例家具类代码示例。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搬家具案例测试。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467544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搬家具案例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1707654"/>
            <a:ext cx="278274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双人床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bed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Furniture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双人床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6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sofa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Furniture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沙发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10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房子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北京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jia1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Home('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北京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1000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(jia1)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jia1.add_furniture(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bed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(jia1)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ball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Furniture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篮球场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', 2000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jia1.add_furniture(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ball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(jia1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1850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面向对象基础总结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面向对象的三大特性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1707654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封装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继承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多态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41374" y="3074455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面向对象的总要组成部分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1544" y="3640758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类的三大要素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640" y="1707654"/>
            <a:ext cx="5437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4" y="3074455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创建类的语法结构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641037"/>
            <a:ext cx="2475933" cy="1091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创建对象的方法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2439554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添加对象属性的方法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629589"/>
            <a:ext cx="2088232" cy="5049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4870" y="2931790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在类外面给对象添加属性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中初始化类属性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创建对象的方法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2439554"/>
            <a:ext cx="2866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添加对象属性的方法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624" y="1629589"/>
            <a:ext cx="2088232" cy="5049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4870" y="2931790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在类外面给对象添加属性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中初始化类属性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3968" y="3008556"/>
            <a:ext cx="2382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类外面获取：对象名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类内部获取：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self.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属性名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930486" y="2439554"/>
            <a:ext cx="2866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获取对象属性的方法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1.10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魔法方法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/>
          <p:cNvSpPr txBox="1">
            <a:spLocks noChangeArrowheads="1"/>
          </p:cNvSpPr>
          <p:nvPr/>
        </p:nvSpPr>
        <p:spPr bwMode="auto">
          <a:xfrm>
            <a:off x="251520" y="123478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15616" y="1563351"/>
            <a:ext cx="12078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kumimoji="1"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__del__(self)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99511" y="1546215"/>
            <a:ext cx="2104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初始化时候调用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打印对象名的时候调用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删除对象的时候调用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面向对象基础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827584" y="1131888"/>
            <a:ext cx="48965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带参数的</a:t>
            </a:r>
            <a:r>
              <a:rPr lang="en-US" altLang="zh-CN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魔法方法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0329" y="1088020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584" y="1683249"/>
            <a:ext cx="8161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在类的方法里定义属性的固定值，则每个对象实例变量的属性值都是相同的。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不同的实例对象的属性都是不同的，比如说每个人都会有自己的名字一样。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中，默认有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个参数名字为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，如果在创建对象时传递了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个实参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__(self)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中出了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作为第一个形参外还需要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个形参，例如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__(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self,x,y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如果一个类有多个对象，每个对象的属性是各自保存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实例方法是所有对象共享的，只占用一份内存空间。类会通过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self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来判断是哪个对象调用了实例方法。</a:t>
            </a:r>
            <a:endParaRPr kumimoji="1"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347864" y="915566"/>
            <a:ext cx="4319588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继承的概念和作用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子类调用父类的方法和属性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继承的概念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课堂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继承的概念是什么？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什么是继承。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1717542"/>
            <a:ext cx="431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在现实生活中，继承一般指的是子女继承父辈的财产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15" y="2241641"/>
            <a:ext cx="3656654" cy="2623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程序中的继承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717542"/>
            <a:ext cx="66704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在程序中，继承描述的是多个类之间的所属关系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如果一个类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里面的属性和方法可以复用，则可以通过继承的方式，传递到类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那么类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就是基类，也叫做父类；类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就是派生类，也叫做子类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202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了解继承的不同分类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282" y="2067694"/>
            <a:ext cx="88272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了解新式类和经典类</a:t>
            </a:r>
            <a:r>
              <a:rPr lang="zh-CN" altLang="en-US" sz="4000" cap="none" spc="0" dirty="0" smtClean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0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  <p:sp>
        <p:nvSpPr>
          <p:cNvPr id="5" name="标题占位符 1"/>
          <p:cNvSpPr txBox="1">
            <a:spLocks noChangeArrowheads="1"/>
          </p:cNvSpPr>
          <p:nvPr/>
        </p:nvSpPr>
        <p:spPr bwMode="auto">
          <a:xfrm>
            <a:off x="611560" y="5147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7210" y="4097438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什么经典类和新式类？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1563351"/>
            <a:ext cx="521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版本中，不由任何内置类派生出的类，称之为经典类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995686"/>
            <a:ext cx="2353692" cy="6381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5072" y="3147814"/>
            <a:ext cx="485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之后发生了变化，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里面创建的都是新式类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746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经典类和新式类的区别是什么？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563351"/>
            <a:ext cx="610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1"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python2</a:t>
            </a:r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中写法上面有一些不同之外，经典类和新式类还有什么区别么？</a:t>
            </a:r>
            <a:endParaRPr kumimoji="1"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395536" y="105941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5675" y="2067694"/>
            <a:ext cx="4627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重点是两种类在多继承状态下查找“方法”的规则不同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/>
              <a:t>经典类： 深度查找</a:t>
            </a:r>
            <a:endParaRPr lang="zh-CN" altLang="en-US" sz="1400" dirty="0"/>
          </a:p>
          <a:p>
            <a:r>
              <a:rPr lang="zh-CN" altLang="en-US" sz="1400" dirty="0"/>
              <a:t>新式类：广度</a:t>
            </a:r>
            <a:r>
              <a:rPr lang="zh-CN" altLang="en-US" sz="1400" dirty="0" smtClean="0"/>
              <a:t>查找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96514" y="3274987"/>
            <a:ext cx="72795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其次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类对象可以直接通过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__class__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属性获取自身类型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:type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经典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类多继承属性搜索顺序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先深入继承树左侧，再返回，开始找右侧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类多继承属性搜索顺序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先水平搜索，然后再向上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类增加了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__slots__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内置属性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可以把实例属性的种类锁定到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__slots__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规定的范围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之中。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类增加了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getattribute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__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590" y="2189958"/>
            <a:ext cx="1311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继承初体验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8819</Words>
  <Application>WPS 演示</Application>
  <PresentationFormat>全屏显示(16:9)</PresentationFormat>
  <Paragraphs>1290</Paragraphs>
  <Slides>157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157</vt:i4>
      </vt:variant>
    </vt:vector>
  </HeadingPairs>
  <TitlesOfParts>
    <vt:vector size="178" baseType="lpstr">
      <vt:lpstr>Arial</vt:lpstr>
      <vt:lpstr>宋体</vt:lpstr>
      <vt:lpstr>Wingdings</vt:lpstr>
      <vt:lpstr>Calibri</vt:lpstr>
      <vt:lpstr>黑体</vt:lpstr>
      <vt:lpstr>Segoe UI</vt:lpstr>
      <vt:lpstr>微软雅黑</vt:lpstr>
      <vt:lpstr>Arial</vt:lpstr>
      <vt:lpstr>Wingdings</vt:lpstr>
      <vt:lpstr>Segoe UI Light</vt:lpstr>
      <vt:lpstr>微软雅黑 Light</vt:lpstr>
      <vt:lpstr>Arial Unicode MS</vt:lpstr>
      <vt:lpstr>华文宋体</vt:lpstr>
      <vt:lpstr>等线 Light</vt:lpstr>
      <vt:lpstr>等线</vt:lpstr>
      <vt:lpstr>1_自定义设计方案</vt:lpstr>
      <vt:lpstr>自定义设计方案</vt:lpstr>
      <vt:lpstr>3_自定义设计方案</vt:lpstr>
      <vt:lpstr>2_自定义设计方案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补充:面向对象实战:手机案例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补充:多继承练习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补充:多继承练习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WPS_1528076606</cp:lastModifiedBy>
  <cp:revision>918</cp:revision>
  <dcterms:created xsi:type="dcterms:W3CDTF">2020-01-01T03:25:00Z</dcterms:created>
  <dcterms:modified xsi:type="dcterms:W3CDTF">2021-06-06T09:14:43Z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BABC9C3BE3F24D328261F9AA6B066268</vt:lpwstr>
  </property>
</Properties>
</file>