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138"/>
  </p:notesMasterIdLst>
  <p:handoutMasterIdLst>
    <p:handoutMasterId r:id="rId139"/>
  </p:handoutMasterIdLst>
  <p:sldIdLst>
    <p:sldId id="599" r:id="rId6"/>
    <p:sldId id="712" r:id="rId7"/>
    <p:sldId id="536" r:id="rId8"/>
    <p:sldId id="902" r:id="rId9"/>
    <p:sldId id="907" r:id="rId10"/>
    <p:sldId id="714" r:id="rId11"/>
    <p:sldId id="713" r:id="rId12"/>
    <p:sldId id="1136" r:id="rId13"/>
    <p:sldId id="1138" r:id="rId14"/>
    <p:sldId id="909" r:id="rId15"/>
    <p:sldId id="718" r:id="rId16"/>
    <p:sldId id="720" r:id="rId17"/>
    <p:sldId id="1139" r:id="rId18"/>
    <p:sldId id="1000" r:id="rId19"/>
    <p:sldId id="724" r:id="rId20"/>
    <p:sldId id="725" r:id="rId21"/>
    <p:sldId id="1140" r:id="rId22"/>
    <p:sldId id="1001" r:id="rId23"/>
    <p:sldId id="744" r:id="rId24"/>
    <p:sldId id="726" r:id="rId25"/>
    <p:sldId id="1141" r:id="rId26"/>
    <p:sldId id="1003" r:id="rId27"/>
    <p:sldId id="745" r:id="rId28"/>
    <p:sldId id="727" r:id="rId29"/>
    <p:sldId id="1142" r:id="rId30"/>
    <p:sldId id="904" r:id="rId31"/>
    <p:sldId id="1004" r:id="rId32"/>
    <p:sldId id="746" r:id="rId33"/>
    <p:sldId id="728" r:id="rId34"/>
    <p:sldId id="1143" r:id="rId35"/>
    <p:sldId id="1006" r:id="rId36"/>
    <p:sldId id="747" r:id="rId37"/>
    <p:sldId id="729" r:id="rId38"/>
    <p:sldId id="1144" r:id="rId39"/>
    <p:sldId id="1008" r:id="rId40"/>
    <p:sldId id="748" r:id="rId41"/>
    <p:sldId id="730" r:id="rId42"/>
    <p:sldId id="1145" r:id="rId43"/>
    <p:sldId id="1146" r:id="rId44"/>
    <p:sldId id="1014" r:id="rId45"/>
    <p:sldId id="751" r:id="rId46"/>
    <p:sldId id="733" r:id="rId47"/>
    <p:sldId id="1147" r:id="rId48"/>
    <p:sldId id="1148" r:id="rId49"/>
    <p:sldId id="1016" r:id="rId50"/>
    <p:sldId id="752" r:id="rId51"/>
    <p:sldId id="734" r:id="rId52"/>
    <p:sldId id="795" r:id="rId53"/>
    <p:sldId id="1149" r:id="rId54"/>
    <p:sldId id="1018" r:id="rId55"/>
    <p:sldId id="753" r:id="rId56"/>
    <p:sldId id="735" r:id="rId57"/>
    <p:sldId id="1150" r:id="rId58"/>
    <p:sldId id="1097" r:id="rId59"/>
    <p:sldId id="754" r:id="rId60"/>
    <p:sldId id="798" r:id="rId61"/>
    <p:sldId id="1151" r:id="rId62"/>
    <p:sldId id="1098" r:id="rId63"/>
    <p:sldId id="755" r:id="rId64"/>
    <p:sldId id="737" r:id="rId65"/>
    <p:sldId id="1152" r:id="rId66"/>
    <p:sldId id="1113" r:id="rId67"/>
    <p:sldId id="1100" r:id="rId68"/>
    <p:sldId id="756" r:id="rId69"/>
    <p:sldId id="738" r:id="rId70"/>
    <p:sldId id="1154" r:id="rId71"/>
    <p:sldId id="1102" r:id="rId72"/>
    <p:sldId id="757" r:id="rId73"/>
    <p:sldId id="804" r:id="rId74"/>
    <p:sldId id="739" r:id="rId75"/>
    <p:sldId id="1155" r:id="rId76"/>
    <p:sldId id="1104" r:id="rId77"/>
    <p:sldId id="758" r:id="rId78"/>
    <p:sldId id="740" r:id="rId79"/>
    <p:sldId id="1156" r:id="rId80"/>
    <p:sldId id="1106" r:id="rId81"/>
    <p:sldId id="759" r:id="rId82"/>
    <p:sldId id="741" r:id="rId83"/>
    <p:sldId id="806" r:id="rId84"/>
    <p:sldId id="760" r:id="rId85"/>
    <p:sldId id="1109" r:id="rId86"/>
    <p:sldId id="1110" r:id="rId87"/>
    <p:sldId id="761" r:id="rId88"/>
    <p:sldId id="743" r:id="rId89"/>
    <p:sldId id="1157" r:id="rId90"/>
    <p:sldId id="1116" r:id="rId91"/>
    <p:sldId id="1117" r:id="rId92"/>
    <p:sldId id="1118" r:id="rId93"/>
    <p:sldId id="1158" r:id="rId94"/>
    <p:sldId id="1120" r:id="rId95"/>
    <p:sldId id="1121" r:id="rId96"/>
    <p:sldId id="1122" r:id="rId97"/>
    <p:sldId id="1159" r:id="rId98"/>
    <p:sldId id="1160" r:id="rId99"/>
    <p:sldId id="1124" r:id="rId100"/>
    <p:sldId id="1125" r:id="rId101"/>
    <p:sldId id="1126" r:id="rId102"/>
    <p:sldId id="1161" r:id="rId103"/>
    <p:sldId id="1162" r:id="rId104"/>
    <p:sldId id="1128" r:id="rId105"/>
    <p:sldId id="1129" r:id="rId106"/>
    <p:sldId id="1130" r:id="rId107"/>
    <p:sldId id="1163" r:id="rId108"/>
    <p:sldId id="1132" r:id="rId109"/>
    <p:sldId id="1165" r:id="rId110"/>
    <p:sldId id="1164" r:id="rId111"/>
    <p:sldId id="1166" r:id="rId112"/>
    <p:sldId id="1167" r:id="rId113"/>
    <p:sldId id="1133" r:id="rId114"/>
    <p:sldId id="1134" r:id="rId115"/>
    <p:sldId id="1168" r:id="rId116"/>
    <p:sldId id="1169" r:id="rId117"/>
    <p:sldId id="1170" r:id="rId118"/>
    <p:sldId id="1171" r:id="rId119"/>
    <p:sldId id="1172" r:id="rId120"/>
    <p:sldId id="1173" r:id="rId121"/>
    <p:sldId id="1174" r:id="rId122"/>
    <p:sldId id="1175" r:id="rId123"/>
    <p:sldId id="1176" r:id="rId124"/>
    <p:sldId id="1177" r:id="rId125"/>
    <p:sldId id="1178" r:id="rId126"/>
    <p:sldId id="1179" r:id="rId127"/>
    <p:sldId id="1180" r:id="rId128"/>
    <p:sldId id="1181" r:id="rId129"/>
    <p:sldId id="1182" r:id="rId130"/>
    <p:sldId id="1184" r:id="rId131"/>
    <p:sldId id="1183" r:id="rId132"/>
    <p:sldId id="1258" r:id="rId133"/>
    <p:sldId id="1259" r:id="rId134"/>
    <p:sldId id="1260" r:id="rId135"/>
    <p:sldId id="1261" r:id="rId136"/>
    <p:sldId id="624" r:id="rId13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a67742ba-7ebd-4870-ab5a-441988b24d57}">
          <p14:sldIdLst>
            <p14:sldId id="599"/>
            <p14:sldId id="536"/>
            <p14:sldId id="902"/>
            <p14:sldId id="907"/>
            <p14:sldId id="714"/>
            <p14:sldId id="713"/>
            <p14:sldId id="1136"/>
            <p14:sldId id="1138"/>
            <p14:sldId id="909"/>
            <p14:sldId id="718"/>
            <p14:sldId id="720"/>
            <p14:sldId id="712"/>
          </p14:sldIdLst>
        </p14:section>
        <p14:section name="day09end" id="{a3ec2745-d515-4872-a6bb-ca05e9d99779}">
          <p14:sldIdLst>
            <p14:sldId id="1139"/>
            <p14:sldId id="1000"/>
            <p14:sldId id="724"/>
            <p14:sldId id="725"/>
            <p14:sldId id="1140"/>
            <p14:sldId id="1001"/>
            <p14:sldId id="744"/>
            <p14:sldId id="726"/>
            <p14:sldId id="1141"/>
            <p14:sldId id="1003"/>
            <p14:sldId id="745"/>
            <p14:sldId id="727"/>
            <p14:sldId id="1142"/>
            <p14:sldId id="904"/>
            <p14:sldId id="1004"/>
            <p14:sldId id="746"/>
            <p14:sldId id="728"/>
            <p14:sldId id="1143"/>
            <p14:sldId id="1006"/>
            <p14:sldId id="747"/>
            <p14:sldId id="729"/>
            <p14:sldId id="1144"/>
            <p14:sldId id="1008"/>
            <p14:sldId id="748"/>
            <p14:sldId id="730"/>
            <p14:sldId id="1145"/>
            <p14:sldId id="1146"/>
            <p14:sldId id="1014"/>
            <p14:sldId id="751"/>
            <p14:sldId id="733"/>
            <p14:sldId id="1147"/>
            <p14:sldId id="1148"/>
            <p14:sldId id="1016"/>
            <p14:sldId id="752"/>
            <p14:sldId id="734"/>
            <p14:sldId id="795"/>
            <p14:sldId id="1149"/>
            <p14:sldId id="1018"/>
            <p14:sldId id="753"/>
            <p14:sldId id="735"/>
            <p14:sldId id="1150"/>
            <p14:sldId id="1097"/>
            <p14:sldId id="754"/>
            <p14:sldId id="798"/>
            <p14:sldId id="1151"/>
            <p14:sldId id="1098"/>
            <p14:sldId id="755"/>
            <p14:sldId id="737"/>
            <p14:sldId id="1152"/>
            <p14:sldId id="1113"/>
            <p14:sldId id="1100"/>
            <p14:sldId id="756"/>
            <p14:sldId id="738"/>
            <p14:sldId id="1154"/>
            <p14:sldId id="1102"/>
            <p14:sldId id="757"/>
            <p14:sldId id="804"/>
            <p14:sldId id="739"/>
            <p14:sldId id="1104"/>
            <p14:sldId id="758"/>
            <p14:sldId id="740"/>
            <p14:sldId id="1156"/>
            <p14:sldId id="1106"/>
            <p14:sldId id="759"/>
            <p14:sldId id="741"/>
            <p14:sldId id="806"/>
            <p14:sldId id="760"/>
            <p14:sldId id="1109"/>
            <p14:sldId id="1110"/>
            <p14:sldId id="761"/>
            <p14:sldId id="743"/>
            <p14:sldId id="1157"/>
            <p14:sldId id="1116"/>
            <p14:sldId id="1117"/>
            <p14:sldId id="1118"/>
            <p14:sldId id="1158"/>
            <p14:sldId id="1120"/>
            <p14:sldId id="1122"/>
            <p14:sldId id="1159"/>
            <p14:sldId id="1160"/>
            <p14:sldId id="1124"/>
            <p14:sldId id="1125"/>
            <p14:sldId id="1126"/>
            <p14:sldId id="1161"/>
            <p14:sldId id="1162"/>
            <p14:sldId id="1128"/>
            <p14:sldId id="1129"/>
            <p14:sldId id="1130"/>
            <p14:sldId id="1163"/>
            <p14:sldId id="1132"/>
            <p14:sldId id="1165"/>
            <p14:sldId id="1164"/>
            <p14:sldId id="1166"/>
            <p14:sldId id="1167"/>
            <p14:sldId id="1133"/>
            <p14:sldId id="1134"/>
            <p14:sldId id="1168"/>
            <p14:sldId id="1169"/>
            <p14:sldId id="1170"/>
            <p14:sldId id="1171"/>
            <p14:sldId id="1172"/>
            <p14:sldId id="1173"/>
            <p14:sldId id="1174"/>
            <p14:sldId id="1175"/>
            <p14:sldId id="1176"/>
            <p14:sldId id="1177"/>
            <p14:sldId id="1178"/>
            <p14:sldId id="1179"/>
            <p14:sldId id="1180"/>
            <p14:sldId id="1181"/>
            <p14:sldId id="1182"/>
            <p14:sldId id="1184"/>
            <p14:sldId id="1183"/>
            <p14:sldId id="1258"/>
            <p14:sldId id="1259"/>
            <p14:sldId id="1260"/>
            <p14:sldId id="1261"/>
            <p14:sldId id="624"/>
            <p14:sldId id="1155"/>
            <p14:sldId id="112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2"/>
    <p:restoredTop sz="94297"/>
  </p:normalViewPr>
  <p:slideViewPr>
    <p:cSldViewPr>
      <p:cViewPr varScale="1">
        <p:scale>
          <a:sx n="111" d="100"/>
          <a:sy n="111" d="100"/>
        </p:scale>
        <p:origin x="200" y="632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3" Type="http://schemas.openxmlformats.org/officeDocument/2006/relationships/commentAuthors" Target="commentAuthors.xml"/><Relationship Id="rId142" Type="http://schemas.openxmlformats.org/officeDocument/2006/relationships/tableStyles" Target="tableStyles.xml"/><Relationship Id="rId141" Type="http://schemas.openxmlformats.org/officeDocument/2006/relationships/viewProps" Target="viewProps.xml"/><Relationship Id="rId140" Type="http://schemas.openxmlformats.org/officeDocument/2006/relationships/presProps" Target="presProps.xml"/><Relationship Id="rId14" Type="http://schemas.openxmlformats.org/officeDocument/2006/relationships/slide" Target="slides/slide9.xml"/><Relationship Id="rId139" Type="http://schemas.openxmlformats.org/officeDocument/2006/relationships/handoutMaster" Target="handoutMasters/handoutMaster1.xml"/><Relationship Id="rId138" Type="http://schemas.openxmlformats.org/officeDocument/2006/relationships/notesMaster" Target="notesMasters/notesMaster1.xml"/><Relationship Id="rId137" Type="http://schemas.openxmlformats.org/officeDocument/2006/relationships/slide" Target="slides/slide132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" Type="http://schemas.openxmlformats.org/officeDocument/2006/relationships/slide" Target="slides/slide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" Type="http://schemas.openxmlformats.org/officeDocument/2006/relationships/slide" Target="slides/slide7.xml"/><Relationship Id="rId119" Type="http://schemas.openxmlformats.org/officeDocument/2006/relationships/slide" Target="slides/slide114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110" Type="http://schemas.openxmlformats.org/officeDocument/2006/relationships/slide" Target="slides/slide105.xml"/><Relationship Id="rId11" Type="http://schemas.openxmlformats.org/officeDocument/2006/relationships/slide" Target="slides/slide6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1-&#20102;&#35299;&#31649;&#29702;&#31995;&#32479;&#30340;&#38656;&#27714;.mp4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2-&#23450;&#20041;&#31649;&#29702;&#31995;&#32479;&#31867;.mp4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3-&#31649;&#29702;&#31995;&#32479;&#26694;&#26550;&#38656;&#27714;&#21644;&#27493;&#39588;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-&#23548;&#20837;&#27169;&#22359;&#20043;&#26041;&#27861;&#19968;.mp4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4-&#31649;&#29702;&#31995;&#32479;&#26694;&#26550;&#20043;&#31243;&#24207;&#20837;&#21475;&#20989;&#25968;.mp4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5-&#31649;&#29702;&#31995;&#32479;&#26694;&#26550;&#20043;&#23450;&#20041;&#31995;&#32479;&#21151;&#33021;&#20989;&#25968;.mp4" TargetMode="Externa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6-&#31243;&#24207;&#20837;&#21475;&#25991;&#20214;&#21151;&#33021;&#23454;&#29616;.mp4" TargetMode="Externa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7-&#28155;&#21152;&#23398;&#21592;&#21151;&#33021;.mp4" TargetMode="Externa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&#35838;&#21518;&#23398;&#20064;-33-&#25299;&#23637;__dict__.mp4" TargetMode="Externa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&#35838;&#21518;&#23398;&#20064;-34-&#20445;&#23384;&#23398;&#21592;&#20449;&#24687;.mp4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&#35838;&#21518;&#23398;&#20064;-35-&#21152;&#36733;&#23398;&#21592;&#20449;&#24687;&#24605;&#36335;.mp4" TargetMode="Externa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&#35838;&#21518;&#23398;&#20064;-36-&#21152;&#36733;&#23398;&#21592;&#20449;&#24687;.mp4" TargetMode="Externa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-&#23548;&#20837;&#27169;&#22359;&#20043;&#26041;&#27861;&#20108;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-&#23548;&#20837;&#27169;&#22359;&#20043;&#26041;&#27861;&#19977;.mp4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-&#23450;&#20041;&#21035;&#21517;.mp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-&#20102;&#35299;&#21046;&#20316;&#27169;&#22359;.mp4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-&#21046;&#20316;&#27169;&#22359;&#20043;&#23450;&#20041;&#27169;&#22359;.mp4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-&#21046;&#20316;&#27169;&#22359;&#20043;&#27979;&#35797;&#21644;&#35843;&#29992;&#27169;&#22359;.mp4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-&#20102;&#35299;&#27169;&#22359;&#23450;&#20301;&#39034;&#24207;.mp4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-&#27169;&#22359;&#23450;&#20301;&#39034;&#24207;&#20043;&#27880;&#24847;&#28857;1.mp4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-&#27169;&#22359;&#23450;&#20301;&#39034;&#24207;&#20043;&#27880;&#24847;&#28857;2.mp4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-&#25299;&#23637;&#65306;&#21517;&#23383;&#37325;&#22797;&#30340;&#20005;&#37325;&#24615;.mp4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-all&#21015;&#34920;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-&#20102;&#35299;&#27169;&#22359;.mp4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-&#20102;&#35299;&#21253;.mp4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-&#21046;&#20316;&#21253;.mp4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6-&#23548;&#20837;&#21253;&#20043;&#26041;&#27861;&#19968;.mp4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7-&#23548;&#20837;&#21253;&#20043;&#26041;&#27861;&#20108;.mp4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8-&#20171;&#32461;&#31995;&#32479;&#38656;&#27714;.mp4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9-&#20934;&#22791;&#31243;&#24207;&#25991;&#20214;.mp4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0-&#23450;&#20041;&#23398;&#21592;&#31867;.mp4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103440" y="2211866"/>
            <a:ext cx="48926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基础课程</a:t>
            </a:r>
            <a:r>
              <a:rPr lang="en-US" altLang="zh-CN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day11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3513" y="2107140"/>
            <a:ext cx="2437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导入模块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能够说出管理系统有哪些功能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学员管理系统究竟由哪些功能构成呢？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9516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8489" y="1760038"/>
            <a:ext cx="2510624" cy="321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  存储数据位置：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文件名（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student.data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加载文件数据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修改数据后保存到文件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   存储数据形式：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列表储存学员对象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   系统功能：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添加学员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删除学员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修改学员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查询学员信息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显示学员信息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保存学员信息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2474" y="1421484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想一想管理系统有哪些功能？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95387" y="632014"/>
            <a:ext cx="261493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章节介绍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准备程序文件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定义学员类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定义管理系统类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能够定义管理系统类的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__init__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学员管理系统类的初始化方法该如何定义呢？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1076290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3084" y="2317260"/>
            <a:ext cx="4677884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列表可以作为一个容器，他能够动态的帮助我们保存学员的信息。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851670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为什么要在类中初始化一个学生列表呢？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79196" y="771550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需求和步骤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程序入口函数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系统功能函数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入口文件实现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添加学员功能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能够说出管理系统框架的需求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管理系统框架的需求和步骤是什么呢？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2211710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如何直接导入一个模块呢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8139" y="1833432"/>
            <a:ext cx="634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需求：系统功能循环使用，用户输入不同的功能序号执行不同的功能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1680" y="2230884"/>
            <a:ext cx="2300630" cy="2941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定义功能入口函数：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加载数据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显示功能菜单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用户输入功能序号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根据不同序号执行不同功能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定义功能系统函数：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添加学员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删除学员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79196" y="771550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需求和步骤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程序入口函数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系统功能函数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入口文件实现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添加学员功能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能够写出程序入口函数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程序入口函数都有哪些功能呢？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步骤分析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1866659"/>
            <a:ext cx="3485249" cy="1413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、定义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run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方法。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、加载文件学员数据（未完成）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、用户输入目标序列号（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input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实现）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、根据不同的序列号实现不同的功能（条件判断实现）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、序列号为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，通过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break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跳出循环，退出系统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79196" y="771550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需求和步骤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程序入口函数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系统功能函数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入口文件实现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添加学员功能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能够写出系统功能函数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系统功能函数如何定义呢？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步骤分析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1866659"/>
            <a:ext cx="3581430" cy="22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、定义静态方法显示功能菜单（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show_menu()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、定义添加学员信息方法并调用（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add_student(</a:t>
            </a:r>
            <a:r>
              <a:rPr kumimoji="1" lang="en-US" altLang="zh-CN" sz="1050" dirty="0" smtClean="0">
                <a:solidFill>
                  <a:srgbClr val="FF0000"/>
                </a:solidFill>
                <a:latin typeface="+mn-lt"/>
                <a:ea typeface="+mn-ea"/>
              </a:rPr>
              <a:t>self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)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、定义删除学员信息方法并调用（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del_student(</a:t>
            </a:r>
            <a:r>
              <a:rPr kumimoji="1" lang="en-US" altLang="zh-CN" sz="1050" dirty="0" smtClean="0">
                <a:solidFill>
                  <a:srgbClr val="FF0000"/>
                </a:solidFill>
                <a:latin typeface="+mn-lt"/>
                <a:ea typeface="+mn-ea"/>
              </a:rPr>
              <a:t>self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)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、定义修改学员信息方法并调用（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modify_student(</a:t>
            </a:r>
            <a:r>
              <a:rPr kumimoji="1" lang="en-US" altLang="zh-CN" sz="1050" dirty="0" smtClean="0">
                <a:solidFill>
                  <a:srgbClr val="FF0000"/>
                </a:solidFill>
              </a:rPr>
              <a:t>self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、定义查询学员信息方法并调用（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search_student(</a:t>
            </a:r>
            <a:r>
              <a:rPr kumimoji="1" lang="en-US" altLang="zh-CN" sz="1050" dirty="0" smtClean="0">
                <a:solidFill>
                  <a:srgbClr val="FF0000"/>
                </a:solidFill>
              </a:rPr>
              <a:t>self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、定义显示学员信息方法并调用（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show_student(</a:t>
            </a:r>
            <a:r>
              <a:rPr kumimoji="1" lang="en-US" altLang="zh-CN" sz="1050" dirty="0" smtClean="0">
                <a:solidFill>
                  <a:srgbClr val="FF0000"/>
                </a:solidFill>
                <a:latin typeface="+mn-lt"/>
                <a:ea typeface="+mn-ea"/>
              </a:rPr>
              <a:t>self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)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、定义保存学员信息方法并调用（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save_student(</a:t>
            </a:r>
            <a:r>
              <a:rPr kumimoji="1" lang="en-US" altLang="zh-CN" sz="1050" dirty="0" smtClean="0">
                <a:solidFill>
                  <a:srgbClr val="FF0000"/>
                </a:solidFill>
                <a:latin typeface="+mn-lt"/>
                <a:ea typeface="+mn-ea"/>
              </a:rPr>
              <a:t>self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)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、定义加载学员信息方法并调用（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load_student(</a:t>
            </a:r>
            <a:r>
              <a:rPr kumimoji="1" lang="en-US" altLang="zh-CN" sz="1050" dirty="0" smtClean="0">
                <a:solidFill>
                  <a:srgbClr val="FF0000"/>
                </a:solidFill>
                <a:latin typeface="+mn-lt"/>
                <a:ea typeface="+mn-ea"/>
              </a:rPr>
              <a:t>self</a:t>
            </a:r>
            <a:r>
              <a:rPr kumimoji="1"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)</a:t>
            </a: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79196" y="771550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需求和步骤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程序入口函数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系统功能函数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入口文件实现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添加学员功能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43608" y="98757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一个练习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080" y="1330294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charset="0"/>
              <a:buNone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如何使用模块生成当前的时间戳？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1384" y="342046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什么是时间戳呢？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384" y="3867894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时间戳是指格林威治时间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1970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北京时间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1970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起至现在的总毫秒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54" y="1957077"/>
            <a:ext cx="3566165" cy="13710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了解入口文件的作用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入口文件究竟是用来做什么的呢？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16722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入口文件的作用是什么？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9927" y="2200454"/>
            <a:ext cx="5992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入口文件即程序入口，当我们执行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run()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方法的时候，程序启动，即进入循环体内。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所以我们可以在入口文件中，将管理系统类导入，调用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run()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方法启动系统。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1672224"/>
            <a:ext cx="633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为什么要单独定义一个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文件呢，在管理系统文件中启动不行吗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9927" y="2200454"/>
            <a:ext cx="5696046" cy="902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、如果在管理系统文件中启动也是可以的。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、很多语言包括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c++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等，大家约定俗成，会将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文件定义为入口文件。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、如果项目代码过于复杂，不同文件负责不同功能，可以让程序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高内聚低耦合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79196" y="771550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需求和步骤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程序入口函数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系统功能函数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入口文件实现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添加学员功能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能够实现添加学员的功能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该如何去添加一名学员呢？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思路分析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1672224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需求：用户输入姓名，性别，手机号，将学员添加到系统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9927" y="2200454"/>
            <a:ext cx="3499228" cy="902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方法输入学员姓名，性别，手机号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创建学员对象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Student(xxx,xxx,xxx)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将学员对象添加到列表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student_list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__dict__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b="1" cap="none" spc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保存学员</a:t>
            </a:r>
            <a:endParaRPr lang="zh-CN" altLang="en-US" sz="4000" b="1" cap="none" spc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915988"/>
            <a:ext cx="43195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导入方法二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加载学员思路</a:t>
            </a:r>
            <a:endParaRPr lang="zh-CN" altLang="en-US" sz="4000" b="1" cap="none" spc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加载学员</a:t>
            </a:r>
            <a:endParaRPr lang="zh-CN" altLang="en-US" sz="4000" b="1" cap="none" spc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0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的用法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只想用模块中的某个方法，该如何导入呢？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79057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3030" y="1424996"/>
            <a:ext cx="3554542" cy="35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8024" y="2132825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5603" y="213282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模块名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5564" y="278844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模块名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9688" y="278844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包名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虚尾箭头 13"/>
          <p:cNvSpPr/>
          <p:nvPr/>
        </p:nvSpPr>
        <p:spPr>
          <a:xfrm>
            <a:off x="4027177" y="2263412"/>
            <a:ext cx="576064" cy="45719"/>
          </a:xfrm>
          <a:prstGeom prst="stripedRightArrow">
            <a:avLst/>
          </a:pr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虚尾箭头 15"/>
          <p:cNvSpPr/>
          <p:nvPr/>
        </p:nvSpPr>
        <p:spPr>
          <a:xfrm>
            <a:off x="4045815" y="2904079"/>
            <a:ext cx="576064" cy="45719"/>
          </a:xfrm>
          <a:prstGeom prst="stripedRightArrow">
            <a:avLst/>
          </a:pr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915988"/>
            <a:ext cx="43195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导入方法三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56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* 的用法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如何将模块中的类和方法全部导入呢？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586121"/>
            <a:ext cx="4319588" cy="181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管理系统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94152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练习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46076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如何生成一个随机数？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6" y="2067694"/>
            <a:ext cx="5112568" cy="24150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915988"/>
            <a:ext cx="43195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别名的使用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掌握如何给模块起别名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7518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2139702"/>
            <a:ext cx="683449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如何给模块起别名呢？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931" y="167222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别名有哪两种用法？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664" y="2355726"/>
            <a:ext cx="2643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tt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sleep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sl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8024" y="2355725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给一个模块起别名</a:t>
            </a:r>
            <a:endParaRPr kumimoji="1"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给模块中的函数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类起别名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931" y="167222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究竟什么时候用到别名呢？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8931" y="2189587"/>
            <a:ext cx="501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当导入的模块名或者模块中的方法名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类名过长，一般采用起别名的方式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32416"/>
            <a:ext cx="6670742" cy="13547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3034227" y="1211304"/>
            <a:ext cx="261493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制作模块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了解制作模块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测试和调用模块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779662"/>
            <a:ext cx="238879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了解制作模块的作用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了解制作模块的步骤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了解制作模块的注意事项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为什么要制作模块呢？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GB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175651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为什么要制作模块呢？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816" y="2351392"/>
            <a:ext cx="565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减少冗余代码。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降低代码的耦合度。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391627"/>
            <a:ext cx="295465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能够掌握导入模块的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中方式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能够自定义模块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能够了解模块的定位顺序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能够制作和导入包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能够实现学员管理系统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3034227" y="1211304"/>
            <a:ext cx="261493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制作模块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了解制作模块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定义模块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测试和调用模块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能够掌握定义模块的方法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1567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如何自定义模块呢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GB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672224"/>
            <a:ext cx="555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定义一个任意模块能够算进行除法运算？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2182814"/>
            <a:ext cx="3993654" cy="19731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3131840" y="1227002"/>
            <a:ext cx="261493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制作模块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了解制作模块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测试和调用模块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1039" y="2096284"/>
            <a:ext cx="32319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__name__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__main__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了解测试模块和调用模块注意点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如何测试模块和调用模块？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81340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提问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0070" y="1297123"/>
            <a:ext cx="6745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在测试模块中为什么加了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__name__ == __main__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测试代码不会被调用？</a:t>
            </a:r>
            <a:endParaRPr kumimoji="1"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2020" y="1667341"/>
            <a:ext cx="2432279" cy="30037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667341"/>
            <a:ext cx="2425387" cy="30037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55576" y="2550789"/>
            <a:ext cx="3374476" cy="90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自己调用的时候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__name__ == “__main__”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被别的模块调用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__name__ == “division”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所以说测试代码不会被执行。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81340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扩展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5631" y="1440033"/>
            <a:ext cx="4131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在测试代码的时候，还需要做哪些测试呢？</a:t>
            </a:r>
            <a:endParaRPr kumimoji="1"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0362" y="2036912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校验传入参数的类型。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除数不能为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0362" y="3075806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注意：在将自己写的代码变为模块时，一定要保证代码的正确性，为了有良好</a:t>
            </a:r>
            <a:endParaRPr kumimoji="1"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的用户体验，当除数为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时，应该友善的告诉被调用者，除数不为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3131840" y="695718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模块定位顺序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定位顺序注意点一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模块名重复的严重性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915988"/>
            <a:ext cx="43195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了解模块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2807" y="1779662"/>
            <a:ext cx="23887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了解模块定位顺序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知道模块导入的注意事项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9631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模块是按什么路径搜索</a:t>
            </a:r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搜索顺序回顾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648" y="1672224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导入模块的搜索顺序是什么？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3688" y="2182814"/>
            <a:ext cx="2098973" cy="902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当前目录下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PYTHONPATH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/usr/local/lib/python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注意事项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648" y="1672224"/>
            <a:ext cx="3515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定义模块和导入模块需注意哪几点？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3688" y="2182814"/>
            <a:ext cx="5679760" cy="5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自己定义的模块名不要和已有模块名重复。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如果导入某个模块下的函数或者类重复导入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次，那么会执行最后一次导入的。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3131840" y="695718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模块定位顺序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定位顺序注意点一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模块名重复的严重性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了解模块名重复造成的影响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00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模块重名带来哪些影响呢？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95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7830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一个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09968"/>
            <a:ext cx="4885556" cy="28723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724128" y="1868903"/>
            <a:ext cx="300755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、我们定义了重名的模块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random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、当我们想导入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random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获取随机数时，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系统调用我们自己定义的模块。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、通过注释看出导模块的顺序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、先从当前目录下导，如果导入不再从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系统目录下导入。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、造成的影响会很大。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动手写一写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640" y="1672224"/>
            <a:ext cx="3239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自己动手写一个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demo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验证一下？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56" y="2246096"/>
            <a:ext cx="2773836" cy="902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两点要求：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模块名与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内置模块名相同。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查看导入模块的路径。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3131840" y="695718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模块定位顺序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定位顺序注意点一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点二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模块名重复的严重性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描述模块的概念和作用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86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了解同样的模块导入两次带来的影响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GB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文件出现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个同名的导入功能会怎样呢？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24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04724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同名问题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1549355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不同的模块导入相同的函数会怎么样呢？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10777"/>
            <a:ext cx="3312071" cy="27736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5508104" y="2379716"/>
            <a:ext cx="2480166" cy="5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第一个模块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time()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00:00:00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第二个模块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time()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输出时间戳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2040" y="3477050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注意：如果先导入第一个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，再导入第二个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kumimoji="1"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那么当我们只打印一次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time()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时，第一个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不再起作用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30410" y="146998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3230835" y="893154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模块定位顺序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定位顺序注意点一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模块名重复的严重性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能够体会模块名重复的严重性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模块名重复究竟带来哪些影响呢？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672224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模块名和变量名之间的关系？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82814"/>
            <a:ext cx="2921661" cy="25922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148064" y="2279546"/>
            <a:ext cx="2084225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random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是一个随机模块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randint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生成随机数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、定义一个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randint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变量事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、打印结果是变量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0032" y="386789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注意：如果定义了的变量和模块导入的方法名相同，</a:t>
            </a:r>
            <a:endParaRPr kumimoji="1"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pycharm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会提示。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3131840" y="695718"/>
            <a:ext cx="26149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模块定位顺序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定位顺序注意点一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定位顺序注意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模块名重复的严重性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了解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0900" y="114077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列表究竟起到什么作用呢？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究竟什么是模块，模块的作用又是什么呢</a:t>
            </a:r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060" y="2336735"/>
            <a:ext cx="672835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我们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xxx import *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，默认是将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模块中的所有类，方法全部导入。当我们在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模块中使用了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列表时，如果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列表只添加了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，那么，当我们再次使用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xxx import *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的时候，只能到处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列表的作用是什么？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525543"/>
            <a:ext cx="672835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为了让程序更明确，开发者在阅读代码更方便。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3989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一般情况不适用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* 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的方式导入模块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98781" y="1174918"/>
            <a:ext cx="261493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包的使用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了解包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导入包方法一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导入包方法二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638165" y="1682750"/>
            <a:ext cx="2614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491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了解包的概念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究竟什么是包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9435" y="104542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1154" y="1721675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什么是包呢？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154" y="2347559"/>
            <a:ext cx="6134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包将有联系的模块放在一起，即放到同一个文件夹下，并且在这个文件夹创建一个名为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__init__.py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文件，那么这个文件夹就是包。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55095" y="1059582"/>
            <a:ext cx="261493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包的使用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制作包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导入包方法一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导入包方法二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638165" y="1682750"/>
            <a:ext cx="2614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79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掌握新建包的流程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如何创建一个包呢？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4" y="102554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回顾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2965" y="2316105"/>
            <a:ext cx="5832648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鼠标移动到目录右键点击。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点击后会出现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选项选择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Package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输入创建的包名。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2965" y="166556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创建包有哪些步骤？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回顾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8513" y="1770934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模块的概念和作用分别是什么？</a:t>
            </a:r>
            <a:endParaRPr kumimoji="1" lang="zh-CN" altLang="en-US" sz="16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8513" y="2409639"/>
            <a:ext cx="695388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概念：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模块当中包含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的定义和语句，文件名后缀名是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.py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提高代码的方便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维护；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使用模块还可以避免函数名和变量名冲突，每个模块独立的命名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空间。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0690" y="1687612"/>
            <a:ext cx="3617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请问下图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mypackage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是不是一个包？</a:t>
            </a:r>
            <a:endParaRPr kumimoji="1"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11" y="2382480"/>
            <a:ext cx="4236677" cy="17873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652120" y="2999161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包的标识：文件夹下有一个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__init__.py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85924" y="695718"/>
            <a:ext cx="261493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包的使用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导入包方法一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导入包方法二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638165" y="1682750"/>
            <a:ext cx="2614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79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了解一种导包方式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自定义的包该如何导入呢？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en-GB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2350264"/>
            <a:ext cx="6921500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mport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包名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模块名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包名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175594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如何导入包？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8850" y="173662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那么可不可这么导入呢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4358" y="2335353"/>
            <a:ext cx="1335622" cy="5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mport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包名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包名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模块名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54985" y="915988"/>
            <a:ext cx="261493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包的使用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导入包方法一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导入包方法二</a:t>
            </a:r>
            <a:endParaRPr lang="zh-CN" altLang="en-US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638165" y="1682750"/>
            <a:ext cx="2614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976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了解另一种导包方式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GB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包还可以怎么导入呢？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GB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GB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7890" y="179699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包还可以如何去导入呢？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7935" y="2431316"/>
            <a:ext cx="1687641" cy="5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包名 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模块名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7935" y="3342091"/>
            <a:ext cx="4919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注意：需要再包的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__init__.py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文件中添加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__all__ = [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模块名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，模块名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2]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GB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GB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838662"/>
            <a:ext cx="4641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为什么要在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_init__.py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文件中添加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__all__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2534976"/>
            <a:ext cx="712124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当我们使用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包名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*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的时候，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会先加载包，并且自动加载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__init__.py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文件中的代码，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而我们也申明了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__all__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列表，当调用模块时，就能直接取到，而不会报错。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扩展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8513" y="1770934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模块有哪些分类呢？</a:t>
            </a:r>
            <a:endParaRPr kumimoji="1" lang="zh-CN" altLang="en-US" sz="16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8513" y="2380234"/>
            <a:ext cx="6953887" cy="106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内置模块：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help(“module”)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第三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 install xxx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自定义模块：自己写一个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文件，定义函数和方法。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课堂讲解</a:t>
            </a:r>
            <a:endParaRPr lang="zh-CN" altLang="en-US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包和模块总结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95387" y="632014"/>
            <a:ext cx="261493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章节介绍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准备程序文件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定义学员类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定义管理系统类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知道项目名字和实现方式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究竟什么样一个代码能贯穿我们所学的内容呢？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了解需求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409" y="1817507"/>
            <a:ext cx="6545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我们要完成一个用什么方式设计的什么名字的项目，大体功能是什么？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2473380"/>
            <a:ext cx="3281668" cy="902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面向对象方式设计。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学员管理系统。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对学员信息进行增加，删除，修改，查询。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95387" y="632014"/>
            <a:ext cx="261493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章节介绍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准备程序文件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定义学员类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定义管理系统类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054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能够知道学员管理系统有哪些需求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一起看看产品经理给我们提出了哪些需求？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5476" y="2213590"/>
            <a:ext cx="2319866" cy="1772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学员信息的增加。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学员信息的修改。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学员信息的删除。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学员信息的查询。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学员信息的显示。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保存学员信息（文件中）。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退出学员管理系统功能。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648" y="168761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我们需要完成哪些需求？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95387" y="632014"/>
            <a:ext cx="261493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章节介绍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准备程序文件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定义学员类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定义管理系统类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915988"/>
            <a:ext cx="43195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导入方法一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导入方法三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能够明白为什么要先去准备文件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为什么需要先准备文件呢？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113" y="173806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我们需要准备哪些文件？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2427734"/>
            <a:ext cx="3420552" cy="184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整体：</a:t>
            </a:r>
            <a:endParaRPr kumimoji="1"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项目管理文件：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StudentManagerSystem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局部：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学员文件：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student.py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管理系统文件：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:managerSystem.py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程序入口文件：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main.py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113" y="1738064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在工作中拿到一个需求该怎么做？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3838" y="2427734"/>
            <a:ext cx="5570756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kumimoji="1"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      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在工作中，当我们拿到一个需求的时候，也不能直接上手写代码，而是要分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析该需求大概有哪些功能实现，每个功能实现的逻辑是什么？数据需要保存到文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件中还是数据库？我们都会产出一个设计文档说明。当设计完成之后，才会去写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代码。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95387" y="632014"/>
            <a:ext cx="261493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章节介绍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准备程序文件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定义学员类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定义管理系统类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能够定义出学员模型类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学员类都包含哪些方法和属性呢？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069" y="2216800"/>
            <a:ext cx="339868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学员姓名。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学员性别。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学员手机号。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定义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__init__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方法初始化学员对象。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定义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__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str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__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方法格式化异常类的输出内容。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113" y="1738064"/>
            <a:ext cx="3094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学员类都有哪些属性和方法呢？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09507"/>
            <a:ext cx="3512971" cy="15072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学员管理系统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2314494"/>
            <a:ext cx="3554371" cy="700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Python3.5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版本不支持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f-string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f“{}{}{}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的用法。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Python3.6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以上的版本支持。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113" y="1738064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为什么我们使用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格式化输出会报错呢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95387" y="632014"/>
            <a:ext cx="261493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章节介绍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准备程序文件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定义学员类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管理系统需求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定义管理系统类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6727</Words>
  <Application>WPS 演示</Application>
  <PresentationFormat>全屏显示(16:9)</PresentationFormat>
  <Paragraphs>1191</Paragraphs>
  <Slides>132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132</vt:i4>
      </vt:variant>
    </vt:vector>
  </HeadingPairs>
  <TitlesOfParts>
    <vt:vector size="148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Lato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WPS_1528076606</cp:lastModifiedBy>
  <cp:revision>1385</cp:revision>
  <dcterms:created xsi:type="dcterms:W3CDTF">2020-01-02T11:55:00Z</dcterms:created>
  <dcterms:modified xsi:type="dcterms:W3CDTF">2021-06-09T07:21:23Z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A7157A2EA24949F583F69F0B5ACE3BEA</vt:lpwstr>
  </property>
</Properties>
</file>