
<file path=[Content_Types].xml><?xml version="1.0" encoding="utf-8"?>
<Types xmlns="http://schemas.openxmlformats.org/package/2006/content-types">
  <Default Extension="emf" ContentType="image/x-emf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6" r:id="rId5"/>
  </p:sldMasterIdLst>
  <p:notesMasterIdLst>
    <p:notesMasterId r:id="rId43"/>
  </p:notesMasterIdLst>
  <p:handoutMasterIdLst>
    <p:handoutMasterId r:id="rId73"/>
  </p:handoutMasterIdLst>
  <p:sldIdLst>
    <p:sldId id="599" r:id="rId6"/>
    <p:sldId id="712" r:id="rId7"/>
    <p:sldId id="536" r:id="rId8"/>
    <p:sldId id="902" r:id="rId9"/>
    <p:sldId id="907" r:id="rId10"/>
    <p:sldId id="714" r:id="rId11"/>
    <p:sldId id="668" r:id="rId12"/>
    <p:sldId id="666" r:id="rId13"/>
    <p:sldId id="1172" r:id="rId14"/>
    <p:sldId id="908" r:id="rId15"/>
    <p:sldId id="909" r:id="rId16"/>
    <p:sldId id="718" r:id="rId17"/>
    <p:sldId id="720" r:id="rId18"/>
    <p:sldId id="1173" r:id="rId19"/>
    <p:sldId id="1174" r:id="rId20"/>
    <p:sldId id="1175" r:id="rId21"/>
    <p:sldId id="664" r:id="rId22"/>
    <p:sldId id="1176" r:id="rId23"/>
    <p:sldId id="1227" r:id="rId24"/>
    <p:sldId id="1177" r:id="rId25"/>
    <p:sldId id="1178" r:id="rId26"/>
    <p:sldId id="1179" r:id="rId27"/>
    <p:sldId id="1180" r:id="rId28"/>
    <p:sldId id="1181" r:id="rId29"/>
    <p:sldId id="1228" r:id="rId30"/>
    <p:sldId id="1116" r:id="rId31"/>
    <p:sldId id="1000" r:id="rId32"/>
    <p:sldId id="724" r:id="rId33"/>
    <p:sldId id="1117" r:id="rId34"/>
    <p:sldId id="1229" r:id="rId35"/>
    <p:sldId id="1182" r:id="rId36"/>
    <p:sldId id="1183" r:id="rId37"/>
    <p:sldId id="1184" r:id="rId38"/>
    <p:sldId id="672" r:id="rId39"/>
    <p:sldId id="665" r:id="rId40"/>
    <p:sldId id="1185" r:id="rId41"/>
    <p:sldId id="1186" r:id="rId42"/>
    <p:sldId id="1187" r:id="rId44"/>
    <p:sldId id="1188" r:id="rId45"/>
    <p:sldId id="1192" r:id="rId46"/>
    <p:sldId id="1193" r:id="rId47"/>
    <p:sldId id="1194" r:id="rId48"/>
    <p:sldId id="1195" r:id="rId49"/>
    <p:sldId id="1196" r:id="rId50"/>
    <p:sldId id="1230" r:id="rId51"/>
    <p:sldId id="1197" r:id="rId52"/>
    <p:sldId id="1198" r:id="rId53"/>
    <p:sldId id="1199" r:id="rId54"/>
    <p:sldId id="1200" r:id="rId55"/>
    <p:sldId id="1201" r:id="rId56"/>
    <p:sldId id="1202" r:id="rId57"/>
    <p:sldId id="1203" r:id="rId58"/>
    <p:sldId id="1204" r:id="rId59"/>
    <p:sldId id="1205" r:id="rId60"/>
    <p:sldId id="1206" r:id="rId61"/>
    <p:sldId id="1207" r:id="rId62"/>
    <p:sldId id="1208" r:id="rId63"/>
    <p:sldId id="1209" r:id="rId64"/>
    <p:sldId id="1210" r:id="rId65"/>
    <p:sldId id="1211" r:id="rId66"/>
    <p:sldId id="1212" r:id="rId67"/>
    <p:sldId id="1213" r:id="rId68"/>
    <p:sldId id="1214" r:id="rId69"/>
    <p:sldId id="675" r:id="rId70"/>
    <p:sldId id="663" r:id="rId71"/>
    <p:sldId id="624" r:id="rId7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585"/>
    <a:srgbClr val="595959"/>
    <a:srgbClr val="B3B3B3"/>
    <a:srgbClr val="FF5F49"/>
    <a:srgbClr val="B3D9FF"/>
    <a:srgbClr val="79AFFF"/>
    <a:srgbClr val="EBF5FF"/>
    <a:srgbClr val="EBD9FF"/>
    <a:srgbClr val="FBD5D5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1"/>
    <p:restoredTop sz="94368"/>
  </p:normalViewPr>
  <p:slideViewPr>
    <p:cSldViewPr>
      <p:cViewPr>
        <p:scale>
          <a:sx n="121" d="100"/>
          <a:sy n="121" d="100"/>
        </p:scale>
        <p:origin x="60" y="402"/>
      </p:cViewPr>
      <p:guideLst>
        <p:guide orient="horz" pos="15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3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7" Type="http://schemas.openxmlformats.org/officeDocument/2006/relationships/commentAuthors" Target="commentAuthors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handoutMaster" Target="handoutMasters/handoutMaster1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slide" Target="slides/slide2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2_&#38381;&#21253;.mp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3_&#38381;&#21253;&#30340;&#20351;&#29992;.mp4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4_&#38381;&#21253;&#20869;&#20462;&#25913;&#22806;&#37096;&#21464;&#37327;.mp4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5_&#35013;&#39280;&#22120;.mp4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6_&#35013;&#39280;&#22120;&#30340;&#20351;&#29992;.mp4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7_&#36890;&#29992;&#35013;&#39280;&#22120;_&#35013;&#39280;&#24102;&#26377;&#21442;&#25968;&#30340;&#20989;&#25968;.mp4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8_&#36890;&#29992;&#35013;&#39280;&#22120;_&#35013;&#39280;&#24102;&#26377;&#36820;&#22238;&#20540;&#30340;&#20989;&#25968;.mp4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9_&#36890;&#29992;&#35013;&#39280;&#22120;_&#35013;&#39280;&#24102;&#26377;&#19981;&#23450;&#38271;&#21442;&#25968;&#30340;&#20989;&#25968;.mp4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0_&#22810;&#20010;&#35013;&#39280;&#22120;&#30340;&#20351;&#29992;.mp4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1_&#24102;&#26377;&#21442;&#25968;&#30340;&#35013;&#39280;&#22120;.mp4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1_&#20989;&#25968;&#21442;&#25968;.mp4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2_&#31867;&#35013;&#39280;&#22120;.mp4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2103440" y="2211866"/>
            <a:ext cx="48926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GB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高级课程</a:t>
            </a:r>
            <a:r>
              <a:rPr lang="en-US" altLang="zh-CN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day06</a:t>
            </a:r>
            <a:endParaRPr lang="en-US" altLang="zh-CN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059983"/>
            <a:ext cx="4319588" cy="21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闭包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闭包的概念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闭包的使用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闭包内修改外部变量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1670650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知道什么是闭包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11560" y="-4209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闭包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闭包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283718"/>
            <a:ext cx="676875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什么是闭包？闭包的结构是什么样的？</a:t>
            </a:r>
            <a:endParaRPr lang="en-US" altLang="zh-CN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闭包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闭包的概念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3384974"/>
            <a:ext cx="6728356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在函数嵌套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函数里面再定义函数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的前提下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内部函数使用了外部函数的变量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还包括外部函数的参数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外部函数返回了内部函数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68814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什么是闭包？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616" y="2063749"/>
            <a:ext cx="6192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在函数嵌套的前提下，内部函数使用了外部函数的变量，并且外部函数返回了内部函数，我们把这个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使用外部函数变量的内部函数称为闭包</a:t>
            </a:r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832946" y="307580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闭包的构成？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059983"/>
            <a:ext cx="4319588" cy="21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闭包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闭包的概念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闭包的使用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闭包内修改外部变量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1491114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能自定义闭包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11560" y="-4209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闭包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闭包的使用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283718"/>
            <a:ext cx="67687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如何自定义闭包？</a:t>
            </a:r>
            <a:endParaRPr lang="en-US" altLang="zh-CN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闭包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3601" y="883710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使用闭包流程图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0" name="文本框 9239"/>
          <p:cNvSpPr txBox="1"/>
          <p:nvPr/>
        </p:nvSpPr>
        <p:spPr>
          <a:xfrm>
            <a:off x="899592" y="4473026"/>
            <a:ext cx="5614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结论：通过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func_out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(10)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创建闭包 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实际上 </a:t>
            </a:r>
            <a:r>
              <a:rPr kumimoji="1"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f()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等价于 内部函数</a:t>
            </a:r>
            <a:r>
              <a:rPr kumimoji="1"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func_inner</a:t>
            </a:r>
            <a:r>
              <a:rPr kumimoji="1"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调用闭包就相当于调用内部函数 </a:t>
            </a:r>
            <a:endParaRPr kumimoji="1"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10613"/>
            <a:ext cx="5066628" cy="2776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闭包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226397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3012" y="2787774"/>
            <a:ext cx="7036586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按照闭包流程图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，自定义一个闭包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练习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: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用户名  密码  登录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用户名  密码  注册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张三  123   登录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李四  456   注册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王五  789   注册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赵六  345   登录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用闭包实现功能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75856" y="1917700"/>
            <a:ext cx="4319588" cy="88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闭包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装饰器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059983"/>
            <a:ext cx="4319588" cy="21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闭包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闭包的概念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闭包的使用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闭包内修改外部变量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584362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掌握关键字</a:t>
            </a:r>
            <a:r>
              <a:rPr lang="en-GB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nonlocal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11560" y="-4209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闭包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090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闭包内修改外部变量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283718"/>
            <a:ext cx="676875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内部函数能否修改外部函数变量？如何修改</a:t>
            </a:r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闭包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1203598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内部函数能否修改外部函数变量？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1851670"/>
            <a:ext cx="646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可以，使用关键字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nonlocal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闭包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226397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3012" y="2787774"/>
            <a:ext cx="7036586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nonlocal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在闭包内部函数中修改外部函数变量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练习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: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定义闭包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1. 外部函数传递数据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2. 调用外部函数返回闭包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   第一次调用闭包 返回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原来的值加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   第二次调用闭包 返回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原来的值加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2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555526"/>
            <a:ext cx="4319588" cy="397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装饰器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装饰器概念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装饰器的使用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装饰带有参数的函数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装饰带有返回值的函数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装饰带有不定长参数的函数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多个装饰器的使用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带有的参数的装饰器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类装饰器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09259" cy="889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了解什么是装饰器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了解装饰器的使用场景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装饰器的作用是什么</a:t>
            </a:r>
            <a:r>
              <a:rPr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装饰器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装饰器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2067694"/>
            <a:ext cx="6728356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在不改变原有函数的源代码的情况下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给已有函数增加新的功能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518" y="120359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装饰器的作用是什么？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2239" y="1517386"/>
            <a:ext cx="2747868" cy="2181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知道什么是闭包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掌握闭包的使用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知道装饰器的作用和应用场景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理解装饰器和闭包的关系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能自定义装饰器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练习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: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定义装饰器: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1. login登录之前做验证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2. 随机1-9数据  偶数登录  奇数不登录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555526"/>
            <a:ext cx="4319588" cy="397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装饰器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装饰器概念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装饰器的使用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装饰带有参数的函数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装饰带有返回值的函数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装饰带有不定长参数的函数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多个装饰器的使用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带有的参数的装饰器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类装饰器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1850186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掌握装饰器的使用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装饰器的使用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如何使用装饰器</a:t>
            </a:r>
            <a:r>
              <a:rPr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装饰器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装饰器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915566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装饰器的流程图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5521" y="1423397"/>
            <a:ext cx="2448272" cy="32801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5" name="直线连接符 4"/>
          <p:cNvCxnSpPr/>
          <p:nvPr/>
        </p:nvCxnSpPr>
        <p:spPr>
          <a:xfrm>
            <a:off x="3735372" y="4299942"/>
            <a:ext cx="129614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V="1">
            <a:off x="5031516" y="1779662"/>
            <a:ext cx="0" cy="25202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3159308" y="1779662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457256" y="1388594"/>
            <a:ext cx="1428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dirty="0">
                <a:solidFill>
                  <a:srgbClr val="C00000"/>
                </a:solidFill>
                <a:latin typeface="+mn-lt"/>
                <a:ea typeface="+mn-ea"/>
              </a:rPr>
              <a:t>    ①  </a:t>
            </a:r>
            <a:r>
              <a:rPr kumimoji="1" lang="en-US" altLang="zh-CN" sz="1050" dirty="0" err="1">
                <a:solidFill>
                  <a:srgbClr val="C00000"/>
                </a:solidFill>
                <a:latin typeface="+mn-lt"/>
                <a:ea typeface="+mn-ea"/>
              </a:rPr>
              <a:t>fn</a:t>
            </a:r>
            <a:r>
              <a:rPr kumimoji="1" lang="zh-CN" altLang="en-US" sz="1050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kumimoji="1" lang="en-US" altLang="zh-CN" sz="1050" dirty="0">
                <a:solidFill>
                  <a:srgbClr val="C00000"/>
                </a:solidFill>
                <a:latin typeface="+mn-lt"/>
                <a:ea typeface="+mn-ea"/>
              </a:rPr>
              <a:t>=</a:t>
            </a:r>
            <a:r>
              <a:rPr kumimoji="1" lang="zh-CN" altLang="en-US" sz="1050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kumimoji="1" lang="en-US" altLang="zh-CN" sz="1050" dirty="0">
                <a:solidFill>
                  <a:srgbClr val="C00000"/>
                </a:solidFill>
                <a:latin typeface="+mn-lt"/>
                <a:ea typeface="+mn-ea"/>
              </a:rPr>
              <a:t>comment</a:t>
            </a:r>
            <a:endParaRPr kumimoji="1" lang="en-US" altLang="zh-CN" sz="1050" dirty="0">
              <a:solidFill>
                <a:srgbClr val="C0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dirty="0">
                <a:solidFill>
                  <a:srgbClr val="C00000"/>
                </a:solidFill>
                <a:latin typeface="+mn-lt"/>
                <a:ea typeface="+mn-ea"/>
              </a:rPr>
              <a:t>   即   </a:t>
            </a:r>
            <a:r>
              <a:rPr kumimoji="1" lang="en-US" altLang="zh-CN" sz="1050" dirty="0" err="1">
                <a:solidFill>
                  <a:srgbClr val="C00000"/>
                </a:solidFill>
                <a:latin typeface="+mn-lt"/>
                <a:ea typeface="+mn-ea"/>
              </a:rPr>
              <a:t>fn</a:t>
            </a:r>
            <a:r>
              <a:rPr kumimoji="1" lang="en-US" altLang="zh-CN" sz="1050" dirty="0">
                <a:solidFill>
                  <a:srgbClr val="C00000"/>
                </a:solidFill>
                <a:latin typeface="+mn-lt"/>
                <a:ea typeface="+mn-ea"/>
              </a:rPr>
              <a:t>()</a:t>
            </a:r>
            <a:r>
              <a:rPr kumimoji="1" lang="zh-CN" altLang="en-US" sz="1050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kumimoji="1" lang="en-US" altLang="zh-CN" sz="1050" dirty="0">
                <a:solidFill>
                  <a:srgbClr val="C00000"/>
                </a:solidFill>
                <a:latin typeface="+mn-lt"/>
                <a:ea typeface="+mn-ea"/>
              </a:rPr>
              <a:t>=</a:t>
            </a:r>
            <a:r>
              <a:rPr kumimoji="1" lang="zh-CN" altLang="en-US" sz="1050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kumimoji="1" lang="en-US" altLang="zh-CN" sz="1050" dirty="0">
                <a:solidFill>
                  <a:srgbClr val="C00000"/>
                </a:solidFill>
                <a:latin typeface="+mn-lt"/>
                <a:ea typeface="+mn-ea"/>
              </a:rPr>
              <a:t>comment()</a:t>
            </a:r>
            <a:endParaRPr kumimoji="1" lang="zh-CN" altLang="en-US" sz="105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cxnSp>
        <p:nvCxnSpPr>
          <p:cNvPr id="16" name="直线连接符 15"/>
          <p:cNvCxnSpPr/>
          <p:nvPr/>
        </p:nvCxnSpPr>
        <p:spPr>
          <a:xfrm>
            <a:off x="3289657" y="2715766"/>
            <a:ext cx="10937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4383444" y="2715766"/>
            <a:ext cx="0" cy="15121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3735372" y="4227934"/>
            <a:ext cx="64807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747302" y="4335042"/>
            <a:ext cx="23262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dirty="0">
                <a:solidFill>
                  <a:srgbClr val="0070C0"/>
                </a:solidFill>
                <a:latin typeface="+mn-lt"/>
                <a:ea typeface="+mn-ea"/>
              </a:rPr>
              <a:t>② </a:t>
            </a:r>
            <a:r>
              <a:rPr kumimoji="1" lang="en-US" altLang="zh-CN" sz="1050" dirty="0">
                <a:solidFill>
                  <a:srgbClr val="0070C0"/>
                </a:solidFill>
                <a:latin typeface="+mn-lt"/>
                <a:ea typeface="+mn-ea"/>
              </a:rPr>
              <a:t>check</a:t>
            </a:r>
            <a:r>
              <a:rPr kumimoji="1" lang="zh-CN" altLang="en-US" sz="1050" dirty="0">
                <a:solidFill>
                  <a:srgbClr val="0070C0"/>
                </a:solidFill>
                <a:latin typeface="+mn-lt"/>
                <a:ea typeface="+mn-ea"/>
              </a:rPr>
              <a:t>的返回值为</a:t>
            </a:r>
            <a:r>
              <a:rPr kumimoji="1" lang="en-US" altLang="zh-CN" sz="1050" dirty="0">
                <a:solidFill>
                  <a:srgbClr val="0070C0"/>
                </a:solidFill>
                <a:latin typeface="+mn-lt"/>
                <a:ea typeface="+mn-ea"/>
              </a:rPr>
              <a:t>inner</a:t>
            </a:r>
            <a:endParaRPr kumimoji="1" lang="en-US" altLang="zh-CN" sz="1050" dirty="0">
              <a:solidFill>
                <a:srgbClr val="0070C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dirty="0">
                <a:solidFill>
                  <a:srgbClr val="0070C0"/>
                </a:solidFill>
                <a:latin typeface="+mn-lt"/>
                <a:ea typeface="+mn-ea"/>
              </a:rPr>
              <a:t>     </a:t>
            </a:r>
            <a:r>
              <a:rPr kumimoji="1" lang="en-US" altLang="zh-CN" sz="1050" dirty="0">
                <a:solidFill>
                  <a:srgbClr val="0070C0"/>
                </a:solidFill>
                <a:latin typeface="+mn-lt"/>
                <a:ea typeface="+mn-ea"/>
              </a:rPr>
              <a:t>comment</a:t>
            </a:r>
            <a:r>
              <a:rPr kumimoji="1" lang="zh-CN" altLang="en-US" sz="1050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kumimoji="1" lang="en-US" altLang="zh-CN" sz="1050" dirty="0">
                <a:solidFill>
                  <a:srgbClr val="0070C0"/>
                </a:solidFill>
                <a:latin typeface="+mn-lt"/>
                <a:ea typeface="+mn-ea"/>
              </a:rPr>
              <a:t>=</a:t>
            </a:r>
            <a:r>
              <a:rPr kumimoji="1" lang="zh-CN" altLang="en-US" sz="1050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kumimoji="1" lang="en-US" altLang="zh-CN" sz="1050" dirty="0">
                <a:solidFill>
                  <a:srgbClr val="0070C0"/>
                </a:solidFill>
                <a:latin typeface="+mn-lt"/>
                <a:ea typeface="+mn-ea"/>
              </a:rPr>
              <a:t>inner</a:t>
            </a:r>
            <a:endParaRPr kumimoji="1" lang="en-US" altLang="zh-CN" sz="1050" dirty="0">
              <a:solidFill>
                <a:srgbClr val="0070C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dirty="0">
                <a:solidFill>
                  <a:srgbClr val="0070C0"/>
                </a:solidFill>
                <a:latin typeface="+mn-lt"/>
                <a:ea typeface="+mn-ea"/>
              </a:rPr>
              <a:t>即 </a:t>
            </a:r>
            <a:r>
              <a:rPr kumimoji="1" lang="en-US" altLang="zh-CN" sz="1050" dirty="0">
                <a:solidFill>
                  <a:srgbClr val="0070C0"/>
                </a:solidFill>
                <a:latin typeface="+mn-lt"/>
                <a:ea typeface="+mn-ea"/>
              </a:rPr>
              <a:t>comment()</a:t>
            </a:r>
            <a:r>
              <a:rPr kumimoji="1" lang="zh-CN" altLang="en-US" sz="1050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kumimoji="1" lang="en-US" altLang="zh-CN" sz="1050" dirty="0">
                <a:solidFill>
                  <a:srgbClr val="0070C0"/>
                </a:solidFill>
                <a:latin typeface="+mn-lt"/>
                <a:ea typeface="+mn-ea"/>
              </a:rPr>
              <a:t>=</a:t>
            </a:r>
            <a:r>
              <a:rPr kumimoji="1" lang="zh-CN" altLang="en-US" sz="1050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kumimoji="1" lang="en-US" altLang="zh-CN" sz="1050" dirty="0">
                <a:solidFill>
                  <a:srgbClr val="0070C0"/>
                </a:solidFill>
                <a:latin typeface="+mn-lt"/>
                <a:ea typeface="+mn-ea"/>
              </a:rPr>
              <a:t>inner()</a:t>
            </a:r>
            <a:endParaRPr kumimoji="1" lang="en-US" altLang="zh-CN" sz="1050" dirty="0">
              <a:solidFill>
                <a:srgbClr val="0070C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b="1" dirty="0">
                <a:solidFill>
                  <a:srgbClr val="FF0000"/>
                </a:solidFill>
                <a:latin typeface="+mn-lt"/>
                <a:ea typeface="+mn-ea"/>
              </a:rPr>
              <a:t>注意：</a:t>
            </a:r>
            <a:r>
              <a:rPr kumimoji="1" lang="zh-CN" altLang="en-US" sz="1050" dirty="0">
                <a:solidFill>
                  <a:srgbClr val="0070C0"/>
                </a:solidFill>
                <a:latin typeface="+mn-lt"/>
                <a:ea typeface="+mn-ea"/>
              </a:rPr>
              <a:t>这里</a:t>
            </a:r>
            <a:r>
              <a:rPr kumimoji="1" lang="en-US" altLang="zh-CN" sz="1050" dirty="0">
                <a:solidFill>
                  <a:srgbClr val="0070C0"/>
                </a:solidFill>
                <a:latin typeface="+mn-lt"/>
                <a:ea typeface="+mn-ea"/>
              </a:rPr>
              <a:t>comment</a:t>
            </a:r>
            <a:r>
              <a:rPr kumimoji="1" lang="zh-CN" altLang="en-US" sz="1050" dirty="0">
                <a:solidFill>
                  <a:srgbClr val="0070C0"/>
                </a:solidFill>
                <a:latin typeface="+mn-lt"/>
                <a:ea typeface="+mn-ea"/>
              </a:rPr>
              <a:t>函数发生了改变</a:t>
            </a:r>
            <a:endParaRPr kumimoji="1" lang="zh-CN" altLang="en-US" sz="105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cxnSp>
        <p:nvCxnSpPr>
          <p:cNvPr id="23" name="直线连接符 22"/>
          <p:cNvCxnSpPr/>
          <p:nvPr/>
        </p:nvCxnSpPr>
        <p:spPr>
          <a:xfrm flipH="1">
            <a:off x="1532294" y="4587974"/>
            <a:ext cx="61890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V="1">
            <a:off x="1532294" y="2067694"/>
            <a:ext cx="0" cy="252028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1532294" y="2067694"/>
            <a:ext cx="834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29430" y="1813777"/>
            <a:ext cx="16642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 </a:t>
            </a:r>
            <a:r>
              <a:rPr kumimoji="1" lang="en-US" altLang="zh-CN" sz="105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comment()</a:t>
            </a:r>
            <a:r>
              <a:rPr kumimoji="1" lang="zh-CN" altLang="en-US" sz="105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05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kumimoji="1" lang="zh-CN" altLang="en-US" sz="105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05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inner()</a:t>
            </a:r>
            <a:endParaRPr kumimoji="1" lang="zh-CN" altLang="en-US" sz="105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0" name="直线连接符 29"/>
          <p:cNvCxnSpPr/>
          <p:nvPr/>
        </p:nvCxnSpPr>
        <p:spPr>
          <a:xfrm flipH="1">
            <a:off x="2267604" y="2499742"/>
            <a:ext cx="38764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220" name="直线箭头连接符 9219"/>
          <p:cNvCxnSpPr/>
          <p:nvPr/>
        </p:nvCxnSpPr>
        <p:spPr>
          <a:xfrm>
            <a:off x="2267604" y="2499742"/>
            <a:ext cx="0" cy="82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221" name="文本框 9220"/>
          <p:cNvSpPr txBox="1"/>
          <p:nvPr/>
        </p:nvSpPr>
        <p:spPr>
          <a:xfrm>
            <a:off x="2283440" y="2970627"/>
            <a:ext cx="1463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④ </a:t>
            </a:r>
            <a:r>
              <a:rPr kumimoji="1" lang="en-US" altLang="zh-CN" sz="1050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fn</a:t>
            </a:r>
            <a:r>
              <a:rPr kumimoji="1" lang="en-US" altLang="zh-CN" sz="105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kumimoji="1" lang="zh-CN" altLang="en-US" sz="105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05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kumimoji="1" lang="zh-CN" altLang="en-US" sz="105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05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comment()</a:t>
            </a:r>
            <a:endParaRPr kumimoji="1" lang="zh-CN" altLang="en-US" sz="105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21" grpId="0"/>
      <p:bldP spid="28" grpId="0"/>
      <p:bldP spid="92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17343" y="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装饰器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4144" y="1491630"/>
            <a:ext cx="56601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装饰器本质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上就是一个闭包函数，它可以对已有函数进行额外的功能扩展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②装饰器的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语法格式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③装饰器的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语法糖用法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@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装饰器名称，同样可以完成对已有函数的装饰操作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632" y="2499742"/>
            <a:ext cx="2929880" cy="15575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617343" y="963222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装饰器总结</a:t>
            </a: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226397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3012" y="2787774"/>
            <a:ext cx="7036586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自定义闭包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语法糖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装饰函数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555526"/>
            <a:ext cx="4319588" cy="397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装饰器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装饰器概念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装饰器的使用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装饰带有参数的函数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装饰带有返回值的函数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装饰带有不定长参数的函数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多个装饰器的使用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带有的参数的装饰器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类装饰器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927404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学会装饰器装饰带有参数的函数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730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装饰带有参数的函数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2067694"/>
            <a:ext cx="75608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被装饰的函数带有参数怎么办</a:t>
            </a:r>
            <a:r>
              <a:rPr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装饰器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1819359"/>
            <a:ext cx="4319588" cy="61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函数参数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1203598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被装饰函数带有参数怎么办？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1851670"/>
            <a:ext cx="646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装饰器的内部函数也携带参数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555526"/>
            <a:ext cx="4319588" cy="397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装饰器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装饰器概念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装饰器的使用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装饰带有参数的函数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装饰带有返回值的函数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装饰带有不定长参数的函数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多个装饰器的使用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带有的参数的装饰器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类装饰器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927404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学会装饰器装饰有返回值的函数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2346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装饰带有返回值的函数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2067694"/>
            <a:ext cx="75608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被装饰的函数有返回值怎么办</a:t>
            </a:r>
            <a:r>
              <a:rPr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装饰器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1203598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被装饰函数有返回值怎么办？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1851670"/>
            <a:ext cx="646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装饰器的内部函数返回被传入的函数的执行结果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练习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: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定义装饰器:检查用户名或密码是否满足需求   满足需求再调用login登录  不满足  不执行login方法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1. 用户名 3-20位  数字和字母组合(包含数字和字母)  abc123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2. 密码 6-20位   数字和字母以及_组合  (数字字母_)   abc123_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555526"/>
            <a:ext cx="4319588" cy="397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装饰器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装饰器概念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装饰器的使用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装饰带有参数的函数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装饰带有返回值的函数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装饰带有不定长参数的函数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多个装饰器的使用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带有的参数的装饰器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类装饰器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466013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学会装饰器装饰带有不定长参数的函数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3066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装饰带有不定长参数的函数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2067694"/>
            <a:ext cx="756084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被装饰的函数带有不定长参数怎么办</a:t>
            </a:r>
            <a:r>
              <a:rPr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装饰器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1203598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被装饰函数有返回值怎么办？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1851670"/>
            <a:ext cx="646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装饰器的内部函数也添加不定长参数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和**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kwargs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747868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了解函数也可以作为参数传递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648" y="1779662"/>
            <a:ext cx="4896544" cy="24067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971600" y="1031202"/>
            <a:ext cx="202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通用装饰器的语法格式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226397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3012" y="2787774"/>
            <a:ext cx="7036586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把前面课程中写的装饰器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改写成通用装饰器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555526"/>
            <a:ext cx="4319588" cy="397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装饰器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装饰器概念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装饰器的使用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装饰带有参数的函数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装饰带有返回值的函数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装饰带有不定长参数的函数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多个装饰器的使用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带有的参数的装饰器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类装饰器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927404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了解多个装饰器使用的执行顺序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306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多个装饰器的使用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2067694"/>
            <a:ext cx="784887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一个函数能否被多个装饰器装饰</a:t>
            </a:r>
            <a:r>
              <a:rPr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装饰器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9113" y="1203598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一个函数能否被多个装饰器装饰？</a:t>
            </a:r>
            <a:endParaRPr lang="zh-CN" altLang="en-US" sz="14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1851670"/>
            <a:ext cx="646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可以，离函数最近的装饰器先装饰，然后外面的装饰器再进行装饰，由内到外的装饰过程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79712" y="1923678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555526"/>
            <a:ext cx="4319588" cy="397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装饰器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装饰器概念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装饰器的使用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装饰带有参数的函数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装饰带有返回值的函数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装饰带有不定长参数的函数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多个装饰器的使用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带有的参数的装饰器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类装饰器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286477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掌握装饰器本身携带参数的使用方法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306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带有参数的装饰器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2067694"/>
            <a:ext cx="784887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装饰器本身能否携带参数</a:t>
            </a:r>
            <a:r>
              <a:rPr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装饰器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39" y="551882"/>
            <a:ext cx="4097805" cy="44814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函数参数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34248" y="1995686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函数怎么作为参数传递？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92427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2417252"/>
            <a:ext cx="7036586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add=logging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（“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)(add)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的方式实现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@logging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(“+”)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79712" y="1923678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555526"/>
            <a:ext cx="4319588" cy="397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装饰器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装饰器概念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装饰器的使用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装饰带有参数的函数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装饰带有返回值的函数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装饰带有不定长参数的函数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多个装饰器的使用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带有的参数的装饰器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类装饰器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029723" cy="4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了解类装饰器的语法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306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3.8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类装饰器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9194" y="2067694"/>
            <a:ext cx="74432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装饰器如何使用面向对象的方式实现</a:t>
            </a:r>
            <a:r>
              <a:rPr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721518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装饰器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类装饰器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1126678"/>
            <a:ext cx="539763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__call__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一个类里面一旦实现了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__call__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那么这个类创建的对象就是一个可调用对象，可以像调用函数一样进行调用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08" y="2643758"/>
            <a:ext cx="3695700" cy="13462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目标回顾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2700000">
            <a:off x="1363663" y="1519238"/>
            <a:ext cx="1544637" cy="154463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1147763" y="1511300"/>
            <a:ext cx="1544638" cy="15446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22225" y="1924050"/>
            <a:ext cx="3829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3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3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9952" y="1131590"/>
            <a:ext cx="2747868" cy="2181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知道什么是闭包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掌握闭包的使用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知道装饰器的作用和应用场景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理解装饰器和闭包的关系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能自定义装饰器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函数参数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95536" y="4603736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结论：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函数名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存放的是函数所在空间地址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函数名</a:t>
            </a:r>
            <a:r>
              <a:rPr kumimoji="1"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执行函数名所存放空间地址中的代码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12" y="2040317"/>
            <a:ext cx="5237712" cy="25634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6384"/>
            <a:ext cx="3600400" cy="1933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函数参数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14342" y="1924050"/>
            <a:ext cx="3829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TW" altLang="zh-CN" sz="3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1165207"/>
            <a:ext cx="5760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函数名的作用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存放的是函数所在空间的地址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执行函数名所存放空间地址中的代码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func01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func02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函数名可以像普通变量一样赋值，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func01()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等价于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func02()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9109" y="3034773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结论：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函数可以像普通变量一样作为参数使用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721518" y="-28354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函数参数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0324" y="7115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知识拓展</a:t>
            </a:r>
            <a:endParaRPr lang="zh-CN" altLang="en-GB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0324" y="1995686"/>
            <a:ext cx="77401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中一切皆引用：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变量名（包括类名和函数名等）存放的都是内存空间（地址），所以都可以作为参数传递</a:t>
            </a:r>
            <a:endParaRPr lang="zh-CN" altLang="en-US" sz="1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3198</Words>
  <Application>WPS 演示</Application>
  <PresentationFormat>全屏显示(16:9)</PresentationFormat>
  <Paragraphs>574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66</vt:i4>
      </vt:variant>
    </vt:vector>
  </HeadingPairs>
  <TitlesOfParts>
    <vt:vector size="82" baseType="lpstr">
      <vt:lpstr>Arial</vt:lpstr>
      <vt:lpstr>宋体</vt:lpstr>
      <vt:lpstr>Wingdings</vt:lpstr>
      <vt:lpstr>Calibri</vt:lpstr>
      <vt:lpstr>黑体</vt:lpstr>
      <vt:lpstr>Segoe UI</vt:lpstr>
      <vt:lpstr>微软雅黑</vt:lpstr>
      <vt:lpstr>Segoe UI Light</vt:lpstr>
      <vt:lpstr>微软雅黑 Light</vt:lpstr>
      <vt:lpstr>Wingdings</vt:lpstr>
      <vt:lpstr>Arial Unicode MS</vt:lpstr>
      <vt:lpstr>华文宋体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补充:练习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补充:练习</vt:lpstr>
      <vt:lpstr>PowerPoint 演示文稿</vt:lpstr>
      <vt:lpstr>PowerPoint 演示文稿</vt:lpstr>
      <vt:lpstr>PowerPoint 演示文稿</vt:lpstr>
      <vt:lpstr>PowerPoint 演示文稿</vt:lpstr>
      <vt:lpstr>补充:练习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补充:练习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957</cp:revision>
  <dcterms:created xsi:type="dcterms:W3CDTF">2019-11-14T09:41:00Z</dcterms:created>
  <dcterms:modified xsi:type="dcterms:W3CDTF">2021-07-13T07:12:12Z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F95A0AE46A7F463EA5311C3A9B77DD1E</vt:lpwstr>
  </property>
</Properties>
</file>