
<file path=[Content_Types].xml><?xml version="1.0" encoding="utf-8"?>
<Types xmlns="http://schemas.openxmlformats.org/package/2006/content-types">
  <Default Extension="emf" ContentType="image/x-emf"/>
  <Default Extension="tiff" ContentType="image/tif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3" r:id="rId4"/>
    <p:sldMasterId id="2147483656" r:id="rId5"/>
  </p:sldMasterIdLst>
  <p:notesMasterIdLst>
    <p:notesMasterId r:id="rId10"/>
  </p:notesMasterIdLst>
  <p:handoutMasterIdLst>
    <p:handoutMasterId r:id="rId88"/>
  </p:handoutMasterIdLst>
  <p:sldIdLst>
    <p:sldId id="599" r:id="rId6"/>
    <p:sldId id="712" r:id="rId7"/>
    <p:sldId id="536" r:id="rId8"/>
    <p:sldId id="902" r:id="rId9"/>
    <p:sldId id="907" r:id="rId11"/>
    <p:sldId id="714" r:id="rId12"/>
    <p:sldId id="713" r:id="rId13"/>
    <p:sldId id="1164" r:id="rId14"/>
    <p:sldId id="1165" r:id="rId15"/>
    <p:sldId id="1160" r:id="rId16"/>
    <p:sldId id="1161" r:id="rId17"/>
    <p:sldId id="1162" r:id="rId18"/>
    <p:sldId id="1163" r:id="rId19"/>
    <p:sldId id="1166" r:id="rId20"/>
    <p:sldId id="1167" r:id="rId21"/>
    <p:sldId id="1168" r:id="rId22"/>
    <p:sldId id="1169" r:id="rId23"/>
    <p:sldId id="1170" r:id="rId24"/>
    <p:sldId id="1171" r:id="rId25"/>
    <p:sldId id="1174" r:id="rId26"/>
    <p:sldId id="1175" r:id="rId27"/>
    <p:sldId id="1176" r:id="rId28"/>
    <p:sldId id="1177" r:id="rId29"/>
    <p:sldId id="1178" r:id="rId30"/>
    <p:sldId id="1179" r:id="rId31"/>
    <p:sldId id="1180" r:id="rId32"/>
    <p:sldId id="1181" r:id="rId33"/>
    <p:sldId id="1182" r:id="rId34"/>
    <p:sldId id="1183" r:id="rId35"/>
    <p:sldId id="1184" r:id="rId36"/>
    <p:sldId id="1185" r:id="rId37"/>
    <p:sldId id="1188" r:id="rId38"/>
    <p:sldId id="1189" r:id="rId39"/>
    <p:sldId id="1190" r:id="rId40"/>
    <p:sldId id="1191" r:id="rId41"/>
    <p:sldId id="1192" r:id="rId42"/>
    <p:sldId id="1193" r:id="rId43"/>
    <p:sldId id="1194" r:id="rId44"/>
    <p:sldId id="1195" r:id="rId45"/>
    <p:sldId id="1196" r:id="rId46"/>
    <p:sldId id="1198" r:id="rId47"/>
    <p:sldId id="1199" r:id="rId48"/>
    <p:sldId id="1200" r:id="rId49"/>
    <p:sldId id="1201" r:id="rId50"/>
    <p:sldId id="1202" r:id="rId51"/>
    <p:sldId id="1203" r:id="rId52"/>
    <p:sldId id="1208" r:id="rId53"/>
    <p:sldId id="1209" r:id="rId54"/>
    <p:sldId id="1204" r:id="rId55"/>
    <p:sldId id="1205" r:id="rId56"/>
    <p:sldId id="1206" r:id="rId57"/>
    <p:sldId id="1207" r:id="rId58"/>
    <p:sldId id="1214" r:id="rId59"/>
    <p:sldId id="1215" r:id="rId60"/>
    <p:sldId id="1216" r:id="rId61"/>
    <p:sldId id="1217" r:id="rId62"/>
    <p:sldId id="1220" r:id="rId63"/>
    <p:sldId id="1221" r:id="rId64"/>
    <p:sldId id="1222" r:id="rId65"/>
    <p:sldId id="1223" r:id="rId66"/>
    <p:sldId id="1224" r:id="rId67"/>
    <p:sldId id="1225" r:id="rId68"/>
    <p:sldId id="1226" r:id="rId69"/>
    <p:sldId id="1227" r:id="rId70"/>
    <p:sldId id="1228" r:id="rId71"/>
    <p:sldId id="1229" r:id="rId72"/>
    <p:sldId id="1230" r:id="rId73"/>
    <p:sldId id="1231" r:id="rId74"/>
    <p:sldId id="1232" r:id="rId75"/>
    <p:sldId id="1233" r:id="rId76"/>
    <p:sldId id="1234" r:id="rId77"/>
    <p:sldId id="1235" r:id="rId78"/>
    <p:sldId id="1236" r:id="rId79"/>
    <p:sldId id="1237" r:id="rId80"/>
    <p:sldId id="1238" r:id="rId81"/>
    <p:sldId id="1239" r:id="rId82"/>
    <p:sldId id="1242" r:id="rId83"/>
    <p:sldId id="1243" r:id="rId84"/>
    <p:sldId id="1244" r:id="rId85"/>
    <p:sldId id="1245" r:id="rId86"/>
    <p:sldId id="1246" r:id="rId87"/>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rl@itcast.cn"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595959"/>
    <a:srgbClr val="B3B3B3"/>
    <a:srgbClr val="FF5F49"/>
    <a:srgbClr val="B3D9FF"/>
    <a:srgbClr val="79AFFF"/>
    <a:srgbClr val="EBF5FF"/>
    <a:srgbClr val="EBD9FF"/>
    <a:srgbClr val="FBD5D5"/>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1"/>
    <p:restoredTop sz="94368"/>
  </p:normalViewPr>
  <p:slideViewPr>
    <p:cSldViewPr>
      <p:cViewPr varScale="1">
        <p:scale>
          <a:sx n="141" d="100"/>
          <a:sy n="141" d="100"/>
        </p:scale>
        <p:origin x="208" y="472"/>
      </p:cViewPr>
      <p:guideLst>
        <p:guide orient="horz" pos="1694"/>
        <p:guide pos="2867"/>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3" d="100"/>
          <a:sy n="83" d="100"/>
        </p:scale>
        <p:origin x="-3876" y="-102"/>
      </p:cViewPr>
      <p:guideLst>
        <p:guide orient="horz" pos="3012"/>
        <p:guide pos="2150"/>
      </p:guideLst>
    </p:cSldViewPr>
  </p:notes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commentAuthors" Target="commentAuthors.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4.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smtClean="0"/>
            </a:lvl1pPr>
          </a:lstStyle>
          <a:p>
            <a:pPr>
              <a:defRPr/>
            </a:pPr>
            <a:fld id="{1B71F79F-4065-CD4F-B030-8AC9BC5EDD8C}"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502020204030204" charset="0"/>
                <a:ea typeface="宋体" panose="02010600030101010101"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D3D60977-06C0-474F-AF9C-D6EAEC0E5E47}"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smtClean="0"/>
            </a:lvl1pPr>
          </a:lstStyle>
          <a:p>
            <a:pPr>
              <a:defRPr/>
            </a:pPr>
            <a:fld id="{C49E8CC4-97BD-D24C-B341-9DDAC8C5942D}"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charset="0"/>
                <a:ea typeface="宋体" panose="02010600030101010101" pitchFamily="2"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smtClean="0"/>
            </a:lvl1pPr>
          </a:lstStyle>
          <a:p>
            <a:pPr>
              <a:defRPr/>
            </a:pPr>
            <a:fld id="{A14D5F60-C347-6D40-8E94-8EE9446EB09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 Id="rId3" Type="http://schemas.openxmlformats.org/officeDocument/2006/relationships/image" Target="../media/image2.emf"/><Relationship Id="rId20" Type="http://schemas.openxmlformats.org/officeDocument/2006/relationships/theme" Target="../theme/theme1.xml"/><Relationship Id="rId2" Type="http://schemas.openxmlformats.org/officeDocument/2006/relationships/image" Target="../media/image1.emf"/><Relationship Id="rId19" Type="http://schemas.openxmlformats.org/officeDocument/2006/relationships/image" Target="../media/image18.emf"/><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9.png"/><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86088" y="641350"/>
            <a:ext cx="3127375" cy="3440113"/>
          </a:xfrm>
          <a:prstGeom prst="rect">
            <a:avLst/>
          </a:prstGeom>
          <a:noFill/>
          <a:ln>
            <a:noFill/>
          </a:ln>
          <a:effectLst/>
        </p:spPr>
      </p:pic>
      <p:pic>
        <p:nvPicPr>
          <p:cNvPr id="1027"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49638" y="1065213"/>
            <a:ext cx="2200275" cy="2454275"/>
          </a:xfrm>
          <a:prstGeom prst="rect">
            <a:avLst/>
          </a:prstGeom>
          <a:noFill/>
          <a:ln>
            <a:noFill/>
          </a:ln>
          <a:effectLst/>
        </p:spPr>
      </p:pic>
      <p:sp>
        <p:nvSpPr>
          <p:cNvPr id="4" name="椭圆 3"/>
          <p:cNvSpPr/>
          <p:nvPr userDrawn="1"/>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5" name="椭圆 4"/>
          <p:cNvSpPr/>
          <p:nvPr userDrawn="1"/>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sp>
        <p:nvSpPr>
          <p:cNvPr id="6" name="椭圆 10"/>
          <p:cNvSpPr>
            <a:spLocks noChangeArrowheads="1"/>
          </p:cNvSpPr>
          <p:nvPr userDrawn="1"/>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sp>
        <p:nvSpPr>
          <p:cNvPr id="7" name="椭圆 6"/>
          <p:cNvSpPr/>
          <p:nvPr userDrawn="1"/>
        </p:nvSpPr>
        <p:spPr bwMode="auto">
          <a:xfrm>
            <a:off x="3265488" y="1939925"/>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32" name="图片 17"/>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62338" y="1581150"/>
            <a:ext cx="2174875" cy="595313"/>
          </a:xfrm>
          <a:prstGeom prst="rect">
            <a:avLst/>
          </a:prstGeom>
          <a:noFill/>
          <a:ln>
            <a:noFill/>
          </a:ln>
        </p:spPr>
      </p:pic>
      <p:pic>
        <p:nvPicPr>
          <p:cNvPr id="1033"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507163" y="1460500"/>
            <a:ext cx="212725" cy="290513"/>
          </a:xfrm>
          <a:prstGeom prst="rect">
            <a:avLst/>
          </a:prstGeom>
          <a:noFill/>
          <a:ln>
            <a:noFill/>
          </a:ln>
          <a:effectLst/>
        </p:spPr>
      </p:pic>
      <p:grpSp>
        <p:nvGrpSpPr>
          <p:cNvPr id="1034" name="组合 43"/>
          <p:cNvGrpSpPr/>
          <p:nvPr userDrawn="1"/>
        </p:nvGrpSpPr>
        <p:grpSpPr bwMode="auto">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265" y="1772735"/>
              <a:ext cx="83801" cy="84835"/>
            </a:xfrm>
            <a:prstGeom prst="rect">
              <a:avLst/>
            </a:prstGeom>
            <a:noFill/>
            <a:ln>
              <a:noFill/>
            </a:ln>
            <a:effectLst/>
          </p:spPr>
        </p:pic>
      </p:grpSp>
      <p:pic>
        <p:nvPicPr>
          <p:cNvPr id="1035" name="Picture 7"/>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95900" y="3994150"/>
            <a:ext cx="117475" cy="136525"/>
          </a:xfrm>
          <a:prstGeom prst="rect">
            <a:avLst/>
          </a:prstGeom>
          <a:noFill/>
          <a:ln>
            <a:noFill/>
          </a:ln>
          <a:effectLst/>
        </p:spPr>
      </p:pic>
      <p:grpSp>
        <p:nvGrpSpPr>
          <p:cNvPr id="1036" name="组合 41"/>
          <p:cNvGrpSpPr/>
          <p:nvPr userDrawn="1"/>
        </p:nvGrpSpPr>
        <p:grpSpPr bwMode="auto">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132" y="599829"/>
              <a:ext cx="142725" cy="111008"/>
            </a:xfrm>
            <a:prstGeom prst="rect">
              <a:avLst/>
            </a:prstGeom>
            <a:noFill/>
            <a:ln>
              <a:noFill/>
            </a:ln>
            <a:effectLst/>
          </p:spPr>
        </p:pic>
      </p:grpSp>
      <p:grpSp>
        <p:nvGrpSpPr>
          <p:cNvPr id="1037" name="组合 37"/>
          <p:cNvGrpSpPr/>
          <p:nvPr userDrawn="1"/>
        </p:nvGrpSpPr>
        <p:grpSpPr bwMode="auto">
          <a:xfrm>
            <a:off x="2586038"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mn-ea"/>
                <a:ea typeface="+mn-ea"/>
                <a:cs typeface="+mn-cs"/>
              </a:endParaRPr>
            </a:p>
          </p:txBody>
        </p:sp>
        <p:pic>
          <p:nvPicPr>
            <p:cNvPr id="1064"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3294063" y="1974850"/>
            <a:ext cx="71437" cy="77788"/>
          </a:xfrm>
          <a:prstGeom prst="rect">
            <a:avLst/>
          </a:prstGeom>
          <a:noFill/>
          <a:ln>
            <a:noFill/>
          </a:ln>
          <a:effectLst/>
        </p:spPr>
      </p:pic>
      <p:sp>
        <p:nvSpPr>
          <p:cNvPr id="23" name="椭圆 22"/>
          <p:cNvSpPr/>
          <p:nvPr userDrawn="1"/>
        </p:nvSpPr>
        <p:spPr bwMode="auto">
          <a:xfrm>
            <a:off x="7113588" y="2630488"/>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40"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75500" y="2690813"/>
            <a:ext cx="133350" cy="128587"/>
          </a:xfrm>
          <a:prstGeom prst="rect">
            <a:avLst/>
          </a:prstGeom>
          <a:noFill/>
          <a:ln>
            <a:noFill/>
          </a:ln>
          <a:effectLst/>
        </p:spPr>
      </p:pic>
      <p:grpSp>
        <p:nvGrpSpPr>
          <p:cNvPr id="1041" name="组合 46"/>
          <p:cNvGrpSpPr/>
          <p:nvPr userDrawn="1"/>
        </p:nvGrpSpPr>
        <p:grpSpPr bwMode="auto">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1931" y="3616045"/>
              <a:ext cx="173401" cy="85906"/>
            </a:xfrm>
            <a:prstGeom prst="rect">
              <a:avLst/>
            </a:prstGeom>
            <a:noFill/>
            <a:ln>
              <a:noFill/>
            </a:ln>
            <a:effectLst/>
          </p:spPr>
        </p:pic>
      </p:grpSp>
      <p:grpSp>
        <p:nvGrpSpPr>
          <p:cNvPr id="1042" name="组合 38"/>
          <p:cNvGrpSpPr/>
          <p:nvPr userDrawn="1"/>
        </p:nvGrpSpPr>
        <p:grpSpPr bwMode="auto">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6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7730" y="856575"/>
              <a:ext cx="202114" cy="116175"/>
            </a:xfrm>
            <a:prstGeom prst="rect">
              <a:avLst/>
            </a:prstGeom>
            <a:noFill/>
            <a:ln>
              <a:noFill/>
            </a:ln>
            <a:effectLst/>
          </p:spPr>
        </p:pic>
      </p:grpSp>
      <p:grpSp>
        <p:nvGrpSpPr>
          <p:cNvPr id="1043" name="组合 42"/>
          <p:cNvGrpSpPr/>
          <p:nvPr userDrawn="1"/>
        </p:nvGrpSpPr>
        <p:grpSpPr bwMode="auto">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8"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17745" y="4364405"/>
              <a:ext cx="195748" cy="157552"/>
            </a:xfrm>
            <a:prstGeom prst="rect">
              <a:avLst/>
            </a:prstGeom>
            <a:noFill/>
            <a:ln>
              <a:noFill/>
            </a:ln>
            <a:effectLst/>
          </p:spPr>
        </p:pic>
      </p:grpSp>
      <p:grpSp>
        <p:nvGrpSpPr>
          <p:cNvPr id="1044" name="组合 1"/>
          <p:cNvGrpSpPr/>
          <p:nvPr userDrawn="1"/>
        </p:nvGrpSpPr>
        <p:grpSpPr bwMode="auto">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6"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4468" y="2690598"/>
              <a:ext cx="211661" cy="181424"/>
            </a:xfrm>
            <a:prstGeom prst="rect">
              <a:avLst/>
            </a:prstGeom>
            <a:noFill/>
            <a:ln>
              <a:noFill/>
            </a:ln>
            <a:effectLst/>
          </p:spPr>
        </p:pic>
      </p:grpSp>
      <p:grpSp>
        <p:nvGrpSpPr>
          <p:cNvPr id="1045" name="组合 49"/>
          <p:cNvGrpSpPr/>
          <p:nvPr userDrawn="1"/>
        </p:nvGrpSpPr>
        <p:grpSpPr bwMode="auto">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4" name="Picture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16039" y="4486736"/>
              <a:ext cx="238160" cy="184177"/>
            </a:xfrm>
            <a:prstGeom prst="rect">
              <a:avLst/>
            </a:prstGeom>
            <a:noFill/>
            <a:ln>
              <a:noFill/>
            </a:ln>
            <a:effectLst/>
          </p:spPr>
        </p:pic>
      </p:grpSp>
      <p:pic>
        <p:nvPicPr>
          <p:cNvPr id="1046"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479675" y="1773238"/>
            <a:ext cx="127000" cy="136525"/>
          </a:xfrm>
          <a:prstGeom prst="rect">
            <a:avLst/>
          </a:prstGeom>
          <a:noFill/>
          <a:ln>
            <a:noFill/>
          </a:ln>
          <a:effectLst/>
        </p:spPr>
      </p:pic>
      <p:grpSp>
        <p:nvGrpSpPr>
          <p:cNvPr id="1047" name="组合 45"/>
          <p:cNvGrpSpPr/>
          <p:nvPr userDrawn="1"/>
        </p:nvGrpSpPr>
        <p:grpSpPr bwMode="auto">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2"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531343" y="4263316"/>
              <a:ext cx="144635" cy="144635"/>
            </a:xfrm>
            <a:prstGeom prst="rect">
              <a:avLst/>
            </a:prstGeom>
            <a:noFill/>
            <a:ln>
              <a:noFill/>
            </a:ln>
            <a:effectLst/>
          </p:spPr>
        </p:pic>
      </p:grpSp>
      <p:grpSp>
        <p:nvGrpSpPr>
          <p:cNvPr id="1048" name="组合 44"/>
          <p:cNvGrpSpPr/>
          <p:nvPr userDrawn="1"/>
        </p:nvGrpSpPr>
        <p:grpSpPr bwMode="auto">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mn-ea"/>
                <a:ea typeface="+mn-ea"/>
                <a:cs typeface="+mn-cs"/>
              </a:endParaRPr>
            </a:p>
          </p:txBody>
        </p:sp>
        <p:pic>
          <p:nvPicPr>
            <p:cNvPr id="105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68780" y="990154"/>
              <a:ext cx="202117" cy="167105"/>
            </a:xfrm>
            <a:prstGeom prst="rect">
              <a:avLst/>
            </a:prstGeom>
            <a:noFill/>
            <a:ln>
              <a:noFill/>
            </a:ln>
            <a:effec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a:cs typeface="+mn-cs"/>
              </a:endParaRPr>
            </a:p>
          </p:txBody>
        </p:sp>
      </p:grpSp>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2052"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2053"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8167688"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
        <p:nvSpPr>
          <p:cNvPr id="3075" name="圆角矩形 3"/>
          <p:cNvSpPr/>
          <p:nvPr userDrawn="1"/>
        </p:nvSpPr>
        <p:spPr bwMode="auto">
          <a:xfrm>
            <a:off x="7375525" y="-19050"/>
            <a:ext cx="1281113" cy="627063"/>
          </a:xfrm>
          <a:custGeom>
            <a:avLst/>
            <a:gdLst>
              <a:gd name="T0" fmla="*/ 89880426 w 1180531"/>
              <a:gd name="T1" fmla="*/ 0 h 577560"/>
              <a:gd name="T2" fmla="*/ 89880426 w 1180531"/>
              <a:gd name="T3" fmla="*/ 36089051 h 577560"/>
              <a:gd name="T4" fmla="*/ 81085461 w 1180531"/>
              <a:gd name="T5" fmla="*/ 45111777 h 577560"/>
              <a:gd name="T6" fmla="*/ 8794875 w 1180531"/>
              <a:gd name="T7" fmla="*/ 45111777 h 577560"/>
              <a:gd name="T8" fmla="*/ 0 w 1180531"/>
              <a:gd name="T9" fmla="*/ 36089051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p:spPr>
        <p:txBody>
          <a:bodyPr/>
          <a:lstStyle/>
          <a:p>
            <a:endParaRPr lang="zh-CN" altLang="en-US"/>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p:spPr>
      </p:pic>
      <p:sp>
        <p:nvSpPr>
          <p:cNvPr id="22" name="矩形 22"/>
          <p:cNvSpPr>
            <a:spLocks noChangeArrowheads="1"/>
          </p:cNvSpPr>
          <p:nvPr userDrawn="1"/>
        </p:nvSpPr>
        <p:spPr bwMode="auto">
          <a:xfrm>
            <a:off x="0" y="5049838"/>
            <a:ext cx="8113713" cy="93662"/>
          </a:xfrm>
          <a:prstGeom prst="rect">
            <a:avLst/>
          </a:prstGeom>
          <a:solidFill>
            <a:srgbClr val="C00000"/>
          </a:solidFill>
          <a:ln>
            <a:noFill/>
          </a:ln>
        </p:spPr>
        <p:txBody>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buFont typeface="Arial" panose="020B0604020202020204" pitchFamily="34" charset="0"/>
              <a:buNone/>
              <a:defRPr/>
            </a:pPr>
            <a:endParaRPr lang="zh-CN" altLang="en-US">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rtl="0" eaLnBrk="0" fontAlgn="base" hangingPunct="0">
        <a:spcBef>
          <a:spcPct val="0"/>
        </a:spcBef>
        <a:spcAft>
          <a:spcPct val="0"/>
        </a:spcAft>
        <a:defRPr sz="2400" b="1" kern="1200">
          <a:solidFill>
            <a:schemeClr val="tx1"/>
          </a:solidFill>
          <a:latin typeface="黑体" panose="02010609060101010101" charset="-122"/>
          <a:ea typeface="黑体" panose="02010609060101010101" charset="-122"/>
          <a:cs typeface="黑体" panose="02010609060101010101" charset="-122"/>
        </a:defRPr>
      </a:lvl1pPr>
      <a:lvl2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2pPr>
      <a:lvl3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3pPr>
      <a:lvl4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4pPr>
      <a:lvl5pPr algn="l" rtl="0" eaLnBrk="0" fontAlgn="base" hangingPunct="0">
        <a:spcBef>
          <a:spcPct val="0"/>
        </a:spcBef>
        <a:spcAft>
          <a:spcPct val="0"/>
        </a:spcAft>
        <a:defRPr sz="2400" b="1">
          <a:solidFill>
            <a:schemeClr val="tx1"/>
          </a:solidFill>
          <a:latin typeface="黑体" panose="02010609060101010101" charset="-122"/>
          <a:ea typeface="黑体" panose="02010609060101010101" charset="-122"/>
          <a:cs typeface="黑体" panose="02010609060101010101" charset="-122"/>
        </a:defRPr>
      </a:lvl5pPr>
      <a:lvl6pPr marL="457200" algn="l" rtl="0" fontAlgn="base">
        <a:spcBef>
          <a:spcPct val="0"/>
        </a:spcBef>
        <a:spcAft>
          <a:spcPct val="0"/>
        </a:spcAft>
        <a:defRPr sz="2400" b="1">
          <a:solidFill>
            <a:schemeClr val="tx1"/>
          </a:solidFill>
          <a:latin typeface="黑体" panose="02010609060101010101" charset="-122"/>
          <a:ea typeface="黑体" panose="02010609060101010101" charset="-122"/>
        </a:defRPr>
      </a:lvl6pPr>
      <a:lvl7pPr marL="914400" algn="l" rtl="0" fontAlgn="base">
        <a:spcBef>
          <a:spcPct val="0"/>
        </a:spcBef>
        <a:spcAft>
          <a:spcPct val="0"/>
        </a:spcAft>
        <a:defRPr sz="2400" b="1">
          <a:solidFill>
            <a:schemeClr val="tx1"/>
          </a:solidFill>
          <a:latin typeface="黑体" panose="02010609060101010101" charset="-122"/>
          <a:ea typeface="黑体" panose="02010609060101010101" charset="-122"/>
        </a:defRPr>
      </a:lvl7pPr>
      <a:lvl8pPr marL="1371600" algn="l" rtl="0" fontAlgn="base">
        <a:spcBef>
          <a:spcPct val="0"/>
        </a:spcBef>
        <a:spcAft>
          <a:spcPct val="0"/>
        </a:spcAft>
        <a:defRPr sz="2400" b="1">
          <a:solidFill>
            <a:schemeClr val="tx1"/>
          </a:solidFill>
          <a:latin typeface="黑体" panose="02010609060101010101" charset="-122"/>
          <a:ea typeface="黑体" panose="02010609060101010101" charset="-122"/>
        </a:defRPr>
      </a:lvl8pPr>
      <a:lvl9pPr marL="1828800" algn="l" rtl="0" fontAlgn="base">
        <a:spcBef>
          <a:spcPct val="0"/>
        </a:spcBef>
        <a:spcAft>
          <a:spcPct val="0"/>
        </a:spcAft>
        <a:defRPr sz="2400" b="1">
          <a:solidFill>
            <a:schemeClr val="tx1"/>
          </a:solidFill>
          <a:latin typeface="黑体" panose="02010609060101010101" charset="-122"/>
          <a:ea typeface="黑体" panose="02010609060101010101"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charset="-122"/>
          <a:ea typeface="黑体" panose="02010609060101010101" charset="-122"/>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charset="-122"/>
          <a:ea typeface="黑体" panose="02010609060101010101" charset="-122"/>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1944688" y="1817688"/>
            <a:ext cx="5148262" cy="787400"/>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ctr" rtl="0" eaLnBrk="0" fontAlgn="base" hangingPunct="0">
        <a:spcBef>
          <a:spcPct val="0"/>
        </a:spcBef>
        <a:spcAft>
          <a:spcPct val="0"/>
        </a:spcAft>
        <a:defRPr kumimoji="1" sz="4400" kern="1200">
          <a:solidFill>
            <a:schemeClr val="tx1"/>
          </a:solidFill>
          <a:latin typeface="+mj-lt"/>
          <a:ea typeface="+mj-ea"/>
          <a:cs typeface="黑体" panose="02010609060101010101" charset="-122"/>
        </a:defRPr>
      </a:lvl1pPr>
      <a:lvl2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2pPr>
      <a:lvl3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3pPr>
      <a:lvl4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4pPr>
      <a:lvl5pPr algn="ctr" rtl="0" eaLnBrk="0" fontAlgn="base" hangingPunct="0">
        <a:spcBef>
          <a:spcPct val="0"/>
        </a:spcBef>
        <a:spcAft>
          <a:spcPct val="0"/>
        </a:spcAft>
        <a:defRPr kumimoji="1" sz="4400">
          <a:solidFill>
            <a:schemeClr val="tx1"/>
          </a:solidFill>
          <a:latin typeface="Calibri" panose="020F0502020204030204" charset="0"/>
          <a:ea typeface="黑体" panose="02010609060101010101" charset="-122"/>
          <a:cs typeface="黑体" panose="02010609060101010101" charset="-122"/>
        </a:defRPr>
      </a:lvl5pPr>
      <a:lvl6pPr marL="4572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黑体" panose="0201060906010101010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黑体" panose="0201060906010101010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黑体" panose="0201060906010101010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黑体" panose="02010609060101010101"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2_property&#23646;&#24615;_&#31867;&#23646;&#24615;&#26041;&#24335;.mp4"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3_with&#35821;&#21477;&#30340;&#20351;&#29992;.mp4"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4_with&#35821;&#21477;&#21644;&#19978;&#19979;&#25991;&#31649;&#29702;&#22120;.mp4"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5_&#29983;&#25104;&#22120;&#25512;&#23548;&#24335;.mp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6_yield&#20851;&#38190;&#23383;.mp4"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7_&#26000;&#27874;&#37027;&#22865;&#25968;&#21015;.mp4" TargetMode="Externa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8_&#27973;&#25335;&#36125;.mp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9_&#28145;&#25335;&#36125;.mp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0_&#27491;&#21017;&#34920;&#36798;&#24335;&#27010;&#36848;.mp4"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1_re&#27169;&#22359;&#30340;&#20171;&#32461;.mp4"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01_property&#23646;&#24615;_&#35013;&#39280;&#22120;&#26041;&#24335;.mp4"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2_&#21305;&#37197;&#21333;&#20010;&#23383;&#31526;.mp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3_&#21305;&#37197;&#22810;&#20010;&#23383;&#31526;.mp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4_&#21305;&#37197;&#24320;&#22836;&#21644;&#32467;&#23614;.mp4"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5_&#21305;&#37197;&#20998;&#32452;01.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hyperlink" Target="../03-&#35270;&#39057;/16_&#20998;&#32452;&#21305;&#37197;02.mp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3"/>
          <p:cNvSpPr txBox="1">
            <a:spLocks noChangeArrowheads="1"/>
          </p:cNvSpPr>
          <p:nvPr/>
        </p:nvSpPr>
        <p:spPr bwMode="auto">
          <a:xfrm>
            <a:off x="2103440" y="2211865"/>
            <a:ext cx="48926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r>
              <a:rPr lang="en-US" altLang="en-GB" sz="3600" b="1" dirty="0">
                <a:solidFill>
                  <a:srgbClr val="262626"/>
                </a:solidFill>
                <a:latin typeface="微软雅黑" panose="020B0503020204020204" pitchFamily="34" charset="-122"/>
                <a:ea typeface="微软雅黑" panose="020B0503020204020204" pitchFamily="34" charset="-122"/>
              </a:rPr>
              <a:t>Python</a:t>
            </a:r>
            <a:r>
              <a:rPr lang="zh-CN" altLang="en-US" sz="3600" b="1" dirty="0">
                <a:solidFill>
                  <a:srgbClr val="262626"/>
                </a:solidFill>
                <a:latin typeface="微软雅黑" panose="020B0503020204020204" pitchFamily="34" charset="-122"/>
                <a:ea typeface="微软雅黑" panose="020B0503020204020204" pitchFamily="34" charset="-122"/>
              </a:rPr>
              <a:t>高级课程</a:t>
            </a:r>
            <a:r>
              <a:rPr lang="en-US" altLang="zh-CN" sz="3600" b="1" dirty="0">
                <a:solidFill>
                  <a:srgbClr val="262626"/>
                </a:solidFill>
                <a:latin typeface="微软雅黑" panose="020B0503020204020204" pitchFamily="34" charset="-122"/>
                <a:ea typeface="微软雅黑" panose="020B0503020204020204" pitchFamily="34" charset="-122"/>
              </a:rPr>
              <a:t>day07</a:t>
            </a:r>
            <a:endParaRPr lang="en-US" altLang="zh-CN"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property属性</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property</a:t>
            </a:r>
            <a:r>
              <a:rPr lang="zh-CN" altLang="en-US" sz="1200" dirty="0">
                <a:solidFill>
                  <a:schemeClr val="tx1"/>
                </a:solidFill>
                <a:latin typeface="微软雅黑" panose="020B0503020204020204" pitchFamily="34" charset="-122"/>
                <a:ea typeface="微软雅黑" panose="020B0503020204020204" pitchFamily="34" charset="-122"/>
              </a:rPr>
              <a:t>属性装饰器方式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sym typeface="+mn-ea"/>
              </a:rPr>
              <a:t>property</a:t>
            </a:r>
            <a:r>
              <a:rPr lang="zh-CN" altLang="en-US" sz="1200" dirty="0">
                <a:solidFill>
                  <a:srgbClr val="FF0000"/>
                </a:solidFill>
                <a:latin typeface="微软雅黑" panose="020B0503020204020204" pitchFamily="34" charset="-122"/>
                <a:ea typeface="微软雅黑" panose="020B0503020204020204" pitchFamily="34" charset="-122"/>
                <a:sym typeface="+mn-ea"/>
              </a:rPr>
              <a:t>属性类属性方式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2607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能够定义类属性方式的</a:t>
            </a:r>
            <a:r>
              <a:rPr lang="en-US" altLang="zh-CN" sz="1400" dirty="0">
                <a:latin typeface="微软雅黑" panose="020B0503020204020204" pitchFamily="34" charset="-122"/>
                <a:ea typeface="微软雅黑" panose="020B0503020204020204" pitchFamily="34" charset="-122"/>
              </a:rPr>
              <a:t>property</a:t>
            </a:r>
            <a:r>
              <a:rPr lang="zh-CN" altLang="en-US" sz="1400" dirty="0">
                <a:latin typeface="微软雅黑" panose="020B0503020204020204" pitchFamily="34" charset="-122"/>
                <a:ea typeface="微软雅黑" panose="020B0503020204020204" pitchFamily="34" charset="-122"/>
              </a:rPr>
              <a:t>属性</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属性类属性方式</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75740" y="1995805"/>
            <a:ext cx="6915785"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property</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属性类属性定义方式</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属性类属性方式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995936" y="987574"/>
            <a:ext cx="3312368" cy="3847637"/>
          </a:xfrm>
          <a:prstGeom prst="rect">
            <a:avLst/>
          </a:prstGeom>
          <a:ln w="3175">
            <a:solidFill>
              <a:schemeClr val="tx1"/>
            </a:solidFill>
          </a:ln>
        </p:spPr>
      </p:pic>
      <p:sp>
        <p:nvSpPr>
          <p:cNvPr id="4" name="文本框 3"/>
          <p:cNvSpPr txBox="1"/>
          <p:nvPr/>
        </p:nvSpPr>
        <p:spPr>
          <a:xfrm>
            <a:off x="866896" y="1976593"/>
            <a:ext cx="2791460" cy="575945"/>
          </a:xfrm>
          <a:prstGeom prst="rect">
            <a:avLst/>
          </a:prstGeom>
          <a:noFill/>
        </p:spPr>
        <p:txBody>
          <a:bodyPr wrap="none" rtlCol="0">
            <a:spAutoFit/>
          </a:bodyPr>
          <a:lstStyle/>
          <a:p>
            <a:pPr algn="l"/>
            <a:r>
              <a:rPr lang="zh-CN" altLang="en-US" sz="105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类属性 = property(获取值方法, 设置值方法)</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a:p>
            <a:pPr fontAlgn="auto">
              <a:spcBef>
                <a:spcPts val="0"/>
              </a:spcBef>
              <a:spcAft>
                <a:spcPts val="0"/>
              </a:spcAft>
            </a:pPr>
            <a:endParaRPr kumimoji="1"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866896" y="3022438"/>
            <a:ext cx="1101090" cy="737235"/>
          </a:xfrm>
          <a:prstGeom prst="rect">
            <a:avLst/>
          </a:prstGeom>
          <a:noFill/>
        </p:spPr>
        <p:txBody>
          <a:bodyPr wrap="none" rtlCol="0">
            <a:spAutoFit/>
          </a:bodyPr>
          <a:p>
            <a:pPr algn="l"/>
            <a:r>
              <a:rPr lang="zh-CN" altLang="en-US"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对象</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类属性</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对象</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类属性</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值</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a:p>
            <a:pPr fontAlgn="auto">
              <a:spcBef>
                <a:spcPts val="0"/>
              </a:spcBef>
              <a:spcAft>
                <a:spcPts val="0"/>
              </a:spcAft>
            </a:pPr>
            <a:endParaRPr kumimoji="1"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属性类属性方式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28096" y="2355726"/>
            <a:ext cx="6728356" cy="57086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如何使用类属性的方式定义</a:t>
            </a:r>
            <a:r>
              <a:rPr lang="en-US" altLang="zh-CN" sz="1200" dirty="0">
                <a:latin typeface="微软雅黑" panose="020B0503020204020204" pitchFamily="34" charset="-122"/>
                <a:ea typeface="微软雅黑" panose="020B0503020204020204" pitchFamily="34" charset="-122"/>
              </a:rPr>
              <a:t>property</a:t>
            </a:r>
            <a:r>
              <a:rPr lang="zh-CN" altLang="en-US" sz="1200" dirty="0">
                <a:latin typeface="微软雅黑" panose="020B0503020204020204" pitchFamily="34" charset="-122"/>
                <a:ea typeface="微软雅黑" panose="020B0503020204020204" pitchFamily="34" charset="-122"/>
              </a:rPr>
              <a:t>属性？</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1791335"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property</a:t>
            </a:r>
            <a:r>
              <a:rPr kumimoji="1" lang="zh-CN" altLang="en-US" sz="1400" b="1" dirty="0">
                <a:solidFill>
                  <a:srgbClr val="FF0000"/>
                </a:solidFill>
                <a:latin typeface="微软雅黑" panose="020B0503020204020204" pitchFamily="34" charset="-122"/>
                <a:ea typeface="微软雅黑" panose="020B0503020204020204" pitchFamily="34" charset="-122"/>
              </a:rPr>
              <a:t>类属性方式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属性类属性方式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129032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如何使用类属性的方式定义</a:t>
            </a:r>
            <a:r>
              <a:rPr lang="en-US" altLang="zh-CN" sz="1200" dirty="0">
                <a:latin typeface="微软雅黑" panose="020B0503020204020204" pitchFamily="34" charset="-122"/>
                <a:ea typeface="微软雅黑" panose="020B0503020204020204" pitchFamily="34" charset="-122"/>
                <a:sym typeface="+mn-ea"/>
              </a:rPr>
              <a:t>property</a:t>
            </a:r>
            <a:r>
              <a:rPr lang="zh-CN" altLang="en-US" sz="1200" dirty="0">
                <a:latin typeface="微软雅黑" panose="020B0503020204020204" pitchFamily="34" charset="-122"/>
                <a:ea typeface="微软雅黑" panose="020B0503020204020204" pitchFamily="34" charset="-122"/>
                <a:sym typeface="+mn-ea"/>
              </a:rPr>
              <a:t>属性？</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1. </a:t>
            </a:r>
            <a:r>
              <a:rPr lang="zh-CN" altLang="en-US" sz="1200" dirty="0">
                <a:solidFill>
                  <a:schemeClr val="tx1"/>
                </a:solidFill>
                <a:latin typeface="微软雅黑" panose="020B0503020204020204" pitchFamily="34" charset="-122"/>
                <a:ea typeface="微软雅黑" panose="020B0503020204020204" pitchFamily="34" charset="-122"/>
              </a:rPr>
              <a:t>初始化方法</a:t>
            </a:r>
            <a:r>
              <a:rPr lang="en-US" altLang="zh-CN" sz="1200" dirty="0">
                <a:solidFill>
                  <a:schemeClr val="tx1"/>
                </a:solidFill>
                <a:latin typeface="微软雅黑" panose="020B0503020204020204" pitchFamily="34" charset="-122"/>
                <a:ea typeface="微软雅黑" panose="020B0503020204020204" pitchFamily="34" charset="-122"/>
              </a:rPr>
              <a:t>init</a:t>
            </a:r>
            <a:r>
              <a:rPr lang="zh-CN" altLang="en-US" sz="1200" dirty="0">
                <a:solidFill>
                  <a:schemeClr val="tx1"/>
                </a:solidFill>
                <a:latin typeface="微软雅黑" panose="020B0503020204020204" pitchFamily="34" charset="-122"/>
                <a:ea typeface="微软雅黑" panose="020B0503020204020204" pitchFamily="34" charset="-122"/>
              </a:rPr>
              <a:t>中定义一个私有属性</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2.  </a:t>
            </a:r>
            <a:r>
              <a:rPr lang="zh-CN" altLang="en-US" sz="1200" dirty="0">
                <a:solidFill>
                  <a:schemeClr val="tx1"/>
                </a:solidFill>
                <a:latin typeface="微软雅黑" panose="020B0503020204020204" pitchFamily="34" charset="-122"/>
                <a:ea typeface="微软雅黑" panose="020B0503020204020204" pitchFamily="34" charset="-122"/>
              </a:rPr>
              <a:t>定义一个设置私有属性的方法</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3.  </a:t>
            </a:r>
            <a:r>
              <a:rPr lang="zh-CN" altLang="en-US" sz="1200" dirty="0">
                <a:solidFill>
                  <a:schemeClr val="tx1"/>
                </a:solidFill>
                <a:latin typeface="微软雅黑" panose="020B0503020204020204" pitchFamily="34" charset="-122"/>
                <a:ea typeface="微软雅黑" panose="020B0503020204020204" pitchFamily="34" charset="-122"/>
              </a:rPr>
              <a:t>定义一个获取私有属性的方法</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4.  </a:t>
            </a:r>
            <a:r>
              <a:rPr lang="zh-CN" altLang="en-US" sz="1200" dirty="0">
                <a:solidFill>
                  <a:schemeClr val="tx1"/>
                </a:solidFill>
                <a:latin typeface="微软雅黑" panose="020B0503020204020204" pitchFamily="34" charset="-122"/>
                <a:ea typeface="微软雅黑" panose="020B0503020204020204" pitchFamily="34" charset="-122"/>
              </a:rPr>
              <a:t>定义类属性：  </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类属性 = property(获取值方法, 设置值方法)</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1791335" cy="306705"/>
          </a:xfrm>
          <a:prstGeom prst="rect">
            <a:avLst/>
          </a:prstGeom>
          <a:noFill/>
        </p:spPr>
        <p:txBody>
          <a:bodyPr wrap="none" rtlCol="0">
            <a:spAutoFit/>
          </a:bodyPr>
          <a:lstStyle/>
          <a:p>
            <a:pPr algn="l"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sym typeface="+mn-ea"/>
              </a:rPr>
              <a:t>property</a:t>
            </a:r>
            <a:r>
              <a:rPr kumimoji="1" lang="zh-CN" altLang="en-US" sz="1400" b="1" dirty="0">
                <a:solidFill>
                  <a:srgbClr val="FF0000"/>
                </a:solidFill>
                <a:latin typeface="微软雅黑" panose="020B0503020204020204" pitchFamily="34" charset="-122"/>
                <a:ea typeface="微软雅黑" panose="020B0503020204020204" pitchFamily="34" charset="-122"/>
                <a:sym typeface="+mn-ea"/>
              </a:rPr>
              <a:t>类属性方式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with</a:t>
            </a:r>
            <a:r>
              <a:rPr lang="zh-CN" altLang="en-US" sz="2000" b="1" dirty="0">
                <a:latin typeface="微软雅黑" panose="020B0503020204020204" pitchFamily="34" charset="-122"/>
                <a:ea typeface="微软雅黑" panose="020B0503020204020204" pitchFamily="34" charset="-122"/>
              </a:rPr>
              <a:t>语句和上下文管理器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with</a:t>
            </a:r>
            <a:r>
              <a:rPr lang="zh-CN" altLang="en-US" sz="1200" dirty="0">
                <a:solidFill>
                  <a:srgbClr val="FF0000"/>
                </a:solidFill>
                <a:latin typeface="微软雅黑" panose="020B0503020204020204" pitchFamily="34" charset="-122"/>
                <a:ea typeface="微软雅黑" panose="020B0503020204020204" pitchFamily="34" charset="-122"/>
              </a:rPr>
              <a:t>语句使用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上下文管理器定义</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365375" cy="953135"/>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能够清楚</a:t>
            </a:r>
            <a:r>
              <a:rPr lang="en-US" altLang="zh-CN" sz="1400" dirty="0">
                <a:latin typeface="微软雅黑" panose="020B0503020204020204" pitchFamily="34" charset="-122"/>
                <a:ea typeface="微软雅黑" panose="020B0503020204020204" pitchFamily="34" charset="-122"/>
              </a:rPr>
              <a:t>with</a:t>
            </a:r>
            <a:r>
              <a:rPr lang="zh-CN" altLang="en-US" sz="1400" dirty="0">
                <a:latin typeface="微软雅黑" panose="020B0503020204020204" pitchFamily="34" charset="-122"/>
                <a:ea typeface="微软雅黑" panose="020B0503020204020204" pitchFamily="34" charset="-122"/>
              </a:rPr>
              <a:t>语句的作用</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a:t>
            </a:r>
            <a:r>
              <a:rPr lang="en-US" altLang="zh-CN" sz="1400" dirty="0">
                <a:latin typeface="微软雅黑" panose="020B0503020204020204" pitchFamily="34" charset="-122"/>
                <a:ea typeface="微软雅黑" panose="020B0503020204020204" pitchFamily="34" charset="-122"/>
              </a:rPr>
              <a:t>with</a:t>
            </a:r>
            <a:r>
              <a:rPr lang="zh-CN" altLang="en-US" sz="1400" dirty="0">
                <a:latin typeface="微软雅黑" panose="020B0503020204020204" pitchFamily="34" charset="-122"/>
                <a:ea typeface="微软雅黑" panose="020B0503020204020204" pitchFamily="34" charset="-122"/>
              </a:rPr>
              <a:t>语句</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with</a:t>
            </a:r>
            <a:r>
              <a:rPr lang="zh-CN" altLang="en-US" sz="2400" b="1" dirty="0">
                <a:solidFill>
                  <a:srgbClr val="595959"/>
                </a:solidFill>
                <a:latin typeface="微软雅黑" panose="020B0503020204020204" pitchFamily="34" charset="-122"/>
                <a:ea typeface="微软雅黑" panose="020B0503020204020204" pitchFamily="34" charset="-122"/>
                <a:sym typeface="+mn-ea"/>
              </a:rPr>
              <a:t>语句</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75740" y="1995805"/>
            <a:ext cx="6915785"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with</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语句的使用</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08835" y="3865409"/>
            <a:ext cx="1488358" cy="1080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1.</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with</a:t>
            </a:r>
            <a:r>
              <a:rPr lang="zh-CN" altLang="en-US" sz="2400" b="1" dirty="0">
                <a:solidFill>
                  <a:srgbClr val="595959"/>
                </a:solidFill>
                <a:latin typeface="微软雅黑" panose="020B0503020204020204" pitchFamily="34" charset="-122"/>
                <a:ea typeface="微软雅黑" panose="020B0503020204020204" pitchFamily="34" charset="-122"/>
                <a:sym typeface="+mn-ea"/>
              </a:rPr>
              <a:t>语句</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6775" y="105060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1.2</a:t>
            </a:r>
            <a:r>
              <a:rPr lang="zh-CN" altLang="en-US" b="1" dirty="0" smtClean="0">
                <a:solidFill>
                  <a:srgbClr val="404040"/>
                </a:solidFill>
                <a:latin typeface="微软雅黑" panose="020B0503020204020204" pitchFamily="34" charset="-122"/>
                <a:ea typeface="微软雅黑" panose="020B0503020204020204" pitchFamily="34" charset="-122"/>
              </a:rPr>
              <a:t> </a:t>
            </a:r>
            <a:r>
              <a:rPr lang="en-US" altLang="zh-CN" b="1" dirty="0" smtClean="0">
                <a:solidFill>
                  <a:srgbClr val="404040"/>
                </a:solidFill>
                <a:latin typeface="微软雅黑" panose="020B0503020204020204" pitchFamily="34" charset="-122"/>
                <a:ea typeface="微软雅黑" panose="020B0503020204020204" pitchFamily="34" charset="-122"/>
              </a:rPr>
              <a:t>with</a:t>
            </a:r>
            <a:r>
              <a:rPr lang="zh-CN" altLang="en-US" b="1" dirty="0" smtClean="0">
                <a:solidFill>
                  <a:srgbClr val="404040"/>
                </a:solidFill>
                <a:latin typeface="微软雅黑" panose="020B0503020204020204" pitchFamily="34" charset="-122"/>
                <a:ea typeface="微软雅黑" panose="020B0503020204020204" pitchFamily="34" charset="-122"/>
              </a:rPr>
              <a:t>语句作用和定义</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66896" y="1976593"/>
            <a:ext cx="4311650" cy="575945"/>
          </a:xfrm>
          <a:prstGeom prst="rect">
            <a:avLst/>
          </a:prstGeom>
          <a:noFill/>
        </p:spPr>
        <p:txBody>
          <a:bodyPr wrap="none" rtlCol="0">
            <a:spAutoFit/>
          </a:bodyPr>
          <a:lstStyle/>
          <a:p>
            <a:pPr algn="l"/>
            <a:r>
              <a:rPr lang="zh-CN" altLang="en-US"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作用</a:t>
            </a:r>
            <a:r>
              <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简化</a:t>
            </a:r>
            <a:r>
              <a:rPr lang="en-US" altLang="zh-CN" sz="1050" dirty="0">
                <a:latin typeface="微软雅黑" panose="020B0503020204020204" pitchFamily="34" charset="-122"/>
                <a:ea typeface="微软雅黑" panose="020B0503020204020204" pitchFamily="34" charset="-122"/>
                <a:cs typeface="微软雅黑" panose="020B0503020204020204" pitchFamily="34" charset="-122"/>
              </a:rPr>
              <a:t>try...except...finlally</a:t>
            </a:r>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的处理流程，让读写文件变得更加简洁安全。</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a:p>
            <a:pPr fontAlgn="auto">
              <a:spcBef>
                <a:spcPts val="0"/>
              </a:spcBef>
              <a:spcAft>
                <a:spcPts val="0"/>
              </a:spcAft>
            </a:pPr>
            <a:endParaRPr kumimoji="1"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866896" y="3022438"/>
            <a:ext cx="1917065" cy="737235"/>
          </a:xfrm>
          <a:prstGeom prst="rect">
            <a:avLst/>
          </a:prstGeom>
          <a:noFill/>
        </p:spPr>
        <p:txBody>
          <a:bodyPr wrap="none" rtlCol="0">
            <a:spAutoFit/>
          </a:bodyPr>
          <a:p>
            <a:pPr algn="l"/>
            <a:r>
              <a:rPr lang="zh-CN" altLang="en-US"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endParaRPr lang="en-US" altLang="zh-CN" sz="1050" dirty="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with expression [as target]:</a:t>
            </a:r>
            <a:endParaRPr lang="zh-CN" altLang="en-US" sz="1050"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050" dirty="0">
                <a:latin typeface="微软雅黑" panose="020B0503020204020204" pitchFamily="34" charset="-122"/>
                <a:ea typeface="微软雅黑" panose="020B0503020204020204" pitchFamily="34" charset="-122"/>
                <a:cs typeface="微软雅黑" panose="020B0503020204020204" pitchFamily="34" charset="-122"/>
              </a:rPr>
              <a:t>        with_body</a:t>
            </a:r>
            <a:endParaRPr kumimoji="1" lang="zh-CN" altLang="en-US" sz="105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188032" y="3066797"/>
            <a:ext cx="3935780" cy="1421254"/>
          </a:xfrm>
          <a:prstGeom prst="rect">
            <a:avLst/>
          </a:prstGeom>
          <a:ln w="31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Contents</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目</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录</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923928" y="1383506"/>
            <a:ext cx="4319588"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property属性</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with</a:t>
            </a:r>
            <a:r>
              <a:rPr lang="zh-CN" altLang="en-US" sz="1400" dirty="0">
                <a:latin typeface="微软雅黑" panose="020B0503020204020204" pitchFamily="34" charset="-122"/>
                <a:ea typeface="微软雅黑" panose="020B0503020204020204" pitchFamily="34" charset="-122"/>
              </a:rPr>
              <a:t>语句和上下文管理器</a:t>
            </a:r>
            <a:endParaRPr lang="zh-CN" altLang="en-US"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生成器</a:t>
            </a:r>
            <a:endParaRPr lang="en-US" altLang="zh-CN" sz="1400" dirty="0">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sym typeface="+mn-ea"/>
              </a:rPr>
              <a:t>浅拷贝和深拷贝</a:t>
            </a:r>
            <a:endParaRPr lang="zh-CN" altLang="en-US" sz="1400" dirty="0">
              <a:solidFill>
                <a:srgbClr val="FF0000"/>
              </a:solidFill>
              <a:latin typeface="微软雅黑" panose="020B0503020204020204" pitchFamily="34" charset="-122"/>
              <a:ea typeface="微软雅黑" panose="020B0503020204020204" pitchFamily="34" charset="-122"/>
            </a:endParaRPr>
          </a:p>
          <a:p>
            <a:pPr>
              <a:lnSpc>
                <a:spcPct val="200000"/>
              </a:lnSpc>
              <a:buClr>
                <a:srgbClr val="262626"/>
              </a:buClr>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sym typeface="+mn-ea"/>
              </a:rPr>
              <a:t>正则表达式</a:t>
            </a:r>
            <a:endParaRPr lang="zh-CN" altLang="en-US" sz="14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with</a:t>
            </a:r>
            <a:r>
              <a:rPr lang="zh-CN" altLang="en-US" sz="2000" b="1" dirty="0">
                <a:latin typeface="微软雅黑" panose="020B0503020204020204" pitchFamily="34" charset="-122"/>
                <a:ea typeface="微软雅黑" panose="020B0503020204020204" pitchFamily="34" charset="-122"/>
              </a:rPr>
              <a:t>语句和上下文管理器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with</a:t>
            </a:r>
            <a:r>
              <a:rPr lang="zh-CN" altLang="en-US" sz="1200" dirty="0">
                <a:solidFill>
                  <a:schemeClr val="tx1"/>
                </a:solidFill>
                <a:latin typeface="微软雅黑" panose="020B0503020204020204" pitchFamily="34" charset="-122"/>
                <a:ea typeface="微软雅黑" panose="020B0503020204020204" pitchFamily="34" charset="-122"/>
              </a:rPr>
              <a:t>语句使用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上下文管理器定义</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5495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知道如何定义上下文管理器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with</a:t>
            </a:r>
            <a:r>
              <a:rPr lang="zh-CN" altLang="en-US" sz="2400" b="1" dirty="0">
                <a:solidFill>
                  <a:srgbClr val="595959"/>
                </a:solidFill>
                <a:latin typeface="微软雅黑" panose="020B0503020204020204" pitchFamily="34" charset="-122"/>
                <a:ea typeface="微软雅黑" panose="020B0503020204020204" pitchFamily="34" charset="-122"/>
                <a:sym typeface="+mn-ea"/>
              </a:rPr>
              <a:t>语句和上下文管理器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75740" y="1995805"/>
            <a:ext cx="6915785" cy="706755"/>
          </a:xfrm>
          <a:prstGeom prst="rect">
            <a:avLst/>
          </a:prstGeom>
          <a:noFill/>
        </p:spPr>
        <p:txBody>
          <a:bodyPr wrap="square" lIns="91440" tIns="45720" rIns="91440" bIns="45720">
            <a:spAutoFit/>
          </a:bodyPr>
          <a:lstStyle/>
          <a:p>
            <a:pPr algn="ctr"/>
            <a:r>
              <a:rPr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with语句和上下文管理器</a:t>
            </a:r>
            <a:endParaRPr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 上下文管理器</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6775" y="105060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上下文管理器定义</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898900" y="995680"/>
            <a:ext cx="3811905" cy="3705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 上下文管理器</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6775" y="105060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2.3</a:t>
            </a:r>
            <a:r>
              <a:rPr lang="zh-CN" altLang="en-US" b="1" dirty="0" smtClean="0">
                <a:solidFill>
                  <a:srgbClr val="404040"/>
                </a:solidFill>
                <a:latin typeface="微软雅黑" panose="020B0503020204020204" pitchFamily="34" charset="-122"/>
                <a:ea typeface="微软雅黑" panose="020B0503020204020204" pitchFamily="34" charset="-122"/>
              </a:rPr>
              <a:t> 上下文管理器使用</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149985" y="1779270"/>
            <a:ext cx="6307455" cy="2545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sym typeface="+mn-ea"/>
              </a:rPr>
              <a:t>上下文管理器</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2.4</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28096" y="2355726"/>
            <a:ext cx="6728356" cy="57086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如何定义上下文管理器？</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属性类属性方式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2.5</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81026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如何定义上下文管理器？</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en-US" altLang="zh-CN" sz="1200" dirty="0">
                <a:solidFill>
                  <a:schemeClr val="tx1"/>
                </a:solidFill>
                <a:latin typeface="微软雅黑" panose="020B0503020204020204" pitchFamily="34" charset="-122"/>
                <a:ea typeface="微软雅黑" panose="020B0503020204020204" pitchFamily="34" charset="-122"/>
              </a:rPr>
              <a:t>    一个类只要实现了__enter__()和__exit__()这个两个方法，</a:t>
            </a:r>
            <a:r>
              <a:rPr lang="zh-CN" altLang="en-US" sz="1200" dirty="0">
                <a:solidFill>
                  <a:schemeClr val="tx1"/>
                </a:solidFill>
                <a:latin typeface="微软雅黑" panose="020B0503020204020204" pitchFamily="34" charset="-122"/>
                <a:ea typeface="微软雅黑" panose="020B0503020204020204" pitchFamily="34" charset="-122"/>
              </a:rPr>
              <a:t>这个类就是上下文管理器，通过这个类创建的对象就是上下文管理器对象</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1791335" cy="306705"/>
          </a:xfrm>
          <a:prstGeom prst="rect">
            <a:avLst/>
          </a:prstGeom>
          <a:noFill/>
        </p:spPr>
        <p:txBody>
          <a:bodyPr wrap="none" rtlCol="0">
            <a:spAutoFit/>
          </a:bodyPr>
          <a:lstStyle/>
          <a:p>
            <a:pPr algn="l"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sym typeface="+mn-ea"/>
              </a:rPr>
              <a:t>property</a:t>
            </a:r>
            <a:r>
              <a:rPr kumimoji="1" lang="zh-CN" altLang="en-US" sz="1400" b="1" dirty="0">
                <a:solidFill>
                  <a:srgbClr val="FF0000"/>
                </a:solidFill>
                <a:latin typeface="微软雅黑" panose="020B0503020204020204" pitchFamily="34" charset="-122"/>
                <a:ea typeface="微软雅黑" panose="020B0503020204020204" pitchFamily="34" charset="-122"/>
                <a:sym typeface="+mn-ea"/>
              </a:rPr>
              <a:t>类属性方式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生成器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生成器推导式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yield</a:t>
            </a:r>
            <a:r>
              <a:rPr lang="zh-CN" altLang="en-US" sz="1200" dirty="0">
                <a:solidFill>
                  <a:schemeClr val="tx1"/>
                </a:solidFill>
                <a:latin typeface="微软雅黑" panose="020B0503020204020204" pitchFamily="34" charset="-122"/>
                <a:ea typeface="微软雅黑" panose="020B0503020204020204" pitchFamily="34" charset="-122"/>
              </a:rPr>
              <a:t>关键字使用</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斐波那契数列</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1939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能够定义生成器推导式</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1.</a:t>
            </a:r>
            <a:r>
              <a:rPr lang="zh-CN" altLang="en-US" sz="2400" b="1" dirty="0">
                <a:solidFill>
                  <a:srgbClr val="595959"/>
                </a:solidFill>
                <a:latin typeface="微软雅黑" panose="020B0503020204020204" pitchFamily="34" charset="-122"/>
                <a:ea typeface="微软雅黑" panose="020B0503020204020204" pitchFamily="34" charset="-122"/>
                <a:sym typeface="+mn-ea"/>
              </a:rPr>
              <a:t> 生成器推导式</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生成器推导式</a:t>
            </a:r>
            <a:endPar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32239" y="1517386"/>
            <a:ext cx="3082925" cy="2676525"/>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掌握</a:t>
            </a:r>
            <a:r>
              <a:rPr sz="1400" dirty="0">
                <a:latin typeface="微软雅黑" panose="020B0503020204020204" pitchFamily="34" charset="-122"/>
                <a:ea typeface="微软雅黑" panose="020B0503020204020204" pitchFamily="34" charset="-122"/>
              </a:rPr>
              <a:t>property属性</a:t>
            </a:r>
            <a:r>
              <a:rPr lang="zh-CN" sz="1400" dirty="0">
                <a:latin typeface="微软雅黑" panose="020B0503020204020204" pitchFamily="34" charset="-122"/>
                <a:ea typeface="微软雅黑" panose="020B0503020204020204" pitchFamily="34" charset="-122"/>
              </a:rPr>
              <a:t>的两种定义方式</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a:t>
            </a:r>
            <a:r>
              <a:rPr lang="en-US" altLang="zh-CN" sz="1400" dirty="0">
                <a:latin typeface="微软雅黑" panose="020B0503020204020204" pitchFamily="34" charset="-122"/>
                <a:ea typeface="微软雅黑" panose="020B0503020204020204" pitchFamily="34" charset="-122"/>
              </a:rPr>
              <a:t>with</a:t>
            </a:r>
            <a:r>
              <a:rPr lang="zh-CN" altLang="en-US" sz="1400" dirty="0">
                <a:latin typeface="微软雅黑" panose="020B0503020204020204" pitchFamily="34" charset="-122"/>
                <a:ea typeface="微软雅黑" panose="020B0503020204020204" pitchFamily="34" charset="-122"/>
              </a:rPr>
              <a:t>语句</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能够定义上下文管理器</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知道生成器的作用和定义</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能够使用浅拷贝和深拷贝</a:t>
            </a:r>
            <a:r>
              <a:rPr sz="1400" dirty="0">
                <a:latin typeface="微软雅黑" panose="020B0503020204020204" pitchFamily="34" charset="-122"/>
                <a:ea typeface="微软雅黑" panose="020B0503020204020204" pitchFamily="34" charset="-122"/>
              </a:rPr>
              <a:t>	</a:t>
            </a:r>
            <a:endParaRPr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能够自定义正则表达式</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 生成器推导式</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1.2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972994" y="1785496"/>
            <a:ext cx="6728356" cy="330835"/>
          </a:xfrm>
          <a:prstGeom prst="rect">
            <a:avLst/>
          </a:prstGeom>
        </p:spPr>
        <p:txBody>
          <a:bodyPr wrap="square">
            <a:spAutoFit/>
          </a:bodyPr>
          <a:p>
            <a:pPr>
              <a:lnSpc>
                <a:spcPct val="13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9795" y="1419768"/>
            <a:ext cx="718185" cy="306705"/>
          </a:xfrm>
          <a:prstGeom prst="rect">
            <a:avLst/>
          </a:prstGeom>
          <a:noFill/>
        </p:spPr>
        <p:txBody>
          <a:bodyPr wrap="non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生成器</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972994" y="1692151"/>
            <a:ext cx="6728356" cy="570865"/>
          </a:xfrm>
          <a:prstGeom prst="rect">
            <a:avLst/>
          </a:prstGeom>
        </p:spPr>
        <p:txBody>
          <a:bodyPr wrap="square">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程序员指定循环生成数据的规则，当条件不成立生成数据结束。数据不是一次性全部生成，而是使用一个在生成一个，可以节省内存的使用。</a:t>
            </a:r>
            <a:endParaRPr lang="zh-CN" altLang="en-US" sz="12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99795" y="2386238"/>
            <a:ext cx="1610360" cy="306705"/>
          </a:xfrm>
          <a:prstGeom prst="rect">
            <a:avLst/>
          </a:prstGeom>
          <a:noFill/>
        </p:spPr>
        <p:txBody>
          <a:bodyPr wrap="non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创建生成器的方式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972994" y="2687831"/>
            <a:ext cx="6728356" cy="570865"/>
          </a:xfrm>
          <a:prstGeom prst="rect">
            <a:avLst/>
          </a:prstGeom>
        </p:spPr>
        <p:txBody>
          <a:bodyPr wrap="square">
            <a:spAutoFit/>
          </a:bodyPr>
          <a:p>
            <a:pPr>
              <a:lnSpc>
                <a:spcPct val="130000"/>
              </a:lnSpc>
            </a:pPr>
            <a:r>
              <a:rPr lang="en-US" altLang="zh-CN" sz="1200" dirty="0">
                <a:latin typeface="微软雅黑" panose="020B0503020204020204" pitchFamily="34" charset="-122"/>
                <a:ea typeface="微软雅黑" panose="020B0503020204020204" pitchFamily="34" charset="-122"/>
                <a:sym typeface="+mn-ea"/>
              </a:rPr>
              <a:t>1. </a:t>
            </a:r>
            <a:r>
              <a:rPr lang="zh-CN" altLang="en-US" sz="1200" dirty="0">
                <a:latin typeface="微软雅黑" panose="020B0503020204020204" pitchFamily="34" charset="-122"/>
                <a:ea typeface="微软雅黑" panose="020B0503020204020204" pitchFamily="34" charset="-122"/>
                <a:sym typeface="+mn-ea"/>
              </a:rPr>
              <a:t>生成器推导式</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en-US" altLang="zh-CN" sz="1200" dirty="0">
                <a:latin typeface="微软雅黑" panose="020B0503020204020204" pitchFamily="34" charset="-122"/>
                <a:ea typeface="微软雅黑" panose="020B0503020204020204" pitchFamily="34" charset="-122"/>
                <a:sym typeface="+mn-ea"/>
              </a:rPr>
              <a:t>2. yield</a:t>
            </a:r>
            <a:r>
              <a:rPr lang="zh-CN" altLang="en-US" sz="1200" dirty="0">
                <a:latin typeface="微软雅黑" panose="020B0503020204020204" pitchFamily="34" charset="-122"/>
                <a:ea typeface="微软雅黑" panose="020B0503020204020204" pitchFamily="34" charset="-122"/>
                <a:sym typeface="+mn-ea"/>
              </a:rPr>
              <a:t>关键字</a:t>
            </a:r>
            <a:endParaRPr lang="zh-CN" altLang="en-US" sz="1200" dirty="0">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899795" y="3416843"/>
            <a:ext cx="1610360" cy="306705"/>
          </a:xfrm>
          <a:prstGeom prst="rect">
            <a:avLst/>
          </a:prstGeom>
          <a:noFill/>
        </p:spPr>
        <p:txBody>
          <a:bodyPr wrap="non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生成器推导式定义</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972994" y="3790191"/>
            <a:ext cx="6728356" cy="330835"/>
          </a:xfrm>
          <a:prstGeom prst="rect">
            <a:avLst/>
          </a:prstGeom>
        </p:spPr>
        <p:txBody>
          <a:bodyPr wrap="square">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my_generator = (i * 2 for i in range(5)) </a:t>
            </a:r>
            <a:endParaRPr lang="zh-CN" altLang="en-US" sz="12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sym typeface="+mn-ea"/>
              </a:rPr>
              <a:t>1.</a:t>
            </a:r>
            <a:r>
              <a:rPr lang="zh-CN" altLang="en-US" sz="2400" b="1" dirty="0" smtClean="0">
                <a:solidFill>
                  <a:srgbClr val="595959"/>
                </a:solidFill>
                <a:latin typeface="微软雅黑" panose="020B0503020204020204" pitchFamily="34" charset="-122"/>
                <a:ea typeface="微软雅黑" panose="020B0503020204020204" pitchFamily="34" charset="-122"/>
                <a:sym typeface="+mn-ea"/>
              </a:rPr>
              <a:t> 生成器推导式</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6775" y="105060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1.3</a:t>
            </a:r>
            <a:r>
              <a:rPr lang="zh-CN" altLang="en-US" b="1" dirty="0" smtClean="0">
                <a:solidFill>
                  <a:srgbClr val="404040"/>
                </a:solidFill>
                <a:latin typeface="微软雅黑" panose="020B0503020204020204" pitchFamily="34" charset="-122"/>
                <a:ea typeface="微软雅黑" panose="020B0503020204020204" pitchFamily="34" charset="-122"/>
              </a:rPr>
              <a:t> 生成器特点</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972994" y="1692151"/>
            <a:ext cx="6728356" cy="810260"/>
          </a:xfrm>
          <a:prstGeom prst="rect">
            <a:avLst/>
          </a:prstGeom>
        </p:spPr>
        <p:txBody>
          <a:bodyPr wrap="square">
            <a:spAutoFit/>
          </a:bodyPr>
          <a:p>
            <a:pPr>
              <a:lnSpc>
                <a:spcPct val="130000"/>
              </a:lnSpc>
            </a:pPr>
            <a:r>
              <a:rPr lang="en-US" altLang="zh-CN" sz="1200" dirty="0">
                <a:latin typeface="微软雅黑" panose="020B0503020204020204" pitchFamily="34" charset="-122"/>
                <a:ea typeface="微软雅黑" panose="020B0503020204020204" pitchFamily="34" charset="-122"/>
                <a:sym typeface="+mn-ea"/>
              </a:rPr>
              <a:t>1. </a:t>
            </a:r>
            <a:r>
              <a:rPr lang="zh-CN" altLang="en-US" sz="1200" dirty="0">
                <a:latin typeface="微软雅黑" panose="020B0503020204020204" pitchFamily="34" charset="-122"/>
                <a:ea typeface="微软雅黑" panose="020B0503020204020204" pitchFamily="34" charset="-122"/>
                <a:sym typeface="+mn-ea"/>
              </a:rPr>
              <a:t>惰性机制</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en-US" altLang="zh-CN" sz="1200" dirty="0">
                <a:latin typeface="微软雅黑" panose="020B0503020204020204" pitchFamily="34" charset="-122"/>
                <a:ea typeface="微软雅黑" panose="020B0503020204020204" pitchFamily="34" charset="-122"/>
                <a:sym typeface="+mn-ea"/>
              </a:rPr>
              <a:t>2. </a:t>
            </a:r>
            <a:r>
              <a:rPr lang="zh-CN" altLang="en-US" sz="1200" dirty="0">
                <a:latin typeface="微软雅黑" panose="020B0503020204020204" pitchFamily="34" charset="-122"/>
                <a:ea typeface="微软雅黑" panose="020B0503020204020204" pitchFamily="34" charset="-122"/>
                <a:sym typeface="+mn-ea"/>
              </a:rPr>
              <a:t>只能向前</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en-US" altLang="zh-CN" sz="1200" dirty="0">
                <a:latin typeface="微软雅黑" panose="020B0503020204020204" pitchFamily="34" charset="-122"/>
                <a:ea typeface="微软雅黑" panose="020B0503020204020204" pitchFamily="34" charset="-122"/>
                <a:sym typeface="+mn-ea"/>
              </a:rPr>
              <a:t>3. </a:t>
            </a:r>
            <a:r>
              <a:rPr lang="zh-CN" altLang="en-US" sz="1200" dirty="0">
                <a:latin typeface="微软雅黑" panose="020B0503020204020204" pitchFamily="34" charset="-122"/>
                <a:ea typeface="微软雅黑" panose="020B0503020204020204" pitchFamily="34" charset="-122"/>
                <a:sym typeface="+mn-ea"/>
              </a:rPr>
              <a:t>节省内存</a:t>
            </a:r>
            <a:r>
              <a:rPr lang="en-US" altLang="zh-CN" sz="1200" dirty="0">
                <a:latin typeface="微软雅黑" panose="020B0503020204020204" pitchFamily="34" charset="-122"/>
                <a:ea typeface="微软雅黑" panose="020B0503020204020204" pitchFamily="34" charset="-122"/>
                <a:sym typeface="+mn-ea"/>
              </a:rPr>
              <a:t> </a:t>
            </a:r>
            <a:endParaRPr lang="en-US" altLang="zh-CN" sz="12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生成器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生成器推导式</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yield</a:t>
            </a:r>
            <a:r>
              <a:rPr lang="zh-CN" altLang="en-US" sz="1200" dirty="0">
                <a:solidFill>
                  <a:srgbClr val="FF0000"/>
                </a:solidFill>
                <a:latin typeface="微软雅黑" panose="020B0503020204020204" pitchFamily="34" charset="-122"/>
                <a:ea typeface="微软雅黑" panose="020B0503020204020204" pitchFamily="34" charset="-122"/>
              </a:rPr>
              <a:t>关键字使用</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斐波那契数列</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937510"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a:t>
            </a:r>
            <a:r>
              <a:rPr lang="en-US" altLang="zh-CN" sz="1400" dirty="0">
                <a:latin typeface="微软雅黑" panose="020B0503020204020204" pitchFamily="34" charset="-122"/>
                <a:ea typeface="微软雅黑" panose="020B0503020204020204" pitchFamily="34" charset="-122"/>
              </a:rPr>
              <a:t>yield</a:t>
            </a:r>
            <a:r>
              <a:rPr lang="zh-CN" altLang="en-US" sz="1400" dirty="0">
                <a:latin typeface="微软雅黑" panose="020B0503020204020204" pitchFamily="34" charset="-122"/>
                <a:ea typeface="微软雅黑" panose="020B0503020204020204" pitchFamily="34" charset="-122"/>
              </a:rPr>
              <a:t>关键字定义生成器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yield</a:t>
            </a:r>
            <a:r>
              <a:rPr lang="zh-CN" altLang="en-US" sz="2400" b="1" dirty="0">
                <a:solidFill>
                  <a:srgbClr val="595959"/>
                </a:solidFill>
                <a:latin typeface="微软雅黑" panose="020B0503020204020204" pitchFamily="34" charset="-122"/>
                <a:ea typeface="微软雅黑" panose="020B0503020204020204" pitchFamily="34" charset="-122"/>
                <a:sym typeface="+mn-ea"/>
              </a:rPr>
              <a:t>关键字</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yield</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关键</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 </a:t>
            </a:r>
            <a:r>
              <a:rPr lang="en-US" altLang="zh-CN" sz="2400" b="1" dirty="0" smtClean="0">
                <a:solidFill>
                  <a:srgbClr val="595959"/>
                </a:solidFill>
                <a:latin typeface="微软雅黑" panose="020B0503020204020204" pitchFamily="34" charset="-122"/>
                <a:ea typeface="微软雅黑" panose="020B0503020204020204" pitchFamily="34" charset="-122"/>
              </a:rPr>
              <a:t>yield</a:t>
            </a:r>
            <a:r>
              <a:rPr lang="zh-CN" altLang="en-US" sz="2400" b="1" dirty="0" smtClean="0">
                <a:solidFill>
                  <a:srgbClr val="595959"/>
                </a:solidFill>
                <a:latin typeface="微软雅黑" panose="020B0503020204020204" pitchFamily="34" charset="-122"/>
                <a:ea typeface="微软雅黑" panose="020B0503020204020204" pitchFamily="34" charset="-122"/>
              </a:rPr>
              <a:t>关键字</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972994" y="1785496"/>
            <a:ext cx="6728356" cy="330835"/>
          </a:xfrm>
          <a:prstGeom prst="rect">
            <a:avLst/>
          </a:prstGeom>
        </p:spPr>
        <p:txBody>
          <a:bodyPr wrap="square">
            <a:spAutoFit/>
          </a:bodyPr>
          <a:p>
            <a:pPr>
              <a:lnSpc>
                <a:spcPct val="130000"/>
              </a:lnSpc>
            </a:pP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99795" y="1419768"/>
            <a:ext cx="930910" cy="306705"/>
          </a:xfrm>
          <a:prstGeom prst="rect">
            <a:avLst/>
          </a:prstGeom>
          <a:noFill/>
        </p:spPr>
        <p:txBody>
          <a:bodyPr wrap="none" rtlCol="0">
            <a:spAutoFit/>
          </a:bodyPr>
          <a:p>
            <a:pPr algn="l"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yeild</a:t>
            </a:r>
            <a:r>
              <a:rPr kumimoji="1" lang="zh-CN" altLang="en-US" sz="1400" b="1" dirty="0">
                <a:solidFill>
                  <a:srgbClr val="FF0000"/>
                </a:solidFill>
                <a:latin typeface="微软雅黑" panose="020B0503020204020204" pitchFamily="34" charset="-122"/>
                <a:ea typeface="微软雅黑" panose="020B0503020204020204" pitchFamily="34" charset="-122"/>
              </a:rPr>
              <a:t>使用</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972994" y="1692151"/>
            <a:ext cx="6728356" cy="330835"/>
          </a:xfrm>
          <a:prstGeom prst="rect">
            <a:avLst/>
          </a:prstGeom>
        </p:spPr>
        <p:txBody>
          <a:bodyPr wrap="square">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只要在函数中使用</a:t>
            </a:r>
            <a:r>
              <a:rPr lang="en-US" altLang="zh-CN" sz="1200" dirty="0">
                <a:latin typeface="微软雅黑" panose="020B0503020204020204" pitchFamily="34" charset="-122"/>
                <a:ea typeface="微软雅黑" panose="020B0503020204020204" pitchFamily="34" charset="-122"/>
                <a:sym typeface="+mn-ea"/>
              </a:rPr>
              <a:t>yield</a:t>
            </a:r>
            <a:r>
              <a:rPr lang="zh-CN" altLang="en-US" sz="1200" dirty="0">
                <a:latin typeface="微软雅黑" panose="020B0503020204020204" pitchFamily="34" charset="-122"/>
                <a:ea typeface="微软雅黑" panose="020B0503020204020204" pitchFamily="34" charset="-122"/>
                <a:sym typeface="+mn-ea"/>
              </a:rPr>
              <a:t>关键字，这个函数就是生成器</a:t>
            </a:r>
            <a:endParaRPr lang="zh-CN" altLang="en-US" sz="12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899795" y="2386238"/>
            <a:ext cx="896620" cy="306705"/>
          </a:xfrm>
          <a:prstGeom prst="rect">
            <a:avLst/>
          </a:prstGeom>
          <a:noFill/>
        </p:spPr>
        <p:txBody>
          <a:bodyPr wrap="non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代码说明</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972994" y="2687831"/>
            <a:ext cx="6728356" cy="1050290"/>
          </a:xfrm>
          <a:prstGeom prst="rect">
            <a:avLst/>
          </a:prstGeom>
        </p:spPr>
        <p:txBody>
          <a:bodyPr wrap="square">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代码执行到</a:t>
            </a:r>
            <a:r>
              <a:rPr lang="en-US" altLang="zh-CN" sz="1200" dirty="0">
                <a:latin typeface="微软雅黑" panose="020B0503020204020204" pitchFamily="34" charset="-122"/>
                <a:ea typeface="微软雅黑" panose="020B0503020204020204" pitchFamily="34" charset="-122"/>
                <a:sym typeface="+mn-ea"/>
              </a:rPr>
              <a:t>yield</a:t>
            </a:r>
            <a:r>
              <a:rPr lang="zh-CN" altLang="en-US" sz="1200" dirty="0">
                <a:latin typeface="微软雅黑" panose="020B0503020204020204" pitchFamily="34" charset="-122"/>
                <a:ea typeface="微软雅黑" panose="020B0503020204020204" pitchFamily="34" charset="-122"/>
                <a:sym typeface="+mn-ea"/>
              </a:rPr>
              <a:t>会返回结果，下次启动生成器会暂停位置继续向下执行</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生成器把数据全部生成完成，在向下执行会抛出</a:t>
            </a:r>
            <a:r>
              <a:rPr lang="en-US" altLang="zh-CN" sz="1200" dirty="0">
                <a:latin typeface="微软雅黑" panose="020B0503020204020204" pitchFamily="34" charset="-122"/>
                <a:ea typeface="微软雅黑" panose="020B0503020204020204" pitchFamily="34" charset="-122"/>
                <a:sym typeface="+mn-ea"/>
              </a:rPr>
              <a:t>StopIteration</a:t>
            </a:r>
            <a:r>
              <a:rPr lang="zh-CN" altLang="en-US" sz="1200" dirty="0">
                <a:latin typeface="微软雅黑" panose="020B0503020204020204" pitchFamily="34" charset="-122"/>
                <a:ea typeface="微软雅黑" panose="020B0503020204020204" pitchFamily="34" charset="-122"/>
                <a:sym typeface="+mn-ea"/>
              </a:rPr>
              <a:t>异常</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en-US" altLang="zh-CN" sz="1200" dirty="0">
                <a:latin typeface="微软雅黑" panose="020B0503020204020204" pitchFamily="34" charset="-122"/>
                <a:ea typeface="微软雅黑" panose="020B0503020204020204" pitchFamily="34" charset="-122"/>
                <a:sym typeface="+mn-ea"/>
              </a:rPr>
              <a:t>while</a:t>
            </a:r>
            <a:r>
              <a:rPr lang="zh-CN" altLang="en-US" sz="1200" dirty="0">
                <a:latin typeface="微软雅黑" panose="020B0503020204020204" pitchFamily="34" charset="-122"/>
                <a:ea typeface="微软雅黑" panose="020B0503020204020204" pitchFamily="34" charset="-122"/>
                <a:sym typeface="+mn-ea"/>
              </a:rPr>
              <a:t>循环需要手动处理异常</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en-US" altLang="zh-CN" sz="1200" dirty="0">
                <a:latin typeface="微软雅黑" panose="020B0503020204020204" pitchFamily="34" charset="-122"/>
                <a:ea typeface="微软雅黑" panose="020B0503020204020204" pitchFamily="34" charset="-122"/>
                <a:sym typeface="+mn-ea"/>
              </a:rPr>
              <a:t>for</a:t>
            </a:r>
            <a:r>
              <a:rPr lang="zh-CN" altLang="en-US" sz="1200" dirty="0">
                <a:latin typeface="微软雅黑" panose="020B0503020204020204" pitchFamily="34" charset="-122"/>
                <a:ea typeface="微软雅黑" panose="020B0503020204020204" pitchFamily="34" charset="-122"/>
                <a:sym typeface="+mn-ea"/>
              </a:rPr>
              <a:t>循环内部自动回处理异常</a:t>
            </a:r>
            <a:endParaRPr lang="zh-CN" altLang="en-US" sz="1200"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4970780" y="1201420"/>
            <a:ext cx="2301875" cy="1311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sym typeface="+mn-ea"/>
              </a:rPr>
              <a:t>2.</a:t>
            </a:r>
            <a:r>
              <a:rPr lang="zh-CN" altLang="en-US" sz="2400" b="1" dirty="0" smtClean="0">
                <a:solidFill>
                  <a:srgbClr val="595959"/>
                </a:solidFill>
                <a:latin typeface="微软雅黑" panose="020B0503020204020204" pitchFamily="34" charset="-122"/>
                <a:ea typeface="微软雅黑" panose="020B0503020204020204" pitchFamily="34" charset="-122"/>
                <a:sym typeface="+mn-ea"/>
              </a:rPr>
              <a:t> </a:t>
            </a:r>
            <a:r>
              <a:rPr lang="en-US" altLang="zh-CN" sz="2400" b="1" dirty="0" smtClean="0">
                <a:solidFill>
                  <a:srgbClr val="595959"/>
                </a:solidFill>
                <a:latin typeface="微软雅黑" panose="020B0503020204020204" pitchFamily="34" charset="-122"/>
                <a:ea typeface="微软雅黑" panose="020B0503020204020204" pitchFamily="34" charset="-122"/>
                <a:sym typeface="+mn-ea"/>
              </a:rPr>
              <a:t>yield</a:t>
            </a:r>
            <a:r>
              <a:rPr lang="zh-CN" altLang="en-US" sz="2400" b="1" dirty="0" smtClean="0">
                <a:solidFill>
                  <a:srgbClr val="595959"/>
                </a:solidFill>
                <a:latin typeface="微软雅黑" panose="020B0503020204020204" pitchFamily="34" charset="-122"/>
                <a:ea typeface="微软雅黑" panose="020B0503020204020204" pitchFamily="34" charset="-122"/>
                <a:sym typeface="+mn-ea"/>
              </a:rPr>
              <a:t>关键字</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66775" y="105060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2.3</a:t>
            </a:r>
            <a:r>
              <a:rPr lang="zh-CN" altLang="en-US" b="1" dirty="0" smtClean="0">
                <a:solidFill>
                  <a:srgbClr val="404040"/>
                </a:solidFill>
                <a:latin typeface="微软雅黑" panose="020B0503020204020204" pitchFamily="34" charset="-122"/>
                <a:ea typeface="微软雅黑" panose="020B0503020204020204" pitchFamily="34" charset="-122"/>
              </a:rPr>
              <a:t> 生成器使用场景</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4" name="矩形 3"/>
          <p:cNvSpPr/>
          <p:nvPr/>
        </p:nvSpPr>
        <p:spPr>
          <a:xfrm>
            <a:off x="972994" y="1692151"/>
            <a:ext cx="6728356" cy="330835"/>
          </a:xfrm>
          <a:prstGeom prst="rect">
            <a:avLst/>
          </a:prstGeom>
        </p:spPr>
        <p:txBody>
          <a:bodyPr wrap="square">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生成一个斐波那契数列</a:t>
            </a:r>
            <a:r>
              <a:rPr lang="en-US" altLang="zh-CN" sz="1200" dirty="0">
                <a:latin typeface="微软雅黑" panose="020B0503020204020204" pitchFamily="34" charset="-122"/>
                <a:ea typeface="微软雅黑" panose="020B0503020204020204" pitchFamily="34" charset="-122"/>
                <a:sym typeface="+mn-ea"/>
              </a:rPr>
              <a:t> </a:t>
            </a:r>
            <a:endParaRPr lang="en-US" altLang="zh-CN" sz="12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2183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生成器</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生成器推导式</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yield</a:t>
            </a:r>
            <a:r>
              <a:rPr lang="zh-CN" altLang="en-US" sz="1200" dirty="0">
                <a:solidFill>
                  <a:schemeClr val="tx1"/>
                </a:solidFill>
                <a:latin typeface="微软雅黑" panose="020B0503020204020204" pitchFamily="34" charset="-122"/>
                <a:ea typeface="微软雅黑" panose="020B0503020204020204" pitchFamily="34" charset="-122"/>
              </a:rPr>
              <a:t>关键字使用</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斐波那契数列</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829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能够使用生成器生成斐波那契数列</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3.</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zh-CN" sz="2400" b="1" dirty="0">
                <a:solidFill>
                  <a:srgbClr val="595959"/>
                </a:solidFill>
                <a:latin typeface="微软雅黑" panose="020B0503020204020204" pitchFamily="34" charset="-122"/>
                <a:ea typeface="微软雅黑" panose="020B0503020204020204" pitchFamily="34" charset="-122"/>
                <a:sym typeface="+mn-ea"/>
              </a:rPr>
              <a:t>斐波那契数列</a:t>
            </a:r>
            <a:endParaRPr lang="zh-CN"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斐波那契数列</a:t>
            </a:r>
            <a:endPar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mn-ea"/>
              </a:rPr>
              <a:t>property属性</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property</a:t>
            </a:r>
            <a:r>
              <a:rPr lang="zh-CN" altLang="en-US" sz="1200" dirty="0">
                <a:solidFill>
                  <a:srgbClr val="FF0000"/>
                </a:solidFill>
                <a:latin typeface="微软雅黑" panose="020B0503020204020204" pitchFamily="34" charset="-122"/>
                <a:ea typeface="微软雅黑" panose="020B0503020204020204" pitchFamily="34" charset="-122"/>
              </a:rPr>
              <a:t>属性装饰器方式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latin typeface="微软雅黑" panose="020B0503020204020204" pitchFamily="34" charset="-122"/>
                <a:ea typeface="微软雅黑" panose="020B0503020204020204" pitchFamily="34" charset="-122"/>
                <a:sym typeface="+mn-ea"/>
              </a:rPr>
              <a:t>property</a:t>
            </a:r>
            <a:r>
              <a:rPr lang="zh-CN" altLang="en-US" sz="1200" dirty="0">
                <a:latin typeface="微软雅黑" panose="020B0503020204020204" pitchFamily="34" charset="-122"/>
                <a:ea typeface="微软雅黑" panose="020B0503020204020204" pitchFamily="34" charset="-122"/>
                <a:sym typeface="+mn-ea"/>
              </a:rPr>
              <a:t>属性类属性方式</a:t>
            </a:r>
            <a:endParaRPr lang="zh-CN" altLang="en-US" sz="1200" dirty="0">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 </a:t>
            </a:r>
            <a:r>
              <a:rPr lang="zh-CN" sz="2400" b="1" dirty="0">
                <a:solidFill>
                  <a:srgbClr val="595959"/>
                </a:solidFill>
                <a:latin typeface="微软雅黑" panose="020B0503020204020204" pitchFamily="34" charset="-122"/>
                <a:ea typeface="微软雅黑" panose="020B0503020204020204" pitchFamily="34" charset="-122"/>
                <a:sym typeface="+mn-ea"/>
              </a:rPr>
              <a:t>斐波那契数列</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3.2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047115" y="1393190"/>
            <a:ext cx="4822190" cy="3068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浅拷贝和深拷贝</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浅拷贝</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深拷贝</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5495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能够对变量进行浅拷贝操作</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1.</a:t>
            </a:r>
            <a:r>
              <a:rPr lang="zh-CN" altLang="en-US" sz="2400" b="1" dirty="0">
                <a:solidFill>
                  <a:srgbClr val="595959"/>
                </a:solidFill>
                <a:latin typeface="微软雅黑" panose="020B0503020204020204" pitchFamily="34" charset="-122"/>
                <a:ea typeface="微软雅黑" panose="020B0503020204020204" pitchFamily="34" charset="-122"/>
                <a:sym typeface="+mn-ea"/>
              </a:rPr>
              <a:t> 浅</a:t>
            </a:r>
            <a:r>
              <a:rPr lang="zh-CN" sz="2400" b="1" dirty="0">
                <a:solidFill>
                  <a:srgbClr val="595959"/>
                </a:solidFill>
                <a:latin typeface="微软雅黑" panose="020B0503020204020204" pitchFamily="34" charset="-122"/>
                <a:ea typeface="微软雅黑" panose="020B0503020204020204" pitchFamily="34" charset="-122"/>
                <a:sym typeface="+mn-ea"/>
              </a:rPr>
              <a:t>拷贝</a:t>
            </a:r>
            <a:endParaRPr lang="zh-CN"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浅拷贝</a:t>
            </a:r>
            <a:endPar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1.</a:t>
            </a:r>
            <a:r>
              <a:rPr lang="zh-CN" altLang="en-US" sz="2400" b="1" dirty="0" smtClean="0">
                <a:solidFill>
                  <a:srgbClr val="595959"/>
                </a:solidFill>
                <a:latin typeface="微软雅黑" panose="020B0503020204020204" pitchFamily="34" charset="-122"/>
                <a:ea typeface="微软雅黑" panose="020B0503020204020204" pitchFamily="34" charset="-122"/>
              </a:rPr>
              <a:t> 浅</a:t>
            </a:r>
            <a:r>
              <a:rPr lang="zh-CN" sz="2400" b="1" dirty="0">
                <a:solidFill>
                  <a:srgbClr val="595959"/>
                </a:solidFill>
                <a:latin typeface="微软雅黑" panose="020B0503020204020204" pitchFamily="34" charset="-122"/>
                <a:ea typeface="微软雅黑" panose="020B0503020204020204" pitchFamily="34" charset="-122"/>
                <a:sym typeface="+mn-ea"/>
              </a:rPr>
              <a:t>拷贝</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1.2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23620" y="1506220"/>
            <a:ext cx="4847590" cy="1205230"/>
          </a:xfrm>
          <a:prstGeom prst="rect">
            <a:avLst/>
          </a:prstGeom>
          <a:noFill/>
        </p:spPr>
        <p:txBody>
          <a:bodyPr wrap="square" anchor="t">
            <a:spAutoFit/>
          </a:bodyPr>
          <a:p>
            <a:pPr>
              <a:lnSpc>
                <a:spcPct val="130000"/>
              </a:lnSpc>
            </a:pPr>
            <a:r>
              <a:rPr lang="en-US" altLang="zh-CN" sz="1050" dirty="0">
                <a:latin typeface="微软雅黑" panose="020B0503020204020204" pitchFamily="34" charset="-122"/>
                <a:ea typeface="微软雅黑" panose="020B0503020204020204" pitchFamily="34" charset="-122"/>
                <a:sym typeface="+mn-ea"/>
              </a:rPr>
              <a:t>1. </a:t>
            </a:r>
            <a:r>
              <a:rPr lang="zh-CN" altLang="en-US" sz="1050" dirty="0">
                <a:latin typeface="微软雅黑" panose="020B0503020204020204" pitchFamily="34" charset="-122"/>
                <a:ea typeface="微软雅黑" panose="020B0503020204020204" pitchFamily="34" charset="-122"/>
                <a:sym typeface="+mn-ea"/>
              </a:rPr>
              <a:t>浅拷贝使用</a:t>
            </a:r>
            <a:r>
              <a:rPr lang="en-US" altLang="zh-CN" sz="1050" dirty="0">
                <a:latin typeface="微软雅黑" panose="020B0503020204020204" pitchFamily="34" charset="-122"/>
                <a:ea typeface="微软雅黑" panose="020B0503020204020204" pitchFamily="34" charset="-122"/>
                <a:sym typeface="+mn-ea"/>
              </a:rPr>
              <a:t>copy</a:t>
            </a:r>
            <a:r>
              <a:rPr lang="zh-CN" altLang="en-US" sz="1050" dirty="0">
                <a:latin typeface="微软雅黑" panose="020B0503020204020204" pitchFamily="34" charset="-122"/>
                <a:ea typeface="微软雅黑" panose="020B0503020204020204" pitchFamily="34" charset="-122"/>
                <a:sym typeface="+mn-ea"/>
              </a:rPr>
              <a:t>函数，</a:t>
            </a:r>
            <a:endParaRPr lang="zh-CN" altLang="en-US" sz="1050" dirty="0">
              <a:latin typeface="微软雅黑" panose="020B0503020204020204" pitchFamily="34" charset="-122"/>
              <a:ea typeface="微软雅黑" panose="020B0503020204020204" pitchFamily="34" charset="-122"/>
              <a:sym typeface="+mn-ea"/>
            </a:endParaRPr>
          </a:p>
          <a:p>
            <a:pPr>
              <a:lnSpc>
                <a:spcPct val="150000"/>
              </a:lnSpc>
            </a:pPr>
            <a:r>
              <a:rPr lang="en-US" altLang="zh-CN" sz="1050" dirty="0">
                <a:latin typeface="微软雅黑" panose="020B0503020204020204" pitchFamily="34" charset="-122"/>
                <a:ea typeface="微软雅黑" panose="020B0503020204020204" pitchFamily="34" charset="-122"/>
                <a:sym typeface="+mn-ea"/>
              </a:rPr>
              <a:t>2. copy</a:t>
            </a:r>
            <a:r>
              <a:rPr lang="zh-CN" altLang="en-US" sz="1050" dirty="0">
                <a:latin typeface="微软雅黑" panose="020B0503020204020204" pitchFamily="34" charset="-122"/>
                <a:ea typeface="微软雅黑" panose="020B0503020204020204" pitchFamily="34" charset="-122"/>
                <a:sym typeface="+mn-ea"/>
              </a:rPr>
              <a:t>只对可变类型的第一层对象进行拷贝，对拷贝的对象开辟新的内存空间进行存储，不会拷贝对象内部的子对象</a:t>
            </a:r>
            <a:endParaRPr lang="zh-CN" altLang="en-US" sz="1050" dirty="0">
              <a:latin typeface="微软雅黑" panose="020B0503020204020204" pitchFamily="34" charset="-122"/>
              <a:ea typeface="微软雅黑" panose="020B0503020204020204" pitchFamily="34" charset="-122"/>
              <a:sym typeface="+mn-ea"/>
            </a:endParaRPr>
          </a:p>
          <a:p>
            <a:pPr>
              <a:lnSpc>
                <a:spcPct val="130000"/>
              </a:lnSpc>
            </a:pPr>
            <a:r>
              <a:rPr lang="en-US" altLang="zh-CN" sz="1050" dirty="0">
                <a:latin typeface="微软雅黑" panose="020B0503020204020204" pitchFamily="34" charset="-122"/>
                <a:ea typeface="微软雅黑" panose="020B0503020204020204" pitchFamily="34" charset="-122"/>
                <a:sym typeface="+mn-ea"/>
              </a:rPr>
              <a:t>3. </a:t>
            </a:r>
            <a:r>
              <a:rPr lang="zh-CN" altLang="en-US" sz="1050" dirty="0">
                <a:latin typeface="微软雅黑" panose="020B0503020204020204" pitchFamily="34" charset="-122"/>
                <a:ea typeface="微软雅黑" panose="020B0503020204020204" pitchFamily="34" charset="-122"/>
                <a:sym typeface="+mn-ea"/>
              </a:rPr>
              <a:t>浅拷贝对不可变类型没有影响</a:t>
            </a:r>
            <a:endParaRPr lang="zh-CN" altLang="en-US" sz="1050" dirty="0">
              <a:latin typeface="微软雅黑" panose="020B0503020204020204" pitchFamily="34" charset="-122"/>
              <a:ea typeface="微软雅黑" panose="020B0503020204020204" pitchFamily="34" charset="-122"/>
            </a:endParaRPr>
          </a:p>
          <a:p>
            <a:pPr>
              <a:lnSpc>
                <a:spcPct val="130000"/>
              </a:lnSpc>
            </a:pP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zh-CN" altLang="en-US" sz="2400" b="1" dirty="0" smtClean="0">
                <a:solidFill>
                  <a:srgbClr val="595959"/>
                </a:solidFill>
                <a:latin typeface="微软雅黑" panose="020B0503020204020204" pitchFamily="34" charset="-122"/>
                <a:ea typeface="微软雅黑" panose="020B0503020204020204" pitchFamily="34" charset="-122"/>
                <a:sym typeface="+mn-ea"/>
              </a:rPr>
              <a:t>浅拷贝</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054100" y="1585595"/>
            <a:ext cx="2600325" cy="224917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不可变类型的浅拷贝示例代码:</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华文仿宋" panose="02010600040101010101" charset="-122"/>
                <a:ea typeface="华文仿宋" panose="02010600040101010101" charset="-122"/>
              </a:rPr>
              <a:t>a = (1, 2, ["hello", "world"])</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b = copy.copy(a3)</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 查看内存地址</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print(id(a3))</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print(id(b3))   </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宋体" panose="02010600040101010101" charset="-122"/>
                <a:ea typeface="华文宋体" panose="02010600040101010101" charset="-122"/>
              </a:rPr>
              <a:t>问题：</a:t>
            </a:r>
            <a:r>
              <a:rPr lang="en-US" altLang="zh-CN" sz="1200" dirty="0">
                <a:latin typeface="华文宋体" panose="02010600040101010101" charset="-122"/>
                <a:ea typeface="华文宋体" panose="02010600040101010101" charset="-122"/>
              </a:rPr>
              <a:t>a</a:t>
            </a:r>
            <a:r>
              <a:rPr lang="zh-CN" altLang="en-US" sz="1200" dirty="0">
                <a:latin typeface="华文宋体" panose="02010600040101010101" charset="-122"/>
                <a:ea typeface="华文宋体" panose="02010600040101010101" charset="-122"/>
              </a:rPr>
              <a:t>和</a:t>
            </a:r>
            <a:r>
              <a:rPr lang="en-US" altLang="zh-CN" sz="1200" dirty="0">
                <a:latin typeface="华文宋体" panose="02010600040101010101" charset="-122"/>
                <a:ea typeface="华文宋体" panose="02010600040101010101" charset="-122"/>
              </a:rPr>
              <a:t>b</a:t>
            </a:r>
            <a:r>
              <a:rPr lang="zh-CN" altLang="en-US" sz="1200" dirty="0">
                <a:latin typeface="华文宋体" panose="02010600040101010101" charset="-122"/>
                <a:ea typeface="华文宋体" panose="02010600040101010101" charset="-122"/>
              </a:rPr>
              <a:t>的地址相同吗？</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901440" y="1585595"/>
            <a:ext cx="4359275" cy="2968625"/>
          </a:xfrm>
          <a:prstGeom prst="rect">
            <a:avLst/>
          </a:prstGeom>
          <a:noFill/>
        </p:spPr>
        <p:txBody>
          <a:bodyPr wrap="square" anchor="t">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可变类型的浅拷贝示例代码:</a:t>
            </a:r>
            <a:endParaRPr lang="zh-CN" altLang="en-US" sz="105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华文仿宋" panose="02010600040101010101" charset="-122"/>
                <a:ea typeface="华文仿宋" panose="02010600040101010101" charset="-122"/>
                <a:sym typeface="+mn-ea"/>
              </a:rPr>
              <a:t>a = [1, 2, [4, 5]]</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b = copy.copy(a4) </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 查看内存地址</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print(id(a))</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print(id(b))</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问题</a:t>
            </a:r>
            <a:r>
              <a:rPr lang="en-US" altLang="zh-CN" sz="1200" dirty="0">
                <a:latin typeface="华文仿宋" panose="02010600040101010101" charset="-122"/>
                <a:ea typeface="华文仿宋" panose="02010600040101010101" charset="-122"/>
              </a:rPr>
              <a:t>1:</a:t>
            </a:r>
            <a:r>
              <a:rPr lang="zh-CN" altLang="en-US" sz="1200" dirty="0">
                <a:latin typeface="华文仿宋" panose="02010600040101010101" charset="-122"/>
                <a:ea typeface="华文仿宋" panose="02010600040101010101" charset="-122"/>
              </a:rPr>
              <a:t> </a:t>
            </a:r>
            <a:r>
              <a:rPr lang="en-US" altLang="zh-CN" sz="1200" dirty="0">
                <a:latin typeface="华文仿宋" panose="02010600040101010101" charset="-122"/>
                <a:ea typeface="华文仿宋" panose="02010600040101010101" charset="-122"/>
              </a:rPr>
              <a:t>a</a:t>
            </a:r>
            <a:r>
              <a:rPr lang="zh-CN" altLang="en-US" sz="1200" dirty="0">
                <a:latin typeface="华文仿宋" panose="02010600040101010101" charset="-122"/>
                <a:ea typeface="华文仿宋" panose="02010600040101010101" charset="-122"/>
              </a:rPr>
              <a:t>和</a:t>
            </a:r>
            <a:r>
              <a:rPr lang="en-US" altLang="zh-CN" sz="1200" dirty="0">
                <a:latin typeface="华文仿宋" panose="02010600040101010101" charset="-122"/>
                <a:ea typeface="华文仿宋" panose="02010600040101010101" charset="-122"/>
              </a:rPr>
              <a:t>b</a:t>
            </a:r>
            <a:r>
              <a:rPr lang="zh-CN" altLang="en-US" sz="1200" dirty="0">
                <a:latin typeface="华文仿宋" panose="02010600040101010101" charset="-122"/>
                <a:ea typeface="华文仿宋" panose="02010600040101010101" charset="-122"/>
              </a:rPr>
              <a:t>地址是否相同</a:t>
            </a:r>
            <a:endParaRPr lang="zh-CN" altLang="en-US" sz="1200" dirty="0">
              <a:latin typeface="华文仿宋" panose="02010600040101010101" charset="-122"/>
              <a:ea typeface="华文仿宋" panose="02010600040101010101" charset="-122"/>
            </a:endParaRPr>
          </a:p>
          <a:p>
            <a:pPr>
              <a:lnSpc>
                <a:spcPct val="130000"/>
              </a:lnSpc>
            </a:pP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 查看内存地址</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print(id(a[2]))</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sym typeface="+mn-ea"/>
              </a:rPr>
              <a:t>print(id(b[2]))</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rPr>
              <a:t>问题</a:t>
            </a:r>
            <a:r>
              <a:rPr lang="en-US" altLang="zh-CN" sz="1200" dirty="0">
                <a:latin typeface="华文仿宋" panose="02010600040101010101" charset="-122"/>
                <a:ea typeface="华文仿宋" panose="02010600040101010101" charset="-122"/>
              </a:rPr>
              <a:t>2: a[2]</a:t>
            </a:r>
            <a:r>
              <a:rPr lang="zh-CN" altLang="en-US" sz="1200" dirty="0">
                <a:latin typeface="华文仿宋" panose="02010600040101010101" charset="-122"/>
                <a:ea typeface="华文仿宋" panose="02010600040101010101" charset="-122"/>
              </a:rPr>
              <a:t>和</a:t>
            </a:r>
            <a:r>
              <a:rPr lang="en-US" altLang="zh-CN" sz="1200" dirty="0">
                <a:latin typeface="华文仿宋" panose="02010600040101010101" charset="-122"/>
                <a:ea typeface="华文仿宋" panose="02010600040101010101" charset="-122"/>
              </a:rPr>
              <a:t>a[2]</a:t>
            </a:r>
            <a:r>
              <a:rPr lang="zh-CN" altLang="en-US" sz="1200" dirty="0">
                <a:latin typeface="华文仿宋" panose="02010600040101010101" charset="-122"/>
                <a:ea typeface="华文仿宋" panose="02010600040101010101" charset="-122"/>
              </a:rPr>
              <a:t>地址是否相同</a:t>
            </a:r>
            <a:endParaRPr lang="zh-CN" altLang="en-US" sz="1200" dirty="0">
              <a:latin typeface="华文仿宋" panose="02010600040101010101" charset="-122"/>
              <a:ea typeface="华文仿宋"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1.</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zh-CN" sz="2400" b="1" dirty="0">
                <a:solidFill>
                  <a:srgbClr val="595959"/>
                </a:solidFill>
                <a:latin typeface="微软雅黑" panose="020B0503020204020204" pitchFamily="34" charset="-122"/>
                <a:ea typeface="微软雅黑" panose="020B0503020204020204" pitchFamily="34" charset="-122"/>
                <a:sym typeface="+mn-ea"/>
              </a:rPr>
              <a:t>浅拷贝</a:t>
            </a:r>
            <a:endParaRPr 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176974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不可变类型的浅拷贝示例代码问题解析：</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latin typeface="华文宋体" panose="02010600040101010101" charset="-122"/>
                <a:ea typeface="华文宋体" panose="02010600040101010101" charset="-122"/>
              </a:rPr>
              <a:t>    相同，不可变类型进行浅拷贝不会给拷贝的对象开辟新的内存空间，而只是拷贝了这个对象的引用。</a:t>
            </a:r>
            <a:endParaRPr lang="zh-CN" altLang="en-US" sz="1200" dirty="0">
              <a:latin typeface="华文宋体" panose="02010600040101010101" charset="-122"/>
              <a:ea typeface="华文宋体" panose="02010600040101010101" charset="-122"/>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可变类型的浅拷贝示例代码问题解析:</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华文宋体" panose="02010600040101010101" charset="-122"/>
                <a:ea typeface="华文宋体" panose="02010600040101010101" charset="-122"/>
              </a:rPr>
              <a:t>第一个不同，第二个相同。</a:t>
            </a:r>
            <a:endParaRPr lang="zh-CN" altLang="en-US" sz="1200" dirty="0">
              <a:solidFill>
                <a:schemeClr val="tx1"/>
              </a:solidFill>
              <a:latin typeface="华文宋体" panose="02010600040101010101" charset="-122"/>
              <a:ea typeface="华文宋体" panose="02010600040101010101" charset="-122"/>
            </a:endParaRPr>
          </a:p>
          <a:p>
            <a:pPr>
              <a:lnSpc>
                <a:spcPct val="130000"/>
              </a:lnSpc>
            </a:pPr>
            <a:r>
              <a:rPr lang="en-US" altLang="zh-CN" sz="1200" dirty="0">
                <a:solidFill>
                  <a:schemeClr val="tx1"/>
                </a:solidFill>
                <a:latin typeface="华文宋体" panose="02010600040101010101" charset="-122"/>
                <a:ea typeface="华文宋体" panose="02010600040101010101" charset="-122"/>
              </a:rPr>
              <a:t>    </a:t>
            </a:r>
            <a:r>
              <a:rPr lang="zh-CN" altLang="en-US" sz="1200" dirty="0">
                <a:solidFill>
                  <a:schemeClr val="tx1"/>
                </a:solidFill>
                <a:latin typeface="华文宋体" panose="02010600040101010101" charset="-122"/>
                <a:ea typeface="华文宋体" panose="02010600040101010101" charset="-122"/>
              </a:rPr>
              <a:t>原因，可变类型进行浅拷贝只对可变类型的第一层对象进行拷贝，对拷贝的对象会开辟新的内存空间进行存储，子对象不进行拷贝。</a:t>
            </a:r>
            <a:endParaRPr lang="zh-CN" altLang="en-US" sz="1200" dirty="0">
              <a:solidFill>
                <a:schemeClr val="tx1"/>
              </a:solidFill>
              <a:latin typeface="华文宋体" panose="02010600040101010101" charset="-122"/>
              <a:ea typeface="华文宋体" panose="0201060004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浅拷贝和深拷贝</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浅拷贝</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深拷贝</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5495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能够对变量进行深拷贝操作</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深</a:t>
            </a:r>
            <a:r>
              <a:rPr lang="zh-CN" sz="2400" b="1" dirty="0">
                <a:solidFill>
                  <a:srgbClr val="595959"/>
                </a:solidFill>
                <a:latin typeface="微软雅黑" panose="020B0503020204020204" pitchFamily="34" charset="-122"/>
                <a:ea typeface="微软雅黑" panose="020B0503020204020204" pitchFamily="34" charset="-122"/>
                <a:sym typeface="+mn-ea"/>
              </a:rPr>
              <a:t>拷贝</a:t>
            </a:r>
            <a:endParaRPr lang="zh-CN"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深拷贝</a:t>
            </a:r>
            <a:endPar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260725" cy="953135"/>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知道什么</a:t>
            </a:r>
            <a:r>
              <a:rPr lang="en-US" altLang="zh-CN" sz="1400" dirty="0">
                <a:latin typeface="微软雅黑" panose="020B0503020204020204" pitchFamily="34" charset="-122"/>
                <a:ea typeface="微软雅黑" panose="020B0503020204020204" pitchFamily="34" charset="-122"/>
              </a:rPr>
              <a:t>property</a:t>
            </a:r>
            <a:r>
              <a:rPr lang="zh-CN" altLang="en-US" sz="1400" dirty="0">
                <a:latin typeface="微软雅黑" panose="020B0503020204020204" pitchFamily="34" charset="-122"/>
                <a:ea typeface="微软雅黑" panose="020B0503020204020204" pitchFamily="34" charset="-122"/>
              </a:rPr>
              <a:t>属性</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能够定义装饰器方式的</a:t>
            </a:r>
            <a:r>
              <a:rPr lang="en-US" altLang="zh-CN" sz="1400" dirty="0">
                <a:latin typeface="微软雅黑" panose="020B0503020204020204" pitchFamily="34" charset="-122"/>
                <a:ea typeface="微软雅黑" panose="020B0503020204020204" pitchFamily="34" charset="-122"/>
              </a:rPr>
              <a:t>property</a:t>
            </a:r>
            <a:r>
              <a:rPr lang="zh-CN" altLang="en-US" sz="1400" dirty="0">
                <a:latin typeface="微软雅黑" panose="020B0503020204020204" pitchFamily="34" charset="-122"/>
                <a:ea typeface="微软雅黑" panose="020B0503020204020204" pitchFamily="34" charset="-122"/>
              </a:rPr>
              <a:t>属性</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 深</a:t>
            </a:r>
            <a:r>
              <a:rPr lang="zh-CN" sz="2400" b="1" dirty="0">
                <a:solidFill>
                  <a:srgbClr val="595959"/>
                </a:solidFill>
                <a:latin typeface="微软雅黑" panose="020B0503020204020204" pitchFamily="34" charset="-122"/>
                <a:ea typeface="微软雅黑" panose="020B0503020204020204" pitchFamily="34" charset="-122"/>
                <a:sym typeface="+mn-ea"/>
              </a:rPr>
              <a:t>拷贝</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23620" y="1506220"/>
            <a:ext cx="5083810" cy="1139825"/>
          </a:xfrm>
          <a:prstGeom prst="rect">
            <a:avLst/>
          </a:prstGeom>
          <a:noFill/>
        </p:spPr>
        <p:txBody>
          <a:bodyPr wrap="square" anchor="t">
            <a:spAutoFit/>
          </a:bodyPr>
          <a:p>
            <a:pPr>
              <a:lnSpc>
                <a:spcPct val="130000"/>
              </a:lnSpc>
            </a:pPr>
            <a:r>
              <a:rPr lang="en-US" altLang="zh-CN" sz="1050" dirty="0">
                <a:latin typeface="微软雅黑" panose="020B0503020204020204" pitchFamily="34" charset="-122"/>
                <a:ea typeface="微软雅黑" panose="020B0503020204020204" pitchFamily="34" charset="-122"/>
                <a:sym typeface="+mn-ea"/>
              </a:rPr>
              <a:t>1. </a:t>
            </a:r>
            <a:r>
              <a:rPr lang="zh-CN" altLang="en-US" sz="1050" dirty="0">
                <a:latin typeface="微软雅黑" panose="020B0503020204020204" pitchFamily="34" charset="-122"/>
                <a:ea typeface="微软雅黑" panose="020B0503020204020204" pitchFamily="34" charset="-122"/>
                <a:sym typeface="+mn-ea"/>
              </a:rPr>
              <a:t>深拷贝时候用</a:t>
            </a:r>
            <a:r>
              <a:rPr sz="1050" dirty="0">
                <a:latin typeface="微软雅黑" panose="020B0503020204020204" pitchFamily="34" charset="-122"/>
                <a:ea typeface="微软雅黑" panose="020B0503020204020204" pitchFamily="34" charset="-122"/>
                <a:sym typeface="+mn-ea"/>
              </a:rPr>
              <a:t>deepcopy函数 </a:t>
            </a:r>
            <a:endParaRPr sz="1050" dirty="0">
              <a:latin typeface="微软雅黑" panose="020B0503020204020204" pitchFamily="34" charset="-122"/>
              <a:ea typeface="微软雅黑" panose="020B0503020204020204" pitchFamily="34" charset="-122"/>
              <a:sym typeface="+mn-ea"/>
            </a:endParaRPr>
          </a:p>
          <a:p>
            <a:pPr>
              <a:lnSpc>
                <a:spcPct val="130000"/>
              </a:lnSpc>
            </a:pPr>
            <a:r>
              <a:rPr lang="en-US" sz="1050" dirty="0">
                <a:latin typeface="微软雅黑" panose="020B0503020204020204" pitchFamily="34" charset="-122"/>
                <a:ea typeface="微软雅黑" panose="020B0503020204020204" pitchFamily="34" charset="-122"/>
                <a:sym typeface="+mn-ea"/>
              </a:rPr>
              <a:t>2. </a:t>
            </a:r>
            <a:r>
              <a:rPr lang="zh-CN" altLang="en-US" sz="1050" dirty="0">
                <a:latin typeface="微软雅黑" panose="020B0503020204020204" pitchFamily="34" charset="-122"/>
                <a:ea typeface="微软雅黑" panose="020B0503020204020204" pitchFamily="34" charset="-122"/>
                <a:sym typeface="+mn-ea"/>
              </a:rPr>
              <a:t>对于</a:t>
            </a:r>
            <a:r>
              <a:rPr sz="1050" dirty="0">
                <a:latin typeface="微软雅黑" panose="020B0503020204020204" pitchFamily="34" charset="-122"/>
                <a:ea typeface="微软雅黑" panose="020B0503020204020204" pitchFamily="34" charset="-122"/>
                <a:sym typeface="+mn-ea"/>
              </a:rPr>
              <a:t>可变类型会对该对象到最后一个可变类型的每一层对象就行拷贝, 对每一层拷贝的对象都会开辟新的内存空间进行存储。</a:t>
            </a:r>
            <a:endParaRPr sz="1050" dirty="0">
              <a:latin typeface="微软雅黑" panose="020B0503020204020204" pitchFamily="34" charset="-122"/>
              <a:ea typeface="微软雅黑" panose="020B0503020204020204" pitchFamily="34" charset="-122"/>
              <a:sym typeface="+mn-ea"/>
            </a:endParaRPr>
          </a:p>
          <a:p>
            <a:pPr>
              <a:lnSpc>
                <a:spcPct val="130000"/>
              </a:lnSpc>
            </a:pPr>
            <a:r>
              <a:rPr lang="en-US" sz="1050" dirty="0">
                <a:latin typeface="微软雅黑" panose="020B0503020204020204" pitchFamily="34" charset="-122"/>
                <a:ea typeface="微软雅黑" panose="020B0503020204020204" pitchFamily="34" charset="-122"/>
                <a:sym typeface="+mn-ea"/>
              </a:rPr>
              <a:t>3. </a:t>
            </a:r>
            <a:r>
              <a:rPr lang="zh-CN" altLang="en-US" sz="1050" dirty="0">
                <a:latin typeface="微软雅黑" panose="020B0503020204020204" pitchFamily="34" charset="-122"/>
                <a:ea typeface="微软雅黑" panose="020B0503020204020204" pitchFamily="34" charset="-122"/>
                <a:sym typeface="+mn-ea"/>
              </a:rPr>
              <a:t>不可变类型没有作用</a:t>
            </a:r>
            <a:endParaRPr sz="1050" dirty="0">
              <a:latin typeface="微软雅黑" panose="020B0503020204020204" pitchFamily="34" charset="-122"/>
              <a:ea typeface="微软雅黑" panose="020B0503020204020204" pitchFamily="34" charset="-122"/>
              <a:sym typeface="+mn-ea"/>
            </a:endParaRPr>
          </a:p>
          <a:p>
            <a:pPr>
              <a:lnSpc>
                <a:spcPct val="130000"/>
              </a:lnSpc>
            </a:pP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2.</a:t>
            </a:r>
            <a:r>
              <a:rPr lang="zh-CN" altLang="en-US" sz="2400" b="1" dirty="0">
                <a:solidFill>
                  <a:srgbClr val="595959"/>
                </a:solidFill>
                <a:latin typeface="微软雅黑" panose="020B0503020204020204" pitchFamily="34" charset="-122"/>
                <a:ea typeface="微软雅黑" panose="020B0503020204020204" pitchFamily="34" charset="-122"/>
              </a:rPr>
              <a:t> 深</a:t>
            </a:r>
            <a:r>
              <a:rPr lang="zh-CN" altLang="en-US" sz="2400" b="1" dirty="0" smtClean="0">
                <a:solidFill>
                  <a:srgbClr val="595959"/>
                </a:solidFill>
                <a:latin typeface="微软雅黑" panose="020B0503020204020204" pitchFamily="34" charset="-122"/>
                <a:ea typeface="微软雅黑" panose="020B0503020204020204" pitchFamily="34" charset="-122"/>
                <a:sym typeface="+mn-ea"/>
              </a:rPr>
              <a:t>拷贝</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8040" y="90201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040765" y="1355725"/>
            <a:ext cx="2600325" cy="320865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不可变类型的深拷贝示例代码:</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华文仿宋" panose="02010600040101010101" charset="-122"/>
                <a:ea typeface="华文仿宋" panose="02010600040101010101" charset="-122"/>
              </a:rPr>
              <a:t>a = (1, ["李四"])</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b = copy.deepcopy(a)</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 查看内存地址</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print(id(a))</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print(id(b))</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问题</a:t>
            </a:r>
            <a:r>
              <a:rPr lang="en-US" altLang="zh-CN" sz="1200" dirty="0">
                <a:latin typeface="华文仿宋" panose="02010600040101010101" charset="-122"/>
                <a:ea typeface="华文仿宋" panose="02010600040101010101" charset="-122"/>
              </a:rPr>
              <a:t>1</a:t>
            </a:r>
            <a:r>
              <a:rPr lang="zh-CN" altLang="en-US" sz="1200" dirty="0">
                <a:latin typeface="华文仿宋" panose="02010600040101010101" charset="-122"/>
                <a:ea typeface="华文仿宋" panose="02010600040101010101" charset="-122"/>
              </a:rPr>
              <a:t>： </a:t>
            </a:r>
            <a:r>
              <a:rPr lang="en-US" altLang="zh-CN" sz="1200" dirty="0">
                <a:latin typeface="华文仿宋" panose="02010600040101010101" charset="-122"/>
                <a:ea typeface="华文仿宋" panose="02010600040101010101" charset="-122"/>
              </a:rPr>
              <a:t>a</a:t>
            </a:r>
            <a:r>
              <a:rPr lang="zh-CN" altLang="en-US" sz="1200" dirty="0">
                <a:latin typeface="华文仿宋" panose="02010600040101010101" charset="-122"/>
                <a:ea typeface="华文仿宋" panose="02010600040101010101" charset="-122"/>
              </a:rPr>
              <a:t>和</a:t>
            </a:r>
            <a:r>
              <a:rPr lang="en-US" altLang="zh-CN" sz="1200" dirty="0">
                <a:latin typeface="华文仿宋" panose="02010600040101010101" charset="-122"/>
                <a:ea typeface="华文仿宋" panose="02010600040101010101" charset="-122"/>
              </a:rPr>
              <a:t>b</a:t>
            </a:r>
            <a:r>
              <a:rPr lang="zh-CN" altLang="en-US" sz="1200" dirty="0">
                <a:latin typeface="华文仿宋" panose="02010600040101010101" charset="-122"/>
                <a:ea typeface="华文仿宋" panose="02010600040101010101" charset="-122"/>
              </a:rPr>
              <a:t>的地址是否相同</a:t>
            </a:r>
            <a:endParaRPr lang="zh-CN" altLang="en-US" sz="1200" dirty="0">
              <a:latin typeface="华文仿宋" panose="02010600040101010101" charset="-122"/>
              <a:ea typeface="华文仿宋" panose="02010600040101010101" charset="-122"/>
            </a:endParaRPr>
          </a:p>
          <a:p>
            <a:pPr>
              <a:lnSpc>
                <a:spcPct val="130000"/>
              </a:lnSpc>
            </a:pP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print(id(a[1]))</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仿宋" panose="02010600040101010101" charset="-122"/>
                <a:ea typeface="华文仿宋" panose="02010600040101010101" charset="-122"/>
              </a:rPr>
              <a:t>print(id(b[1])) </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latin typeface="华文宋体" panose="02010600040101010101" charset="-122"/>
                <a:ea typeface="华文宋体" panose="02010600040101010101" charset="-122"/>
              </a:rPr>
              <a:t>问题</a:t>
            </a:r>
            <a:r>
              <a:rPr lang="en-US" altLang="zh-CN" sz="1200" dirty="0">
                <a:latin typeface="华文宋体" panose="02010600040101010101" charset="-122"/>
                <a:ea typeface="华文宋体" panose="02010600040101010101" charset="-122"/>
              </a:rPr>
              <a:t>2</a:t>
            </a:r>
            <a:r>
              <a:rPr lang="zh-CN" altLang="en-US" sz="1200" dirty="0">
                <a:latin typeface="华文宋体" panose="02010600040101010101" charset="-122"/>
                <a:ea typeface="华文宋体" panose="02010600040101010101" charset="-122"/>
              </a:rPr>
              <a:t>：</a:t>
            </a:r>
            <a:r>
              <a:rPr lang="en-US" altLang="zh-CN" sz="1200" dirty="0">
                <a:latin typeface="华文宋体" panose="02010600040101010101" charset="-122"/>
                <a:ea typeface="华文宋体" panose="02010600040101010101" charset="-122"/>
              </a:rPr>
              <a:t>a[1]</a:t>
            </a:r>
            <a:r>
              <a:rPr lang="zh-CN" altLang="en-US" sz="1200" dirty="0">
                <a:latin typeface="华文宋体" panose="02010600040101010101" charset="-122"/>
                <a:ea typeface="华文宋体" panose="02010600040101010101" charset="-122"/>
              </a:rPr>
              <a:t>和</a:t>
            </a:r>
            <a:r>
              <a:rPr lang="en-US" altLang="zh-CN" sz="1200" dirty="0">
                <a:latin typeface="华文宋体" panose="02010600040101010101" charset="-122"/>
                <a:ea typeface="华文宋体" panose="02010600040101010101" charset="-122"/>
              </a:rPr>
              <a:t>b[1]</a:t>
            </a:r>
            <a:r>
              <a:rPr lang="zh-CN" altLang="en-US" sz="1200" dirty="0">
                <a:latin typeface="华文宋体" panose="02010600040101010101" charset="-122"/>
                <a:ea typeface="华文宋体" panose="02010600040101010101" charset="-122"/>
              </a:rPr>
              <a:t>的地址是否相同</a:t>
            </a: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888105" y="1355725"/>
            <a:ext cx="4359275" cy="2968625"/>
          </a:xfrm>
          <a:prstGeom prst="rect">
            <a:avLst/>
          </a:prstGeom>
          <a:noFill/>
        </p:spPr>
        <p:txBody>
          <a:bodyPr wrap="square" anchor="t">
            <a:spAutoFit/>
          </a:bodyPr>
          <a:p>
            <a:pPr>
              <a:lnSpc>
                <a:spcPct val="130000"/>
              </a:lnSpc>
            </a:pPr>
            <a:r>
              <a:rPr lang="zh-CN" altLang="en-US" sz="1200" dirty="0">
                <a:latin typeface="微软雅黑" panose="020B0503020204020204" pitchFamily="34" charset="-122"/>
                <a:ea typeface="微软雅黑" panose="020B0503020204020204" pitchFamily="34" charset="-122"/>
                <a:sym typeface="+mn-ea"/>
              </a:rPr>
              <a:t>可变类型的深拷贝示例代码:</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a = [1, 2, ["李四", "王五"]]</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b = copy.deepcopy(a)  </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 查看内存地址</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print(id(a))</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print(id(b))</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问题</a:t>
            </a:r>
            <a:r>
              <a:rPr lang="en-US" altLang="zh-CN" sz="1200" dirty="0">
                <a:latin typeface="华文仿宋" panose="02010600040101010101" charset="-122"/>
                <a:ea typeface="华文仿宋" panose="02010600040101010101" charset="-122"/>
                <a:sym typeface="+mn-ea"/>
              </a:rPr>
              <a:t>1</a:t>
            </a:r>
            <a:r>
              <a:rPr lang="zh-CN" altLang="en-US" sz="1200" dirty="0">
                <a:latin typeface="华文仿宋" panose="02010600040101010101" charset="-122"/>
                <a:ea typeface="华文仿宋" panose="02010600040101010101" charset="-122"/>
                <a:sym typeface="+mn-ea"/>
              </a:rPr>
              <a:t>：</a:t>
            </a:r>
            <a:r>
              <a:rPr lang="en-US" altLang="zh-CN" sz="1200" dirty="0">
                <a:latin typeface="华文仿宋" panose="02010600040101010101" charset="-122"/>
                <a:ea typeface="华文仿宋" panose="02010600040101010101" charset="-122"/>
                <a:sym typeface="+mn-ea"/>
              </a:rPr>
              <a:t>a</a:t>
            </a:r>
            <a:r>
              <a:rPr lang="zh-CN" altLang="en-US" sz="1200" dirty="0">
                <a:latin typeface="华文仿宋" panose="02010600040101010101" charset="-122"/>
                <a:ea typeface="华文仿宋" panose="02010600040101010101" charset="-122"/>
                <a:sym typeface="+mn-ea"/>
              </a:rPr>
              <a:t>和</a:t>
            </a:r>
            <a:r>
              <a:rPr lang="en-US" altLang="zh-CN" sz="1200" dirty="0">
                <a:latin typeface="华文仿宋" panose="02010600040101010101" charset="-122"/>
                <a:ea typeface="华文仿宋" panose="02010600040101010101" charset="-122"/>
                <a:sym typeface="+mn-ea"/>
              </a:rPr>
              <a:t>b</a:t>
            </a:r>
            <a:r>
              <a:rPr lang="zh-CN" altLang="en-US" sz="1200" dirty="0">
                <a:latin typeface="华文仿宋" panose="02010600040101010101" charset="-122"/>
                <a:ea typeface="华文仿宋" panose="02010600040101010101" charset="-122"/>
                <a:sym typeface="+mn-ea"/>
              </a:rPr>
              <a:t>的地址是否相同</a:t>
            </a:r>
            <a:endParaRPr lang="zh-CN" altLang="en-US" sz="1200" dirty="0">
              <a:latin typeface="华文仿宋" panose="02010600040101010101" charset="-122"/>
              <a:ea typeface="华文仿宋" panose="02010600040101010101" charset="-122"/>
              <a:sym typeface="+mn-ea"/>
            </a:endParaRPr>
          </a:p>
          <a:p>
            <a:pPr>
              <a:lnSpc>
                <a:spcPct val="130000"/>
              </a:lnSpc>
            </a:pP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 查看内存地址</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print(id(a[2]))</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sym typeface="+mn-ea"/>
              </a:rPr>
              <a:t>print(id(b[2]))</a:t>
            </a:r>
            <a:endParaRPr lang="zh-CN" altLang="en-US" sz="1200" dirty="0">
              <a:latin typeface="华文仿宋" panose="02010600040101010101" charset="-122"/>
              <a:ea typeface="华文仿宋" panose="02010600040101010101" charset="-122"/>
              <a:sym typeface="+mn-ea"/>
            </a:endParaRPr>
          </a:p>
          <a:p>
            <a:pPr>
              <a:lnSpc>
                <a:spcPct val="130000"/>
              </a:lnSpc>
            </a:pPr>
            <a:r>
              <a:rPr lang="zh-CN" altLang="en-US" sz="1200" dirty="0">
                <a:latin typeface="华文仿宋" panose="02010600040101010101" charset="-122"/>
                <a:ea typeface="华文仿宋" panose="02010600040101010101" charset="-122"/>
              </a:rPr>
              <a:t>问题</a:t>
            </a:r>
            <a:r>
              <a:rPr lang="en-US" altLang="zh-CN" sz="1200" dirty="0">
                <a:latin typeface="华文仿宋" panose="02010600040101010101" charset="-122"/>
                <a:ea typeface="华文仿宋" panose="02010600040101010101" charset="-122"/>
              </a:rPr>
              <a:t>2: a[2]</a:t>
            </a:r>
            <a:r>
              <a:rPr lang="zh-CN" altLang="en-US" sz="1200" dirty="0">
                <a:latin typeface="华文仿宋" panose="02010600040101010101" charset="-122"/>
                <a:ea typeface="华文仿宋" panose="02010600040101010101" charset="-122"/>
              </a:rPr>
              <a:t>和</a:t>
            </a:r>
            <a:r>
              <a:rPr lang="en-US" altLang="zh-CN" sz="1200" dirty="0">
                <a:latin typeface="华文仿宋" panose="02010600040101010101" charset="-122"/>
                <a:ea typeface="华文仿宋" panose="02010600040101010101" charset="-122"/>
              </a:rPr>
              <a:t>b[2]</a:t>
            </a:r>
            <a:r>
              <a:rPr lang="zh-CN" altLang="en-US" sz="1200" dirty="0">
                <a:latin typeface="华文仿宋" panose="02010600040101010101" charset="-122"/>
                <a:ea typeface="华文仿宋" panose="02010600040101010101" charset="-122"/>
              </a:rPr>
              <a:t>地址是否相同</a:t>
            </a:r>
            <a:endParaRPr lang="zh-CN" altLang="en-US" sz="1200" dirty="0">
              <a:latin typeface="华文仿宋" panose="02010600040101010101" charset="-122"/>
              <a:ea typeface="华文仿宋"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深</a:t>
            </a:r>
            <a:r>
              <a:rPr lang="zh-CN" sz="2400" b="1" dirty="0">
                <a:solidFill>
                  <a:srgbClr val="595959"/>
                </a:solidFill>
                <a:latin typeface="微软雅黑" panose="020B0503020204020204" pitchFamily="34" charset="-122"/>
                <a:ea typeface="微软雅黑" panose="020B0503020204020204" pitchFamily="34" charset="-122"/>
                <a:sym typeface="+mn-ea"/>
              </a:rPr>
              <a:t>拷贝</a:t>
            </a:r>
            <a:endParaRPr lang="zh-CN"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40634" y="1829311"/>
            <a:ext cx="6728356" cy="224917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不可变类型的深拷贝示例代码问题解析:</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latin typeface="华文宋体" panose="02010600040101010101" charset="-122"/>
                <a:ea typeface="华文宋体" panose="02010600040101010101" charset="-122"/>
              </a:rPr>
              <a:t>    不同，因为不可变类型进行深拷贝如果子对象没有可变类型则不会进行拷贝，而只是拷贝了这个对象的引用，否则会对该对象到最后一个可变类型的每一层对象就行拷贝, 对每一层拷贝的对象都会开辟新的内存空间进行存储</a:t>
            </a:r>
            <a:endParaRPr lang="zh-CN" altLang="en-US" sz="1200" dirty="0">
              <a:latin typeface="华文宋体" panose="02010600040101010101" charset="-122"/>
              <a:ea typeface="华文宋体" panose="02010600040101010101" charset="-122"/>
            </a:endParaRPr>
          </a:p>
          <a:p>
            <a:pPr>
              <a:lnSpc>
                <a:spcPct val="130000"/>
              </a:lnSpc>
            </a:pPr>
            <a:endParaRPr lang="zh-CN" altLang="en-US" sz="1200" dirty="0">
              <a:latin typeface="华文宋体" panose="02010600040101010101" charset="-122"/>
              <a:ea typeface="华文宋体" panose="02010600040101010101" charset="-122"/>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可变类型的深拷贝示例代码问题解析:</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华文宋体" panose="02010600040101010101" charset="-122"/>
                <a:ea typeface="华文宋体" panose="02010600040101010101" charset="-122"/>
              </a:rPr>
              <a:t>第一个不同，第二个也不同。</a:t>
            </a:r>
            <a:endParaRPr lang="zh-CN" altLang="en-US" sz="1200" dirty="0">
              <a:solidFill>
                <a:schemeClr val="tx1"/>
              </a:solidFill>
              <a:latin typeface="华文宋体" panose="02010600040101010101" charset="-122"/>
              <a:ea typeface="华文宋体" panose="02010600040101010101" charset="-122"/>
            </a:endParaRPr>
          </a:p>
          <a:p>
            <a:pPr>
              <a:lnSpc>
                <a:spcPct val="130000"/>
              </a:lnSpc>
            </a:pPr>
            <a:r>
              <a:rPr lang="en-US" altLang="zh-CN" sz="1200" dirty="0">
                <a:solidFill>
                  <a:schemeClr val="tx1"/>
                </a:solidFill>
                <a:latin typeface="华文宋体" panose="02010600040101010101" charset="-122"/>
                <a:ea typeface="华文宋体" panose="02010600040101010101" charset="-122"/>
              </a:rPr>
              <a:t>    </a:t>
            </a:r>
            <a:r>
              <a:rPr lang="zh-CN" altLang="en-US" sz="1200" dirty="0">
                <a:solidFill>
                  <a:schemeClr val="tx1"/>
                </a:solidFill>
                <a:latin typeface="华文宋体" panose="02010600040101010101" charset="-122"/>
                <a:ea typeface="华文宋体" panose="02010600040101010101" charset="-122"/>
              </a:rPr>
              <a:t>原因，可变类型进行深拷贝会对该对象到最后一个可变类型的每一层对象就行拷贝, 对每一层拷贝的对象都会开辟新的内存空间进行存储。</a:t>
            </a:r>
            <a:endParaRPr lang="zh-CN" altLang="en-US" sz="1200" dirty="0">
              <a:solidFill>
                <a:schemeClr val="tx1"/>
              </a:solidFill>
              <a:latin typeface="华文宋体" panose="02010600040101010101" charset="-122"/>
              <a:ea typeface="华文宋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正则表达式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正则表达式概述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re</a:t>
            </a:r>
            <a:r>
              <a:rPr lang="zh-CN" altLang="en-US" sz="1200" dirty="0">
                <a:solidFill>
                  <a:schemeClr val="tx1"/>
                </a:solidFill>
                <a:latin typeface="微软雅黑" panose="020B0503020204020204" pitchFamily="34" charset="-122"/>
                <a:ea typeface="微软雅黑" panose="020B0503020204020204" pitchFamily="34" charset="-122"/>
              </a:rPr>
              <a:t>模块介绍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匹配单个字符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匹配多个字符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匹配开头和结尾</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匹配分组</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549525" cy="521970"/>
          </a:xfrm>
          <a:prstGeom prst="rect">
            <a:avLst/>
          </a:prstGeom>
        </p:spPr>
        <p:txBody>
          <a:bodyPr wrap="none">
            <a:spAutoFit/>
          </a:bodyPr>
          <a:lstStyle/>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能够清楚正则表达式的作用</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1.</a:t>
            </a:r>
            <a:r>
              <a:rPr lang="zh-CN" altLang="en-US" sz="2400" b="1" dirty="0">
                <a:solidFill>
                  <a:srgbClr val="595959"/>
                </a:solidFill>
                <a:latin typeface="微软雅黑" panose="020B0503020204020204" pitchFamily="34" charset="-122"/>
                <a:ea typeface="微软雅黑" panose="020B0503020204020204" pitchFamily="34" charset="-122"/>
                <a:sym typeface="+mn-ea"/>
              </a:rPr>
              <a:t> 正则表达式概述</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正则表达式概述</a:t>
            </a:r>
            <a:endParaRPr 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 深</a:t>
            </a:r>
            <a:r>
              <a:rPr lang="zh-CN" sz="2400" b="1" dirty="0">
                <a:solidFill>
                  <a:srgbClr val="595959"/>
                </a:solidFill>
                <a:latin typeface="微软雅黑" panose="020B0503020204020204" pitchFamily="34" charset="-122"/>
                <a:ea typeface="微软雅黑" panose="020B0503020204020204" pitchFamily="34" charset="-122"/>
                <a:sym typeface="+mn-ea"/>
              </a:rPr>
              <a:t>拷贝</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75995" y="1858010"/>
            <a:ext cx="5083810" cy="510540"/>
          </a:xfrm>
          <a:prstGeom prst="rect">
            <a:avLst/>
          </a:prstGeom>
          <a:noFill/>
        </p:spPr>
        <p:txBody>
          <a:bodyPr wrap="square" anchor="t">
            <a:spAutoFit/>
          </a:bodyPr>
          <a:p>
            <a:pPr>
              <a:lnSpc>
                <a:spcPct val="130000"/>
              </a:lnSpc>
            </a:pPr>
            <a:r>
              <a:rPr lang="zh-CN" altLang="en-US" sz="1050" dirty="0">
                <a:solidFill>
                  <a:schemeClr val="tx1">
                    <a:lumMod val="65000"/>
                    <a:lumOff val="35000"/>
                  </a:schemeClr>
                </a:solidFill>
                <a:latin typeface="+mn-lt"/>
                <a:ea typeface="+mn-ea"/>
              </a:rPr>
              <a:t>正则表达式是匹配字符串的一种规则。凡是符合规则的字符串就是匹配到了，否则字符串不符合规则</a:t>
            </a:r>
            <a:endParaRPr lang="zh-CN" altLang="en-US" sz="1050" dirty="0">
              <a:solidFill>
                <a:schemeClr val="tx1">
                  <a:lumMod val="65000"/>
                  <a:lumOff val="35000"/>
                </a:schemeClr>
              </a:solidFill>
              <a:latin typeface="+mn-lt"/>
              <a:ea typeface="+mn-ea"/>
            </a:endParaRPr>
          </a:p>
        </p:txBody>
      </p:sp>
      <p:sp>
        <p:nvSpPr>
          <p:cNvPr id="4" name="文本框 3"/>
          <p:cNvSpPr txBox="1"/>
          <p:nvPr/>
        </p:nvSpPr>
        <p:spPr>
          <a:xfrm>
            <a:off x="886460" y="1484538"/>
            <a:ext cx="1431925" cy="521970"/>
          </a:xfrm>
          <a:prstGeom prst="rect">
            <a:avLst/>
          </a:prstGeom>
          <a:noFill/>
        </p:spPr>
        <p:txBody>
          <a:bodyPr wrap="squar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正则表达式描述</a:t>
            </a:r>
            <a:endParaRPr kumimoji="1" lang="zh-CN" altLang="en-US" sz="1400" b="1" dirty="0">
              <a:solidFill>
                <a:srgbClr val="FF0000"/>
              </a:solidFill>
              <a:latin typeface="微软雅黑" panose="020B0503020204020204" pitchFamily="34" charset="-122"/>
              <a:ea typeface="微软雅黑" panose="020B0503020204020204" pitchFamily="34" charset="-122"/>
            </a:endParaRPr>
          </a:p>
          <a:p>
            <a:pPr algn="l" fontAlgn="auto">
              <a:spcBef>
                <a:spcPts val="0"/>
              </a:spcBef>
              <a:spcAft>
                <a:spcPts val="0"/>
              </a:spcAft>
            </a:pP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86460" y="2536733"/>
            <a:ext cx="1431925" cy="306705"/>
          </a:xfrm>
          <a:prstGeom prst="rect">
            <a:avLst/>
          </a:prstGeom>
          <a:noFill/>
        </p:spPr>
        <p:txBody>
          <a:bodyPr wrap="squar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正则表达式作用</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975995" y="2896235"/>
            <a:ext cx="5083810" cy="300990"/>
          </a:xfrm>
          <a:prstGeom prst="rect">
            <a:avLst/>
          </a:prstGeom>
          <a:noFill/>
        </p:spPr>
        <p:txBody>
          <a:bodyPr wrap="square" anchor="t">
            <a:spAutoFit/>
          </a:bodyPr>
          <a:p>
            <a:pPr>
              <a:lnSpc>
                <a:spcPct val="130000"/>
              </a:lnSpc>
            </a:pPr>
            <a:r>
              <a:rPr lang="zh-CN" altLang="en-US" sz="1050" dirty="0">
                <a:solidFill>
                  <a:schemeClr val="tx1">
                    <a:lumMod val="65000"/>
                    <a:lumOff val="35000"/>
                  </a:schemeClr>
                </a:solidFill>
                <a:latin typeface="+mn-lt"/>
                <a:ea typeface="+mn-ea"/>
              </a:rPr>
              <a:t>可以用来匹配验证手机号、邮箱、身份证等等字符串</a:t>
            </a: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正则表达式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正则表达式概述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rgbClr val="FF0000"/>
                </a:solidFill>
                <a:latin typeface="微软雅黑" panose="020B0503020204020204" pitchFamily="34" charset="-122"/>
                <a:ea typeface="微软雅黑" panose="020B0503020204020204" pitchFamily="34" charset="-122"/>
              </a:rPr>
              <a:t>re</a:t>
            </a:r>
            <a:r>
              <a:rPr lang="zh-CN" altLang="en-US" sz="1200" dirty="0">
                <a:solidFill>
                  <a:srgbClr val="FF0000"/>
                </a:solidFill>
                <a:latin typeface="微软雅黑" panose="020B0503020204020204" pitchFamily="34" charset="-122"/>
                <a:ea typeface="微软雅黑" panose="020B0503020204020204" pitchFamily="34" charset="-122"/>
              </a:rPr>
              <a:t>模块介绍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匹配单个字符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匹配多个字符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匹配开头和结尾</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匹配分组</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485515" cy="953135"/>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知道</a:t>
            </a:r>
            <a:r>
              <a:rPr lang="en-US" altLang="zh-CN" sz="1400" dirty="0">
                <a:latin typeface="微软雅黑" panose="020B0503020204020204" pitchFamily="34" charset="-122"/>
                <a:ea typeface="微软雅黑" panose="020B0503020204020204" pitchFamily="34" charset="-122"/>
              </a:rPr>
              <a:t>python</a:t>
            </a:r>
            <a:r>
              <a:rPr lang="zh-CN" altLang="en-US" sz="1400" dirty="0">
                <a:latin typeface="微软雅黑" panose="020B0503020204020204" pitchFamily="34" charset="-122"/>
                <a:ea typeface="微软雅黑" panose="020B0503020204020204" pitchFamily="34" charset="-122"/>
              </a:rPr>
              <a:t>中使用正则需要导入的模块</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清楚</a:t>
            </a:r>
            <a:r>
              <a:rPr lang="en-US" altLang="zh-CN" sz="1400" dirty="0">
                <a:latin typeface="微软雅黑" panose="020B0503020204020204" pitchFamily="34" charset="-122"/>
                <a:ea typeface="微软雅黑" panose="020B0503020204020204" pitchFamily="34" charset="-122"/>
              </a:rPr>
              <a:t>re</a:t>
            </a:r>
            <a:r>
              <a:rPr lang="zh-CN" altLang="en-US" sz="1400" dirty="0">
                <a:latin typeface="微软雅黑" panose="020B0503020204020204" pitchFamily="34" charset="-122"/>
                <a:ea typeface="微软雅黑" panose="020B0503020204020204" pitchFamily="34" charset="-122"/>
              </a:rPr>
              <a:t>模块的使用流程</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2.</a:t>
            </a:r>
            <a:r>
              <a:rPr lang="zh-CN" altLang="en-US" sz="2400" b="1" dirty="0">
                <a:solidFill>
                  <a:srgbClr val="595959"/>
                </a:solidFill>
                <a:latin typeface="微软雅黑" panose="020B0503020204020204" pitchFamily="34" charset="-122"/>
                <a:ea typeface="微软雅黑" panose="020B0503020204020204" pitchFamily="34" charset="-122"/>
                <a:sym typeface="+mn-ea"/>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re</a:t>
            </a:r>
            <a:r>
              <a:rPr lang="zh-CN" altLang="en-US" sz="2400" b="1" dirty="0">
                <a:solidFill>
                  <a:srgbClr val="595959"/>
                </a:solidFill>
                <a:latin typeface="微软雅黑" panose="020B0503020204020204" pitchFamily="34" charset="-122"/>
                <a:ea typeface="微软雅黑" panose="020B0503020204020204" pitchFamily="34" charset="-122"/>
                <a:sym typeface="+mn-ea"/>
              </a:rPr>
              <a:t>模块介绍</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2.1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re</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模块介绍</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属性装饰器方式</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475740" y="1995805"/>
            <a:ext cx="6915785"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什么是</a:t>
            </a: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property</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属性</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en-US" altLang="zh-CN"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property</a:t>
            </a: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属性装饰器定义方式</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2.</a:t>
            </a:r>
            <a:r>
              <a:rPr lang="zh-CN" altLang="en-US" sz="2400" b="1" dirty="0" smtClean="0">
                <a:solidFill>
                  <a:srgbClr val="595959"/>
                </a:solidFill>
                <a:latin typeface="微软雅黑" panose="020B0503020204020204" pitchFamily="34" charset="-122"/>
                <a:ea typeface="微软雅黑" panose="020B0503020204020204" pitchFamily="34" charset="-122"/>
              </a:rPr>
              <a:t> </a:t>
            </a:r>
            <a:r>
              <a:rPr lang="en-US" altLang="zh-CN" sz="2400" b="1" dirty="0" smtClean="0">
                <a:solidFill>
                  <a:srgbClr val="595959"/>
                </a:solidFill>
                <a:latin typeface="微软雅黑" panose="020B0503020204020204" pitchFamily="34" charset="-122"/>
                <a:ea typeface="微软雅黑" panose="020B0503020204020204" pitchFamily="34" charset="-122"/>
              </a:rPr>
              <a:t>re</a:t>
            </a:r>
            <a:r>
              <a:rPr lang="zh-CN" altLang="en-US" sz="2400" b="1" dirty="0" smtClean="0">
                <a:solidFill>
                  <a:srgbClr val="595959"/>
                </a:solidFill>
                <a:latin typeface="微软雅黑" panose="020B0503020204020204" pitchFamily="34" charset="-122"/>
                <a:ea typeface="微软雅黑" panose="020B0503020204020204" pitchFamily="34" charset="-122"/>
              </a:rPr>
              <a:t>模块介绍</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2.2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75995" y="1858010"/>
            <a:ext cx="5083810" cy="720090"/>
          </a:xfrm>
          <a:prstGeom prst="rect">
            <a:avLst/>
          </a:prstGeom>
          <a:noFill/>
        </p:spPr>
        <p:txBody>
          <a:bodyPr wrap="square" anchor="t">
            <a:spAutoFit/>
          </a:bodyPr>
          <a:p>
            <a:pPr>
              <a:lnSpc>
                <a:spcPct val="130000"/>
              </a:lnSpc>
            </a:pPr>
            <a:r>
              <a:rPr lang="en-US" altLang="zh-CN" sz="1050" dirty="0">
                <a:solidFill>
                  <a:schemeClr val="tx1">
                    <a:lumMod val="65000"/>
                    <a:lumOff val="35000"/>
                  </a:schemeClr>
                </a:solidFill>
                <a:latin typeface="+mn-lt"/>
                <a:ea typeface="+mn-ea"/>
              </a:rPr>
              <a:t>1. </a:t>
            </a:r>
            <a:r>
              <a:rPr lang="zh-CN" altLang="en-US" sz="1050" dirty="0">
                <a:solidFill>
                  <a:schemeClr val="tx1">
                    <a:lumMod val="65000"/>
                    <a:lumOff val="35000"/>
                  </a:schemeClr>
                </a:solidFill>
                <a:latin typeface="+mn-lt"/>
                <a:ea typeface="+mn-ea"/>
              </a:rPr>
              <a:t>导入</a:t>
            </a:r>
            <a:r>
              <a:rPr lang="en-US" altLang="zh-CN" sz="1050" dirty="0">
                <a:solidFill>
                  <a:schemeClr val="tx1">
                    <a:lumMod val="65000"/>
                    <a:lumOff val="35000"/>
                  </a:schemeClr>
                </a:solidFill>
                <a:latin typeface="+mn-lt"/>
                <a:ea typeface="+mn-ea"/>
              </a:rPr>
              <a:t>re</a:t>
            </a:r>
            <a:r>
              <a:rPr lang="zh-CN" altLang="en-US" sz="1050" dirty="0">
                <a:solidFill>
                  <a:schemeClr val="tx1">
                    <a:lumMod val="65000"/>
                    <a:lumOff val="35000"/>
                  </a:schemeClr>
                </a:solidFill>
                <a:latin typeface="+mn-lt"/>
                <a:ea typeface="+mn-ea"/>
              </a:rPr>
              <a:t>模块   </a:t>
            </a:r>
            <a:r>
              <a:rPr lang="en-US" altLang="zh-CN" sz="1050" dirty="0">
                <a:solidFill>
                  <a:schemeClr val="tx1">
                    <a:lumMod val="65000"/>
                    <a:lumOff val="35000"/>
                  </a:schemeClr>
                </a:solidFill>
                <a:latin typeface="+mn-lt"/>
                <a:ea typeface="+mn-ea"/>
              </a:rPr>
              <a:t>import re</a:t>
            </a:r>
            <a:endParaRPr lang="en-US" altLang="zh-CN" sz="1050" dirty="0">
              <a:solidFill>
                <a:schemeClr val="tx1">
                  <a:lumMod val="65000"/>
                  <a:lumOff val="35000"/>
                </a:schemeClr>
              </a:solidFill>
              <a:latin typeface="+mn-lt"/>
              <a:ea typeface="+mn-ea"/>
            </a:endParaRPr>
          </a:p>
          <a:p>
            <a:pPr>
              <a:lnSpc>
                <a:spcPct val="130000"/>
              </a:lnSpc>
            </a:pPr>
            <a:r>
              <a:rPr lang="en-US" altLang="zh-CN" sz="1050" dirty="0">
                <a:solidFill>
                  <a:schemeClr val="tx1">
                    <a:lumMod val="65000"/>
                    <a:lumOff val="35000"/>
                  </a:schemeClr>
                </a:solidFill>
                <a:latin typeface="+mn-lt"/>
                <a:ea typeface="+mn-ea"/>
              </a:rPr>
              <a:t>2. match</a:t>
            </a:r>
            <a:r>
              <a:rPr lang="zh-CN" altLang="en-US" sz="1050" dirty="0">
                <a:solidFill>
                  <a:schemeClr val="tx1">
                    <a:lumMod val="65000"/>
                    <a:lumOff val="35000"/>
                  </a:schemeClr>
                </a:solidFill>
                <a:latin typeface="+mn-lt"/>
                <a:ea typeface="+mn-ea"/>
              </a:rPr>
              <a:t>匹配数据</a:t>
            </a:r>
            <a:endParaRPr lang="zh-CN" altLang="en-US" sz="1050" dirty="0">
              <a:solidFill>
                <a:schemeClr val="tx1">
                  <a:lumMod val="65000"/>
                  <a:lumOff val="35000"/>
                </a:schemeClr>
              </a:solidFill>
              <a:latin typeface="+mn-lt"/>
              <a:ea typeface="+mn-ea"/>
            </a:endParaRPr>
          </a:p>
          <a:p>
            <a:pPr>
              <a:lnSpc>
                <a:spcPct val="130000"/>
              </a:lnSpc>
            </a:pPr>
            <a:r>
              <a:rPr lang="en-US" altLang="zh-CN" sz="1050" dirty="0">
                <a:solidFill>
                  <a:schemeClr val="tx1">
                    <a:lumMod val="65000"/>
                    <a:lumOff val="35000"/>
                  </a:schemeClr>
                </a:solidFill>
                <a:latin typeface="+mn-lt"/>
                <a:ea typeface="+mn-ea"/>
              </a:rPr>
              <a:t>3. group</a:t>
            </a:r>
            <a:r>
              <a:rPr lang="zh-CN" altLang="en-US" sz="1050" dirty="0">
                <a:solidFill>
                  <a:schemeClr val="tx1">
                    <a:lumMod val="65000"/>
                    <a:lumOff val="35000"/>
                  </a:schemeClr>
                </a:solidFill>
                <a:latin typeface="+mn-lt"/>
                <a:ea typeface="+mn-ea"/>
              </a:rPr>
              <a:t>提取数据</a:t>
            </a:r>
            <a:endParaRPr lang="zh-CN" altLang="en-US" sz="1050" dirty="0">
              <a:solidFill>
                <a:schemeClr val="tx1">
                  <a:lumMod val="65000"/>
                  <a:lumOff val="35000"/>
                </a:schemeClr>
              </a:solidFill>
              <a:latin typeface="+mn-lt"/>
              <a:ea typeface="+mn-ea"/>
            </a:endParaRPr>
          </a:p>
        </p:txBody>
      </p:sp>
      <p:sp>
        <p:nvSpPr>
          <p:cNvPr id="4" name="文本框 3"/>
          <p:cNvSpPr txBox="1"/>
          <p:nvPr/>
        </p:nvSpPr>
        <p:spPr>
          <a:xfrm>
            <a:off x="886460" y="1484630"/>
            <a:ext cx="2289175" cy="306705"/>
          </a:xfrm>
          <a:prstGeom prst="rect">
            <a:avLst/>
          </a:prstGeom>
          <a:noFill/>
        </p:spPr>
        <p:txBody>
          <a:bodyPr wrap="square" rtlCol="0">
            <a:spAutoFit/>
          </a:bodyPr>
          <a:p>
            <a:pPr algn="l"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re</a:t>
            </a:r>
            <a:r>
              <a:rPr kumimoji="1" lang="zh-CN" altLang="en-US" sz="1400" b="1" dirty="0">
                <a:solidFill>
                  <a:srgbClr val="FF0000"/>
                </a:solidFill>
                <a:latin typeface="微软雅黑" panose="020B0503020204020204" pitchFamily="34" charset="-122"/>
                <a:ea typeface="微软雅黑" panose="020B0503020204020204" pitchFamily="34" charset="-122"/>
              </a:rPr>
              <a:t>模块的使用流程</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正则表达式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正则表达式概述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re</a:t>
            </a:r>
            <a:r>
              <a:rPr lang="zh-CN" altLang="en-US" sz="1200" dirty="0">
                <a:solidFill>
                  <a:schemeClr val="tx1"/>
                </a:solidFill>
                <a:latin typeface="微软雅黑" panose="020B0503020204020204" pitchFamily="34" charset="-122"/>
                <a:ea typeface="微软雅黑" panose="020B0503020204020204" pitchFamily="34" charset="-122"/>
              </a:rPr>
              <a:t>模块介绍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匹配单个字符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匹配多个字符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匹配开头和结尾</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匹配分组</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905125" cy="953135"/>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能够使用</a:t>
            </a:r>
            <a:r>
              <a:rPr lang="en-US" altLang="zh-CN" sz="1400" dirty="0">
                <a:latin typeface="微软雅黑" panose="020B0503020204020204" pitchFamily="34" charset="-122"/>
                <a:ea typeface="微软雅黑" panose="020B0503020204020204" pitchFamily="34" charset="-122"/>
              </a:rPr>
              <a:t>re</a:t>
            </a:r>
            <a:r>
              <a:rPr lang="zh-CN" altLang="en-US" sz="1400" dirty="0">
                <a:latin typeface="微软雅黑" panose="020B0503020204020204" pitchFamily="34" charset="-122"/>
                <a:ea typeface="微软雅黑" panose="020B0503020204020204" pitchFamily="34" charset="-122"/>
              </a:rPr>
              <a:t>模块匹配单个字符</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清楚匹配单个字符的元字符含义</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3.</a:t>
            </a:r>
            <a:r>
              <a:rPr lang="zh-CN" altLang="en-US" sz="2400" b="1" dirty="0">
                <a:solidFill>
                  <a:srgbClr val="595959"/>
                </a:solidFill>
                <a:latin typeface="微软雅黑" panose="020B0503020204020204" pitchFamily="34" charset="-122"/>
                <a:ea typeface="微软雅黑" panose="020B0503020204020204" pitchFamily="34" charset="-122"/>
                <a:sym typeface="+mn-ea"/>
              </a:rPr>
              <a:t> 匹配单个字符</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匹配单个字符</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3.</a:t>
            </a:r>
            <a:r>
              <a:rPr lang="zh-CN" altLang="en-US" sz="2400" b="1" dirty="0" smtClean="0">
                <a:solidFill>
                  <a:srgbClr val="595959"/>
                </a:solidFill>
                <a:latin typeface="微软雅黑" panose="020B0503020204020204" pitchFamily="34" charset="-122"/>
                <a:ea typeface="微软雅黑" panose="020B0503020204020204" pitchFamily="34" charset="-122"/>
              </a:rPr>
              <a:t> 匹配单个字符</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3.2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86460" y="1484630"/>
            <a:ext cx="2289175" cy="306705"/>
          </a:xfrm>
          <a:prstGeom prst="rect">
            <a:avLst/>
          </a:prstGeom>
          <a:noFill/>
        </p:spPr>
        <p:txBody>
          <a:bodyPr wrap="squar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常见元字符介绍</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85520" y="1948815"/>
            <a:ext cx="4275455" cy="1706880"/>
          </a:xfrm>
          <a:prstGeom prst="rect">
            <a:avLst/>
          </a:prstGeom>
          <a:noFill/>
        </p:spPr>
        <p:txBody>
          <a:bodyPr wrap="square" anchor="t">
            <a:spAutoFit/>
          </a:bodyPr>
          <a:p>
            <a:pPr fontAlgn="auto">
              <a:spcBef>
                <a:spcPts val="0"/>
              </a:spcBef>
              <a:spcAft>
                <a:spcPts val="0"/>
              </a:spcAft>
            </a:pP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代码	功能</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匹配任意1个字符（除了\n）</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	匹配[ ]中列举的字符</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\d	匹配数字，即0-9</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\D	匹配非数字，即不是数字</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\s	匹配空白，即 空格，tab键</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\S	匹配非空白</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\w	匹配非特殊字符，即a-z、A-Z、0-9、_、汉字</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\W	匹配特殊字符，即非字母、非数字、非汉字</a:t>
            </a: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3. </a:t>
            </a:r>
            <a:r>
              <a:rPr lang="zh-CN" altLang="en-US" sz="2400" b="1" dirty="0">
                <a:solidFill>
                  <a:srgbClr val="595959"/>
                </a:solidFill>
                <a:latin typeface="微软雅黑" panose="020B0503020204020204" pitchFamily="34" charset="-122"/>
                <a:ea typeface="微软雅黑" panose="020B0503020204020204" pitchFamily="34" charset="-122"/>
              </a:rPr>
              <a:t>匹配单个字符</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8040" y="90201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040765" y="1355725"/>
            <a:ext cx="2600325" cy="2009775"/>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问题</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华文仿宋" panose="02010600040101010101" charset="-122"/>
                <a:ea typeface="华文仿宋" panose="02010600040101010101" charset="-122"/>
              </a:rPr>
              <a:t>匹配</a:t>
            </a:r>
            <a:r>
              <a:rPr lang="en-US" altLang="zh-CN" sz="1200" dirty="0">
                <a:latin typeface="华文仿宋" panose="02010600040101010101" charset="-122"/>
                <a:ea typeface="华文仿宋" panose="02010600040101010101" charset="-122"/>
              </a:rPr>
              <a:t>“</a:t>
            </a:r>
            <a:r>
              <a:rPr lang="zh-CN" altLang="en-US" sz="1200" dirty="0">
                <a:latin typeface="华文仿宋" panose="02010600040101010101" charset="-122"/>
                <a:ea typeface="华文仿宋" panose="02010600040101010101" charset="-122"/>
              </a:rPr>
              <a:t>权利的游戏</a:t>
            </a:r>
            <a:r>
              <a:rPr lang="en-US" altLang="zh-CN" sz="1200" dirty="0">
                <a:latin typeface="华文仿宋" panose="02010600040101010101" charset="-122"/>
                <a:ea typeface="华文仿宋" panose="02010600040101010101" charset="-122"/>
              </a:rPr>
              <a:t>1-7</a:t>
            </a:r>
            <a:r>
              <a:rPr lang="zh-CN" altLang="en-US" sz="1200" dirty="0">
                <a:latin typeface="华文仿宋" panose="02010600040101010101" charset="-122"/>
                <a:ea typeface="华文仿宋" panose="02010600040101010101" charset="-122"/>
              </a:rPr>
              <a:t>季</a:t>
            </a:r>
            <a:r>
              <a:rPr lang="en-US" altLang="zh-CN" sz="1200" dirty="0">
                <a:latin typeface="华文仿宋" panose="02010600040101010101" charset="-122"/>
                <a:ea typeface="华文仿宋" panose="02010600040101010101" charset="-122"/>
              </a:rPr>
              <a:t>”</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rPr>
              <a:t>比如：</a:t>
            </a: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sym typeface="+mn-ea"/>
              </a:rPr>
              <a:t>权利的游戏第</a:t>
            </a:r>
            <a:r>
              <a:rPr lang="en-US" altLang="zh-CN" sz="1200" dirty="0">
                <a:solidFill>
                  <a:srgbClr val="858585"/>
                </a:solidFill>
                <a:latin typeface="微软雅黑" panose="020B0503020204020204" pitchFamily="34" charset="-122"/>
                <a:ea typeface="微软雅黑" panose="020B0503020204020204" pitchFamily="34" charset="-122"/>
                <a:sym typeface="+mn-ea"/>
              </a:rPr>
              <a:t>1</a:t>
            </a:r>
            <a:r>
              <a:rPr lang="zh-CN" altLang="en-US" sz="1200" dirty="0">
                <a:solidFill>
                  <a:srgbClr val="858585"/>
                </a:solidFill>
                <a:latin typeface="微软雅黑" panose="020B0503020204020204" pitchFamily="34" charset="-122"/>
                <a:ea typeface="微软雅黑" panose="020B0503020204020204" pitchFamily="34" charset="-122"/>
                <a:sym typeface="+mn-ea"/>
              </a:rPr>
              <a:t>季</a:t>
            </a: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sym typeface="+mn-ea"/>
              </a:rPr>
              <a:t>权利的游戏第</a:t>
            </a:r>
            <a:r>
              <a:rPr lang="en-US" altLang="zh-CN" sz="1200" dirty="0">
                <a:solidFill>
                  <a:srgbClr val="858585"/>
                </a:solidFill>
                <a:latin typeface="微软雅黑" panose="020B0503020204020204" pitchFamily="34" charset="-122"/>
                <a:ea typeface="微软雅黑" panose="020B0503020204020204" pitchFamily="34" charset="-122"/>
                <a:sym typeface="+mn-ea"/>
              </a:rPr>
              <a:t>2</a:t>
            </a:r>
            <a:r>
              <a:rPr lang="zh-CN" altLang="en-US" sz="1200" dirty="0">
                <a:solidFill>
                  <a:srgbClr val="858585"/>
                </a:solidFill>
                <a:latin typeface="微软雅黑" panose="020B0503020204020204" pitchFamily="34" charset="-122"/>
                <a:ea typeface="微软雅黑" panose="020B0503020204020204" pitchFamily="34" charset="-122"/>
                <a:sym typeface="+mn-ea"/>
              </a:rPr>
              <a:t>季</a:t>
            </a:r>
            <a:endParaRPr lang="zh-CN" altLang="en-US" sz="1200" dirty="0">
              <a:solidFill>
                <a:srgbClr val="858585"/>
              </a:solidFill>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sym typeface="+mn-ea"/>
              </a:rPr>
              <a:t>权利的游戏第</a:t>
            </a:r>
            <a:r>
              <a:rPr lang="en-US" altLang="zh-CN" sz="1200" dirty="0">
                <a:solidFill>
                  <a:srgbClr val="858585"/>
                </a:solidFill>
                <a:latin typeface="微软雅黑" panose="020B0503020204020204" pitchFamily="34" charset="-122"/>
                <a:ea typeface="微软雅黑" panose="020B0503020204020204" pitchFamily="34" charset="-122"/>
                <a:sym typeface="+mn-ea"/>
              </a:rPr>
              <a:t>3</a:t>
            </a:r>
            <a:r>
              <a:rPr lang="zh-CN" altLang="en-US" sz="1200" dirty="0">
                <a:solidFill>
                  <a:srgbClr val="858585"/>
                </a:solidFill>
                <a:latin typeface="微软雅黑" panose="020B0503020204020204" pitchFamily="34" charset="-122"/>
                <a:ea typeface="微软雅黑" panose="020B0503020204020204" pitchFamily="34" charset="-122"/>
                <a:sym typeface="+mn-ea"/>
              </a:rPr>
              <a:t>季</a:t>
            </a: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endParaRPr lang="en-US" altLang="zh-CN" sz="1200" dirty="0">
              <a:solidFill>
                <a:srgbClr val="858585"/>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3.</a:t>
            </a:r>
            <a:r>
              <a:rPr lang="zh-CN" altLang="en-US" sz="2400" b="1" dirty="0">
                <a:solidFill>
                  <a:srgbClr val="595959"/>
                </a:solidFill>
                <a:latin typeface="微软雅黑" panose="020B0503020204020204" pitchFamily="34" charset="-122"/>
                <a:ea typeface="微软雅黑" panose="020B0503020204020204" pitchFamily="34" charset="-122"/>
                <a:sym typeface="+mn-ea"/>
              </a:rPr>
              <a:t> 匹配单个字符</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3.4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40634" y="1829311"/>
            <a:ext cx="6728356" cy="81026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问题</a:t>
            </a:r>
            <a:r>
              <a:rPr lang="en-US" altLang="zh-CN" sz="1200" dirty="0">
                <a:latin typeface="微软雅黑" panose="020B0503020204020204" pitchFamily="34" charset="-122"/>
                <a:ea typeface="微软雅黑" panose="020B0503020204020204" pitchFamily="34" charset="-122"/>
                <a:sym typeface="+mn-ea"/>
              </a:rPr>
              <a:t>1</a:t>
            </a:r>
            <a:r>
              <a:rPr lang="zh-CN" altLang="en-US" sz="1200" dirty="0">
                <a:latin typeface="微软雅黑" panose="020B0503020204020204" pitchFamily="34" charset="-122"/>
                <a:ea typeface="微软雅黑" panose="020B0503020204020204" pitchFamily="34" charset="-122"/>
                <a:sym typeface="+mn-ea"/>
              </a:rPr>
              <a:t>：</a:t>
            </a:r>
            <a:r>
              <a:rPr lang="zh-CN" altLang="en-US" sz="1200" dirty="0">
                <a:latin typeface="华文宋体" panose="02010600040101010101" charset="-122"/>
                <a:ea typeface="华文宋体" panose="02010600040101010101" charset="-122"/>
              </a:rPr>
              <a:t>  </a:t>
            </a:r>
            <a:r>
              <a:rPr lang="zh-CN" altLang="en-US" sz="1200" dirty="0">
                <a:latin typeface="华文仿宋" panose="02010600040101010101" charset="-122"/>
                <a:ea typeface="华文仿宋" panose="02010600040101010101" charset="-122"/>
                <a:sym typeface="+mn-ea"/>
              </a:rPr>
              <a:t>匹配</a:t>
            </a:r>
            <a:r>
              <a:rPr lang="en-US" altLang="zh-CN" sz="1200" dirty="0">
                <a:latin typeface="华文仿宋" panose="02010600040101010101" charset="-122"/>
                <a:ea typeface="华文仿宋" panose="02010600040101010101" charset="-122"/>
                <a:sym typeface="+mn-ea"/>
              </a:rPr>
              <a:t>“</a:t>
            </a:r>
            <a:r>
              <a:rPr lang="zh-CN" altLang="en-US" sz="1200" dirty="0">
                <a:latin typeface="华文仿宋" panose="02010600040101010101" charset="-122"/>
                <a:ea typeface="华文仿宋" panose="02010600040101010101" charset="-122"/>
                <a:sym typeface="+mn-ea"/>
              </a:rPr>
              <a:t>权利的游戏</a:t>
            </a:r>
            <a:r>
              <a:rPr lang="en-US" altLang="zh-CN" sz="1200" dirty="0">
                <a:latin typeface="华文仿宋" panose="02010600040101010101" charset="-122"/>
                <a:ea typeface="华文仿宋" panose="02010600040101010101" charset="-122"/>
                <a:sym typeface="+mn-ea"/>
              </a:rPr>
              <a:t>1-7</a:t>
            </a:r>
            <a:r>
              <a:rPr lang="zh-CN" altLang="en-US" sz="1200" dirty="0">
                <a:latin typeface="华文仿宋" panose="02010600040101010101" charset="-122"/>
                <a:ea typeface="华文仿宋" panose="02010600040101010101" charset="-122"/>
                <a:sym typeface="+mn-ea"/>
              </a:rPr>
              <a:t>季</a:t>
            </a:r>
            <a:r>
              <a:rPr lang="en-US" altLang="zh-CN" sz="1200" dirty="0">
                <a:latin typeface="华文仿宋" panose="02010600040101010101" charset="-122"/>
                <a:ea typeface="华文仿宋" panose="02010600040101010101"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rPr>
              <a:t>  </a:t>
            </a:r>
            <a:endParaRPr lang="zh-CN" altLang="en-US" sz="1200"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chemeClr val="tx1"/>
              </a:solidFill>
              <a:latin typeface="华文宋体" panose="02010600040101010101" charset="-122"/>
              <a:ea typeface="华文宋体" panose="02010600040101010101" charset="-122"/>
            </a:endParaRPr>
          </a:p>
          <a:p>
            <a:pPr>
              <a:lnSpc>
                <a:spcPct val="130000"/>
              </a:lnSpc>
            </a:pPr>
            <a:r>
              <a:rPr lang="en-US" altLang="zh-CN" sz="1200" dirty="0">
                <a:solidFill>
                  <a:schemeClr val="tx1"/>
                </a:solidFill>
                <a:latin typeface="华文宋体" panose="02010600040101010101" charset="-122"/>
                <a:ea typeface="华文宋体" panose="02010600040101010101" charset="-122"/>
              </a:rPr>
              <a:t>re.match(“</a:t>
            </a:r>
            <a:r>
              <a:rPr lang="zh-CN" altLang="en-US" sz="1200" dirty="0">
                <a:solidFill>
                  <a:schemeClr val="tx1"/>
                </a:solidFill>
                <a:latin typeface="华文宋体" panose="02010600040101010101" charset="-122"/>
                <a:ea typeface="华文宋体" panose="02010600040101010101" charset="-122"/>
              </a:rPr>
              <a:t>权利的游戏第</a:t>
            </a:r>
            <a:r>
              <a:rPr lang="en-US" altLang="zh-CN" sz="1200" dirty="0">
                <a:solidFill>
                  <a:schemeClr val="tx1"/>
                </a:solidFill>
                <a:latin typeface="华文宋体" panose="02010600040101010101" charset="-122"/>
                <a:ea typeface="华文宋体" panose="02010600040101010101" charset="-122"/>
              </a:rPr>
              <a:t>[1-7]</a:t>
            </a:r>
            <a:r>
              <a:rPr lang="zh-CN" altLang="en-US" sz="1200" dirty="0">
                <a:solidFill>
                  <a:schemeClr val="tx1"/>
                </a:solidFill>
                <a:latin typeface="华文宋体" panose="02010600040101010101" charset="-122"/>
                <a:ea typeface="华文宋体" panose="02010600040101010101" charset="-122"/>
              </a:rPr>
              <a:t>季</a:t>
            </a:r>
            <a:r>
              <a:rPr lang="en-US" altLang="zh-CN" sz="1200" dirty="0">
                <a:solidFill>
                  <a:schemeClr val="tx1"/>
                </a:solidFill>
                <a:latin typeface="华文宋体" panose="02010600040101010101" charset="-122"/>
                <a:ea typeface="华文宋体" panose="02010600040101010101" charset="-122"/>
              </a:rPr>
              <a:t>”, “</a:t>
            </a:r>
            <a:r>
              <a:rPr lang="zh-CN" altLang="en-US" sz="1200" dirty="0">
                <a:solidFill>
                  <a:schemeClr val="tx1"/>
                </a:solidFill>
                <a:latin typeface="华文宋体" panose="02010600040101010101" charset="-122"/>
                <a:ea typeface="华文宋体" panose="02010600040101010101" charset="-122"/>
              </a:rPr>
              <a:t>权利的游戏第</a:t>
            </a:r>
            <a:r>
              <a:rPr lang="en-US" altLang="zh-CN" sz="1200" dirty="0">
                <a:solidFill>
                  <a:schemeClr val="tx1"/>
                </a:solidFill>
                <a:latin typeface="华文宋体" panose="02010600040101010101" charset="-122"/>
                <a:ea typeface="华文宋体" panose="02010600040101010101" charset="-122"/>
              </a:rPr>
              <a:t>5</a:t>
            </a:r>
            <a:r>
              <a:rPr lang="zh-CN" altLang="en-US" sz="1200" dirty="0">
                <a:solidFill>
                  <a:schemeClr val="tx1"/>
                </a:solidFill>
                <a:latin typeface="华文宋体" panose="02010600040101010101" charset="-122"/>
                <a:ea typeface="华文宋体" panose="02010600040101010101" charset="-122"/>
              </a:rPr>
              <a:t>季节</a:t>
            </a:r>
            <a:r>
              <a:rPr lang="en-US" altLang="zh-CN" sz="1200" dirty="0">
                <a:solidFill>
                  <a:schemeClr val="tx1"/>
                </a:solidFill>
                <a:latin typeface="华文宋体" panose="02010600040101010101" charset="-122"/>
                <a:ea typeface="华文宋体" panose="02010600040101010101" charset="-122"/>
              </a:rPr>
              <a:t>”)</a:t>
            </a:r>
            <a:endParaRPr lang="en-US" altLang="zh-CN" sz="1200" dirty="0">
              <a:solidFill>
                <a:schemeClr val="tx1"/>
              </a:solidFill>
              <a:latin typeface="华文宋体" panose="02010600040101010101" charset="-122"/>
              <a:ea typeface="华文宋体" panose="0201060004010101010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正则表达式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正则表达式概述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re</a:t>
            </a:r>
            <a:r>
              <a:rPr lang="zh-CN" altLang="en-US" sz="1200" dirty="0">
                <a:solidFill>
                  <a:schemeClr val="tx1"/>
                </a:solidFill>
                <a:latin typeface="微软雅黑" panose="020B0503020204020204" pitchFamily="34" charset="-122"/>
                <a:ea typeface="微软雅黑" panose="020B0503020204020204" pitchFamily="34" charset="-122"/>
              </a:rPr>
              <a:t>模块介绍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匹配单个字符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匹配多个字符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匹配开头和结尾</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匹配分组</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2727325" cy="953135"/>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能够使用</a:t>
            </a:r>
            <a:r>
              <a:rPr lang="en-US" altLang="zh-CN" sz="1400" dirty="0">
                <a:latin typeface="微软雅黑" panose="020B0503020204020204" pitchFamily="34" charset="-122"/>
                <a:ea typeface="微软雅黑" panose="020B0503020204020204" pitchFamily="34" charset="-122"/>
              </a:rPr>
              <a:t>re</a:t>
            </a:r>
            <a:r>
              <a:rPr lang="zh-CN" altLang="en-US" sz="1400" dirty="0">
                <a:latin typeface="微软雅黑" panose="020B0503020204020204" pitchFamily="34" charset="-122"/>
                <a:ea typeface="微软雅黑" panose="020B0503020204020204" pitchFamily="34" charset="-122"/>
              </a:rPr>
              <a:t>模块匹配多个字符</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清楚匹配次数的元字符的含义</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4.</a:t>
            </a:r>
            <a:r>
              <a:rPr lang="zh-CN" altLang="en-US" sz="2400" b="1" dirty="0">
                <a:solidFill>
                  <a:srgbClr val="595959"/>
                </a:solidFill>
                <a:latin typeface="微软雅黑" panose="020B0503020204020204" pitchFamily="34" charset="-122"/>
                <a:ea typeface="微软雅黑" panose="020B0503020204020204" pitchFamily="34" charset="-122"/>
                <a:sym typeface="+mn-ea"/>
              </a:rPr>
              <a:t> 匹配多个字符</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4.1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匹配多个字符</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属性装饰器方式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7725" y="79025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1.2 </a:t>
            </a:r>
            <a:r>
              <a:rPr lang="zh-CN" altLang="en-US" b="1" dirty="0">
                <a:solidFill>
                  <a:srgbClr val="404040"/>
                </a:solidFill>
                <a:latin typeface="微软雅黑" panose="020B0503020204020204" pitchFamily="34" charset="-122"/>
                <a:ea typeface="微软雅黑" panose="020B0503020204020204" pitchFamily="34" charset="-122"/>
              </a:rPr>
              <a:t>知识点梳理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241736" y="1921386"/>
            <a:ext cx="6728356" cy="460375"/>
          </a:xfrm>
          <a:prstGeom prst="rect">
            <a:avLst/>
          </a:prstGeom>
        </p:spPr>
        <p:txBody>
          <a:bodyPr wrap="square">
            <a:spAutoFit/>
          </a:bodyPr>
          <a:lstStyle/>
          <a:p>
            <a:pPr fontAlgn="auto">
              <a:spcBef>
                <a:spcPts val="0"/>
              </a:spcBef>
              <a:spcAft>
                <a:spcPts val="0"/>
              </a:spcAft>
            </a:pPr>
            <a:r>
              <a:rPr lang="en-US" altLang="zh-CN"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property</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属性</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就是负责</a:t>
            </a:r>
            <a:r>
              <a:rPr lang="zh-CN" altLang="en-US" sz="1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把类中的一</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个方法当做属性进行</a:t>
            </a:r>
            <a:r>
              <a:rPr lang="zh-CN" altLang="en-US" sz="1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使用</a:t>
            </a:r>
            <a:endParaRPr lang="en-US" altLang="zh-CN" sz="1200" dirty="0" smtClean="0">
              <a:latin typeface="微软雅黑" panose="020B0503020204020204" pitchFamily="34" charset="-122"/>
              <a:ea typeface="微软雅黑" panose="020B0503020204020204" pitchFamily="34" charset="-122"/>
              <a:cs typeface="微软雅黑" panose="020B0503020204020204" pitchFamily="34" charset="-122"/>
            </a:endParaRPr>
          </a:p>
          <a:p>
            <a:pPr fontAlgn="auto">
              <a:spcBef>
                <a:spcPts val="0"/>
              </a:spcBef>
              <a:spcAft>
                <a:spcPts val="0"/>
              </a:spcAft>
            </a:pPr>
            <a:r>
              <a:rPr lang="zh-CN" altLang="en-US" sz="1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这样</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做可以简化代码</a:t>
            </a:r>
            <a:r>
              <a:rPr lang="zh-CN" altLang="en-US" sz="12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使用</a:t>
            </a: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241425" y="3261360"/>
            <a:ext cx="2540000" cy="1383665"/>
          </a:xfrm>
          <a:prstGeom prst="rect">
            <a:avLst/>
          </a:prstGeom>
          <a:noFill/>
        </p:spPr>
        <p:txBody>
          <a:bodyPr wrap="square" anchor="t">
            <a:spAutoFit/>
          </a:bodyPr>
          <a:p>
            <a:pPr>
              <a:buFont typeface="Arial" panose="020B0604020202020204" pitchFamily="34" charset="0"/>
              <a:buChar char="•"/>
            </a:pPr>
            <a:r>
              <a:rPr lang="en-US" altLang="zh-CN" sz="105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@property </a:t>
            </a:r>
            <a:r>
              <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表示把方法当做属性使用</a:t>
            </a:r>
            <a:r>
              <a:rPr lang="en-US" altLang="zh-CN"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50" dirty="0" smtClean="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表示</a:t>
            </a:r>
            <a:r>
              <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当获取属性时会执行下面修饰的方法</a:t>
            </a:r>
            <a:endPar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pPr>
            <a:r>
              <a:rPr lang="en-US" altLang="zh-CN" sz="105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05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方法名</a:t>
            </a:r>
            <a:r>
              <a:rPr lang="en-US" altLang="zh-CN" sz="105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.setter </a:t>
            </a:r>
            <a:r>
              <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表示把方法当做属性使用</a:t>
            </a:r>
            <a:r>
              <a:rPr lang="en-US" altLang="zh-CN"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表示当设置属性时会执行下面修饰的方法</a:t>
            </a:r>
            <a:endPar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endParaRPr>
          </a:p>
          <a:p>
            <a:pPr>
              <a:buFont typeface="Arial" panose="020B0604020202020204" pitchFamily="34" charset="0"/>
              <a:buChar char="•"/>
            </a:pPr>
            <a:r>
              <a:rPr lang="zh-CN" altLang="en-US" sz="105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装饰器方式</a:t>
            </a:r>
            <a:r>
              <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的</a:t>
            </a:r>
            <a:r>
              <a:rPr lang="en-US" altLang="zh-CN"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property</a:t>
            </a:r>
            <a:r>
              <a:rPr lang="zh-CN" altLang="en-US" sz="10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属性修饰的方法名一定要</a:t>
            </a:r>
            <a:r>
              <a:rPr lang="zh-CN" altLang="en-US" sz="1050" dirty="0" smtClean="0">
                <a:solidFill>
                  <a:srgbClr val="333333"/>
                </a:solidFill>
                <a:latin typeface="微软雅黑" panose="020B0503020204020204" pitchFamily="34" charset="-122"/>
                <a:ea typeface="微软雅黑" panose="020B0503020204020204" pitchFamily="34" charset="-122"/>
                <a:cs typeface="微软雅黑" panose="020B0503020204020204" pitchFamily="34" charset="-122"/>
                <a:sym typeface="+mn-ea"/>
              </a:rPr>
              <a:t>一样</a:t>
            </a:r>
            <a:endParaRPr lang="zh-CN" altLang="en-US" sz="1050" dirty="0">
              <a:solidFill>
                <a:schemeClr val="tx1">
                  <a:lumMod val="65000"/>
                  <a:lumOff val="35000"/>
                </a:schemeClr>
              </a:solidFill>
              <a:latin typeface="+mn-lt"/>
              <a:ea typeface="+mn-ea"/>
            </a:endParaRPr>
          </a:p>
        </p:txBody>
      </p:sp>
      <p:sp>
        <p:nvSpPr>
          <p:cNvPr id="6" name="文本框 5"/>
          <p:cNvSpPr txBox="1"/>
          <p:nvPr/>
        </p:nvSpPr>
        <p:spPr>
          <a:xfrm>
            <a:off x="1241425" y="1527810"/>
            <a:ext cx="2019300" cy="337185"/>
          </a:xfrm>
          <a:prstGeom prst="rect">
            <a:avLst/>
          </a:prstGeom>
          <a:noFill/>
        </p:spPr>
        <p:txBody>
          <a:bodyPr wrap="none" anchor="t">
            <a:spAutoFit/>
          </a:bodyPr>
          <a:p>
            <a:pPr fontAlgn="auto">
              <a:spcBef>
                <a:spcPts val="0"/>
              </a:spcBef>
              <a:spcAft>
                <a:spcPts val="0"/>
              </a:spcAft>
            </a:pPr>
            <a:r>
              <a:rPr lang="zh-CN" altLang="en-US" sz="1600" b="1" dirty="0">
                <a:solidFill>
                  <a:srgbClr val="404040"/>
                </a:solidFill>
                <a:latin typeface="微软雅黑" panose="020B0503020204020204" pitchFamily="34" charset="-122"/>
                <a:ea typeface="微软雅黑" panose="020B0503020204020204" pitchFamily="34" charset="-122"/>
                <a:sym typeface="+mn-ea"/>
              </a:rPr>
              <a:t>什么是</a:t>
            </a:r>
            <a:r>
              <a:rPr lang="en-US" altLang="zh-CN" sz="1600" b="1" dirty="0">
                <a:solidFill>
                  <a:srgbClr val="404040"/>
                </a:solidFill>
                <a:latin typeface="微软雅黑" panose="020B0503020204020204" pitchFamily="34" charset="-122"/>
                <a:ea typeface="微软雅黑" panose="020B0503020204020204" pitchFamily="34" charset="-122"/>
                <a:sym typeface="+mn-ea"/>
              </a:rPr>
              <a:t>property</a:t>
            </a:r>
            <a:r>
              <a:rPr lang="zh-CN" altLang="en-US" sz="1600" b="1" dirty="0">
                <a:solidFill>
                  <a:srgbClr val="404040"/>
                </a:solidFill>
                <a:latin typeface="微软雅黑" panose="020B0503020204020204" pitchFamily="34" charset="-122"/>
                <a:ea typeface="微软雅黑" panose="020B0503020204020204" pitchFamily="34" charset="-122"/>
                <a:sym typeface="+mn-ea"/>
              </a:rPr>
              <a:t>属性</a:t>
            </a:r>
            <a:endParaRPr lang="zh-CN" altLang="en-US" sz="1600" dirty="0">
              <a:solidFill>
                <a:schemeClr val="tx1">
                  <a:lumMod val="65000"/>
                  <a:lumOff val="35000"/>
                </a:schemeClr>
              </a:solidFill>
              <a:latin typeface="+mn-lt"/>
              <a:ea typeface="+mn-ea"/>
            </a:endParaRPr>
          </a:p>
        </p:txBody>
      </p:sp>
      <p:sp>
        <p:nvSpPr>
          <p:cNvPr id="8" name="文本框 7"/>
          <p:cNvSpPr txBox="1"/>
          <p:nvPr/>
        </p:nvSpPr>
        <p:spPr>
          <a:xfrm>
            <a:off x="1241425" y="2793365"/>
            <a:ext cx="2834640" cy="337185"/>
          </a:xfrm>
          <a:prstGeom prst="rect">
            <a:avLst/>
          </a:prstGeom>
          <a:noFill/>
        </p:spPr>
        <p:txBody>
          <a:bodyPr wrap="none" anchor="t">
            <a:spAutoFit/>
          </a:bodyPr>
          <a:p>
            <a:pPr fontAlgn="auto">
              <a:spcBef>
                <a:spcPts val="0"/>
              </a:spcBef>
              <a:spcAft>
                <a:spcPts val="0"/>
              </a:spcAft>
            </a:pPr>
            <a:r>
              <a:rPr lang="en-US" altLang="zh-CN" sz="1600" b="1" dirty="0">
                <a:solidFill>
                  <a:srgbClr val="404040"/>
                </a:solidFill>
                <a:latin typeface="微软雅黑" panose="020B0503020204020204" pitchFamily="34" charset="-122"/>
                <a:ea typeface="微软雅黑" panose="020B0503020204020204" pitchFamily="34" charset="-122"/>
                <a:sym typeface="+mn-ea"/>
              </a:rPr>
              <a:t>property</a:t>
            </a:r>
            <a:r>
              <a:rPr lang="zh-CN" altLang="en-US" sz="1600" b="1" dirty="0">
                <a:solidFill>
                  <a:srgbClr val="404040"/>
                </a:solidFill>
                <a:latin typeface="微软雅黑" panose="020B0503020204020204" pitchFamily="34" charset="-122"/>
                <a:ea typeface="微软雅黑" panose="020B0503020204020204" pitchFamily="34" charset="-122"/>
                <a:sym typeface="+mn-ea"/>
              </a:rPr>
              <a:t>属性装饰器定义方式</a:t>
            </a:r>
            <a:endParaRPr lang="zh-CN" altLang="en-US" sz="1600" b="1" dirty="0">
              <a:solidFill>
                <a:srgbClr val="404040"/>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4.</a:t>
            </a:r>
            <a:r>
              <a:rPr lang="zh-CN" altLang="en-US" sz="2400" b="1" dirty="0" smtClean="0">
                <a:solidFill>
                  <a:srgbClr val="595959"/>
                </a:solidFill>
                <a:latin typeface="微软雅黑" panose="020B0503020204020204" pitchFamily="34" charset="-122"/>
                <a:ea typeface="微软雅黑" panose="020B0503020204020204" pitchFamily="34" charset="-122"/>
              </a:rPr>
              <a:t> 匹配多个字符</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4.2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886460" y="1484630"/>
            <a:ext cx="2289175" cy="306705"/>
          </a:xfrm>
          <a:prstGeom prst="rect">
            <a:avLst/>
          </a:prstGeom>
          <a:noFill/>
        </p:spPr>
        <p:txBody>
          <a:bodyPr wrap="square" rtlCol="0">
            <a:spAutoFit/>
          </a:bodyPr>
          <a:p>
            <a:pPr algn="l" fontAlgn="auto">
              <a:spcBef>
                <a:spcPts val="0"/>
              </a:spcBef>
              <a:spcAft>
                <a:spcPts val="0"/>
              </a:spcAft>
            </a:pPr>
            <a:r>
              <a:rPr kumimoji="1" lang="zh-CN" altLang="en-US" sz="1400" b="1" dirty="0">
                <a:solidFill>
                  <a:srgbClr val="FF0000"/>
                </a:solidFill>
                <a:latin typeface="微软雅黑" panose="020B0503020204020204" pitchFamily="34" charset="-122"/>
                <a:ea typeface="微软雅黑" panose="020B0503020204020204" pitchFamily="34" charset="-122"/>
              </a:rPr>
              <a:t>常见次数元字符介绍</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85520" y="1948815"/>
            <a:ext cx="4275455" cy="1222375"/>
          </a:xfrm>
          <a:prstGeom prst="rect">
            <a:avLst/>
          </a:prstGeom>
          <a:noFill/>
        </p:spPr>
        <p:txBody>
          <a:bodyPr wrap="square" anchor="t">
            <a:spAutoFit/>
          </a:bodyPr>
          <a:p>
            <a:pPr fontAlgn="auto">
              <a:spcBef>
                <a:spcPts val="0"/>
              </a:spcBef>
              <a:spcAft>
                <a:spcPts val="0"/>
              </a:spcAft>
            </a:pPr>
            <a:r>
              <a:rPr lang="zh-CN" altLang="en-US" sz="1050" dirty="0">
                <a:solidFill>
                  <a:schemeClr val="tx1">
                    <a:lumMod val="65000"/>
                    <a:lumOff val="35000"/>
                  </a:schemeClr>
                </a:solidFill>
                <a:latin typeface="+mn-lt"/>
                <a:ea typeface="+mn-ea"/>
              </a:rPr>
              <a:t>代码	功能</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匹配前一个字符出现0次或者无限次，即可有可无</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匹配前一个字符出现1次或者无限次，即至少有1次</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匹配前一个字符出现1次或者0次，即要么有1次，要么没有</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{m}	匹配前一个字符出现m次</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{m,n}	匹配前一个字符出现从m到n次</a:t>
            </a: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4. </a:t>
            </a:r>
            <a:r>
              <a:rPr lang="zh-CN" altLang="en-US" sz="2400" b="1" dirty="0">
                <a:solidFill>
                  <a:srgbClr val="595959"/>
                </a:solidFill>
                <a:latin typeface="微软雅黑" panose="020B0503020204020204" pitchFamily="34" charset="-122"/>
                <a:ea typeface="微软雅黑" panose="020B0503020204020204" pitchFamily="34" charset="-122"/>
              </a:rPr>
              <a:t>匹配多个字符</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28040" y="90201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4.3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040765" y="1355725"/>
            <a:ext cx="2600325" cy="224917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问题</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华文仿宋" panose="02010600040101010101" charset="-122"/>
                <a:ea typeface="华文仿宋" panose="02010600040101010101" charset="-122"/>
              </a:rPr>
              <a:t>匹配</a:t>
            </a:r>
            <a:r>
              <a:rPr lang="en-US" altLang="zh-CN" sz="1200" dirty="0">
                <a:latin typeface="华文仿宋" panose="02010600040101010101" charset="-122"/>
                <a:ea typeface="华文仿宋" panose="02010600040101010101" charset="-122"/>
              </a:rPr>
              <a:t>url</a:t>
            </a:r>
            <a:r>
              <a:rPr lang="zh-CN" altLang="en-US" sz="1200" dirty="0">
                <a:latin typeface="华文仿宋" panose="02010600040101010101" charset="-122"/>
                <a:ea typeface="华文仿宋" panose="02010600040101010101" charset="-122"/>
              </a:rPr>
              <a:t>前缀：</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rPr>
              <a:t>比如：</a:t>
            </a: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rPr>
              <a:t>判断是</a:t>
            </a:r>
            <a:r>
              <a:rPr lang="en-US" altLang="zh-CN" sz="1200" dirty="0">
                <a:solidFill>
                  <a:srgbClr val="858585"/>
                </a:solidFill>
                <a:latin typeface="微软雅黑" panose="020B0503020204020204" pitchFamily="34" charset="-122"/>
                <a:ea typeface="微软雅黑" panose="020B0503020204020204" pitchFamily="34" charset="-122"/>
              </a:rPr>
              <a:t>http</a:t>
            </a:r>
            <a:r>
              <a:rPr lang="zh-CN" altLang="en-US" sz="1200" dirty="0">
                <a:solidFill>
                  <a:srgbClr val="858585"/>
                </a:solidFill>
                <a:latin typeface="微软雅黑" panose="020B0503020204020204" pitchFamily="34" charset="-122"/>
                <a:ea typeface="微软雅黑" panose="020B0503020204020204" pitchFamily="34" charset="-122"/>
              </a:rPr>
              <a:t>还是</a:t>
            </a:r>
            <a:r>
              <a:rPr lang="en-US" altLang="zh-CN" sz="1200" dirty="0">
                <a:solidFill>
                  <a:srgbClr val="858585"/>
                </a:solidFill>
                <a:latin typeface="微软雅黑" panose="020B0503020204020204" pitchFamily="34" charset="-122"/>
                <a:ea typeface="微软雅黑" panose="020B0503020204020204" pitchFamily="34" charset="-122"/>
              </a:rPr>
              <a:t>https</a:t>
            </a:r>
            <a:r>
              <a:rPr lang="zh-CN" altLang="en-US" sz="1200" dirty="0">
                <a:solidFill>
                  <a:srgbClr val="858585"/>
                </a:solidFill>
                <a:latin typeface="微软雅黑" panose="020B0503020204020204" pitchFamily="34" charset="-122"/>
                <a:ea typeface="微软雅黑" panose="020B0503020204020204" pitchFamily="34" charset="-122"/>
              </a:rPr>
              <a:t>请求</a:t>
            </a: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问题</a:t>
            </a:r>
            <a:r>
              <a:rPr lang="en-US" altLang="zh-CN" sz="1200" dirty="0">
                <a:latin typeface="微软雅黑" panose="020B0503020204020204" pitchFamily="34" charset="-122"/>
                <a:ea typeface="微软雅黑" panose="020B0503020204020204" pitchFamily="34" charset="-122"/>
                <a:sym typeface="+mn-ea"/>
              </a:rPr>
              <a:t>2</a:t>
            </a:r>
            <a:r>
              <a:rPr lang="zh-CN" altLang="en-US" sz="1200" dirty="0">
                <a:latin typeface="微软雅黑" panose="020B0503020204020204" pitchFamily="34" charset="-122"/>
                <a:ea typeface="微软雅黑" panose="020B0503020204020204" pitchFamily="34" charset="-122"/>
                <a:sym typeface="+mn-ea"/>
              </a:rPr>
              <a:t>:</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华文仿宋" panose="02010600040101010101" charset="-122"/>
                <a:ea typeface="华文仿宋" panose="02010600040101010101" charset="-122"/>
                <a:sym typeface="+mn-ea"/>
              </a:rPr>
              <a:t>匹配手机号：</a:t>
            </a:r>
            <a:endParaRPr lang="zh-CN" altLang="en-US" sz="1200" dirty="0">
              <a:latin typeface="华文仿宋" panose="02010600040101010101" charset="-122"/>
              <a:ea typeface="华文仿宋" panose="02010600040101010101" charset="-122"/>
            </a:endParaRPr>
          </a:p>
          <a:p>
            <a:pPr>
              <a:lnSpc>
                <a:spcPct val="130000"/>
              </a:lnSpc>
            </a:pPr>
            <a:r>
              <a:rPr lang="zh-CN" altLang="en-US" sz="1200" dirty="0">
                <a:solidFill>
                  <a:srgbClr val="858585"/>
                </a:solidFill>
                <a:latin typeface="微软雅黑" panose="020B0503020204020204" pitchFamily="34" charset="-122"/>
                <a:ea typeface="微软雅黑" panose="020B0503020204020204" pitchFamily="34" charset="-122"/>
                <a:sym typeface="+mn-ea"/>
              </a:rPr>
              <a:t>比如：</a:t>
            </a:r>
            <a:endParaRPr lang="zh-CN" altLang="en-US" sz="1200" dirty="0">
              <a:solidFill>
                <a:srgbClr val="858585"/>
              </a:solidFill>
              <a:latin typeface="微软雅黑" panose="020B0503020204020204" pitchFamily="34" charset="-122"/>
              <a:ea typeface="微软雅黑" panose="020B0503020204020204" pitchFamily="34" charset="-122"/>
            </a:endParaRPr>
          </a:p>
          <a:p>
            <a:pPr>
              <a:lnSpc>
                <a:spcPct val="130000"/>
              </a:lnSpc>
            </a:pPr>
            <a:r>
              <a:rPr lang="en-US" sz="1200" dirty="0">
                <a:solidFill>
                  <a:srgbClr val="858585"/>
                </a:solidFill>
                <a:latin typeface="微软雅黑" panose="020B0503020204020204" pitchFamily="34" charset="-122"/>
                <a:ea typeface="微软雅黑" panose="020B0503020204020204" pitchFamily="34" charset="-122"/>
                <a:sym typeface="+mn-ea"/>
              </a:rPr>
              <a:t>18911202020</a:t>
            </a:r>
            <a:endParaRPr lang="en-US" altLang="zh-CN" sz="1200" dirty="0">
              <a:solidFill>
                <a:srgbClr val="858585"/>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4.</a:t>
            </a:r>
            <a:r>
              <a:rPr lang="zh-CN" altLang="en-US" sz="2400" b="1" dirty="0">
                <a:solidFill>
                  <a:srgbClr val="595959"/>
                </a:solidFill>
                <a:latin typeface="微软雅黑" panose="020B0503020204020204" pitchFamily="34" charset="-122"/>
                <a:ea typeface="微软雅黑" panose="020B0503020204020204" pitchFamily="34" charset="-122"/>
                <a:sym typeface="+mn-ea"/>
              </a:rPr>
              <a:t> 匹配多个字符</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4.4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40634" y="1829311"/>
            <a:ext cx="6728356" cy="129032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sym typeface="+mn-ea"/>
              </a:rPr>
              <a:t>问题</a:t>
            </a:r>
            <a:r>
              <a:rPr lang="en-US" altLang="zh-CN" sz="1200" dirty="0">
                <a:latin typeface="微软雅黑" panose="020B0503020204020204" pitchFamily="34" charset="-122"/>
                <a:ea typeface="微软雅黑" panose="020B0503020204020204" pitchFamily="34" charset="-122"/>
                <a:sym typeface="+mn-ea"/>
              </a:rPr>
              <a:t>1</a:t>
            </a:r>
            <a:r>
              <a:rPr lang="zh-CN" altLang="en-US" sz="1200" dirty="0">
                <a:latin typeface="微软雅黑" panose="020B0503020204020204" pitchFamily="34" charset="-122"/>
                <a:ea typeface="微软雅黑" panose="020B0503020204020204" pitchFamily="34" charset="-122"/>
                <a:sym typeface="+mn-ea"/>
              </a:rPr>
              <a:t>：</a:t>
            </a:r>
            <a:r>
              <a:rPr lang="zh-CN" altLang="en-US" sz="1200" dirty="0">
                <a:latin typeface="华文宋体" panose="02010600040101010101" charset="-122"/>
                <a:ea typeface="华文宋体" panose="02010600040101010101" charset="-122"/>
              </a:rPr>
              <a:t>  匹配</a:t>
            </a:r>
            <a:r>
              <a:rPr lang="en-US" altLang="zh-CN" sz="1200" dirty="0">
                <a:latin typeface="华文宋体" panose="02010600040101010101" charset="-122"/>
                <a:ea typeface="华文宋体" panose="02010600040101010101" charset="-122"/>
              </a:rPr>
              <a:t>url</a:t>
            </a:r>
            <a:r>
              <a:rPr lang="zh-CN" altLang="en-US" sz="1200" dirty="0">
                <a:latin typeface="华文宋体" panose="02010600040101010101" charset="-122"/>
                <a:ea typeface="华文宋体" panose="02010600040101010101" charset="-122"/>
              </a:rPr>
              <a:t>前缀</a:t>
            </a:r>
            <a:r>
              <a:rPr lang="zh-CN" altLang="en-US" sz="1200" dirty="0">
                <a:solidFill>
                  <a:schemeClr val="tx1"/>
                </a:solidFill>
                <a:latin typeface="微软雅黑" panose="020B0503020204020204" pitchFamily="34" charset="-122"/>
                <a:ea typeface="微软雅黑" panose="020B0503020204020204" pitchFamily="34" charset="-122"/>
              </a:rPr>
              <a:t>  </a:t>
            </a:r>
            <a:endParaRPr lang="zh-CN" altLang="en-US" sz="1200" dirty="0">
              <a:solidFill>
                <a:schemeClr val="tx1"/>
              </a:solidFill>
              <a:latin typeface="华文宋体" panose="02010600040101010101" charset="-122"/>
              <a:ea typeface="华文宋体" panose="02010600040101010101" charset="-122"/>
            </a:endParaRPr>
          </a:p>
          <a:p>
            <a:pPr>
              <a:lnSpc>
                <a:spcPct val="130000"/>
              </a:lnSpc>
            </a:pPr>
            <a:r>
              <a:rPr lang="en-US" sz="1200" dirty="0">
                <a:solidFill>
                  <a:schemeClr val="tx1"/>
                </a:solidFill>
                <a:latin typeface="华文宋体" panose="02010600040101010101" charset="-122"/>
                <a:ea typeface="华文宋体" panose="02010600040101010101" charset="-122"/>
              </a:rPr>
              <a:t>re.</a:t>
            </a:r>
            <a:r>
              <a:rPr sz="1200" dirty="0">
                <a:solidFill>
                  <a:schemeClr val="tx1"/>
                </a:solidFill>
                <a:latin typeface="华文宋体" panose="02010600040101010101" charset="-122"/>
                <a:ea typeface="华文宋体" panose="02010600040101010101" charset="-122"/>
              </a:rPr>
              <a:t>match(</a:t>
            </a:r>
            <a:r>
              <a:rPr lang="en-US" sz="1200" dirty="0">
                <a:solidFill>
                  <a:schemeClr val="tx1"/>
                </a:solidFill>
                <a:latin typeface="华文宋体" panose="02010600040101010101" charset="-122"/>
                <a:ea typeface="华文宋体" panose="02010600040101010101" charset="-122"/>
              </a:rPr>
              <a:t>“</a:t>
            </a:r>
            <a:r>
              <a:rPr sz="1200" dirty="0">
                <a:solidFill>
                  <a:schemeClr val="tx1"/>
                </a:solidFill>
                <a:latin typeface="华文宋体" panose="02010600040101010101" charset="-122"/>
                <a:ea typeface="华文宋体" panose="02010600040101010101" charset="-122"/>
              </a:rPr>
              <a:t>^[a-zA-Z]+:\/\//</a:t>
            </a:r>
            <a:r>
              <a:rPr lang="en-US" sz="1200" dirty="0">
                <a:solidFill>
                  <a:schemeClr val="tx1"/>
                </a:solidFill>
                <a:latin typeface="华文宋体" panose="02010600040101010101" charset="-122"/>
                <a:ea typeface="华文宋体" panose="02010600040101010101" charset="-122"/>
              </a:rPr>
              <a:t>”,  “http”</a:t>
            </a:r>
            <a:r>
              <a:rPr sz="1200" dirty="0">
                <a:solidFill>
                  <a:schemeClr val="tx1"/>
                </a:solidFill>
                <a:latin typeface="华文宋体" panose="02010600040101010101" charset="-122"/>
                <a:ea typeface="华文宋体" panose="02010600040101010101" charset="-122"/>
              </a:rPr>
              <a:t>)</a:t>
            </a:r>
            <a:endParaRPr sz="1200" dirty="0">
              <a:solidFill>
                <a:schemeClr val="tx1"/>
              </a:solidFill>
              <a:latin typeface="华文宋体" panose="02010600040101010101" charset="-122"/>
              <a:ea typeface="华文宋体" panose="02010600040101010101" charset="-122"/>
            </a:endParaRPr>
          </a:p>
          <a:p>
            <a:pPr>
              <a:lnSpc>
                <a:spcPct val="130000"/>
              </a:lnSpc>
            </a:pPr>
            <a:endParaRPr sz="1200" dirty="0">
              <a:solidFill>
                <a:schemeClr val="tx1"/>
              </a:solidFill>
              <a:latin typeface="华文宋体" panose="02010600040101010101" charset="-122"/>
              <a:ea typeface="华文宋体" panose="02010600040101010101" charset="-122"/>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问题</a:t>
            </a:r>
            <a:r>
              <a:rPr lang="en-US" altLang="zh-CN" sz="1200" dirty="0">
                <a:latin typeface="微软雅黑" panose="020B0503020204020204" pitchFamily="34" charset="-122"/>
                <a:ea typeface="微软雅黑" panose="020B0503020204020204" pitchFamily="34" charset="-122"/>
                <a:sym typeface="+mn-ea"/>
              </a:rPr>
              <a:t>1</a:t>
            </a:r>
            <a:r>
              <a:rPr lang="zh-CN" altLang="en-US" sz="1200" dirty="0">
                <a:latin typeface="微软雅黑" panose="020B0503020204020204" pitchFamily="34" charset="-122"/>
                <a:ea typeface="微软雅黑" panose="020B0503020204020204" pitchFamily="34" charset="-122"/>
                <a:sym typeface="+mn-ea"/>
              </a:rPr>
              <a:t>：</a:t>
            </a:r>
            <a:r>
              <a:rPr lang="zh-CN" altLang="en-US" sz="1200" dirty="0">
                <a:latin typeface="华文宋体" panose="02010600040101010101" charset="-122"/>
                <a:ea typeface="华文宋体" panose="02010600040101010101" charset="-122"/>
                <a:sym typeface="+mn-ea"/>
              </a:rPr>
              <a:t>  匹配手机号</a:t>
            </a:r>
            <a:endParaRPr lang="zh-CN" altLang="en-US" sz="1200" dirty="0">
              <a:latin typeface="华文宋体" panose="02010600040101010101" charset="-122"/>
              <a:ea typeface="华文宋体" panose="02010600040101010101" charset="-122"/>
              <a:sym typeface="+mn-ea"/>
            </a:endParaRPr>
          </a:p>
          <a:p>
            <a:pPr>
              <a:lnSpc>
                <a:spcPct val="130000"/>
              </a:lnSpc>
            </a:pPr>
            <a:r>
              <a:rPr lang="en-US" altLang="zh-CN" sz="1200" dirty="0">
                <a:latin typeface="华文宋体" panose="02010600040101010101" charset="-122"/>
                <a:ea typeface="华文宋体" panose="02010600040101010101" charset="-122"/>
                <a:sym typeface="+mn-ea"/>
              </a:rPr>
              <a:t>re.match(“^(13[0-9]|14[5|7]|15[0|1|2|3|5|6|7|8|9]|18[0|1|2|3|5|6|7|8|9])\\d{8}$”, '</a:t>
            </a:r>
            <a:r>
              <a:rPr lang="zh-CN" altLang="en-US" sz="1200" dirty="0">
                <a:latin typeface="华文宋体" panose="02010600040101010101" charset="-122"/>
                <a:ea typeface="华文宋体" panose="02010600040101010101" charset="-122"/>
                <a:sym typeface="+mn-ea"/>
              </a:rPr>
              <a:t>手机号</a:t>
            </a:r>
            <a:r>
              <a:rPr lang="en-US" altLang="zh-CN" sz="1200" dirty="0">
                <a:latin typeface="华文宋体" panose="02010600040101010101" charset="-122"/>
                <a:ea typeface="华文宋体" panose="02010600040101010101" charset="-122"/>
                <a:sym typeface="+mn-ea"/>
              </a:rPr>
              <a:t>')</a:t>
            </a:r>
            <a:endParaRPr lang="en-US" altLang="zh-CN" sz="1200" dirty="0">
              <a:latin typeface="华文宋体" panose="02010600040101010101" charset="-122"/>
              <a:ea typeface="华文宋体" panose="02010600040101010101"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正则表达式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正则表达式概述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re</a:t>
            </a:r>
            <a:r>
              <a:rPr lang="zh-CN" altLang="en-US" sz="1200" dirty="0">
                <a:solidFill>
                  <a:schemeClr val="tx1"/>
                </a:solidFill>
                <a:latin typeface="微软雅黑" panose="020B0503020204020204" pitchFamily="34" charset="-122"/>
                <a:ea typeface="微软雅黑" panose="020B0503020204020204" pitchFamily="34" charset="-122"/>
              </a:rPr>
              <a:t>模块介绍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匹配单个字符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匹配多个字符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匹配开头和结尾</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匹配分组</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82925" cy="953135"/>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能够学会使用正则匹配字符的开始</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能够学会使用正则匹配字符的结束</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5.</a:t>
            </a:r>
            <a:r>
              <a:rPr lang="zh-CN" altLang="en-US" sz="2400" b="1" dirty="0">
                <a:solidFill>
                  <a:srgbClr val="595959"/>
                </a:solidFill>
                <a:latin typeface="微软雅黑" panose="020B0503020204020204" pitchFamily="34" charset="-122"/>
                <a:ea typeface="微软雅黑" panose="020B0503020204020204" pitchFamily="34" charset="-122"/>
                <a:sym typeface="+mn-ea"/>
              </a:rPr>
              <a:t> 匹配开头和结尾</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5.1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如何匹配字符的开始和结束</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5.</a:t>
            </a:r>
            <a:r>
              <a:rPr lang="zh-CN" altLang="en-US" sz="2400" b="1" dirty="0" smtClean="0">
                <a:solidFill>
                  <a:srgbClr val="595959"/>
                </a:solidFill>
                <a:latin typeface="微软雅黑" panose="020B0503020204020204" pitchFamily="34" charset="-122"/>
                <a:ea typeface="微软雅黑" panose="020B0503020204020204" pitchFamily="34" charset="-122"/>
              </a:rPr>
              <a:t> 匹配开头和结尾</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5.2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7475" y="1844675"/>
            <a:ext cx="3418205" cy="737235"/>
          </a:xfrm>
          <a:prstGeom prst="rect">
            <a:avLst/>
          </a:prstGeom>
          <a:noFill/>
        </p:spPr>
        <p:txBody>
          <a:bodyPr wrap="square" anchor="t">
            <a:spAutoFit/>
          </a:bodyPr>
          <a:p>
            <a:pPr fontAlgn="auto">
              <a:spcBef>
                <a:spcPts val="0"/>
              </a:spcBef>
              <a:spcAft>
                <a:spcPts val="0"/>
              </a:spcAft>
            </a:pP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代码	功能</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匹配字符串开头</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匹配字符串结尾</a:t>
            </a: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MH_Others_1"/>
          <p:cNvSpPr txBox="1">
            <a:spLocks noChangeArrowheads="1"/>
          </p:cNvSpPr>
          <p:nvPr>
            <p:custDataLst>
              <p:tags r:id="rId1"/>
            </p:custDataLst>
          </p:nvPr>
        </p:nvSpPr>
        <p:spPr bwMode="auto">
          <a:xfrm>
            <a:off x="1958975"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68580" tIns="34290" rIns="68580" bIns="34290"/>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buFont typeface="Arial" panose="020B0604020202020204" pitchFamily="34" charset="0"/>
              <a:buNone/>
            </a:pPr>
            <a:r>
              <a:rPr lang="en-US" altLang="zh-CN" sz="3600">
                <a:solidFill>
                  <a:srgbClr val="FF0000"/>
                </a:solidFill>
                <a:latin typeface="微软雅黑" panose="020B0503020204020204" pitchFamily="34" charset="-122"/>
                <a:ea typeface="微软雅黑" panose="020B0503020204020204" pitchFamily="34" charset="-122"/>
              </a:rPr>
              <a:t>Section</a:t>
            </a:r>
            <a:endParaRPr lang="en-US" altLang="zh-CN" sz="360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7"/>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ts val="7000"/>
              </a:lnSpc>
              <a:spcBef>
                <a:spcPct val="0"/>
              </a:spcBef>
              <a:buFont typeface="Arial" panose="020B0604020202020204" pitchFamily="34" charset="0"/>
              <a:buNone/>
              <a:defRPr/>
            </a:pPr>
            <a:r>
              <a:rPr lang="zh-CN" altLang="en-US" sz="4400" b="1" dirty="0">
                <a:solidFill>
                  <a:srgbClr val="FFFFFF"/>
                </a:solidFill>
                <a:latin typeface="微软雅黑" panose="020B0503020204020204" pitchFamily="34" charset="-122"/>
                <a:ea typeface="微软雅黑" panose="020B0503020204020204" pitchFamily="34" charset="-122"/>
              </a:rPr>
              <a:t>章</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rPr>
              <a:t>节</a:t>
            </a:r>
            <a:endParaRPr lang="zh-CN" altLang="en-US" sz="4400" b="1" dirty="0">
              <a:ln w="3175">
                <a:solidFill>
                  <a:srgbClr val="FFFFFF"/>
                </a:solidFill>
              </a:ln>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196" name="TextBox 9"/>
          <p:cNvSpPr txBox="1">
            <a:spLocks noChangeArrowheads="1"/>
          </p:cNvSpPr>
          <p:nvPr/>
        </p:nvSpPr>
        <p:spPr bwMode="auto">
          <a:xfrm>
            <a:off x="3707904" y="1402179"/>
            <a:ext cx="4319588"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200000"/>
              </a:lnSpc>
              <a:buClr>
                <a:srgbClr val="262626"/>
              </a:buClr>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 正则表达式</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正则表达式概述</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en-US" altLang="zh-CN" sz="1200" dirty="0">
                <a:solidFill>
                  <a:schemeClr val="tx1"/>
                </a:solidFill>
                <a:latin typeface="微软雅黑" panose="020B0503020204020204" pitchFamily="34" charset="-122"/>
                <a:ea typeface="微软雅黑" panose="020B0503020204020204" pitchFamily="34" charset="-122"/>
              </a:rPr>
              <a:t>re</a:t>
            </a:r>
            <a:r>
              <a:rPr lang="zh-CN" altLang="en-US" sz="1200" dirty="0">
                <a:solidFill>
                  <a:schemeClr val="tx1"/>
                </a:solidFill>
                <a:latin typeface="微软雅黑" panose="020B0503020204020204" pitchFamily="34" charset="-122"/>
                <a:ea typeface="微软雅黑" panose="020B0503020204020204" pitchFamily="34" charset="-122"/>
              </a:rPr>
              <a:t>模块介绍</a:t>
            </a: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匹配单个字符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匹配多个字符</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chemeClr val="tx1"/>
                </a:solidFill>
                <a:latin typeface="微软雅黑" panose="020B0503020204020204" pitchFamily="34" charset="-122"/>
                <a:ea typeface="微软雅黑" panose="020B0503020204020204" pitchFamily="34" charset="-122"/>
              </a:rPr>
              <a:t>匹配开头和结尾</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r>
              <a:rPr lang="zh-CN" altLang="en-US" sz="1200" dirty="0">
                <a:solidFill>
                  <a:srgbClr val="FF0000"/>
                </a:solidFill>
                <a:latin typeface="微软雅黑" panose="020B0503020204020204" pitchFamily="34" charset="-122"/>
                <a:ea typeface="微软雅黑" panose="020B0503020204020204" pitchFamily="34" charset="-122"/>
              </a:rPr>
              <a:t>匹配分组</a:t>
            </a:r>
            <a:endParaRPr lang="zh-CN" altLang="en-US" sz="1200" dirty="0">
              <a:solidFill>
                <a:schemeClr val="tx1"/>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a:p>
            <a:pPr marL="742950" lvl="1" indent="-285750">
              <a:lnSpc>
                <a:spcPct val="200000"/>
              </a:lnSpc>
              <a:buClr>
                <a:srgbClr val="FF0000"/>
              </a:buClr>
              <a:buFont typeface="Wingdings" panose="05000000000000000000" charset="0"/>
              <a:buChar char=""/>
            </a:pP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1042988" y="1924050"/>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ct val="90000"/>
              </a:lnSpc>
            </a:pPr>
            <a:r>
              <a:rPr lang="zh-CN" altLang="en-US" sz="3200" b="1">
                <a:solidFill>
                  <a:srgbClr val="262626"/>
                </a:solidFill>
                <a:latin typeface="微软雅黑" panose="020B0503020204020204" pitchFamily="34" charset="-122"/>
                <a:ea typeface="微软雅黑" panose="020B0503020204020204" pitchFamily="34" charset="-122"/>
                <a:sym typeface="+mn-ea"/>
              </a:rPr>
              <a:t>目标</a:t>
            </a:r>
            <a:endParaRPr lang="zh-TW" altLang="zh-CN" sz="3200" b="1">
              <a:solidFill>
                <a:srgbClr val="262626"/>
              </a:solidFill>
              <a:latin typeface="微软雅黑" panose="020B0503020204020204" pitchFamily="34" charset="-122"/>
              <a:ea typeface="微软雅黑" panose="020B0503020204020204" pitchFamily="34" charset="-122"/>
              <a:sym typeface="+mn-ea"/>
            </a:endParaRPr>
          </a:p>
        </p:txBody>
      </p:sp>
      <p:cxnSp>
        <p:nvCxnSpPr>
          <p:cNvPr id="3" name="直接连接符 2"/>
          <p:cNvCxnSpPr/>
          <p:nvPr/>
        </p:nvCxnSpPr>
        <p:spPr>
          <a:xfrm>
            <a:off x="3348038" y="1384300"/>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3311525" y="1347788"/>
            <a:ext cx="73025" cy="7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3311525" y="3832225"/>
            <a:ext cx="73025" cy="714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标题占位符 1"/>
          <p:cNvSpPr txBox="1">
            <a:spLocks noChangeArrowheads="1"/>
          </p:cNvSpPr>
          <p:nvPr/>
        </p:nvSpPr>
        <p:spPr bwMode="auto">
          <a:xfrm>
            <a:off x="1258888" y="2573338"/>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FF0000"/>
                </a:solidFill>
                <a:latin typeface="微软雅黑" panose="020B0503020204020204" pitchFamily="34" charset="-122"/>
                <a:ea typeface="微软雅黑" panose="020B0503020204020204" pitchFamily="34" charset="-122"/>
                <a:sym typeface="+mn-ea"/>
              </a:rPr>
              <a:t>TARGET</a:t>
            </a:r>
            <a:endParaRPr lang="zh-TW" altLang="zh-CN" sz="2400" b="1" kern="0" dirty="0">
              <a:solidFill>
                <a:srgbClr val="FF0000"/>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988304" y="2150060"/>
            <a:ext cx="3082925" cy="953135"/>
          </a:xfrm>
          <a:prstGeom prst="rect">
            <a:avLst/>
          </a:prstGeom>
        </p:spPr>
        <p:txBody>
          <a:bodyPr wrap="none">
            <a:spAutoFit/>
          </a:bodyPr>
          <a:lstStyle/>
          <a:p>
            <a:pPr algn="l">
              <a:lnSpc>
                <a:spcPct val="200000"/>
              </a:lnSpc>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知道如何定义正则的分组</a:t>
            </a:r>
            <a:endParaRPr lang="zh-CN" altLang="en-US" sz="1400" dirty="0">
              <a:latin typeface="微软雅黑" panose="020B0503020204020204" pitchFamily="34" charset="-122"/>
              <a:ea typeface="微软雅黑" panose="020B0503020204020204" pitchFamily="34" charset="-122"/>
            </a:endParaRPr>
          </a:p>
          <a:p>
            <a:pPr algn="l">
              <a:lnSpc>
                <a:spcPct val="200000"/>
              </a:lnSpc>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能够使用正则两种反向引用的方式</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6.</a:t>
            </a:r>
            <a:r>
              <a:rPr lang="zh-CN" altLang="en-US" sz="2400" b="1" dirty="0">
                <a:solidFill>
                  <a:srgbClr val="595959"/>
                </a:solidFill>
                <a:latin typeface="微软雅黑" panose="020B0503020204020204" pitchFamily="34" charset="-122"/>
                <a:ea typeface="微软雅黑" panose="020B0503020204020204" pitchFamily="34" charset="-122"/>
                <a:sym typeface="+mn-ea"/>
              </a:rPr>
              <a:t> 分组匹配</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6.1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706755"/>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分组和内容提取</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属性装饰器方式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1.3</a:t>
            </a:r>
            <a:r>
              <a:rPr lang="zh-CN" altLang="en-US" b="1" dirty="0">
                <a:solidFill>
                  <a:srgbClr val="404040"/>
                </a:solidFill>
                <a:latin typeface="微软雅黑" panose="020B0503020204020204" pitchFamily="34" charset="-122"/>
                <a:ea typeface="微软雅黑" panose="020B0503020204020204" pitchFamily="34" charset="-122"/>
              </a:rPr>
              <a:t> 知识检测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328096" y="2355726"/>
            <a:ext cx="6728356" cy="105029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rPr>
              <a:t>property</a:t>
            </a:r>
            <a:r>
              <a:rPr lang="zh-CN" altLang="en-US" sz="1200" dirty="0">
                <a:latin typeface="微软雅黑" panose="020B0503020204020204" pitchFamily="34" charset="-122"/>
                <a:ea typeface="微软雅黑" panose="020B0503020204020204" pitchFamily="34" charset="-122"/>
              </a:rPr>
              <a:t>属性作用？</a:t>
            </a:r>
            <a:endParaRPr lang="zh-CN" altLang="en-US" sz="1200" dirty="0">
              <a:latin typeface="微软雅黑" panose="020B0503020204020204" pitchFamily="34" charset="-122"/>
              <a:ea typeface="微软雅黑" panose="020B0503020204020204" pitchFamily="34" charset="-122"/>
            </a:endParaRPr>
          </a:p>
          <a:p>
            <a:pPr>
              <a:lnSpc>
                <a:spcPct val="130000"/>
              </a:lnSpc>
            </a:pPr>
            <a:r>
              <a:rPr lang="zh-CN" altLang="en-US" sz="1200" dirty="0">
                <a:latin typeface="微软雅黑" panose="020B0503020204020204" pitchFamily="34" charset="-122"/>
                <a:ea typeface="微软雅黑" panose="020B0503020204020204" pitchFamily="34" charset="-122"/>
              </a:rPr>
              <a:t>如何把方法当做属性使用？</a:t>
            </a:r>
            <a:endParaRPr lang="en-US" altLang="zh-CN"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latin typeface="微软雅黑" panose="020B0503020204020204" pitchFamily="34" charset="-122"/>
              <a:ea typeface="微软雅黑" panose="020B0503020204020204" pitchFamily="34" charset="-122"/>
            </a:endParaRPr>
          </a:p>
          <a:p>
            <a:pPr>
              <a:lnSpc>
                <a:spcPct val="130000"/>
              </a:lnSpc>
            </a:pPr>
            <a:endParaRPr lang="zh-CN" altLang="en-US" sz="1200" dirty="0">
              <a:solidFill>
                <a:srgbClr val="858585"/>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1791335" cy="306705"/>
          </a:xfrm>
          <a:prstGeom prst="rect">
            <a:avLst/>
          </a:prstGeom>
          <a:noFill/>
        </p:spPr>
        <p:txBody>
          <a:bodyPr wrap="none" rtlCol="0">
            <a:spAutoFit/>
          </a:bodyPr>
          <a:lstStyle/>
          <a:p>
            <a:pPr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rPr>
              <a:t>property</a:t>
            </a:r>
            <a:r>
              <a:rPr kumimoji="1" lang="zh-CN" altLang="en-US" sz="1400" b="1" dirty="0">
                <a:solidFill>
                  <a:srgbClr val="FF0000"/>
                </a:solidFill>
                <a:latin typeface="微软雅黑" panose="020B0503020204020204" pitchFamily="34" charset="-122"/>
                <a:ea typeface="微软雅黑" panose="020B0503020204020204" pitchFamily="34" charset="-122"/>
              </a:rPr>
              <a:t>装饰器方式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smtClean="0">
                <a:solidFill>
                  <a:srgbClr val="595959"/>
                </a:solidFill>
                <a:latin typeface="微软雅黑" panose="020B0503020204020204" pitchFamily="34" charset="-122"/>
                <a:ea typeface="微软雅黑" panose="020B0503020204020204" pitchFamily="34" charset="-122"/>
              </a:rPr>
              <a:t>6.</a:t>
            </a:r>
            <a:r>
              <a:rPr lang="zh-CN" altLang="en-US" sz="2400" b="1" dirty="0" smtClean="0">
                <a:solidFill>
                  <a:srgbClr val="595959"/>
                </a:solidFill>
                <a:latin typeface="微软雅黑" panose="020B0503020204020204" pitchFamily="34" charset="-122"/>
                <a:ea typeface="微软雅黑" panose="020B0503020204020204" pitchFamily="34" charset="-122"/>
              </a:rPr>
              <a:t> 分组匹配</a:t>
            </a:r>
            <a:endParaRPr lang="zh-CN" altLang="en-US" sz="2400" b="1" dirty="0" smtClean="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99795" y="790258"/>
            <a:ext cx="35147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b="1" dirty="0" smtClean="0">
                <a:solidFill>
                  <a:srgbClr val="404040"/>
                </a:solidFill>
                <a:latin typeface="微软雅黑" panose="020B0503020204020204" pitchFamily="34" charset="-122"/>
                <a:ea typeface="微软雅黑" panose="020B0503020204020204" pitchFamily="34" charset="-122"/>
              </a:rPr>
              <a:t>6.2</a:t>
            </a:r>
            <a:r>
              <a:rPr lang="zh-CN" altLang="en-US" b="1" dirty="0" smtClean="0">
                <a:solidFill>
                  <a:srgbClr val="404040"/>
                </a:solidFill>
                <a:latin typeface="微软雅黑" panose="020B0503020204020204" pitchFamily="34" charset="-122"/>
                <a:ea typeface="微软雅黑" panose="020B0503020204020204" pitchFamily="34" charset="-122"/>
              </a:rPr>
              <a:t> 知识点梳理</a:t>
            </a:r>
            <a:endParaRPr lang="zh-CN" altLang="en-US" b="1" dirty="0" smtClean="0">
              <a:solidFill>
                <a:srgbClr val="40404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343025" y="1697355"/>
            <a:ext cx="3843020" cy="1222375"/>
          </a:xfrm>
          <a:prstGeom prst="rect">
            <a:avLst/>
          </a:prstGeom>
          <a:noFill/>
        </p:spPr>
        <p:txBody>
          <a:bodyPr wrap="square" anchor="t">
            <a:spAutoFit/>
          </a:bodyPr>
          <a:p>
            <a:pPr fontAlgn="auto">
              <a:spcBef>
                <a:spcPts val="0"/>
              </a:spcBef>
              <a:spcAft>
                <a:spcPts val="0"/>
              </a:spcAft>
            </a:pP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代码	功能</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	匹配左右任意一个表达式</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(ab)	将括号中字符作为一个分组</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\num	引用分组num匹配到的字符串</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(?P&lt;name&gt;)	分组起别名</a:t>
            </a:r>
            <a:endParaRPr lang="zh-CN" altLang="en-US" sz="1050" dirty="0">
              <a:solidFill>
                <a:schemeClr val="tx1">
                  <a:lumMod val="65000"/>
                  <a:lumOff val="35000"/>
                </a:schemeClr>
              </a:solidFill>
              <a:latin typeface="+mn-lt"/>
              <a:ea typeface="+mn-ea"/>
            </a:endParaRPr>
          </a:p>
          <a:p>
            <a:pPr fontAlgn="auto">
              <a:spcBef>
                <a:spcPts val="0"/>
              </a:spcBef>
              <a:spcAft>
                <a:spcPts val="0"/>
              </a:spcAft>
            </a:pPr>
            <a:r>
              <a:rPr lang="zh-CN" altLang="en-US" sz="1050" dirty="0">
                <a:solidFill>
                  <a:schemeClr val="tx1">
                    <a:lumMod val="65000"/>
                    <a:lumOff val="35000"/>
                  </a:schemeClr>
                </a:solidFill>
                <a:latin typeface="+mn-lt"/>
                <a:ea typeface="+mn-ea"/>
              </a:rPr>
              <a:t>(?P=name)	引用别名为name分组匹配到的字符串</a:t>
            </a:r>
            <a:endParaRPr lang="zh-CN" altLang="en-US" sz="105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sym typeface="+mn-ea"/>
              </a:rPr>
              <a:t>6.</a:t>
            </a:r>
            <a:r>
              <a:rPr lang="zh-CN" altLang="en-US" sz="2400" b="1" dirty="0">
                <a:solidFill>
                  <a:srgbClr val="595959"/>
                </a:solidFill>
                <a:latin typeface="微软雅黑" panose="020B0503020204020204" pitchFamily="34" charset="-122"/>
                <a:ea typeface="微软雅黑" panose="020B0503020204020204" pitchFamily="34" charset="-122"/>
                <a:sym typeface="+mn-ea"/>
              </a:rPr>
              <a:t> 分组匹配</a:t>
            </a:r>
            <a:endParaRPr lang="zh-CN" altLang="en-US" sz="24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6.1</a:t>
            </a:r>
            <a:r>
              <a:rPr lang="zh-CN" altLang="en-US" b="1" dirty="0">
                <a:solidFill>
                  <a:srgbClr val="404040"/>
                </a:solidFill>
                <a:latin typeface="微软雅黑" panose="020B0503020204020204" pitchFamily="34" charset="-122"/>
                <a:ea typeface="微软雅黑" panose="020B0503020204020204" pitchFamily="34" charset="-122"/>
              </a:rPr>
              <a:t> 视频讲解</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1021080" y="1995805"/>
            <a:ext cx="6915785" cy="1322070"/>
          </a:xfrm>
          <a:prstGeom prst="rect">
            <a:avLst/>
          </a:prstGeom>
          <a:noFill/>
        </p:spPr>
        <p:txBody>
          <a:bodyPr wrap="square" lIns="91440" tIns="45720" rIns="91440" bIns="45720">
            <a:spAutoFit/>
          </a:bodyPr>
          <a:lstStyle/>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如何对正则进行分组和</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a:p>
            <a:pPr algn="ctr"/>
            <a:r>
              <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rPr>
              <a:t>分组内容提取</a:t>
            </a:r>
            <a:endParaRPr lang="zh-CN" altLang="en-US" sz="4000" cap="none" spc="0" dirty="0">
              <a:effectLst>
                <a:outerShdw blurRad="38100" dist="19050" dir="2700000" algn="tl" rotWithShape="0">
                  <a:schemeClr val="dk1">
                    <a:alpha val="40000"/>
                    <a:lumMod val="50000"/>
                  </a:schemeClr>
                </a:outerShdw>
              </a:effectLst>
              <a:latin typeface="微软雅黑" panose="020B0503020204020204" pitchFamily="34" charset="-122"/>
              <a:ea typeface="微软雅黑" panose="020B0503020204020204" pitchFamily="34" charset="-122"/>
            </a:endParaRPr>
          </a:p>
        </p:txBody>
      </p:sp>
      <p:pic>
        <p:nvPicPr>
          <p:cNvPr id="4" name="图片 3">
            <a:hlinkClick r:id="rId1" action="ppaction://hlinkfile"/>
          </p:cNvPr>
          <p:cNvPicPr>
            <a:picLocks noChangeAspect="1"/>
          </p:cNvPicPr>
          <p:nvPr/>
        </p:nvPicPr>
        <p:blipFill>
          <a:blip r:embed="rId2"/>
          <a:stretch>
            <a:fillRect/>
          </a:stretch>
        </p:blipFill>
        <p:spPr>
          <a:xfrm>
            <a:off x="7518360" y="3845724"/>
            <a:ext cx="1488358" cy="108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90000"/>
              </a:lnSpc>
            </a:pPr>
            <a:r>
              <a:rPr lang="en-US" altLang="zh-CN" sz="2400" b="1" dirty="0">
                <a:solidFill>
                  <a:srgbClr val="595959"/>
                </a:solidFill>
                <a:latin typeface="微软雅黑" panose="020B0503020204020204" pitchFamily="34" charset="-122"/>
                <a:ea typeface="微软雅黑" panose="020B0503020204020204" pitchFamily="34" charset="-122"/>
              </a:rPr>
              <a:t>1.</a:t>
            </a:r>
            <a:r>
              <a:rPr lang="zh-CN" altLang="en-US" sz="2400" b="1" dirty="0">
                <a:solidFill>
                  <a:srgbClr val="595959"/>
                </a:solidFill>
                <a:latin typeface="微软雅黑" panose="020B0503020204020204" pitchFamily="34" charset="-122"/>
                <a:ea typeface="微软雅黑" panose="020B0503020204020204" pitchFamily="34" charset="-122"/>
              </a:rPr>
              <a:t> </a:t>
            </a:r>
            <a:r>
              <a:rPr lang="en-US" altLang="zh-CN" sz="2400" b="1" dirty="0">
                <a:solidFill>
                  <a:srgbClr val="595959"/>
                </a:solidFill>
                <a:latin typeface="微软雅黑" panose="020B0503020204020204" pitchFamily="34" charset="-122"/>
                <a:ea typeface="微软雅黑" panose="020B0503020204020204" pitchFamily="34" charset="-122"/>
                <a:sym typeface="+mn-ea"/>
              </a:rPr>
              <a:t>property</a:t>
            </a:r>
            <a:r>
              <a:rPr lang="zh-CN" altLang="en-US" sz="2400" b="1" dirty="0">
                <a:solidFill>
                  <a:srgbClr val="595959"/>
                </a:solidFill>
                <a:latin typeface="微软雅黑" panose="020B0503020204020204" pitchFamily="34" charset="-122"/>
                <a:ea typeface="微软雅黑" panose="020B0503020204020204" pitchFamily="34" charset="-122"/>
                <a:sym typeface="+mn-ea"/>
              </a:rPr>
              <a:t>属性装饰器方式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7" name="TextBox 6"/>
          <p:cNvSpPr txBox="1">
            <a:spLocks noChangeArrowheads="1"/>
          </p:cNvSpPr>
          <p:nvPr/>
        </p:nvSpPr>
        <p:spPr bwMode="auto">
          <a:xfrm>
            <a:off x="841375" y="1131888"/>
            <a:ext cx="3514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404040"/>
                </a:solidFill>
                <a:latin typeface="微软雅黑" panose="020B0503020204020204" pitchFamily="34" charset="-122"/>
                <a:ea typeface="微软雅黑" panose="020B0503020204020204" pitchFamily="34" charset="-122"/>
              </a:rPr>
              <a:t>1.4</a:t>
            </a:r>
            <a:r>
              <a:rPr lang="zh-CN" altLang="en-US" b="1" dirty="0">
                <a:solidFill>
                  <a:srgbClr val="404040"/>
                </a:solidFill>
                <a:latin typeface="微软雅黑" panose="020B0503020204020204" pitchFamily="34" charset="-122"/>
                <a:ea typeface="微软雅黑" panose="020B0503020204020204" pitchFamily="34" charset="-122"/>
              </a:rPr>
              <a:t> 答案解析</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5" name="矩形 4"/>
          <p:cNvSpPr/>
          <p:nvPr/>
        </p:nvSpPr>
        <p:spPr>
          <a:xfrm>
            <a:off x="1187624" y="2355726"/>
            <a:ext cx="6728356" cy="1050290"/>
          </a:xfrm>
          <a:prstGeom prst="rect">
            <a:avLst/>
          </a:prstGeom>
        </p:spPr>
        <p:txBody>
          <a:bodyPr wrap="square">
            <a:spAutoFit/>
          </a:bodyPr>
          <a:lstStyle/>
          <a:p>
            <a:pPr>
              <a:lnSpc>
                <a:spcPct val="130000"/>
              </a:lnSpc>
            </a:pPr>
            <a:r>
              <a:rPr lang="en-US" altLang="zh-CN" sz="1200" dirty="0">
                <a:latin typeface="微软雅黑" panose="020B0503020204020204" pitchFamily="34" charset="-122"/>
                <a:ea typeface="微软雅黑" panose="020B0503020204020204" pitchFamily="34" charset="-122"/>
                <a:sym typeface="+mn-ea"/>
              </a:rPr>
              <a:t>property</a:t>
            </a:r>
            <a:r>
              <a:rPr lang="zh-CN" altLang="en-US" sz="1200" dirty="0">
                <a:latin typeface="微软雅黑" panose="020B0503020204020204" pitchFamily="34" charset="-122"/>
                <a:ea typeface="微软雅黑" panose="020B0503020204020204" pitchFamily="34" charset="-122"/>
                <a:sym typeface="+mn-ea"/>
              </a:rPr>
              <a:t>属性作用？</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    简化对方法的操作，可以用操作属性的方式使用方法</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latin typeface="微软雅黑" panose="020B0503020204020204" pitchFamily="34" charset="-122"/>
                <a:ea typeface="微软雅黑" panose="020B0503020204020204" pitchFamily="34" charset="-122"/>
                <a:sym typeface="+mn-ea"/>
              </a:rPr>
              <a:t>如何把方法当做属性使用？</a:t>
            </a:r>
            <a:endParaRPr lang="zh-CN" altLang="en-US" sz="1200" dirty="0">
              <a:latin typeface="微软雅黑" panose="020B0503020204020204" pitchFamily="34" charset="-122"/>
              <a:ea typeface="微软雅黑" panose="020B0503020204020204" pitchFamily="34" charset="-122"/>
              <a:sym typeface="+mn-ea"/>
            </a:endParaRPr>
          </a:p>
          <a:p>
            <a:pPr>
              <a:lnSpc>
                <a:spcPct val="130000"/>
              </a:lnSpc>
            </a:pPr>
            <a:r>
              <a:rPr lang="zh-CN" altLang="en-US" sz="1200" dirty="0">
                <a:solidFill>
                  <a:srgbClr val="FF0000"/>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在方法上面添加</a:t>
            </a:r>
            <a:r>
              <a:rPr lang="en-US" altLang="zh-CN" sz="1200" dirty="0">
                <a:solidFill>
                  <a:schemeClr val="tx1"/>
                </a:solidFill>
                <a:latin typeface="微软雅黑" panose="020B0503020204020204" pitchFamily="34" charset="-122"/>
                <a:ea typeface="微软雅黑" panose="020B0503020204020204" pitchFamily="34" charset="-122"/>
              </a:rPr>
              <a:t>@property</a:t>
            </a:r>
            <a:r>
              <a:rPr lang="zh-CN" altLang="en-US" sz="1200" dirty="0">
                <a:solidFill>
                  <a:schemeClr val="tx1"/>
                </a:solidFill>
                <a:latin typeface="微软雅黑" panose="020B0503020204020204" pitchFamily="34" charset="-122"/>
                <a:ea typeface="微软雅黑" panose="020B0503020204020204" pitchFamily="34" charset="-122"/>
              </a:rPr>
              <a:t>装饰器</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1375" y="1857918"/>
            <a:ext cx="1791335" cy="306705"/>
          </a:xfrm>
          <a:prstGeom prst="rect">
            <a:avLst/>
          </a:prstGeom>
          <a:noFill/>
        </p:spPr>
        <p:txBody>
          <a:bodyPr wrap="none" rtlCol="0">
            <a:spAutoFit/>
          </a:bodyPr>
          <a:lstStyle/>
          <a:p>
            <a:pPr algn="l" fontAlgn="auto">
              <a:spcBef>
                <a:spcPts val="0"/>
              </a:spcBef>
              <a:spcAft>
                <a:spcPts val="0"/>
              </a:spcAft>
            </a:pPr>
            <a:r>
              <a:rPr kumimoji="1" lang="en-US" altLang="zh-CN" sz="1400" b="1" dirty="0">
                <a:solidFill>
                  <a:srgbClr val="FF0000"/>
                </a:solidFill>
                <a:latin typeface="微软雅黑" panose="020B0503020204020204" pitchFamily="34" charset="-122"/>
                <a:ea typeface="微软雅黑" panose="020B0503020204020204" pitchFamily="34" charset="-122"/>
                <a:sym typeface="+mn-ea"/>
              </a:rPr>
              <a:t>property</a:t>
            </a:r>
            <a:r>
              <a:rPr kumimoji="1" lang="zh-CN" altLang="en-US" sz="1400" b="1" dirty="0">
                <a:solidFill>
                  <a:srgbClr val="FF0000"/>
                </a:solidFill>
                <a:latin typeface="微软雅黑" panose="020B0503020204020204" pitchFamily="34" charset="-122"/>
                <a:ea typeface="微软雅黑" panose="020B0503020204020204" pitchFamily="34" charset="-122"/>
                <a:sym typeface="+mn-ea"/>
              </a:rPr>
              <a:t>装饰器方式</a:t>
            </a:r>
            <a:endParaRPr kumimoji="1"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MH" val="20180905155037"/>
  <p:tag name="MH_LIBRARY" val="CONTENTS"/>
  <p:tag name="MH_TYPE" val="OTHERS"/>
  <p:tag name="ID" val="545836"/>
</p:tagLst>
</file>

<file path=ppt/tags/tag11.xml><?xml version="1.0" encoding="utf-8"?>
<p:tagLst xmlns:p="http://schemas.openxmlformats.org/presentationml/2006/main">
  <p:tag name="MH" val="20180905155037"/>
  <p:tag name="MH_LIBRARY" val="CONTENTS"/>
  <p:tag name="MH_TYPE" val="OTHERS"/>
  <p:tag name="ID" val="545836"/>
</p:tagLst>
</file>

<file path=ppt/tags/tag12.xml><?xml version="1.0" encoding="utf-8"?>
<p:tagLst xmlns:p="http://schemas.openxmlformats.org/presentationml/2006/main">
  <p:tag name="MH" val="20180905155037"/>
  <p:tag name="MH_LIBRARY" val="CONTENTS"/>
  <p:tag name="MH_TYPE" val="OTHERS"/>
  <p:tag name="ID" val="545836"/>
</p:tagLst>
</file>

<file path=ppt/tags/tag13.xml><?xml version="1.0" encoding="utf-8"?>
<p:tagLst xmlns:p="http://schemas.openxmlformats.org/presentationml/2006/main">
  <p:tag name="MH" val="20180905155037"/>
  <p:tag name="MH_LIBRARY" val="CONTENTS"/>
  <p:tag name="MH_TYPE" val="OTHERS"/>
  <p:tag name="ID" val="545836"/>
</p:tagLst>
</file>

<file path=ppt/tags/tag14.xml><?xml version="1.0" encoding="utf-8"?>
<p:tagLst xmlns:p="http://schemas.openxmlformats.org/presentationml/2006/main">
  <p:tag name="MH" val="20180905155037"/>
  <p:tag name="MH_LIBRARY" val="CONTENTS"/>
  <p:tag name="MH_TYPE" val="OTHERS"/>
  <p:tag name="ID" val="545836"/>
</p:tagLst>
</file>

<file path=ppt/tags/tag15.xml><?xml version="1.0" encoding="utf-8"?>
<p:tagLst xmlns:p="http://schemas.openxmlformats.org/presentationml/2006/main">
  <p:tag name="MH" val="20180905155037"/>
  <p:tag name="MH_LIBRARY" val="CONTENTS"/>
  <p:tag name="MH_TYPE" val="OTHERS"/>
  <p:tag name="ID" val="545836"/>
</p:tagLst>
</file>

<file path=ppt/tags/tag16.xml><?xml version="1.0" encoding="utf-8"?>
<p:tagLst xmlns:p="http://schemas.openxmlformats.org/presentationml/2006/main">
  <p:tag name="MH" val="20180905155037"/>
  <p:tag name="MH_LIBRARY" val="CONTENTS"/>
  <p:tag name="MH_TYPE" val="OTHERS"/>
  <p:tag name="ID" val="545836"/>
</p:tagLst>
</file>

<file path=ppt/tags/tag17.xml><?xml version="1.0" encoding="utf-8"?>
<p:tagLst xmlns:p="http://schemas.openxmlformats.org/presentationml/2006/main">
  <p:tag name="MH" val="20180905155037"/>
  <p:tag name="MH_LIBRARY" val="CONTENTS"/>
  <p:tag name="MH_TYPE" val="OTHERS"/>
  <p:tag name="ID" val="545836"/>
</p:tagLst>
</file>

<file path=ppt/tags/tag18.xml><?xml version="1.0" encoding="utf-8"?>
<p:tagLst xmlns:p="http://schemas.openxmlformats.org/presentationml/2006/main">
  <p:tag name="MH" val="20180905155037"/>
  <p:tag name="MH_LIBRARY" val="CONTENTS"/>
  <p:tag name="MH_TYPE" val="OTHERS"/>
  <p:tag name="ID" val="545836"/>
</p:tagLst>
</file>

<file path=ppt/tags/tag19.xml><?xml version="1.0" encoding="utf-8"?>
<p:tagLst xmlns:p="http://schemas.openxmlformats.org/presentationml/2006/main">
  <p:tag name="MH" val="20180905155037"/>
  <p:tag name="MH_LIBRARY" val="CONTENTS"/>
  <p:tag name="MH_TYPE" val="OTHERS"/>
  <p:tag name="ID" val="545836"/>
</p:tagLst>
</file>

<file path=ppt/tags/tag2.xml><?xml version="1.0" encoding="utf-8"?>
<p:tagLst xmlns:p="http://schemas.openxmlformats.org/presentationml/2006/main">
  <p:tag name="MH" val="20180905155037"/>
  <p:tag name="MH_LIBRARY" val="CONTENTS"/>
  <p:tag name="MH_TYPE" val="OTHERS"/>
  <p:tag name="ID" val="545836"/>
</p:tagLst>
</file>

<file path=ppt/tags/tag20.xml><?xml version="1.0" encoding="utf-8"?>
<p:tagLst xmlns:p="http://schemas.openxmlformats.org/presentationml/2006/main">
  <p:tag name="MH" val="20180905155037"/>
  <p:tag name="MH_LIBRARY" val="CONTENTS"/>
  <p:tag name="MH_TYPE" val="OTHERS"/>
  <p:tag name="ID" val="545836"/>
</p:tagLst>
</file>

<file path=ppt/tags/tag21.xml><?xml version="1.0" encoding="utf-8"?>
<p:tagLst xmlns:p="http://schemas.openxmlformats.org/presentationml/2006/main">
  <p:tag name="MH" val="20180905155037"/>
  <p:tag name="MH_LIBRARY" val="CONTENTS"/>
  <p:tag name="MH_TYPE" val="OTHERS"/>
  <p:tag name="ID" val="545836"/>
</p:tagLst>
</file>

<file path=ppt/tags/tag22.xml><?xml version="1.0" encoding="utf-8"?>
<p:tagLst xmlns:p="http://schemas.openxmlformats.org/presentationml/2006/main">
  <p:tag name="MH" val="20180905155037"/>
  <p:tag name="MH_LIBRARY" val="CONTENTS"/>
  <p:tag name="MH_TYPE" val="OTHERS"/>
  <p:tag name="ID" val="545836"/>
</p:tagLst>
</file>

<file path=ppt/tags/tag23.xml><?xml version="1.0" encoding="utf-8"?>
<p:tagLst xmlns:p="http://schemas.openxmlformats.org/presentationml/2006/main">
  <p:tag name="MH" val="20180905155037"/>
  <p:tag name="MH_LIBRARY" val="CONTENTS"/>
  <p:tag name="MH_TYPE" val="OTHERS"/>
  <p:tag name="ID" val="545836"/>
</p:tagLst>
</file>

<file path=ppt/tags/tag24.xml><?xml version="1.0" encoding="utf-8"?>
<p:tagLst xmlns:p="http://schemas.openxmlformats.org/presentationml/2006/main">
  <p:tag name="MH" val="20180905155037"/>
  <p:tag name="MH_LIBRARY" val="CONTENTS"/>
  <p:tag name="MH_TYPE" val="OTHERS"/>
  <p:tag name="ID" val="545836"/>
</p:tagLst>
</file>

<file path=ppt/tags/tag25.xml><?xml version="1.0" encoding="utf-8"?>
<p:tagLst xmlns:p="http://schemas.openxmlformats.org/presentationml/2006/main">
  <p:tag name="MH" val="20180905155037"/>
  <p:tag name="MH_LIBRARY" val="CONTENTS"/>
  <p:tag name="MH_TYPE" val="OTHERS"/>
  <p:tag name="ID" val="545836"/>
</p:tagLst>
</file>

<file path=ppt/tags/tag26.xml><?xml version="1.0" encoding="utf-8"?>
<p:tagLst xmlns:p="http://schemas.openxmlformats.org/presentationml/2006/main">
  <p:tag name="MH" val="20180905155037"/>
  <p:tag name="MH_LIBRARY" val="CONTENTS"/>
  <p:tag name="MH_TYPE" val="OTHERS"/>
  <p:tag name="ID" val="545836"/>
</p:tagLst>
</file>

<file path=ppt/tags/tag27.xml><?xml version="1.0" encoding="utf-8"?>
<p:tagLst xmlns:p="http://schemas.openxmlformats.org/presentationml/2006/main">
  <p:tag name="MH" val="20180905155037"/>
  <p:tag name="MH_LIBRARY" val="CONTENTS"/>
  <p:tag name="MH_TYPE" val="OTHERS"/>
  <p:tag name="ID" val="545836"/>
</p:tagLst>
</file>

<file path=ppt/tags/tag28.xml><?xml version="1.0" encoding="utf-8"?>
<p:tagLst xmlns:p="http://schemas.openxmlformats.org/presentationml/2006/main">
  <p:tag name="MH" val="20180905155037"/>
  <p:tag name="MH_LIBRARY" val="CONTENTS"/>
  <p:tag name="MH_TYPE" val="OTHERS"/>
  <p:tag name="ID" val="545836"/>
</p:tagLst>
</file>

<file path=ppt/tags/tag29.xml><?xml version="1.0" encoding="utf-8"?>
<p:tagLst xmlns:p="http://schemas.openxmlformats.org/presentationml/2006/main">
  <p:tag name="MH" val="20180905155037"/>
  <p:tag name="MH_LIBRARY" val="CONTENTS"/>
  <p:tag name="MH_TYPE" val="OTHERS"/>
  <p:tag name="ID" val="545836"/>
</p:tagLst>
</file>

<file path=ppt/tags/tag3.xml><?xml version="1.0" encoding="utf-8"?>
<p:tagLst xmlns:p="http://schemas.openxmlformats.org/presentationml/2006/main">
  <p:tag name="MH" val="20180905155037"/>
  <p:tag name="MH_LIBRARY" val="CONTENTS"/>
  <p:tag name="MH_TYPE" val="OTHERS"/>
  <p:tag name="ID" val="545836"/>
</p:tagLst>
</file>

<file path=ppt/tags/tag30.xml><?xml version="1.0" encoding="utf-8"?>
<p:tagLst xmlns:p="http://schemas.openxmlformats.org/presentationml/2006/main">
  <p:tag name="MH" val="20180905155037"/>
  <p:tag name="MH_LIBRARY" val="CONTENTS"/>
  <p:tag name="MH_TYPE" val="OTHERS"/>
  <p:tag name="ID" val="545836"/>
</p:tagLst>
</file>

<file path=ppt/tags/tag31.xml><?xml version="1.0" encoding="utf-8"?>
<p:tagLst xmlns:p="http://schemas.openxmlformats.org/presentationml/2006/main">
  <p:tag name="MH" val="20180905155037"/>
  <p:tag name="MH_LIBRARY" val="CONTENTS"/>
  <p:tag name="MH_TYPE" val="OTHERS"/>
  <p:tag name="ID" val="545836"/>
</p:tagLst>
</file>

<file path=ppt/tags/tag32.xml><?xml version="1.0" encoding="utf-8"?>
<p:tagLst xmlns:p="http://schemas.openxmlformats.org/presentationml/2006/main">
  <p:tag name="MH" val="20180905155037"/>
  <p:tag name="MH_LIBRARY" val="CONTENTS"/>
  <p:tag name="MH_TYPE" val="OTHERS"/>
  <p:tag name="ID" val="545836"/>
</p:tagLst>
</file>

<file path=ppt/tags/tag33.xml><?xml version="1.0" encoding="utf-8"?>
<p:tagLst xmlns:p="http://schemas.openxmlformats.org/presentationml/2006/main">
  <p:tag name="MH" val="20180905155037"/>
  <p:tag name="MH_LIBRARY" val="CONTENTS"/>
  <p:tag name="MH_TYPE" val="OTHERS"/>
  <p:tag name="ID" val="545836"/>
</p:tagLst>
</file>

<file path=ppt/tags/tag34.xml><?xml version="1.0" encoding="utf-8"?>
<p:tagLst xmlns:p="http://schemas.openxmlformats.org/presentationml/2006/main">
  <p:tag name="MH" val="20180905155037"/>
  <p:tag name="MH_LIBRARY" val="CONTENTS"/>
  <p:tag name="MH_TYPE" val="OTHERS"/>
  <p:tag name="ID" val="545836"/>
</p:tagLst>
</file>

<file path=ppt/tags/tag35.xml><?xml version="1.0" encoding="utf-8"?>
<p:tagLst xmlns:p="http://schemas.openxmlformats.org/presentationml/2006/main">
  <p:tag name="MH" val="20180905155037"/>
  <p:tag name="MH_LIBRARY" val="CONTENTS"/>
  <p:tag name="MH_TYPE" val="OTHERS"/>
  <p:tag name="ID" val="545836"/>
</p:tagLst>
</file>

<file path=ppt/tags/tag36.xml><?xml version="1.0" encoding="utf-8"?>
<p:tagLst xmlns:p="http://schemas.openxmlformats.org/presentationml/2006/main">
  <p:tag name="MH" val="20180905155037"/>
  <p:tag name="MH_LIBRARY" val="CONTENTS"/>
  <p:tag name="MH_TYPE" val="OTHERS"/>
  <p:tag name="ID" val="545836"/>
</p:tagLst>
</file>

<file path=ppt/tags/tag37.xml><?xml version="1.0" encoding="utf-8"?>
<p:tagLst xmlns:p="http://schemas.openxmlformats.org/presentationml/2006/main">
  <p:tag name="MH" val="20180905155037"/>
  <p:tag name="MH_LIBRARY" val="CONTENTS"/>
  <p:tag name="MH_TYPE" val="OTHERS"/>
  <p:tag name="ID" val="545836"/>
</p:tagLst>
</file>

<file path=ppt/tags/tag38.xml><?xml version="1.0" encoding="utf-8"?>
<p:tagLst xmlns:p="http://schemas.openxmlformats.org/presentationml/2006/main">
  <p:tag name="MH" val="20180905155037"/>
  <p:tag name="MH_LIBRARY" val="CONTENTS"/>
  <p:tag name="MH_TYPE" val="OTHERS"/>
  <p:tag name="ID" val="545836"/>
</p:tagLst>
</file>

<file path=ppt/tags/tag39.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40.xml><?xml version="1.0" encoding="utf-8"?>
<p:tagLst xmlns:p="http://schemas.openxmlformats.org/presentationml/2006/main">
  <p:tag name="MH" val="20180905155037"/>
  <p:tag name="MH_LIBRARY" val="CONTENTS"/>
  <p:tag name="MH_TYPE" val="OTHERS"/>
  <p:tag name="ID" val="545836"/>
</p:tagLst>
</file>

<file path=ppt/tags/tag41.xml><?xml version="1.0" encoding="utf-8"?>
<p:tagLst xmlns:p="http://schemas.openxmlformats.org/presentationml/2006/main">
  <p:tag name="MH" val="20180905155037"/>
  <p:tag name="MH_LIBRARY" val="CONTENTS"/>
  <p:tag name="MH_TYPE" val="OTHERS"/>
  <p:tag name="ID" val="545836"/>
</p:tagLst>
</file>

<file path=ppt/tags/tag42.xml><?xml version="1.0" encoding="utf-8"?>
<p:tagLst xmlns:p="http://schemas.openxmlformats.org/presentationml/2006/main">
  <p:tag name="MH" val="20180905155037"/>
  <p:tag name="MH_LIBRARY" val="CONTENTS"/>
  <p:tag name="MH_TYPE" val="OTHERS"/>
  <p:tag name="ID" val="545836"/>
</p:tagLst>
</file>

<file path=ppt/tags/tag43.xml><?xml version="1.0" encoding="utf-8"?>
<p:tagLst xmlns:p="http://schemas.openxmlformats.org/presentationml/2006/main">
  <p:tag name="MH" val="20180905155037"/>
  <p:tag name="MH_LIBRARY" val="CONTENTS"/>
  <p:tag name="MH_TYPE" val="OTHERS"/>
  <p:tag name="ID" val="545836"/>
</p:tagLst>
</file>

<file path=ppt/tags/tag44.xml><?xml version="1.0" encoding="utf-8"?>
<p:tagLst xmlns:p="http://schemas.openxmlformats.org/presentationml/2006/main">
  <p:tag name="MH" val="20180905155037"/>
  <p:tag name="MH_LIBRARY" val="CONTENTS"/>
  <p:tag name="MH_TYPE" val="OTHERS"/>
  <p:tag name="ID" val="545836"/>
</p:tagLst>
</file>

<file path=ppt/tags/tag45.xml><?xml version="1.0" encoding="utf-8"?>
<p:tagLst xmlns:p="http://schemas.openxmlformats.org/presentationml/2006/main">
  <p:tag name="MH" val="20180905155037"/>
  <p:tag name="MH_LIBRARY" val="CONTENTS"/>
  <p:tag name="MH_TYPE" val="OTHERS"/>
  <p:tag name="ID" val="545836"/>
</p:tagLst>
</file>

<file path=ppt/tags/tag46.xml><?xml version="1.0" encoding="utf-8"?>
<p:tagLst xmlns:p="http://schemas.openxmlformats.org/presentationml/2006/main">
  <p:tag name="MH" val="20180905155037"/>
  <p:tag name="MH_LIBRARY" val="CONTENTS"/>
  <p:tag name="MH_TYPE" val="OTHERS"/>
  <p:tag name="ID" val="545836"/>
</p:tagLst>
</file>

<file path=ppt/tags/tag47.xml><?xml version="1.0" encoding="utf-8"?>
<p:tagLst xmlns:p="http://schemas.openxmlformats.org/presentationml/2006/main">
  <p:tag name="MH" val="20180905155037"/>
  <p:tag name="MH_LIBRARY" val="CONTENTS"/>
  <p:tag name="MH_TYPE" val="OTHERS"/>
  <p:tag name="ID" val="545836"/>
</p:tagLst>
</file>

<file path=ppt/tags/tag48.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MH" val="20180905155037"/>
  <p:tag name="MH_LIBRARY" val="CONTENTS"/>
  <p:tag name="MH_TYPE" val="OTHERS"/>
  <p:tag name="ID" val="545836"/>
</p:tagLst>
</file>

<file path=ppt/tags/tag8.xml><?xml version="1.0" encoding="utf-8"?>
<p:tagLst xmlns:p="http://schemas.openxmlformats.org/presentationml/2006/main">
  <p:tag name="MH" val="20180905155037"/>
  <p:tag name="MH_LIBRARY" val="CONTENTS"/>
  <p:tag name="MH_TYPE" val="OTHERS"/>
  <p:tag name="ID" val="545836"/>
</p:tagLst>
</file>

<file path=ppt/tags/tag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889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5331</Words>
  <Application>WPS 演示</Application>
  <PresentationFormat>全屏显示(16:9)</PresentationFormat>
  <Paragraphs>789</Paragraphs>
  <Slides>81</Slides>
  <Notes>0</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81</vt:i4>
      </vt:variant>
    </vt:vector>
  </HeadingPairs>
  <TitlesOfParts>
    <vt:vector size="99" baseType="lpstr">
      <vt:lpstr>Arial</vt:lpstr>
      <vt:lpstr>宋体</vt:lpstr>
      <vt:lpstr>Wingdings</vt:lpstr>
      <vt:lpstr>Calibri</vt:lpstr>
      <vt:lpstr>黑体</vt:lpstr>
      <vt:lpstr>Segoe UI</vt:lpstr>
      <vt:lpstr>微软雅黑</vt:lpstr>
      <vt:lpstr>Segoe UI Light</vt:lpstr>
      <vt:lpstr>微软雅黑 Light</vt:lpstr>
      <vt:lpstr>Wingdings</vt:lpstr>
      <vt:lpstr>Arial Unicode MS</vt:lpstr>
      <vt:lpstr>华文仿宋</vt:lpstr>
      <vt:lpstr>仿宋</vt:lpstr>
      <vt:lpstr>华文宋体</vt:lpstr>
      <vt:lpstr>1_自定义设计方案</vt:lpstr>
      <vt:lpstr>自定义设计方案</vt:lpstr>
      <vt:lpstr>3_自定义设计方案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Administrator</cp:lastModifiedBy>
  <cp:revision>1257</cp:revision>
  <dcterms:created xsi:type="dcterms:W3CDTF">2019-11-14T09:57:00Z</dcterms:created>
  <dcterms:modified xsi:type="dcterms:W3CDTF">2021-04-05T00:45:47Z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2052-11.1.0.10446</vt:lpwstr>
  </property>
  <property fmtid="{D5CDD505-2E9C-101B-9397-08002B2CF9AE}" pid="3" name="ICV">
    <vt:lpwstr>0FC7D419C57F4834882B39EDFDA57070</vt:lpwstr>
  </property>
</Properties>
</file>