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50"/>
  </p:notesMasterIdLst>
  <p:handoutMasterIdLst>
    <p:handoutMasterId r:id="rId90"/>
  </p:handoutMasterIdLst>
  <p:sldIdLst>
    <p:sldId id="599" r:id="rId6"/>
    <p:sldId id="712" r:id="rId7"/>
    <p:sldId id="536" r:id="rId8"/>
    <p:sldId id="902" r:id="rId9"/>
    <p:sldId id="907" r:id="rId10"/>
    <p:sldId id="714" r:id="rId11"/>
    <p:sldId id="713" r:id="rId12"/>
    <p:sldId id="1115" r:id="rId13"/>
    <p:sldId id="717" r:id="rId14"/>
    <p:sldId id="794" r:id="rId15"/>
    <p:sldId id="908" r:id="rId16"/>
    <p:sldId id="909" r:id="rId17"/>
    <p:sldId id="718" r:id="rId18"/>
    <p:sldId id="1232" r:id="rId19"/>
    <p:sldId id="720" r:id="rId20"/>
    <p:sldId id="1233" r:id="rId21"/>
    <p:sldId id="1116" r:id="rId22"/>
    <p:sldId id="1000" r:id="rId23"/>
    <p:sldId id="724" r:id="rId24"/>
    <p:sldId id="1117" r:id="rId25"/>
    <p:sldId id="1169" r:id="rId26"/>
    <p:sldId id="1118" r:id="rId27"/>
    <p:sldId id="1001" r:id="rId28"/>
    <p:sldId id="1119" r:id="rId29"/>
    <p:sldId id="1120" r:id="rId30"/>
    <p:sldId id="1121" r:id="rId31"/>
    <p:sldId id="1122" r:id="rId32"/>
    <p:sldId id="1123" r:id="rId33"/>
    <p:sldId id="1124" r:id="rId34"/>
    <p:sldId id="1125" r:id="rId35"/>
    <p:sldId id="1126" r:id="rId36"/>
    <p:sldId id="1127" r:id="rId37"/>
    <p:sldId id="1128" r:id="rId38"/>
    <p:sldId id="1129" r:id="rId39"/>
    <p:sldId id="1130" r:id="rId40"/>
    <p:sldId id="1131" r:id="rId41"/>
    <p:sldId id="1132" r:id="rId42"/>
    <p:sldId id="1170" r:id="rId43"/>
    <p:sldId id="1133" r:id="rId44"/>
    <p:sldId id="1134" r:id="rId45"/>
    <p:sldId id="1135" r:id="rId46"/>
    <p:sldId id="1136" r:id="rId47"/>
    <p:sldId id="726" r:id="rId48"/>
    <p:sldId id="1168" r:id="rId49"/>
    <p:sldId id="1137" r:id="rId51"/>
    <p:sldId id="1138" r:id="rId52"/>
    <p:sldId id="1139" r:id="rId53"/>
    <p:sldId id="1141" r:id="rId54"/>
    <p:sldId id="1142" r:id="rId55"/>
    <p:sldId id="1171" r:id="rId56"/>
    <p:sldId id="1143" r:id="rId57"/>
    <p:sldId id="1144" r:id="rId58"/>
    <p:sldId id="1145" r:id="rId59"/>
    <p:sldId id="1146" r:id="rId60"/>
    <p:sldId id="1147" r:id="rId61"/>
    <p:sldId id="1148" r:id="rId62"/>
    <p:sldId id="1149" r:id="rId63"/>
    <p:sldId id="1150" r:id="rId64"/>
    <p:sldId id="1151" r:id="rId65"/>
    <p:sldId id="1152" r:id="rId66"/>
    <p:sldId id="1153" r:id="rId67"/>
    <p:sldId id="1154" r:id="rId68"/>
    <p:sldId id="1155" r:id="rId69"/>
    <p:sldId id="1157" r:id="rId70"/>
    <p:sldId id="1158" r:id="rId71"/>
    <p:sldId id="1159" r:id="rId72"/>
    <p:sldId id="1160" r:id="rId73"/>
    <p:sldId id="1161" r:id="rId74"/>
    <p:sldId id="1162" r:id="rId75"/>
    <p:sldId id="1003" r:id="rId76"/>
    <p:sldId id="1163" r:id="rId77"/>
    <p:sldId id="590" r:id="rId78"/>
    <p:sldId id="591" r:id="rId79"/>
    <p:sldId id="592" r:id="rId80"/>
    <p:sldId id="593" r:id="rId81"/>
    <p:sldId id="594" r:id="rId82"/>
    <p:sldId id="1167" r:id="rId83"/>
    <p:sldId id="1164" r:id="rId84"/>
    <p:sldId id="1165" r:id="rId85"/>
    <p:sldId id="1166" r:id="rId86"/>
    <p:sldId id="596" r:id="rId87"/>
    <p:sldId id="663" r:id="rId88"/>
    <p:sldId id="624" r:id="rId8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1"/>
    <p:restoredTop sz="94368"/>
  </p:normalViewPr>
  <p:slideViewPr>
    <p:cSldViewPr>
      <p:cViewPr varScale="1">
        <p:scale>
          <a:sx n="121" d="100"/>
          <a:sy n="121" d="100"/>
        </p:scale>
        <p:origin x="60" y="402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commentAuthors" Target="commentAuthors.xml"/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handoutMaster" Target="handoutMasters/handoutMaster1.xml"/><Relationship Id="rId9" Type="http://schemas.openxmlformats.org/officeDocument/2006/relationships/slide" Target="slides/slide4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3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In [2]: import math                                                                                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 [3]: math.ceil(5.2)                                                                                 </a:t>
            </a:r>
            <a:endParaRPr lang="zh-CN" altLang="en-US"/>
          </a:p>
          <a:p>
            <a:r>
              <a:rPr lang="zh-CN" altLang="en-US"/>
              <a:t>Out[3]: 6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 [4]: math.floor(17.9)                                                                               </a:t>
            </a:r>
            <a:endParaRPr lang="zh-CN" altLang="en-US"/>
          </a:p>
          <a:p>
            <a:r>
              <a:rPr lang="zh-CN" altLang="en-US"/>
              <a:t>Out[4]: 17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2_where&#20043;&#27604;&#36739;&#36816;&#31639;&#31526;&#26597;&#35810;.mp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3_where&#20043;&#36923;&#36753;&#36816;&#31639;&#31526;&#26597;&#35810;.mp4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4_where&#20043;&#27169;&#31946;&#26597;&#35810;.mp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5_where&#20043;&#33539;&#22260;&#26597;&#35810;.mp4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6_where&#20043;&#31354;&#20540;&#21028;&#26029;.mp4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7_order&#25490;&#24207;&#26597;&#35810;.mp4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8_&#32858;&#21512;&#20989;&#25968;.mp4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9_group&#20998;&#32452;&#26597;&#35810;.mp4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0_limit&#38480;&#21046;&#26597;&#35810;.mp4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1_&#36830;&#25509;&#26597;&#35810;-&#20869;&#36830;&#25509;.mp4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1_&#26597;&#35810;&#26448;&#26009;&#20934;&#22791;.mp4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2_&#36830;&#25509;&#26597;&#35810;-&#22806;&#36830;&#25509;.mp4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3_&#36830;&#25509;&#26597;&#35810;-&#33258;&#36830;&#25509;.mp4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4_&#23376;&#26597;&#35810;.mp4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103440" y="2211866"/>
            <a:ext cx="48926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GB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高级课程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day12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查询材料准备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768383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7822" y="2139702"/>
            <a:ext cx="672835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python_test_1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4459" y="2913452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7822" y="3312230"/>
            <a:ext cx="672835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，并添加数据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059983"/>
            <a:ext cx="4319588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范围查询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熟练使用比较运算符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11560" y="-4209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比较运算符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283718"/>
            <a:ext cx="6768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比较运算符有哪些？</a:t>
            </a:r>
            <a:endParaRPr lang="en-US" alt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where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TW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TextBox 6"/>
          <p:cNvSpPr txBox="1"/>
          <p:nvPr/>
        </p:nvSpPr>
        <p:spPr>
          <a:xfrm>
            <a:off x="841375" y="1131888"/>
            <a:ext cx="3514725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语句的作用</a:t>
            </a: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文本框 2"/>
          <p:cNvSpPr txBox="1"/>
          <p:nvPr/>
        </p:nvSpPr>
        <p:spPr>
          <a:xfrm>
            <a:off x="827088" y="1701800"/>
            <a:ext cx="4706937" cy="254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对表中的数据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，结果为</a:t>
            </a:r>
            <a:r>
              <a:rPr lang="zh-CN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会出现在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结果集中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288" y="2320925"/>
            <a:ext cx="6537325" cy="1116013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" name="文本框 7"/>
          <p:cNvSpPr txBox="1"/>
          <p:nvPr/>
        </p:nvSpPr>
        <p:spPr>
          <a:xfrm>
            <a:off x="827088" y="2066925"/>
            <a:ext cx="1127125" cy="254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条件查询语法：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088" y="3435350"/>
            <a:ext cx="4248150" cy="154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后面支持多种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，进行条件的处理：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空判断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比较运算符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1994853"/>
            <a:ext cx="6728356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=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大于等于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&gt;=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&lt;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小于等于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&lt;=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!=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688148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中常见的比较运算符有哪些？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之比较运算查询</a:t>
            </a:r>
            <a:endParaRPr lang="zh-TW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TextBox 6"/>
          <p:cNvSpPr txBox="1"/>
          <p:nvPr/>
        </p:nvSpPr>
        <p:spPr>
          <a:xfrm>
            <a:off x="841375" y="1131888"/>
            <a:ext cx="3514725" cy="458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文本框 4"/>
          <p:cNvSpPr txBox="1"/>
          <p:nvPr/>
        </p:nvSpPr>
        <p:spPr>
          <a:xfrm>
            <a:off x="839788" y="1708150"/>
            <a:ext cx="1374775" cy="154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rgbClr val="262626"/>
                </a:solidFill>
                <a:latin typeface="Calibri" panose="020F0502020204030204" charset="0"/>
                <a:ea typeface="黑体" panose="02010609060101010101" charset="-122"/>
              </a:rPr>
              <a:t>where</a:t>
            </a:r>
            <a:r>
              <a:rPr lang="zh-CN" altLang="en-US" sz="1000">
                <a:solidFill>
                  <a:srgbClr val="262626"/>
                </a:solidFill>
                <a:latin typeface="Calibri" panose="020F0502020204030204" charset="0"/>
                <a:ea typeface="黑体" panose="02010609060101010101" charset="-122"/>
              </a:rPr>
              <a:t>支持的运算符</a:t>
            </a:r>
            <a:r>
              <a:rPr lang="en-US" altLang="zh-CN" sz="1000">
                <a:solidFill>
                  <a:srgbClr val="262626"/>
                </a:solidFill>
                <a:latin typeface="Calibri" panose="020F0502020204030204" charset="0"/>
                <a:ea typeface="黑体" panose="02010609060101010101" charset="-122"/>
              </a:rPr>
              <a:t>:</a:t>
            </a:r>
            <a:endParaRPr lang="en-US" altLang="zh-CN" sz="1000">
              <a:solidFill>
                <a:srgbClr val="262626"/>
              </a:solidFill>
              <a:latin typeface="Calibri" panose="020F0502020204030204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endParaRPr lang="zh-CN" altLang="en-US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  <a:endParaRPr lang="zh-CN" altLang="en-US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</a:t>
            </a:r>
            <a:endParaRPr lang="zh-CN" altLang="en-US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空判断</a:t>
            </a:r>
            <a:endParaRPr lang="zh-CN" altLang="en-US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文本框 7"/>
          <p:cNvSpPr txBox="1"/>
          <p:nvPr/>
        </p:nvSpPr>
        <p:spPr>
          <a:xfrm>
            <a:off x="839788" y="3303588"/>
            <a:ext cx="1428750" cy="178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常见的比较运算符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=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大于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&gt;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大于等于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&gt;=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小于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&lt;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小于等于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&lt;=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不等于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!= 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059983"/>
            <a:ext cx="4319588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范围查询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熟练使用逻辑运算符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中逻辑运算符有哪些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75856" y="1917700"/>
            <a:ext cx="4319588" cy="17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、聚合函数、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逻辑运算符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2283718"/>
            <a:ext cx="6728356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and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前后条件都要成立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前后有一个条件成立即可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688148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中的逻辑运算符有哪些？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768383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7822" y="2139702"/>
            <a:ext cx="672835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查询年龄在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岁之间的学生信息；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4459" y="2913452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7822" y="3312230"/>
            <a:ext cx="672835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查询身高大于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的女性信息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059983"/>
            <a:ext cx="4319588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范围查询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27404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了解模糊查询的用法和使用场景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什么是模糊查询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模糊查询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2283718"/>
            <a:ext cx="6728356" cy="150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表示任意多个任意字符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表示一个任意字符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68814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模糊查询注意点有哪些？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059983"/>
            <a:ext cx="4319588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93393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between-and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范围查询有几种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范围查询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2283718"/>
            <a:ext cx="6728356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连续范围查询（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between ... and ...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）：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表示在一个连续的范围内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非连续范围查询（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只能取列举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68814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范围查询有哪些，区别是什么？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517386"/>
            <a:ext cx="3158878" cy="261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掌握使用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的条件判断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中常用的几种聚合函数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掌握分组、排序、限制等查询语句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能通过连接查询进行多表查询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掌握子查询的写法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059983"/>
            <a:ext cx="4319588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范围查询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空判断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46778" cy="889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知道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中如何判断为空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中空的区别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空判断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中怎么判断空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空判断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2283718"/>
            <a:ext cx="6728356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判断为非空：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not null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判断为空：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null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688148"/>
            <a:ext cx="351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中的空和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中的空区别是什么？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492772" y="1511839"/>
            <a:ext cx="4319588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排序查询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214983" cy="889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了解什么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排序查询的使用场景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排序查询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067694"/>
            <a:ext cx="66184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什么时候用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7342" y="1210822"/>
            <a:ext cx="672835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数据需要从小到大或者从大到小排序的时候使用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324" y="831334"/>
            <a:ext cx="1753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什么时候用？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324" y="2003672"/>
            <a:ext cx="1394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怎么用？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3648" y="2911595"/>
            <a:ext cx="6728356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将行数据按照字段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进行排序，如果某些行字段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的值相同时，则按照字段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排序，以此类推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从小到大排列，即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从大到小排序，即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默认按照列值从小到大排列（即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2473022"/>
            <a:ext cx="6624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select * from </a:t>
            </a:r>
            <a:r>
              <a:rPr lang="zh-CN" alt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表名 </a:t>
            </a:r>
            <a:r>
              <a:rPr lang="zh-CN" altLang="zh-CN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order by </a:t>
            </a:r>
            <a:r>
              <a:rPr lang="zh-CN" alt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字段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1 </a:t>
            </a:r>
            <a:r>
              <a:rPr lang="zh-CN" altLang="zh-CN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asc|desc [,</a:t>
            </a:r>
            <a:r>
              <a:rPr lang="zh-CN" alt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字段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2 </a:t>
            </a:r>
            <a:r>
              <a:rPr lang="zh-CN" altLang="zh-CN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asc|desc,...]</a:t>
            </a:r>
            <a:endParaRPr lang="zh-CN" altLang="zh-CN" sz="12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22639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3012" y="2787774"/>
            <a:ext cx="703658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查询年龄在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岁之间的女性，身高从高到矮排序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如果身高相同的情况下按照年龄从大到小排序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492772" y="1511839"/>
            <a:ext cx="4319588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聚合函数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819359"/>
            <a:ext cx="4319588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查询材料准备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68332" cy="889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了解什么是聚合函数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会使用常见的几种聚合函数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067694"/>
            <a:ext cx="66184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什么是聚合函数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聚合函数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聚合函数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7584" y="1635646"/>
          <a:ext cx="6096000" cy="222885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命令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作用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count(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计算总行数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求此字段最大值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求此字段最小值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sum(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求此字段之和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avg(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求此字段平均值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27584" y="9456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聚合函数会把当前所在表当做一个组进行统计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聚合函数注意点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聚合函数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822451"/>
            <a:ext cx="4572000" cy="12692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每个组函数接收一个参数（字段名或者表达式）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统计结果中默认忽略字段为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 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不允许出现嵌套 比如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sum(max(xx))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-2835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聚合函数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324" y="7193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知识拓展</a:t>
            </a:r>
            <a:endParaRPr lang="zh-CN" altLang="en-GB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3060" y="1636330"/>
            <a:ext cx="6728356" cy="2469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假设班里有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个同学包车游玩，每辆车最多乘坐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个人，需要多少辆车？（使用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函数四舍五入结果是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辆车 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latinLnBrk="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 使用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ceil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函数，向上取整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计算一个人年龄，即便是还有一个月满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周岁，但这个人仍然按未成年人算，怎么计算？（使用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函数四舍五入结果为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latinLnBrk="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 使用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floor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函数，向下取整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285750" indent="0" latinLnBrk="0">
              <a:lnSpc>
                <a:spcPct val="130000"/>
              </a:lnSpc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3060" y="1087979"/>
            <a:ext cx="6619260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现实生活中，很多情况是不能简单按照四舍五入来计算的，碰到以下情况，我们该怎么解决？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492772" y="1511839"/>
            <a:ext cx="4319588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51339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进行分组查询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067694"/>
            <a:ext cx="66184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什么是分组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如何分组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324" y="11592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什么是分组？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309" y="1631753"/>
            <a:ext cx="703658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分组就是将一个“数据集”划分成若干个“小区域”，然后针对若干个“小区域”进行数据处理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7072" y="2270234"/>
            <a:ext cx="1368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309" y="2787774"/>
            <a:ext cx="7036586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可用于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单个字段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分组，也可用于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多个字段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将查询结果按照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个或多个字段进行分组，字段值相同的为一组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275606"/>
            <a:ext cx="5886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+ group_concat()</a:t>
            </a:r>
            <a:endParaRPr lang="zh-CN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group_concat(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根据分组结果，使用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group_concat()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来放置每一个分组中某字段的集合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+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聚合函数在和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结合使用的时候 统计的对象是每一个分组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+ having</a:t>
            </a:r>
            <a:endParaRPr lang="zh-CN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类似，但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只能用于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分组后的每组数据过滤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是用来过滤表数据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+ with rollup</a:t>
            </a:r>
            <a:endParaRPr lang="zh-CN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rollup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的作用是：在数据表最后新增一行，来记录当前表中该字段对应的操作结果，一般是汇总结果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88795" cy="889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复习并掌握建库建表语句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复习并掌握插入数据语句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22639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3012" y="2787774"/>
            <a:ext cx="703658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查询每种性别的平均年龄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492772" y="1511839"/>
            <a:ext cx="4319588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50561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的使用场景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067694"/>
            <a:ext cx="66184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为什么称</a:t>
            </a:r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为分页查询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324" y="1159233"/>
            <a:ext cx="23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为什么成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为分页查询？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309" y="1631753"/>
            <a:ext cx="703658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经常被用来将数据进行分页查询和展示，所以称为分页查询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7072" y="2270234"/>
            <a:ext cx="1449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limit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如何分页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309" y="3208650"/>
            <a:ext cx="7036586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起始记录是指从第几条记录开始取，第一条记录的下标是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记录数是指从起始记录开始向后依次取的记录数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要写在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语句的最后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1921" y="2661720"/>
            <a:ext cx="1917513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起始记录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记录数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13" y="699542"/>
            <a:ext cx="4248373" cy="400752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059983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88795" cy="889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理解什么是连接查询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理解内连接的特点和用法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067694"/>
            <a:ext cx="66184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什么是连接查询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-2835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232" y="137339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什么是连接查询？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6" y="1839605"/>
            <a:ext cx="703658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当查询结果的数据来源于多张表时，需要将多张表连接成一个大的数据集进行汇总显示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查询材料准备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4248" y="1995686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创表语句怎么写</a:t>
            </a:r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-2835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324" y="724256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324" y="1533881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什么是内连接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98" y="3256330"/>
            <a:ext cx="2726662" cy="177138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71600" y="2653948"/>
            <a:ext cx="7036586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内连接：根据连接条件取出两个表 “交集”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是连接条件，后面还可以跟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添加连接后的筛选条件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095305"/>
            <a:ext cx="7405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字段   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表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表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表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059983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88795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理解外连接的特点和用法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067694"/>
            <a:ext cx="66184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什么是外连接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左右连接有什么区别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-2835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324" y="724256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左连接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324" y="1533881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什么是左连接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00" y="2653948"/>
            <a:ext cx="7036586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查询的结果为两个表匹配到的数据和左表特有的数据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对于右表中不存在的数据使用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2120220"/>
            <a:ext cx="2757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主表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join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从表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连接条件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83722"/>
            <a:ext cx="2880320" cy="1849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-2835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324" y="724256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右连接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324" y="1533881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什么是右连接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00" y="2653948"/>
            <a:ext cx="7036586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查询的结果为两个表匹配到的数据和右表特有的数据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对于左表中不存在的数据使用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120220"/>
            <a:ext cx="2884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从表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 join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主表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连接条件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35" y="3180607"/>
            <a:ext cx="3041984" cy="1823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-2835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324" y="1253673"/>
            <a:ext cx="27510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内连接、左连接、右连接区别：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92190"/>
            <a:ext cx="2039932" cy="1037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4" y="1568328"/>
            <a:ext cx="2039932" cy="106159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20324" y="2859782"/>
            <a:ext cx="70729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a.*, b.* from Name as a inner join Company as b on a.ID=b.ID;</a:t>
            </a:r>
            <a:endParaRPr lang="zh-CN" altLang="en-US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97416"/>
            <a:ext cx="1924319" cy="7240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20324" y="7193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知识拓展</a:t>
            </a:r>
            <a:endParaRPr lang="zh-CN" altLang="en-GB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-2835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324" y="1253673"/>
            <a:ext cx="27510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内连接、左连接、右连接区别：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92190"/>
            <a:ext cx="2039932" cy="1037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4" y="1568328"/>
            <a:ext cx="2039932" cy="106159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20324" y="2859782"/>
            <a:ext cx="70729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左连接：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a.*, b.* from Name as a left join Company as b on a.ID=b.ID; 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97416"/>
            <a:ext cx="1991003" cy="9335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0324" y="7193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知识拓展</a:t>
            </a:r>
            <a:endParaRPr lang="zh-CN" altLang="en-GB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-2835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324" y="1253673"/>
            <a:ext cx="27510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内连接、左连接、右连接区别：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92190"/>
            <a:ext cx="2039932" cy="1037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4" y="1568328"/>
            <a:ext cx="2039932" cy="106159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20324" y="2859782"/>
            <a:ext cx="70729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右连接：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a.*, b.* from Name as a right join Company as b on a.ID=b.ID;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2" y="3418273"/>
            <a:ext cx="2095792" cy="9431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0324" y="7115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知识拓展</a:t>
            </a:r>
            <a:endParaRPr lang="zh-CN" altLang="en-GB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059983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查询材料准备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8096" y="2355726"/>
            <a:ext cx="6728356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_______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690" y="18415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创库语句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6690" y="28403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创表语句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8095" y="3290106"/>
            <a:ext cx="6728356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88795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理解自连接的格式和用法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067694"/>
            <a:ext cx="66184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什么是自连接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2" name="TextBox 6"/>
          <p:cNvSpPr txBox="1">
            <a:spLocks noChangeArrowheads="1"/>
          </p:cNvSpPr>
          <p:nvPr/>
        </p:nvSpPr>
        <p:spPr bwMode="auto">
          <a:xfrm>
            <a:off x="798512" y="982719"/>
            <a:ext cx="3514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自连接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文本框 2"/>
          <p:cNvSpPr txBox="1">
            <a:spLocks noChangeArrowheads="1"/>
          </p:cNvSpPr>
          <p:nvPr/>
        </p:nvSpPr>
        <p:spPr bwMode="auto">
          <a:xfrm>
            <a:off x="841375" y="1804988"/>
            <a:ext cx="17075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为什么需要自连接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27763" y="1677988"/>
            <a:ext cx="58896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省市表</a:t>
            </a:r>
            <a:endParaRPr kumimoji="1" lang="zh-CN" altLang="en-US" sz="1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文本框 11"/>
          <p:cNvSpPr txBox="1">
            <a:spLocks noChangeArrowheads="1"/>
          </p:cNvSpPr>
          <p:nvPr/>
        </p:nvSpPr>
        <p:spPr bwMode="auto">
          <a:xfrm>
            <a:off x="841375" y="4368800"/>
            <a:ext cx="520827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使用自连接查询 只需要使用一个表 可以加快查询速度 减少数据表占用空间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00113" y="2611438"/>
          <a:ext cx="1655762" cy="1114425"/>
        </p:xfrm>
        <a:graphic>
          <a:graphicData uri="http://schemas.openxmlformats.org/drawingml/2006/table">
            <a:tbl>
              <a:tblPr/>
              <a:tblGrid>
                <a:gridCol w="474662"/>
                <a:gridCol w="676275"/>
                <a:gridCol w="504825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atitle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pid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广东省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2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河南省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32138" y="2611438"/>
          <a:ext cx="1655762" cy="1114425"/>
        </p:xfrm>
        <a:graphic>
          <a:graphicData uri="http://schemas.openxmlformats.org/drawingml/2006/table">
            <a:tbl>
              <a:tblPr/>
              <a:tblGrid>
                <a:gridCol w="474662"/>
                <a:gridCol w="677863"/>
                <a:gridCol w="503237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atitle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pid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深圳市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2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广州市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651500" y="2009775"/>
          <a:ext cx="1657350" cy="2228850"/>
        </p:xfrm>
        <a:graphic>
          <a:graphicData uri="http://schemas.openxmlformats.org/drawingml/2006/table">
            <a:tbl>
              <a:tblPr/>
              <a:tblGrid>
                <a:gridCol w="476250"/>
                <a:gridCol w="676275"/>
                <a:gridCol w="504825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atitle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pid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广东省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2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河南省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3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深圳市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4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广州市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5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南山区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3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文本框 9"/>
          <p:cNvSpPr txBox="1"/>
          <p:nvPr/>
        </p:nvSpPr>
        <p:spPr>
          <a:xfrm>
            <a:off x="1547813" y="2284413"/>
            <a:ext cx="31908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endParaRPr kumimoji="1" lang="zh-CN" altLang="en-US" sz="1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9"/>
          <p:cNvSpPr txBox="1"/>
          <p:nvPr/>
        </p:nvSpPr>
        <p:spPr>
          <a:xfrm>
            <a:off x="3779838" y="2284413"/>
            <a:ext cx="31908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endParaRPr kumimoji="1" lang="zh-CN" altLang="en-US" sz="1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自连接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文本框 1"/>
          <p:cNvSpPr txBox="1">
            <a:spLocks noChangeArrowheads="1"/>
          </p:cNvSpPr>
          <p:nvPr/>
        </p:nvSpPr>
        <p:spPr bwMode="auto">
          <a:xfrm>
            <a:off x="819150" y="1831975"/>
            <a:ext cx="2547492" cy="223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我们观察这个表 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如果我们想要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 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广东省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有哪些 市该怎么办呢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黑体" panose="02010609060101010101" charset="-122"/>
              <a:buAutoNum type="circleNumDbPlain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获取广东省的 </a:t>
            </a:r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aid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(aid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黑体" panose="02010609060101010101" charset="-122"/>
              <a:buAutoNum type="circleNumDbPlain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 </a:t>
            </a:r>
            <a:r>
              <a:rPr kumimoji="1"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为 </a:t>
            </a:r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的所有 </a:t>
            </a:r>
            <a:r>
              <a:rPr kumimoji="1"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atitle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这里我们需要使用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5436831" y="1558113"/>
            <a:ext cx="58896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省市表</a:t>
            </a:r>
            <a:endParaRPr kumimoji="1"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902637" y="1995686"/>
          <a:ext cx="1657350" cy="2228850"/>
        </p:xfrm>
        <a:graphic>
          <a:graphicData uri="http://schemas.openxmlformats.org/drawingml/2006/table">
            <a:tbl>
              <a:tblPr/>
              <a:tblGrid>
                <a:gridCol w="476250"/>
                <a:gridCol w="676275"/>
                <a:gridCol w="504825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atitle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pid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广东省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2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河南省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3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深圳市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4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广州市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5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南山区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3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自连接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文本框 1"/>
          <p:cNvSpPr txBox="1">
            <a:spLocks noChangeArrowheads="1"/>
          </p:cNvSpPr>
          <p:nvPr/>
        </p:nvSpPr>
        <p:spPr bwMode="auto">
          <a:xfrm>
            <a:off x="830263" y="1931988"/>
            <a:ext cx="2589212" cy="116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分别对给省市表起一个别名 </a:t>
            </a:r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provice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这样实际上我们只用了一个表 但是起到了两张表的效果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32313" y="1454150"/>
            <a:ext cx="42703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endParaRPr kumimoji="1" lang="zh-CN" altLang="en-US" sz="1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900" y="1460500"/>
            <a:ext cx="6842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provice</a:t>
            </a:r>
            <a:endParaRPr kumimoji="1" lang="zh-CN" altLang="en-US" sz="1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54688" y="2965450"/>
            <a:ext cx="5334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</a:t>
            </a:r>
            <a:endParaRPr kumimoji="1" lang="zh-CN" altLang="en-US" sz="1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851275" y="1966913"/>
          <a:ext cx="1657350" cy="2228850"/>
        </p:xfrm>
        <a:graphic>
          <a:graphicData uri="http://schemas.openxmlformats.org/drawingml/2006/table">
            <a:tbl>
              <a:tblPr/>
              <a:tblGrid>
                <a:gridCol w="476250"/>
                <a:gridCol w="676275"/>
                <a:gridCol w="504825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atitle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pid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广东省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2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河南省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3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深圳市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4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广州市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5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南山区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3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588125" y="1966913"/>
          <a:ext cx="1655763" cy="2228850"/>
        </p:xfrm>
        <a:graphic>
          <a:graphicData uri="http://schemas.openxmlformats.org/drawingml/2006/table">
            <a:tbl>
              <a:tblPr/>
              <a:tblGrid>
                <a:gridCol w="474663"/>
                <a:gridCol w="677862"/>
                <a:gridCol w="503238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atitle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pid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广东省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2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河南省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3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深圳市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4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广州市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5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南山区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3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4" name="TextBox 6"/>
          <p:cNvSpPr txBox="1">
            <a:spLocks noChangeArrowheads="1"/>
          </p:cNvSpPr>
          <p:nvPr/>
        </p:nvSpPr>
        <p:spPr bwMode="auto">
          <a:xfrm>
            <a:off x="628650" y="1078706"/>
            <a:ext cx="3514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自连接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>
            <a:off x="5148263" y="3148013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795963" y="1916113"/>
            <a:ext cx="2879725" cy="137636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6227763" y="1922463"/>
            <a:ext cx="0" cy="137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6732588" y="1922463"/>
            <a:ext cx="0" cy="137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235825" y="1590675"/>
            <a:ext cx="0" cy="2060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7740650" y="1922463"/>
            <a:ext cx="0" cy="1350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8243888" y="1922463"/>
            <a:ext cx="1587" cy="137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5795963" y="2284413"/>
            <a:ext cx="2879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795963" y="2787650"/>
            <a:ext cx="2879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821363" y="1973263"/>
            <a:ext cx="37941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aid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78688" y="1973263"/>
            <a:ext cx="381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aid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30938" y="1973263"/>
            <a:ext cx="5048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atitle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39063" y="1973263"/>
            <a:ext cx="50641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atitle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48463" y="1973263"/>
            <a:ext cx="3937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43888" y="1973263"/>
            <a:ext cx="3937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84863" y="2927350"/>
            <a:ext cx="2635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84863" y="2439988"/>
            <a:ext cx="2635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3788" y="1560513"/>
            <a:ext cx="68421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provice</a:t>
            </a:r>
            <a:endParaRPr kumimoji="1" lang="zh-CN" altLang="en-US" sz="1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81925" y="1560513"/>
            <a:ext cx="42703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endParaRPr kumimoji="1" lang="zh-CN" altLang="en-US" sz="1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14" name="文本框 33"/>
          <p:cNvSpPr txBox="1">
            <a:spLocks noChangeArrowheads="1"/>
          </p:cNvSpPr>
          <p:nvPr/>
        </p:nvSpPr>
        <p:spPr bwMode="auto">
          <a:xfrm>
            <a:off x="6196013" y="2927350"/>
            <a:ext cx="5873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广东省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15" name="文本框 35"/>
          <p:cNvSpPr txBox="1">
            <a:spLocks noChangeArrowheads="1"/>
          </p:cNvSpPr>
          <p:nvPr/>
        </p:nvSpPr>
        <p:spPr bwMode="auto">
          <a:xfrm>
            <a:off x="6200775" y="2439988"/>
            <a:ext cx="5889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广东省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83388" y="2927350"/>
            <a:ext cx="4222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92913" y="2439988"/>
            <a:ext cx="4222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66000" y="2439988"/>
            <a:ext cx="254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050" dirty="0">
                <a:solidFill>
                  <a:srgbClr val="FF0000"/>
                </a:solidFill>
                <a:latin typeface="+mn-lt"/>
                <a:ea typeface="+mn-ea"/>
              </a:rPr>
              <a:t>3</a:t>
            </a:r>
            <a:endParaRPr kumimoji="1"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339013" y="2927350"/>
            <a:ext cx="254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050" dirty="0">
                <a:solidFill>
                  <a:srgbClr val="FF0000"/>
                </a:solidFill>
                <a:latin typeface="+mn-lt"/>
                <a:ea typeface="+mn-ea"/>
              </a:rPr>
              <a:t>4</a:t>
            </a:r>
            <a:endParaRPr kumimoji="1"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3820" name="文本框 40"/>
          <p:cNvSpPr txBox="1">
            <a:spLocks noChangeArrowheads="1"/>
          </p:cNvSpPr>
          <p:nvPr/>
        </p:nvSpPr>
        <p:spPr bwMode="auto">
          <a:xfrm>
            <a:off x="7715250" y="2439988"/>
            <a:ext cx="6080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000">
                <a:solidFill>
                  <a:srgbClr val="FF0000"/>
                </a:solidFill>
                <a:ea typeface="黑体" panose="02010609060101010101" charset="-122"/>
              </a:rPr>
              <a:t>深圳市</a:t>
            </a:r>
            <a:endParaRPr kumimoji="1" lang="zh-CN" altLang="en-US" sz="1000">
              <a:solidFill>
                <a:srgbClr val="FF0000"/>
              </a:solidFill>
              <a:ea typeface="黑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07313" y="2927350"/>
            <a:ext cx="58896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50" dirty="0">
                <a:solidFill>
                  <a:srgbClr val="FF0000"/>
                </a:solidFill>
                <a:latin typeface="+mn-lt"/>
                <a:ea typeface="+mn-ea"/>
              </a:rPr>
              <a:t>广州市</a:t>
            </a:r>
            <a:endParaRPr kumimoji="1"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326438" y="2439988"/>
            <a:ext cx="26193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31200" y="2927350"/>
            <a:ext cx="2635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24" name="文本框 45"/>
          <p:cNvSpPr txBox="1">
            <a:spLocks noChangeArrowheads="1"/>
          </p:cNvSpPr>
          <p:nvPr/>
        </p:nvSpPr>
        <p:spPr bwMode="auto">
          <a:xfrm>
            <a:off x="5261096" y="3508802"/>
            <a:ext cx="9268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200" dirty="0">
                <a:ea typeface="黑体" panose="02010609060101010101" charset="-122"/>
              </a:rPr>
              <a:t>自连接</a:t>
            </a:r>
            <a:r>
              <a:rPr kumimoji="1" lang="en-US" altLang="zh-CN" sz="1200" dirty="0">
                <a:ea typeface="黑体" panose="02010609060101010101" charset="-122"/>
              </a:rPr>
              <a:t>SQL:</a:t>
            </a:r>
            <a:endParaRPr kumimoji="1" lang="zh-CN" altLang="en-US" sz="1200" dirty="0">
              <a:ea typeface="黑体" panose="02010609060101010101" charset="-122"/>
            </a:endParaRPr>
          </a:p>
        </p:txBody>
      </p:sp>
      <p:sp>
        <p:nvSpPr>
          <p:cNvPr id="47" name="文本框 2"/>
          <p:cNvSpPr txBox="1"/>
          <p:nvPr/>
        </p:nvSpPr>
        <p:spPr>
          <a:xfrm>
            <a:off x="1292225" y="1706563"/>
            <a:ext cx="42703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endParaRPr kumimoji="1" lang="zh-CN" altLang="en-US" sz="1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"/>
          <p:cNvSpPr txBox="1"/>
          <p:nvPr/>
        </p:nvSpPr>
        <p:spPr>
          <a:xfrm>
            <a:off x="3651250" y="1706563"/>
            <a:ext cx="6842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provice</a:t>
            </a:r>
            <a:endParaRPr kumimoji="1" lang="zh-CN" altLang="en-US" sz="1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5"/>
          <p:cNvSpPr txBox="1"/>
          <p:nvPr/>
        </p:nvSpPr>
        <p:spPr>
          <a:xfrm>
            <a:off x="2519363" y="3079750"/>
            <a:ext cx="5334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00" b="1">
                <a:solidFill>
                  <a:srgbClr val="9537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</a:t>
            </a:r>
            <a:endParaRPr kumimoji="1" lang="zh-CN" altLang="en-US" sz="1000" b="1">
              <a:solidFill>
                <a:srgbClr val="9537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11188" y="2219325"/>
          <a:ext cx="1657350" cy="2228850"/>
        </p:xfrm>
        <a:graphic>
          <a:graphicData uri="http://schemas.openxmlformats.org/drawingml/2006/table">
            <a:tbl>
              <a:tblPr/>
              <a:tblGrid>
                <a:gridCol w="476250"/>
                <a:gridCol w="676275"/>
                <a:gridCol w="504825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atitle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pid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广东省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2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河南省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3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深圳市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4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广州市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5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南山区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3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348038" y="2219325"/>
          <a:ext cx="1655762" cy="2228850"/>
        </p:xfrm>
        <a:graphic>
          <a:graphicData uri="http://schemas.openxmlformats.org/drawingml/2006/table">
            <a:tbl>
              <a:tblPr/>
              <a:tblGrid>
                <a:gridCol w="474662"/>
                <a:gridCol w="677863"/>
                <a:gridCol w="503237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atitle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pid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广东省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2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河南省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null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3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深圳市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4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广州市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1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5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南山区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黑体" panose="02010609060101010101" charset="-122"/>
                        </a:rPr>
                        <a:t>3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609537" y="3819924"/>
            <a:ext cx="149225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city.*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200" dirty="0">
              <a:solidFill>
                <a:srgbClr val="595959"/>
              </a:solidFill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5269" y="4022875"/>
            <a:ext cx="1117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areas as city </a:t>
            </a:r>
            <a:endParaRPr lang="zh-C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09537" y="4241543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inner join 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0225" y="4417597"/>
            <a:ext cx="1491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areas as province </a:t>
            </a:r>
            <a:endParaRPr lang="zh-C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9537" y="4619237"/>
            <a:ext cx="1996380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city.pid=province.aid </a:t>
            </a:r>
            <a:endParaRPr lang="zh-C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13400" y="481488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province.atitle=‘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自连接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文本框 9"/>
          <p:cNvSpPr txBox="1">
            <a:spLocks noChangeArrowheads="1"/>
          </p:cNvSpPr>
          <p:nvPr/>
        </p:nvSpPr>
        <p:spPr bwMode="auto">
          <a:xfrm>
            <a:off x="871538" y="1931988"/>
            <a:ext cx="52082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自连接查询 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只需要使用一个表 可以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加快查询速度 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减少数据表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占用空间</a:t>
            </a:r>
            <a:endParaRPr kumimoji="1"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200" dirty="0">
              <a:solidFill>
                <a:srgbClr val="595959"/>
              </a:solidFill>
              <a:ea typeface="黑体" panose="02010609060101010101" charset="-122"/>
            </a:endParaRPr>
          </a:p>
        </p:txBody>
      </p:sp>
      <p:sp>
        <p:nvSpPr>
          <p:cNvPr id="34820" name="文本框 10"/>
          <p:cNvSpPr txBox="1">
            <a:spLocks noChangeArrowheads="1"/>
          </p:cNvSpPr>
          <p:nvPr/>
        </p:nvSpPr>
        <p:spPr bwMode="auto">
          <a:xfrm>
            <a:off x="871538" y="2441575"/>
            <a:ext cx="2339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自连接查询本质就还是连接查询</a:t>
            </a:r>
            <a:endParaRPr kumimoji="1"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连接查询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768383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7822" y="2139702"/>
            <a:ext cx="672835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文件中的数据导入数据库；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4459" y="2913452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7822" y="3312230"/>
            <a:ext cx="672835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使用自连接查询广东省都有哪些城市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492772" y="1511839"/>
            <a:ext cx="4319588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子查询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88795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理解自连接的格式和用法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查询材料准备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8096" y="2355726"/>
            <a:ext cx="6728356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charset=utf8;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690" y="18415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创库语句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2395" y="29114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创表语句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8095" y="3290106"/>
            <a:ext cx="6728356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 类型约束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067694"/>
            <a:ext cx="66184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什么是子</a:t>
            </a: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子查询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子查询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8062" y="1744654"/>
            <a:ext cx="34163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：把一个查询的结果当做另一查询的条件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674978" y="1132410"/>
            <a:ext cx="134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什么是子查询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62" y="3003798"/>
            <a:ext cx="7036586" cy="150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标量子查询：子查询返回的结果是一个数据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一行一列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列子查询：返回的结果是一列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一列多行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行子查询：返回的结果是一行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一行多列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8062" y="2443193"/>
            <a:ext cx="1620957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子查询分为三类：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目标回顾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9952" y="1202029"/>
            <a:ext cx="4572000" cy="21817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的条件判断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中常用的几种聚合函数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掌握分组、排序、限制等查询语句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能通过连接查询进行多表查询	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掌握子查询的写法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查询材料准备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常见错误分析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5733" y="1842533"/>
            <a:ext cx="776307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如果缺少了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charset=utf8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后有什么问题产生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？产生乱码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默认字符集是什么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关于字符集的网站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http://www.sohu.com/a/281132743_120047065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KSO_WM_UNIT_TABLE_BEAUTIFY" val="smartTable{54aaa335-b970-4f2c-9721-cb257e34c280}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5430</Words>
  <Application>WPS 演示</Application>
  <PresentationFormat>全屏显示(16:9)</PresentationFormat>
  <Paragraphs>1112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83</vt:i4>
      </vt:variant>
    </vt:vector>
  </HeadingPairs>
  <TitlesOfParts>
    <vt:vector size="100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Segoe UI Light</vt:lpstr>
      <vt:lpstr>微软雅黑 Light</vt:lpstr>
      <vt:lpstr>Wingdings</vt:lpstr>
      <vt:lpstr>Arial Unicode MS</vt:lpstr>
      <vt:lpstr>Courier New</vt:lpstr>
      <vt:lpstr>Lato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884</cp:revision>
  <dcterms:created xsi:type="dcterms:W3CDTF">2020-02-08T00:36:00Z</dcterms:created>
  <dcterms:modified xsi:type="dcterms:W3CDTF">2021-05-11T02:40:12Z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FCBA757A992A4CFBBA8ED98CB5D95F81</vt:lpwstr>
  </property>
</Properties>
</file>