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53" r:id="rId4"/>
    <p:sldMasterId id="2147483656" r:id="rId5"/>
  </p:sldMasterIdLst>
  <p:notesMasterIdLst>
    <p:notesMasterId r:id="rId30"/>
  </p:notesMasterIdLst>
  <p:handoutMasterIdLst>
    <p:handoutMasterId r:id="rId31"/>
  </p:handoutMasterIdLst>
  <p:sldIdLst>
    <p:sldId id="599" r:id="rId6"/>
    <p:sldId id="600" r:id="rId7"/>
    <p:sldId id="601" r:id="rId8"/>
    <p:sldId id="602" r:id="rId9"/>
    <p:sldId id="603" r:id="rId10"/>
    <p:sldId id="609" r:id="rId11"/>
    <p:sldId id="610" r:id="rId12"/>
    <p:sldId id="628" r:id="rId13"/>
    <p:sldId id="623" r:id="rId14"/>
    <p:sldId id="612" r:id="rId15"/>
    <p:sldId id="613" r:id="rId16"/>
    <p:sldId id="614" r:id="rId17"/>
    <p:sldId id="615" r:id="rId18"/>
    <p:sldId id="616" r:id="rId19"/>
    <p:sldId id="617" r:id="rId20"/>
    <p:sldId id="618" r:id="rId21"/>
    <p:sldId id="619" r:id="rId22"/>
    <p:sldId id="620" r:id="rId23"/>
    <p:sldId id="621" r:id="rId24"/>
    <p:sldId id="605" r:id="rId25"/>
    <p:sldId id="606" r:id="rId26"/>
    <p:sldId id="607" r:id="rId27"/>
    <p:sldId id="608" r:id="rId28"/>
    <p:sldId id="624" r:id="rId29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irl@itcast.cn" initials="l" lastIdx="2" clrIdx="0"/>
  <p:cmAuthor id="2" name="Administrat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F49"/>
    <a:srgbClr val="B3D9FF"/>
    <a:srgbClr val="79AFFF"/>
    <a:srgbClr val="EBF5FF"/>
    <a:srgbClr val="EBD9FF"/>
    <a:srgbClr val="FBD5D5"/>
    <a:srgbClr val="17375E"/>
    <a:srgbClr val="EFF7FF"/>
    <a:srgbClr val="E6F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62"/>
    <p:restoredTop sz="94408"/>
  </p:normalViewPr>
  <p:slideViewPr>
    <p:cSldViewPr>
      <p:cViewPr>
        <p:scale>
          <a:sx n="190" d="100"/>
          <a:sy n="190" d="100"/>
        </p:scale>
        <p:origin x="1824" y="35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5" Type="http://schemas.openxmlformats.org/officeDocument/2006/relationships/commentAuthors" Target="commentAuthors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handoutMaster" Target="handoutMasters/handoutMaster1.xml"/><Relationship Id="rId30" Type="http://schemas.openxmlformats.org/officeDocument/2006/relationships/notesMaster" Target="notesMasters/notesMaster1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07-21T10:33:35.980" idx="1">
    <p:pos x="10" y="10"/>
    <p:text/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1B71F79F-4065-CD4F-B030-8AC9BC5EDD8C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3D60977-06C0-474F-AF9C-D6EAEC0E5E47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/>
            </a:lvl1pPr>
          </a:lstStyle>
          <a:p>
            <a:pPr>
              <a:defRPr/>
            </a:pPr>
            <a:fld id="{C49E8CC4-97BD-D24C-B341-9DDAC8C5942D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smtClean="0"/>
            </a:lvl1pPr>
          </a:lstStyle>
          <a:p>
            <a:pPr>
              <a:defRPr/>
            </a:pPr>
            <a:fld id="{A14D5F60-C347-6D40-8E94-8EE9446EB09D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emf"/><Relationship Id="rId8" Type="http://schemas.openxmlformats.org/officeDocument/2006/relationships/image" Target="../media/image7.emf"/><Relationship Id="rId7" Type="http://schemas.openxmlformats.org/officeDocument/2006/relationships/image" Target="../media/image6.emf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Relationship Id="rId3" Type="http://schemas.openxmlformats.org/officeDocument/2006/relationships/image" Target="../media/image2.emf"/><Relationship Id="rId20" Type="http://schemas.openxmlformats.org/officeDocument/2006/relationships/theme" Target="../theme/theme1.xml"/><Relationship Id="rId2" Type="http://schemas.openxmlformats.org/officeDocument/2006/relationships/image" Target="../media/image1.emf"/><Relationship Id="rId19" Type="http://schemas.openxmlformats.org/officeDocument/2006/relationships/image" Target="../media/image18.emf"/><Relationship Id="rId18" Type="http://schemas.openxmlformats.org/officeDocument/2006/relationships/image" Target="../media/image17.emf"/><Relationship Id="rId17" Type="http://schemas.openxmlformats.org/officeDocument/2006/relationships/image" Target="../media/image16.emf"/><Relationship Id="rId16" Type="http://schemas.openxmlformats.org/officeDocument/2006/relationships/image" Target="../media/image15.emf"/><Relationship Id="rId15" Type="http://schemas.openxmlformats.org/officeDocument/2006/relationships/image" Target="../media/image14.emf"/><Relationship Id="rId14" Type="http://schemas.openxmlformats.org/officeDocument/2006/relationships/image" Target="../media/image13.emf"/><Relationship Id="rId13" Type="http://schemas.openxmlformats.org/officeDocument/2006/relationships/image" Target="../media/image12.emf"/><Relationship Id="rId12" Type="http://schemas.openxmlformats.org/officeDocument/2006/relationships/image" Target="../media/image11.emf"/><Relationship Id="rId11" Type="http://schemas.openxmlformats.org/officeDocument/2006/relationships/image" Target="../media/image10.emf"/><Relationship Id="rId10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.xml"/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4" Type="http://schemas.openxmlformats.org/officeDocument/2006/relationships/theme" Target="../theme/theme4.xml"/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088" y="641350"/>
            <a:ext cx="3127375" cy="344011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27" name="Picture 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638" y="1065213"/>
            <a:ext cx="2200275" cy="24542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椭圆 3"/>
          <p:cNvSpPr/>
          <p:nvPr userDrawn="1"/>
        </p:nvSpPr>
        <p:spPr bwMode="auto">
          <a:xfrm>
            <a:off x="6381750" y="1384300"/>
            <a:ext cx="463550" cy="4635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sp>
        <p:nvSpPr>
          <p:cNvPr id="5" name="椭圆 4"/>
          <p:cNvSpPr/>
          <p:nvPr userDrawn="1"/>
        </p:nvSpPr>
        <p:spPr bwMode="auto">
          <a:xfrm>
            <a:off x="2451100" y="1749425"/>
            <a:ext cx="184150" cy="184150"/>
          </a:xfrm>
          <a:prstGeom prst="ellipse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sp>
        <p:nvSpPr>
          <p:cNvPr id="6" name="椭圆 10"/>
          <p:cNvSpPr>
            <a:spLocks noChangeArrowheads="1"/>
          </p:cNvSpPr>
          <p:nvPr userDrawn="1"/>
        </p:nvSpPr>
        <p:spPr bwMode="auto">
          <a:xfrm>
            <a:off x="5240338" y="3937000"/>
            <a:ext cx="219075" cy="2190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sp>
        <p:nvSpPr>
          <p:cNvPr id="7" name="椭圆 6"/>
          <p:cNvSpPr/>
          <p:nvPr userDrawn="1"/>
        </p:nvSpPr>
        <p:spPr bwMode="auto">
          <a:xfrm>
            <a:off x="3265488" y="1939925"/>
            <a:ext cx="128587" cy="1301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pic>
        <p:nvPicPr>
          <p:cNvPr id="1032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338" y="1581150"/>
            <a:ext cx="2174875" cy="595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3" name="Picture 5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163" y="1460500"/>
            <a:ext cx="212725" cy="290513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034" name="组合 43"/>
          <p:cNvGrpSpPr/>
          <p:nvPr userDrawn="1"/>
        </p:nvGrpSpPr>
        <p:grpSpPr bwMode="auto">
          <a:xfrm>
            <a:off x="6100763" y="1751013"/>
            <a:ext cx="130175" cy="128587"/>
            <a:chOff x="6101548" y="1750326"/>
            <a:chExt cx="129654" cy="129654"/>
          </a:xfrm>
        </p:grpSpPr>
        <p:sp>
          <p:nvSpPr>
            <p:cNvPr id="13" name="椭圆 12"/>
            <p:cNvSpPr/>
            <p:nvPr/>
          </p:nvSpPr>
          <p:spPr bwMode="auto">
            <a:xfrm>
              <a:off x="6101548" y="1750326"/>
              <a:ext cx="129654" cy="129654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66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5265" y="1772735"/>
              <a:ext cx="83801" cy="8483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pic>
        <p:nvPicPr>
          <p:cNvPr id="1035" name="Picture 7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00" y="3994150"/>
            <a:ext cx="117475" cy="136525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036" name="组合 41"/>
          <p:cNvGrpSpPr/>
          <p:nvPr userDrawn="1"/>
        </p:nvGrpSpPr>
        <p:grpSpPr bwMode="auto">
          <a:xfrm>
            <a:off x="3040063" y="546100"/>
            <a:ext cx="225425" cy="225425"/>
            <a:chOff x="3039900" y="545911"/>
            <a:chExt cx="225188" cy="225188"/>
          </a:xfrm>
        </p:grpSpPr>
        <p:sp>
          <p:nvSpPr>
            <p:cNvPr id="17" name="椭圆 16"/>
            <p:cNvSpPr/>
            <p:nvPr/>
          </p:nvSpPr>
          <p:spPr bwMode="auto">
            <a:xfrm>
              <a:off x="3039900" y="545911"/>
              <a:ext cx="225188" cy="22518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2" name="Picture 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1132" y="599829"/>
              <a:ext cx="142725" cy="111008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37" name="组合 37"/>
          <p:cNvGrpSpPr/>
          <p:nvPr userDrawn="1"/>
        </p:nvGrpSpPr>
        <p:grpSpPr bwMode="auto">
          <a:xfrm>
            <a:off x="2586038" y="3022600"/>
            <a:ext cx="185737" cy="185738"/>
            <a:chOff x="2586251" y="3022980"/>
            <a:chExt cx="88710" cy="88710"/>
          </a:xfrm>
          <a:solidFill>
            <a:srgbClr val="C00000"/>
          </a:solidFill>
        </p:grpSpPr>
        <p:sp>
          <p:nvSpPr>
            <p:cNvPr id="20" name="椭圆 9"/>
            <p:cNvSpPr>
              <a:spLocks noChangeArrowheads="1"/>
            </p:cNvSpPr>
            <p:nvPr/>
          </p:nvSpPr>
          <p:spPr bwMode="auto">
            <a:xfrm>
              <a:off x="2586251" y="3022980"/>
              <a:ext cx="88710" cy="88710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64" name="Picture 10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1596" y="3041493"/>
              <a:ext cx="45720" cy="51684"/>
            </a:xfrm>
            <a:prstGeom prst="rect">
              <a:avLst/>
            </a:prstGeom>
            <a:grpFill/>
            <a:ln>
              <a:noFill/>
            </a:ln>
            <a:effectLst/>
          </p:spPr>
        </p:pic>
      </p:grpSp>
      <p:pic>
        <p:nvPicPr>
          <p:cNvPr id="1038" name="Picture 11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063" y="1974850"/>
            <a:ext cx="71437" cy="7778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3" name="椭圆 22"/>
          <p:cNvSpPr/>
          <p:nvPr userDrawn="1"/>
        </p:nvSpPr>
        <p:spPr bwMode="auto">
          <a:xfrm>
            <a:off x="7113588" y="2630488"/>
            <a:ext cx="250825" cy="249237"/>
          </a:xfrm>
          <a:prstGeom prst="ellipse">
            <a:avLst/>
          </a:prstGeom>
          <a:solidFill>
            <a:schemeClr val="tx1">
              <a:lumMod val="75000"/>
              <a:lumOff val="25000"/>
              <a:alpha val="8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pic>
        <p:nvPicPr>
          <p:cNvPr id="1040" name="Picture 15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0" y="2690813"/>
            <a:ext cx="133350" cy="128587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041" name="组合 46"/>
          <p:cNvGrpSpPr/>
          <p:nvPr userDrawn="1"/>
        </p:nvGrpSpPr>
        <p:grpSpPr bwMode="auto">
          <a:xfrm>
            <a:off x="2327275" y="3386138"/>
            <a:ext cx="258763" cy="258762"/>
            <a:chOff x="1798978" y="3519004"/>
            <a:chExt cx="259307" cy="259307"/>
          </a:xfrm>
        </p:grpSpPr>
        <p:sp>
          <p:nvSpPr>
            <p:cNvPr id="26" name="椭圆 25"/>
            <p:cNvSpPr/>
            <p:nvPr/>
          </p:nvSpPr>
          <p:spPr bwMode="auto">
            <a:xfrm>
              <a:off x="1798978" y="3519004"/>
              <a:ext cx="259307" cy="2593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62" name="Picture 2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1931" y="3616045"/>
              <a:ext cx="173401" cy="85906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42" name="组合 38"/>
          <p:cNvGrpSpPr/>
          <p:nvPr userDrawn="1"/>
        </p:nvGrpSpPr>
        <p:grpSpPr bwMode="auto">
          <a:xfrm>
            <a:off x="976313" y="1046163"/>
            <a:ext cx="300037" cy="300037"/>
            <a:chOff x="748396" y="764271"/>
            <a:chExt cx="300782" cy="300782"/>
          </a:xfrm>
        </p:grpSpPr>
        <p:sp>
          <p:nvSpPr>
            <p:cNvPr id="29" name="椭圆 28"/>
            <p:cNvSpPr/>
            <p:nvPr/>
          </p:nvSpPr>
          <p:spPr bwMode="auto">
            <a:xfrm>
              <a:off x="748396" y="764271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60" name="Picture 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730" y="856575"/>
              <a:ext cx="202114" cy="11617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43" name="组合 42"/>
          <p:cNvGrpSpPr/>
          <p:nvPr userDrawn="1"/>
        </p:nvGrpSpPr>
        <p:grpSpPr bwMode="auto">
          <a:xfrm>
            <a:off x="1763713" y="4391025"/>
            <a:ext cx="300037" cy="300038"/>
            <a:chOff x="1365228" y="4292790"/>
            <a:chExt cx="300782" cy="300782"/>
          </a:xfrm>
        </p:grpSpPr>
        <p:sp>
          <p:nvSpPr>
            <p:cNvPr id="32" name="椭圆 31"/>
            <p:cNvSpPr/>
            <p:nvPr/>
          </p:nvSpPr>
          <p:spPr bwMode="auto">
            <a:xfrm>
              <a:off x="1365228" y="4292790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8" name="Picture 5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745" y="4364405"/>
              <a:ext cx="195748" cy="157552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44" name="组合 1"/>
          <p:cNvGrpSpPr/>
          <p:nvPr userDrawn="1"/>
        </p:nvGrpSpPr>
        <p:grpSpPr bwMode="auto">
          <a:xfrm>
            <a:off x="1169988" y="2619375"/>
            <a:ext cx="300037" cy="300038"/>
            <a:chOff x="1169908" y="2618983"/>
            <a:chExt cx="300782" cy="300782"/>
          </a:xfrm>
        </p:grpSpPr>
        <p:sp>
          <p:nvSpPr>
            <p:cNvPr id="35" name="椭圆 34"/>
            <p:cNvSpPr/>
            <p:nvPr/>
          </p:nvSpPr>
          <p:spPr bwMode="auto">
            <a:xfrm>
              <a:off x="1169908" y="2618983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6" name="Picture 6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4468" y="2690598"/>
              <a:ext cx="211661" cy="181424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45" name="组合 49"/>
          <p:cNvGrpSpPr/>
          <p:nvPr userDrawn="1"/>
        </p:nvGrpSpPr>
        <p:grpSpPr bwMode="auto">
          <a:xfrm>
            <a:off x="7781925" y="4046538"/>
            <a:ext cx="320675" cy="320675"/>
            <a:chOff x="7874758" y="4418464"/>
            <a:chExt cx="320722" cy="320722"/>
          </a:xfrm>
        </p:grpSpPr>
        <p:sp>
          <p:nvSpPr>
            <p:cNvPr id="38" name="椭圆 37"/>
            <p:cNvSpPr/>
            <p:nvPr/>
          </p:nvSpPr>
          <p:spPr bwMode="auto">
            <a:xfrm>
              <a:off x="7874758" y="4418464"/>
              <a:ext cx="320722" cy="32072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4" name="Picture 7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6039" y="4486736"/>
              <a:ext cx="238160" cy="184177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pic>
        <p:nvPicPr>
          <p:cNvPr id="1046" name="Picture 9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675" y="1773238"/>
            <a:ext cx="127000" cy="136525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047" name="组合 45"/>
          <p:cNvGrpSpPr/>
          <p:nvPr userDrawn="1"/>
        </p:nvGrpSpPr>
        <p:grpSpPr bwMode="auto">
          <a:xfrm>
            <a:off x="6613525" y="3433763"/>
            <a:ext cx="258763" cy="258762"/>
            <a:chOff x="8470946" y="4206098"/>
            <a:chExt cx="259071" cy="259071"/>
          </a:xfrm>
        </p:grpSpPr>
        <p:sp>
          <p:nvSpPr>
            <p:cNvPr id="42" name="椭圆 41"/>
            <p:cNvSpPr/>
            <p:nvPr/>
          </p:nvSpPr>
          <p:spPr bwMode="auto">
            <a:xfrm>
              <a:off x="8470946" y="4206098"/>
              <a:ext cx="259071" cy="259071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2" name="Picture 10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1343" y="4263316"/>
              <a:ext cx="144635" cy="14463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48" name="组合 44"/>
          <p:cNvGrpSpPr/>
          <p:nvPr userDrawn="1"/>
        </p:nvGrpSpPr>
        <p:grpSpPr bwMode="auto">
          <a:xfrm>
            <a:off x="7308850" y="912813"/>
            <a:ext cx="322263" cy="322262"/>
            <a:chOff x="7308304" y="912172"/>
            <a:chExt cx="323068" cy="323068"/>
          </a:xfrm>
        </p:grpSpPr>
        <p:sp>
          <p:nvSpPr>
            <p:cNvPr id="45" name="椭圆 44"/>
            <p:cNvSpPr/>
            <p:nvPr/>
          </p:nvSpPr>
          <p:spPr bwMode="auto">
            <a:xfrm>
              <a:off x="7308304" y="912172"/>
              <a:ext cx="323068" cy="3230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3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0" name="Picture 11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8780" y="990154"/>
              <a:ext cx="202117" cy="16710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黑体" panose="02010609060101010101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9060101010101" charset="-122"/>
          <a:cs typeface="黑体" panose="02010609060101010101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9060101010101" charset="-122"/>
          <a:cs typeface="黑体" panose="02010609060101010101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9060101010101" charset="-122"/>
          <a:cs typeface="黑体" panose="02010609060101010101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9060101010101" charset="-122"/>
          <a:cs typeface="黑体" panose="02010609060101010101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8"/>
          <p:cNvGrpSpPr/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cs typeface="+mn-cs"/>
              </a:endParaRPr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52" name="圆角矩形 3"/>
          <p:cNvSpPr/>
          <p:nvPr userDrawn="1"/>
        </p:nvSpPr>
        <p:spPr bwMode="auto">
          <a:xfrm>
            <a:off x="7375525" y="-19050"/>
            <a:ext cx="1281113" cy="627063"/>
          </a:xfrm>
          <a:custGeom>
            <a:avLst/>
            <a:gdLst>
              <a:gd name="T0" fmla="*/ 89880426 w 1180531"/>
              <a:gd name="T1" fmla="*/ 0 h 577560"/>
              <a:gd name="T2" fmla="*/ 89880426 w 1180531"/>
              <a:gd name="T3" fmla="*/ 36089051 h 577560"/>
              <a:gd name="T4" fmla="*/ 81085461 w 1180531"/>
              <a:gd name="T5" fmla="*/ 45111777 h 577560"/>
              <a:gd name="T6" fmla="*/ 8794875 w 1180531"/>
              <a:gd name="T7" fmla="*/ 45111777 h 577560"/>
              <a:gd name="T8" fmla="*/ 0 w 1180531"/>
              <a:gd name="T9" fmla="*/ 36089051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053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0800"/>
            <a:ext cx="1265238" cy="52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75" name="圆角矩形 3"/>
          <p:cNvSpPr/>
          <p:nvPr userDrawn="1"/>
        </p:nvSpPr>
        <p:spPr bwMode="auto">
          <a:xfrm>
            <a:off x="7375525" y="-19050"/>
            <a:ext cx="1281113" cy="627063"/>
          </a:xfrm>
          <a:custGeom>
            <a:avLst/>
            <a:gdLst>
              <a:gd name="T0" fmla="*/ 89880426 w 1180531"/>
              <a:gd name="T1" fmla="*/ 0 h 577560"/>
              <a:gd name="T2" fmla="*/ 89880426 w 1180531"/>
              <a:gd name="T3" fmla="*/ 36089051 h 577560"/>
              <a:gd name="T4" fmla="*/ 81085461 w 1180531"/>
              <a:gd name="T5" fmla="*/ 45111777 h 577560"/>
              <a:gd name="T6" fmla="*/ 8794875 w 1180531"/>
              <a:gd name="T7" fmla="*/ 45111777 h 577560"/>
              <a:gd name="T8" fmla="*/ 0 w 1180531"/>
              <a:gd name="T9" fmla="*/ 36089051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076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0800"/>
            <a:ext cx="1265238" cy="52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9"/>
          <p:cNvGrpSpPr/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4099" name="图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黑体" panose="02010609060101010101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9060101010101" charset="-122"/>
          <a:cs typeface="黑体" panose="02010609060101010101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9060101010101" charset="-122"/>
          <a:cs typeface="黑体" panose="02010609060101010101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9060101010101" charset="-122"/>
          <a:cs typeface="黑体" panose="02010609060101010101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9060101010101" charset="-122"/>
          <a:cs typeface="黑体" panose="02010609060101010101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03_Ubutun&#25805;&#20316;&#31995;&#32479;.mp4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04_Linux&#20869;&#26680;&#21450;&#21457;&#34892;&#29256;.mp4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01_&#25805;&#20316;&#31995;&#32479;.mp4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02_&#34394;&#25311;&#26426;&#36719;&#20214;.mp4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Box 3"/>
          <p:cNvSpPr txBox="1">
            <a:spLocks noChangeArrowheads="1"/>
          </p:cNvSpPr>
          <p:nvPr/>
        </p:nvSpPr>
        <p:spPr bwMode="auto">
          <a:xfrm>
            <a:off x="2905125" y="2211388"/>
            <a:ext cx="32893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3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</a:t>
            </a:r>
            <a:endParaRPr lang="zh-CN" altLang="en-US" sz="36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4" name="TextBox 9"/>
          <p:cNvSpPr txBox="1">
            <a:spLocks noChangeArrowheads="1"/>
          </p:cNvSpPr>
          <p:nvPr/>
        </p:nvSpPr>
        <p:spPr bwMode="auto">
          <a:xfrm>
            <a:off x="3492500" y="1635646"/>
            <a:ext cx="4319588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chemeClr val="tx1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en-US" altLang="zh-CN" sz="1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chemeClr val="tx1"/>
              </a:buClr>
              <a:buFont typeface="Wingdings" panose="05000000000000000000" pitchFamily="2" charset="2"/>
              <a:buChar char="u"/>
            </a:pP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虚拟机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TW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Ubuntu</a:t>
            </a:r>
            <a:r>
              <a:rPr lang="zh-TW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zh-TW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chemeClr val="tx1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内核及发行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Ubuntu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06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.1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Ubuntu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图形界面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842963" y="1851025"/>
            <a:ext cx="7488237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任务栏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窗口操作按钮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窗口菜单条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Ubuntu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30" name="TextBox 6"/>
          <p:cNvSpPr txBox="1">
            <a:spLocks noChangeArrowheads="1"/>
          </p:cNvSpPr>
          <p:nvPr/>
        </p:nvSpPr>
        <p:spPr bwMode="auto">
          <a:xfrm>
            <a:off x="841375" y="771525"/>
            <a:ext cx="351472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.1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Ubuntu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图形界面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31" name="TextBox 7"/>
          <p:cNvSpPr txBox="1">
            <a:spLocks noChangeArrowheads="1"/>
          </p:cNvSpPr>
          <p:nvPr/>
        </p:nvSpPr>
        <p:spPr bwMode="auto">
          <a:xfrm>
            <a:off x="827088" y="1544638"/>
            <a:ext cx="136842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任务栏操作</a:t>
            </a:r>
            <a:endParaRPr lang="en-US" altLang="zh-CN" sz="14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53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017" y="1866255"/>
            <a:ext cx="3885033" cy="288059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Box 7"/>
          <p:cNvSpPr txBox="1">
            <a:spLocks noChangeArrowheads="1"/>
          </p:cNvSpPr>
          <p:nvPr/>
        </p:nvSpPr>
        <p:spPr bwMode="auto">
          <a:xfrm>
            <a:off x="827088" y="1544638"/>
            <a:ext cx="16566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窗口操作按钮</a:t>
            </a:r>
            <a:endParaRPr lang="en-US" altLang="zh-CN" sz="14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55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Ubuntu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56" name="TextBox 10"/>
          <p:cNvSpPr txBox="1">
            <a:spLocks noChangeArrowheads="1"/>
          </p:cNvSpPr>
          <p:nvPr/>
        </p:nvSpPr>
        <p:spPr bwMode="auto">
          <a:xfrm>
            <a:off x="841375" y="771525"/>
            <a:ext cx="351472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.1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Ubuntu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图形界面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737" y="2047354"/>
            <a:ext cx="4031256" cy="2519535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7"/>
          <p:cNvSpPr txBox="1">
            <a:spLocks noChangeArrowheads="1"/>
          </p:cNvSpPr>
          <p:nvPr/>
        </p:nvSpPr>
        <p:spPr bwMode="auto">
          <a:xfrm>
            <a:off x="827088" y="1544638"/>
            <a:ext cx="16566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4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窗口菜单条</a:t>
            </a:r>
            <a:endParaRPr lang="en-US" altLang="zh-CN" sz="14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79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Ubuntu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80" name="TextBox 10"/>
          <p:cNvSpPr txBox="1">
            <a:spLocks noChangeArrowheads="1"/>
          </p:cNvSpPr>
          <p:nvPr/>
        </p:nvSpPr>
        <p:spPr bwMode="auto">
          <a:xfrm>
            <a:off x="841375" y="771525"/>
            <a:ext cx="351472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.1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Ubuntu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图形界面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077" y="2283718"/>
            <a:ext cx="5068516" cy="2032868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Box 7"/>
          <p:cNvSpPr txBox="1">
            <a:spLocks noChangeArrowheads="1"/>
          </p:cNvSpPr>
          <p:nvPr/>
        </p:nvSpPr>
        <p:spPr bwMode="auto">
          <a:xfrm>
            <a:off x="827088" y="1544638"/>
            <a:ext cx="220345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Windows</a:t>
            </a:r>
            <a:r>
              <a:rPr lang="zh-CN" altLang="en-US" sz="14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14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692275" y="2500313"/>
            <a:ext cx="3743821" cy="108255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603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Ubuntu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04" name="TextBox 11"/>
          <p:cNvSpPr txBox="1">
            <a:spLocks noChangeArrowheads="1"/>
          </p:cNvSpPr>
          <p:nvPr/>
        </p:nvSpPr>
        <p:spPr bwMode="auto">
          <a:xfrm>
            <a:off x="841375" y="771525"/>
            <a:ext cx="351472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.2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目录结构对比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835025" y="1995488"/>
            <a:ext cx="74898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每个驱动器都有自己的根目录结构，这样形成了多个树并列的情形，如图所示：</a:t>
            </a:r>
            <a:endParaRPr lang="en-US" altLang="zh-CN" sz="1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26" name="TextBox 7"/>
          <p:cNvSpPr txBox="1">
            <a:spLocks noChangeArrowheads="1"/>
          </p:cNvSpPr>
          <p:nvPr/>
        </p:nvSpPr>
        <p:spPr bwMode="auto">
          <a:xfrm>
            <a:off x="827088" y="1544638"/>
            <a:ext cx="220345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Windows</a:t>
            </a:r>
            <a:r>
              <a:rPr lang="zh-CN" altLang="en-US" sz="14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14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2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Ubuntu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28" name="TextBox 10"/>
          <p:cNvSpPr txBox="1">
            <a:spLocks noChangeArrowheads="1"/>
          </p:cNvSpPr>
          <p:nvPr/>
        </p:nvSpPr>
        <p:spPr bwMode="auto">
          <a:xfrm>
            <a:off x="841375" y="771525"/>
            <a:ext cx="351472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.2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目录结构对比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1" name="组合 60"/>
          <p:cNvGrpSpPr/>
          <p:nvPr/>
        </p:nvGrpSpPr>
        <p:grpSpPr bwMode="auto">
          <a:xfrm>
            <a:off x="1870075" y="2932113"/>
            <a:ext cx="544513" cy="792162"/>
            <a:chOff x="1869916" y="2931790"/>
            <a:chExt cx="543892" cy="792088"/>
          </a:xfrm>
        </p:grpSpPr>
        <p:grpSp>
          <p:nvGrpSpPr>
            <p:cNvPr id="26642" name="组合 50"/>
            <p:cNvGrpSpPr/>
            <p:nvPr/>
          </p:nvGrpSpPr>
          <p:grpSpPr bwMode="auto">
            <a:xfrm>
              <a:off x="1869916" y="2931790"/>
              <a:ext cx="543892" cy="643052"/>
              <a:chOff x="1657206" y="4098832"/>
              <a:chExt cx="543892" cy="643052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1657206" y="4098832"/>
                <a:ext cx="543892" cy="287310"/>
              </a:xfrm>
              <a:prstGeom prst="rect">
                <a:avLst/>
              </a:prstGeom>
              <a:solidFill>
                <a:srgbClr val="00B0F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/>
                  <a:t>C</a:t>
                </a:r>
                <a:endParaRPr lang="zh-CN" altLang="en-US"/>
              </a:p>
            </p:txBody>
          </p:sp>
          <p:cxnSp>
            <p:nvCxnSpPr>
              <p:cNvPr id="38" name="直接连接符 37"/>
              <p:cNvCxnSpPr>
                <a:endCxn id="47" idx="3"/>
              </p:cNvCxnSpPr>
              <p:nvPr/>
            </p:nvCxnSpPr>
            <p:spPr>
              <a:xfrm>
                <a:off x="1928359" y="4390905"/>
                <a:ext cx="1585" cy="350804"/>
              </a:xfrm>
              <a:prstGeom prst="line">
                <a:avLst/>
              </a:prstGeom>
              <a:ln w="95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等腰三角形 46"/>
              <p:cNvSpPr/>
              <p:nvPr/>
            </p:nvSpPr>
            <p:spPr>
              <a:xfrm>
                <a:off x="1731734" y="4381381"/>
                <a:ext cx="394836" cy="360328"/>
              </a:xfrm>
              <a:prstGeom prst="triangle">
                <a:avLst/>
              </a:prstGeom>
              <a:noFill/>
              <a:ln w="952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sp>
          <p:nvSpPr>
            <p:cNvPr id="50" name="矩形 49"/>
            <p:cNvSpPr/>
            <p:nvPr/>
          </p:nvSpPr>
          <p:spPr>
            <a:xfrm>
              <a:off x="1907973" y="3517522"/>
              <a:ext cx="469364" cy="206356"/>
            </a:xfrm>
            <a:prstGeom prst="rect">
              <a:avLst/>
            </a:prstGeom>
            <a:solidFill>
              <a:schemeClr val="bg1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65" name="组合 64"/>
          <p:cNvGrpSpPr/>
          <p:nvPr/>
        </p:nvGrpSpPr>
        <p:grpSpPr bwMode="auto">
          <a:xfrm>
            <a:off x="2820988" y="2932113"/>
            <a:ext cx="544512" cy="792162"/>
            <a:chOff x="1869916" y="2931790"/>
            <a:chExt cx="543892" cy="792088"/>
          </a:xfrm>
        </p:grpSpPr>
        <p:grpSp>
          <p:nvGrpSpPr>
            <p:cNvPr id="26637" name="组合 65"/>
            <p:cNvGrpSpPr/>
            <p:nvPr/>
          </p:nvGrpSpPr>
          <p:grpSpPr bwMode="auto">
            <a:xfrm>
              <a:off x="1869916" y="2931790"/>
              <a:ext cx="543892" cy="643052"/>
              <a:chOff x="1657206" y="4098832"/>
              <a:chExt cx="543892" cy="643052"/>
            </a:xfrm>
          </p:grpSpPr>
          <p:sp>
            <p:nvSpPr>
              <p:cNvPr id="68" name="矩形 67"/>
              <p:cNvSpPr/>
              <p:nvPr/>
            </p:nvSpPr>
            <p:spPr>
              <a:xfrm>
                <a:off x="1657206" y="4098832"/>
                <a:ext cx="543892" cy="287310"/>
              </a:xfrm>
              <a:prstGeom prst="rect">
                <a:avLst/>
              </a:prstGeom>
              <a:solidFill>
                <a:srgbClr val="00B0F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/>
                  <a:t>D</a:t>
                </a:r>
                <a:endParaRPr lang="zh-CN" altLang="en-US"/>
              </a:p>
            </p:txBody>
          </p:sp>
          <p:cxnSp>
            <p:nvCxnSpPr>
              <p:cNvPr id="69" name="直接连接符 68"/>
              <p:cNvCxnSpPr>
                <a:endCxn id="70" idx="3"/>
              </p:cNvCxnSpPr>
              <p:nvPr/>
            </p:nvCxnSpPr>
            <p:spPr>
              <a:xfrm>
                <a:off x="1928359" y="4390905"/>
                <a:ext cx="1586" cy="350804"/>
              </a:xfrm>
              <a:prstGeom prst="line">
                <a:avLst/>
              </a:prstGeom>
              <a:ln w="95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等腰三角形 69"/>
              <p:cNvSpPr/>
              <p:nvPr/>
            </p:nvSpPr>
            <p:spPr>
              <a:xfrm>
                <a:off x="1731733" y="4381381"/>
                <a:ext cx="394838" cy="360328"/>
              </a:xfrm>
              <a:prstGeom prst="triangle">
                <a:avLst/>
              </a:prstGeom>
              <a:noFill/>
              <a:ln w="952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sp>
          <p:nvSpPr>
            <p:cNvPr id="67" name="矩形 66"/>
            <p:cNvSpPr/>
            <p:nvPr/>
          </p:nvSpPr>
          <p:spPr>
            <a:xfrm>
              <a:off x="1907973" y="3517522"/>
              <a:ext cx="469365" cy="206356"/>
            </a:xfrm>
            <a:prstGeom prst="rect">
              <a:avLst/>
            </a:prstGeom>
            <a:solidFill>
              <a:schemeClr val="bg1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71" name="组合 70"/>
          <p:cNvGrpSpPr/>
          <p:nvPr/>
        </p:nvGrpSpPr>
        <p:grpSpPr bwMode="auto">
          <a:xfrm>
            <a:off x="3811588" y="2932113"/>
            <a:ext cx="544512" cy="792162"/>
            <a:chOff x="1869916" y="2931790"/>
            <a:chExt cx="543892" cy="792088"/>
          </a:xfrm>
        </p:grpSpPr>
        <p:grpSp>
          <p:nvGrpSpPr>
            <p:cNvPr id="26632" name="组合 71"/>
            <p:cNvGrpSpPr/>
            <p:nvPr/>
          </p:nvGrpSpPr>
          <p:grpSpPr bwMode="auto">
            <a:xfrm>
              <a:off x="1869916" y="2931790"/>
              <a:ext cx="543892" cy="643052"/>
              <a:chOff x="1657206" y="4098832"/>
              <a:chExt cx="543892" cy="643052"/>
            </a:xfrm>
          </p:grpSpPr>
          <p:sp>
            <p:nvSpPr>
              <p:cNvPr id="74" name="矩形 73"/>
              <p:cNvSpPr/>
              <p:nvPr/>
            </p:nvSpPr>
            <p:spPr>
              <a:xfrm>
                <a:off x="1657206" y="4098832"/>
                <a:ext cx="543892" cy="287310"/>
              </a:xfrm>
              <a:prstGeom prst="rect">
                <a:avLst/>
              </a:prstGeom>
              <a:solidFill>
                <a:srgbClr val="00B0F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dirty="0"/>
                  <a:t>E</a:t>
                </a:r>
                <a:endParaRPr lang="zh-CN" altLang="en-US" dirty="0"/>
              </a:p>
            </p:txBody>
          </p:sp>
          <p:cxnSp>
            <p:nvCxnSpPr>
              <p:cNvPr id="75" name="直接连接符 74"/>
              <p:cNvCxnSpPr>
                <a:endCxn id="76" idx="3"/>
              </p:cNvCxnSpPr>
              <p:nvPr/>
            </p:nvCxnSpPr>
            <p:spPr>
              <a:xfrm>
                <a:off x="1928359" y="4390905"/>
                <a:ext cx="1586" cy="350804"/>
              </a:xfrm>
              <a:prstGeom prst="line">
                <a:avLst/>
              </a:prstGeom>
              <a:ln w="95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等腰三角形 75"/>
              <p:cNvSpPr/>
              <p:nvPr/>
            </p:nvSpPr>
            <p:spPr>
              <a:xfrm>
                <a:off x="1731733" y="4381381"/>
                <a:ext cx="394838" cy="360328"/>
              </a:xfrm>
              <a:prstGeom prst="triangle">
                <a:avLst/>
              </a:prstGeom>
              <a:noFill/>
              <a:ln w="952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sp>
          <p:nvSpPr>
            <p:cNvPr id="73" name="矩形 72"/>
            <p:cNvSpPr/>
            <p:nvPr/>
          </p:nvSpPr>
          <p:spPr>
            <a:xfrm>
              <a:off x="1907973" y="3517522"/>
              <a:ext cx="469365" cy="206356"/>
            </a:xfrm>
            <a:prstGeom prst="rect">
              <a:avLst/>
            </a:prstGeom>
            <a:solidFill>
              <a:schemeClr val="bg1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31" name="组合 70"/>
          <p:cNvGrpSpPr/>
          <p:nvPr/>
        </p:nvGrpSpPr>
        <p:grpSpPr bwMode="auto">
          <a:xfrm>
            <a:off x="4876800" y="2932113"/>
            <a:ext cx="544512" cy="792162"/>
            <a:chOff x="1869916" y="2931790"/>
            <a:chExt cx="543892" cy="792088"/>
          </a:xfrm>
        </p:grpSpPr>
        <p:grpSp>
          <p:nvGrpSpPr>
            <p:cNvPr id="32" name="组合 71"/>
            <p:cNvGrpSpPr/>
            <p:nvPr/>
          </p:nvGrpSpPr>
          <p:grpSpPr bwMode="auto">
            <a:xfrm>
              <a:off x="1869916" y="2931790"/>
              <a:ext cx="543892" cy="643052"/>
              <a:chOff x="1657206" y="4098832"/>
              <a:chExt cx="543892" cy="643052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1657206" y="4098832"/>
                <a:ext cx="543892" cy="287310"/>
              </a:xfrm>
              <a:prstGeom prst="rect">
                <a:avLst/>
              </a:prstGeom>
              <a:solidFill>
                <a:srgbClr val="00B0F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dirty="0"/>
                  <a:t>F</a:t>
                </a:r>
                <a:endParaRPr lang="zh-CN" altLang="en-US" dirty="0"/>
              </a:p>
            </p:txBody>
          </p:sp>
          <p:cxnSp>
            <p:nvCxnSpPr>
              <p:cNvPr id="35" name="直接连接符 74"/>
              <p:cNvCxnSpPr/>
              <p:nvPr/>
            </p:nvCxnSpPr>
            <p:spPr>
              <a:xfrm>
                <a:off x="1928359" y="4390905"/>
                <a:ext cx="1586" cy="350804"/>
              </a:xfrm>
              <a:prstGeom prst="line">
                <a:avLst/>
              </a:prstGeom>
              <a:ln w="95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等腰三角形 75"/>
              <p:cNvSpPr/>
              <p:nvPr/>
            </p:nvSpPr>
            <p:spPr>
              <a:xfrm>
                <a:off x="1731733" y="4381381"/>
                <a:ext cx="394838" cy="360328"/>
              </a:xfrm>
              <a:prstGeom prst="triangle">
                <a:avLst/>
              </a:prstGeom>
              <a:noFill/>
              <a:ln w="952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sp>
          <p:nvSpPr>
            <p:cNvPr id="33" name="矩形 32"/>
            <p:cNvSpPr/>
            <p:nvPr/>
          </p:nvSpPr>
          <p:spPr>
            <a:xfrm>
              <a:off x="1907973" y="3517522"/>
              <a:ext cx="469365" cy="206356"/>
            </a:xfrm>
            <a:prstGeom prst="rect">
              <a:avLst/>
            </a:prstGeom>
            <a:solidFill>
              <a:schemeClr val="bg1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Box 7"/>
          <p:cNvSpPr txBox="1">
            <a:spLocks noChangeArrowheads="1"/>
          </p:cNvSpPr>
          <p:nvPr/>
        </p:nvSpPr>
        <p:spPr bwMode="auto">
          <a:xfrm>
            <a:off x="827088" y="1544638"/>
            <a:ext cx="220345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Linux</a:t>
            </a:r>
            <a:r>
              <a:rPr lang="zh-CN" altLang="en-US" sz="14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14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5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Ubuntu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52" name="TextBox 9"/>
          <p:cNvSpPr txBox="1">
            <a:spLocks noChangeArrowheads="1"/>
          </p:cNvSpPr>
          <p:nvPr/>
        </p:nvSpPr>
        <p:spPr bwMode="auto">
          <a:xfrm>
            <a:off x="841375" y="771525"/>
            <a:ext cx="351472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.2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目录结构对比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9183" y="2027858"/>
            <a:ext cx="4333833" cy="2554475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172974"/>
            <a:ext cx="4536330" cy="2410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35025" y="1957388"/>
            <a:ext cx="74898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Ubuntu </a:t>
            </a:r>
            <a:r>
              <a:rPr lang="zh-CN" altLang="en-US" sz="1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没有盘符这个概念，只有一个根目录 </a:t>
            </a:r>
            <a:r>
              <a:rPr lang="en-US" altLang="zh-CN" sz="1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，所有文件都在它下面：</a:t>
            </a:r>
            <a:endParaRPr lang="en-US" altLang="zh-CN" sz="10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835025" y="2427288"/>
            <a:ext cx="1273175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1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1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主要目录：</a:t>
            </a:r>
            <a:endParaRPr lang="zh-CN" altLang="zh-CN" sz="11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15"/>
          <p:cNvSpPr txBox="1">
            <a:spLocks noChangeArrowheads="1"/>
          </p:cNvSpPr>
          <p:nvPr/>
        </p:nvSpPr>
        <p:spPr bwMode="auto">
          <a:xfrm>
            <a:off x="863600" y="2787650"/>
            <a:ext cx="2700338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：根目录</a:t>
            </a:r>
            <a:endParaRPr lang="en-US" altLang="zh-CN" sz="10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/bin</a:t>
            </a:r>
            <a:r>
              <a:rPr lang="zh-CN" altLang="en-US" sz="1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：可执行二进制文件的目录</a:t>
            </a:r>
            <a:endParaRPr lang="en-US" altLang="zh-CN" sz="10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/etc</a:t>
            </a:r>
            <a:r>
              <a:rPr lang="zh-CN" altLang="en-US" sz="1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：系统配置文件存放的目录</a:t>
            </a:r>
            <a:endParaRPr lang="en-US" altLang="zh-CN" sz="10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/home</a:t>
            </a:r>
            <a:r>
              <a:rPr lang="zh-CN" altLang="en-US" sz="1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：用户家目录</a:t>
            </a:r>
            <a:endParaRPr lang="en-US" altLang="zh-CN" sz="10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77" name="TextBox 13"/>
          <p:cNvSpPr txBox="1">
            <a:spLocks noChangeArrowheads="1"/>
          </p:cNvSpPr>
          <p:nvPr/>
        </p:nvSpPr>
        <p:spPr bwMode="auto">
          <a:xfrm>
            <a:off x="827088" y="1544638"/>
            <a:ext cx="220345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Linux</a:t>
            </a:r>
            <a:r>
              <a:rPr lang="zh-CN" altLang="en-US" sz="14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14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78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Ubuntu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79" name="TextBox 15"/>
          <p:cNvSpPr txBox="1">
            <a:spLocks noChangeArrowheads="1"/>
          </p:cNvSpPr>
          <p:nvPr/>
        </p:nvSpPr>
        <p:spPr bwMode="auto">
          <a:xfrm>
            <a:off x="841375" y="771525"/>
            <a:ext cx="351472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.2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目录结构对比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841375" y="1454150"/>
            <a:ext cx="7488238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CN" sz="100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Ubuntu</a:t>
            </a:r>
            <a:r>
              <a:rPr lang="zh-CN" altLang="en-US" sz="100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操作系统窗口菜单条会隐藏，鼠标移动上去会显示，</a:t>
            </a:r>
            <a:r>
              <a:rPr lang="en-US" altLang="zh-CN" sz="100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100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操作系统的窗口菜单条不会隐藏。</a:t>
            </a:r>
            <a:endParaRPr lang="en-US" altLang="zh-CN" sz="1000" dirty="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CN" sz="1000" dirty="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100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1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操作系统有可能会有多个盘符（</a:t>
            </a:r>
            <a:r>
              <a:rPr lang="en-US" altLang="zh-CN" sz="1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1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CN" sz="1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100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Ubuntu</a:t>
            </a:r>
            <a:r>
              <a:rPr lang="zh-CN" altLang="en-US" sz="100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</a:t>
            </a:r>
            <a:r>
              <a:rPr lang="zh-CN" altLang="en-US" sz="1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没有多个盘符，只有一个根目录（</a:t>
            </a:r>
            <a:r>
              <a:rPr lang="en-US" altLang="zh-CN" sz="1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00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000" dirty="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CN" sz="1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100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Ubuntu</a:t>
            </a:r>
            <a:r>
              <a:rPr lang="zh-CN" altLang="en-US" sz="100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操作系统比</a:t>
            </a:r>
            <a:r>
              <a:rPr lang="en-US" altLang="zh-CN" sz="100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100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</a:t>
            </a:r>
            <a:r>
              <a:rPr lang="zh-CN" altLang="en-US" sz="100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运行更加稳定。</a:t>
            </a:r>
            <a:endParaRPr lang="en-US" altLang="zh-CN" sz="1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698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Ubuntu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699" name="TextBox 7"/>
          <p:cNvSpPr txBox="1">
            <a:spLocks noChangeArrowheads="1"/>
          </p:cNvSpPr>
          <p:nvPr/>
        </p:nvSpPr>
        <p:spPr bwMode="auto">
          <a:xfrm>
            <a:off x="841375" y="771525"/>
            <a:ext cx="351472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.3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知识要点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492500" y="1635646"/>
            <a:ext cx="4319588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操作系统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虚拟机软件</a:t>
            </a:r>
            <a:endParaRPr lang="en-US" altLang="zh-TW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en-US" altLang="zh-TW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Ubuntu</a:t>
            </a:r>
            <a:r>
              <a:rPr lang="zh-TW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zh-TW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en-US" altLang="zh-TW" sz="1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内核及发行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</a:t>
            </a:r>
            <a:endParaRPr lang="en-US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6" name="TextBox 9"/>
          <p:cNvSpPr txBox="1">
            <a:spLocks noChangeArrowheads="1"/>
          </p:cNvSpPr>
          <p:nvPr/>
        </p:nvSpPr>
        <p:spPr bwMode="auto">
          <a:xfrm>
            <a:off x="3492500" y="1635646"/>
            <a:ext cx="4319588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chemeClr val="tx1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chemeClr val="tx1"/>
              </a:buClr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虚拟机软件</a:t>
            </a:r>
            <a:endParaRPr lang="en-US" altLang="zh-TW" sz="1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en-US" altLang="zh-TW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Ubuntu</a:t>
            </a:r>
            <a:r>
              <a:rPr lang="zh-TW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zh-TW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en-US" altLang="zh-TW" sz="1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内核及发行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内核及发行版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38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.1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827088" y="1851025"/>
            <a:ext cx="554355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内核是操作系统</a:t>
            </a:r>
            <a:r>
              <a:rPr lang="zh-CN" altLang="en-US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</a:t>
            </a:r>
            <a:r>
              <a:rPr lang="zh-CN" altLang="en-US" sz="105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操作和控制硬件</a:t>
            </a:r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设备的核心程序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，它是由芬兰人</a:t>
            </a: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林纳斯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开发的。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2627313" y="3940175"/>
            <a:ext cx="3671887" cy="6477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  <a:miter lim="800000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kumimoji="1" lang="zh-CN" altLang="en-US" dirty="0">
                <a:solidFill>
                  <a:schemeClr val="lt1"/>
                </a:solidFill>
                <a:latin typeface="+mn-lt"/>
                <a:ea typeface="+mn-ea"/>
              </a:rPr>
              <a:t>硬件</a:t>
            </a:r>
            <a:endParaRPr kumimoji="1" lang="zh-CN" alt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2627313" y="2635250"/>
            <a:ext cx="3673475" cy="1304925"/>
          </a:xfrm>
          <a:prstGeom prst="rect">
            <a:avLst/>
          </a:prstGeom>
          <a:solidFill>
            <a:srgbClr val="9BBB59"/>
          </a:solidFill>
          <a:ln w="38100">
            <a:solidFill>
              <a:schemeClr val="bg1"/>
            </a:solidFill>
            <a:miter lim="800000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kumimoji="1" lang="zh-CN" altLang="en-US">
                <a:solidFill>
                  <a:srgbClr val="FFFFFF"/>
                </a:solidFill>
                <a:ea typeface="黑体" panose="02010609060101010101" charset="-122"/>
              </a:rPr>
              <a:t>操作系统</a:t>
            </a:r>
            <a:endParaRPr kumimoji="1" lang="en-US" altLang="zh-CN">
              <a:solidFill>
                <a:srgbClr val="FFFFFF"/>
              </a:solidFill>
              <a:ea typeface="黑体" panose="02010609060101010101" charset="-122"/>
            </a:endParaRPr>
          </a:p>
          <a:p>
            <a:pPr algn="ctr">
              <a:defRPr/>
            </a:pPr>
            <a:endParaRPr kumimoji="1" lang="en-US" altLang="zh-CN">
              <a:solidFill>
                <a:srgbClr val="FFFFFF"/>
              </a:solidFill>
              <a:ea typeface="黑体" panose="02010609060101010101" charset="-122"/>
            </a:endParaRPr>
          </a:p>
          <a:p>
            <a:pPr algn="ctr">
              <a:defRPr/>
            </a:pPr>
            <a:endParaRPr kumimoji="1" lang="en-US" altLang="zh-CN">
              <a:solidFill>
                <a:srgbClr val="FFFFFF"/>
              </a:solidFill>
              <a:ea typeface="黑体" panose="02010609060101010101" charset="-122"/>
            </a:endParaRPr>
          </a:p>
          <a:p>
            <a:pPr algn="ctr">
              <a:defRPr/>
            </a:pPr>
            <a:endParaRPr kumimoji="1" lang="zh-CN" altLang="en-US">
              <a:solidFill>
                <a:srgbClr val="FFFFFF"/>
              </a:solidFill>
              <a:ea typeface="黑体" panose="02010609060101010101" charset="-122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2627313" y="3276600"/>
            <a:ext cx="3671887" cy="649288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  <a:miter lim="800000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内核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8" grpId="0" animBg="1"/>
      <p:bldP spid="19" grpId="0" animBg="1"/>
      <p:bldP spid="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内核及发行版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2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.2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发行版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827088" y="1851025"/>
            <a:ext cx="554355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内核与各种常用软件的组合产品，通俗来说就是我们常说的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操作系统。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841375" y="2300288"/>
            <a:ext cx="544988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常用的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发行版：</a:t>
            </a:r>
            <a:endParaRPr lang="zh-CN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1375" y="2895774"/>
            <a:ext cx="1643063" cy="90011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  <a:defRPr/>
            </a:pP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Ubuntu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l"/>
              <a:defRPr/>
            </a:pP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l"/>
              <a:defRPr/>
            </a:pPr>
            <a:r>
              <a:rPr lang="en-US" altLang="zh-CN" sz="1050" dirty="0" err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CentOS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l"/>
              <a:defRPr/>
            </a:pP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l"/>
              <a:defRPr/>
            </a:pPr>
            <a:r>
              <a:rPr lang="en-US" altLang="zh-CN" sz="1050" dirty="0" err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Redhat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2843808" y="2778993"/>
            <a:ext cx="3673475" cy="1304925"/>
          </a:xfrm>
          <a:prstGeom prst="rect">
            <a:avLst/>
          </a:prstGeom>
          <a:solidFill>
            <a:srgbClr val="9BBB59"/>
          </a:solidFill>
          <a:ln w="38100">
            <a:solidFill>
              <a:schemeClr val="bg1"/>
            </a:solidFill>
            <a:miter lim="800000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发行版</a:t>
            </a: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</a:t>
            </a: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1" lang="en-US" altLang="zh-CN" dirty="0">
              <a:solidFill>
                <a:srgbClr val="FFFFFF"/>
              </a:solidFill>
              <a:ea typeface="黑体" panose="02010609060101010101" charset="-122"/>
            </a:endParaRPr>
          </a:p>
          <a:p>
            <a:pPr algn="ctr">
              <a:defRPr/>
            </a:pPr>
            <a:endParaRPr kumimoji="1" lang="en-US" altLang="zh-CN" dirty="0">
              <a:solidFill>
                <a:srgbClr val="FFFFFF"/>
              </a:solidFill>
              <a:ea typeface="黑体" panose="02010609060101010101" charset="-122"/>
            </a:endParaRPr>
          </a:p>
          <a:p>
            <a:pPr algn="ctr">
              <a:defRPr/>
            </a:pPr>
            <a:endParaRPr kumimoji="1" lang="en-US" altLang="zh-CN" dirty="0">
              <a:solidFill>
                <a:srgbClr val="FFFFFF"/>
              </a:solidFill>
              <a:ea typeface="黑体" panose="02010609060101010101" charset="-122"/>
            </a:endParaRPr>
          </a:p>
          <a:p>
            <a:pPr algn="ctr">
              <a:defRPr/>
            </a:pPr>
            <a:endParaRPr kumimoji="1" lang="zh-CN" altLang="en-US" dirty="0">
              <a:solidFill>
                <a:srgbClr val="FFFFFF"/>
              </a:solidFill>
              <a:ea typeface="黑体" panose="02010609060101010101" charset="-122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2843808" y="3436218"/>
            <a:ext cx="3671888" cy="6477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  <a:miter lim="800000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内核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  <p:bldP spid="8" grpId="0"/>
      <p:bldP spid="13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内核及发行版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86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.3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知识要点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827088" y="1851025"/>
            <a:ext cx="5543550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常用的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操作系统都是基于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内核开发的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内核是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操作系统管理硬件设备的核心程序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</a:t>
            </a:r>
            <a:endParaRPr lang="zh-TW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常见的操作系统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15"/>
          <p:cNvSpPr txBox="1">
            <a:spLocks noChangeArrowheads="1"/>
          </p:cNvSpPr>
          <p:nvPr/>
        </p:nvSpPr>
        <p:spPr bwMode="auto">
          <a:xfrm>
            <a:off x="827088" y="1779588"/>
            <a:ext cx="1081087" cy="334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8605" indent="-26860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15"/>
          <p:cNvSpPr txBox="1">
            <a:spLocks noChangeArrowheads="1"/>
          </p:cNvSpPr>
          <p:nvPr/>
        </p:nvSpPr>
        <p:spPr bwMode="auto">
          <a:xfrm>
            <a:off x="827088" y="2066925"/>
            <a:ext cx="1081087" cy="334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8605" indent="-26860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5"/>
          <p:cNvSpPr txBox="1">
            <a:spLocks noChangeArrowheads="1"/>
          </p:cNvSpPr>
          <p:nvPr/>
        </p:nvSpPr>
        <p:spPr bwMode="auto">
          <a:xfrm>
            <a:off x="827088" y="2352675"/>
            <a:ext cx="1081087" cy="334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8605" indent="-26860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endParaRPr lang="en-US" altLang="zh-CN" sz="105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5"/>
          <p:cNvSpPr txBox="1">
            <a:spLocks noChangeArrowheads="1"/>
          </p:cNvSpPr>
          <p:nvPr/>
        </p:nvSpPr>
        <p:spPr bwMode="auto">
          <a:xfrm>
            <a:off x="827088" y="2640013"/>
            <a:ext cx="936625" cy="334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8605" indent="-26860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endParaRPr lang="en-US" altLang="zh-CN" sz="105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827088" y="2925763"/>
            <a:ext cx="1081087" cy="334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8605" indent="-26860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  <p:bldP spid="9" grpId="0"/>
      <p:bldP spid="11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</a:t>
            </a:r>
            <a:endParaRPr lang="zh-TW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2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操作系统的定义</a:t>
            </a:r>
            <a:endParaRPr lang="zh-CN" altLang="en-US" b="1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828675" y="1851025"/>
            <a:ext cx="648017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操作系统直接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运行在计算机上</a:t>
            </a:r>
            <a:r>
              <a:rPr lang="zh-CN" altLang="en-US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lang="zh-CN" altLang="en-US" sz="105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系统软件</a:t>
            </a:r>
            <a:r>
              <a:rPr lang="zh-CN" altLang="en-US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 它是与</a:t>
            </a:r>
            <a:r>
              <a:rPr lang="zh-CN" altLang="en-US" sz="105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硬件打交道</a:t>
            </a:r>
            <a:r>
              <a:rPr lang="zh-CN" altLang="en-US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</a:t>
            </a:r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控制软件运行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的计算机</a:t>
            </a:r>
            <a:r>
              <a:rPr lang="zh-CN" altLang="en-US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程序。</a:t>
            </a:r>
            <a:endParaRPr lang="zh-CN" altLang="en-US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2627313" y="2211388"/>
            <a:ext cx="3671887" cy="2651125"/>
          </a:xfrm>
          <a:prstGeom prst="rect">
            <a:avLst/>
          </a:prstGeom>
          <a:solidFill>
            <a:srgbClr val="4BACC6"/>
          </a:solidFill>
          <a:ln w="38100">
            <a:solidFill>
              <a:schemeClr val="bg1"/>
            </a:solidFill>
            <a:miter lim="800000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kumimoji="1" lang="zh-CN" altLang="en-US">
                <a:solidFill>
                  <a:srgbClr val="FFFFFF"/>
                </a:solidFill>
                <a:ea typeface="黑体" panose="02010609060101010101" charset="-122"/>
              </a:rPr>
              <a:t>计算机</a:t>
            </a:r>
            <a:endParaRPr kumimoji="1" lang="en-US" altLang="zh-CN">
              <a:solidFill>
                <a:srgbClr val="FFFFFF"/>
              </a:solidFill>
              <a:ea typeface="黑体" panose="02010609060101010101" charset="-122"/>
            </a:endParaRPr>
          </a:p>
          <a:p>
            <a:pPr algn="ctr">
              <a:defRPr/>
            </a:pPr>
            <a:endParaRPr kumimoji="1" lang="en-US" altLang="zh-CN">
              <a:solidFill>
                <a:srgbClr val="FFFFFF"/>
              </a:solidFill>
              <a:ea typeface="黑体" panose="02010609060101010101" charset="-122"/>
            </a:endParaRPr>
          </a:p>
          <a:p>
            <a:pPr algn="ctr">
              <a:defRPr/>
            </a:pPr>
            <a:endParaRPr kumimoji="1" lang="en-US" altLang="zh-CN">
              <a:solidFill>
                <a:srgbClr val="FFFFFF"/>
              </a:solidFill>
              <a:ea typeface="黑体" panose="02010609060101010101" charset="-122"/>
            </a:endParaRPr>
          </a:p>
          <a:p>
            <a:pPr algn="ctr">
              <a:defRPr/>
            </a:pPr>
            <a:endParaRPr kumimoji="1" lang="en-US" altLang="zh-CN">
              <a:solidFill>
                <a:srgbClr val="FFFFFF"/>
              </a:solidFill>
              <a:ea typeface="黑体" panose="02010609060101010101" charset="-122"/>
            </a:endParaRPr>
          </a:p>
          <a:p>
            <a:pPr algn="ctr">
              <a:defRPr/>
            </a:pPr>
            <a:endParaRPr kumimoji="1" lang="en-US" altLang="zh-CN">
              <a:solidFill>
                <a:srgbClr val="FFFFFF"/>
              </a:solidFill>
              <a:ea typeface="黑体" panose="02010609060101010101" charset="-122"/>
            </a:endParaRPr>
          </a:p>
          <a:p>
            <a:pPr algn="ctr">
              <a:defRPr/>
            </a:pPr>
            <a:endParaRPr kumimoji="1" lang="en-US" altLang="zh-CN">
              <a:solidFill>
                <a:srgbClr val="FFFFFF"/>
              </a:solidFill>
              <a:ea typeface="黑体" panose="02010609060101010101" charset="-122"/>
            </a:endParaRPr>
          </a:p>
          <a:p>
            <a:pPr algn="ctr">
              <a:defRPr/>
            </a:pPr>
            <a:endParaRPr kumimoji="1" lang="en-US" altLang="zh-CN">
              <a:solidFill>
                <a:srgbClr val="FFFFFF"/>
              </a:solidFill>
              <a:ea typeface="黑体" panose="02010609060101010101" charset="-122"/>
            </a:endParaRPr>
          </a:p>
          <a:p>
            <a:pPr algn="ctr">
              <a:defRPr/>
            </a:pPr>
            <a:endParaRPr kumimoji="1" lang="zh-CN" altLang="en-US">
              <a:solidFill>
                <a:srgbClr val="FFFFFF"/>
              </a:solidFill>
              <a:ea typeface="黑体" panose="02010609060101010101" charset="-122"/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2627313" y="4205288"/>
            <a:ext cx="3671887" cy="6477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  <a:miter lim="800000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kumimoji="1" lang="zh-CN" altLang="en-US" dirty="0">
                <a:solidFill>
                  <a:schemeClr val="lt1"/>
                </a:solidFill>
                <a:latin typeface="+mn-lt"/>
                <a:ea typeface="+mn-ea"/>
              </a:rPr>
              <a:t>硬件</a:t>
            </a:r>
            <a:endParaRPr kumimoji="1" lang="zh-CN" alt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2627313" y="3541713"/>
            <a:ext cx="3671887" cy="649287"/>
          </a:xfrm>
          <a:prstGeom prst="rect">
            <a:avLst/>
          </a:prstGeom>
          <a:solidFill>
            <a:srgbClr val="9BBB59"/>
          </a:solidFill>
          <a:ln w="38100">
            <a:solidFill>
              <a:schemeClr val="bg1"/>
            </a:solidFill>
            <a:miter lim="800000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kumimoji="1" lang="zh-CN" altLang="en-US">
                <a:solidFill>
                  <a:srgbClr val="FFFFFF"/>
                </a:solidFill>
                <a:ea typeface="黑体" panose="02010609060101010101" charset="-122"/>
              </a:rPr>
              <a:t>操作系统</a:t>
            </a:r>
            <a:endParaRPr kumimoji="1" lang="zh-CN" altLang="en-US">
              <a:solidFill>
                <a:srgbClr val="FFFFFF"/>
              </a:solidFill>
              <a:ea typeface="黑体" panose="02010609060101010101" charset="-122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2627313" y="2900363"/>
            <a:ext cx="3673475" cy="647700"/>
          </a:xfrm>
          <a:prstGeom prst="rect">
            <a:avLst/>
          </a:prstGeom>
          <a:solidFill>
            <a:srgbClr val="00B050"/>
          </a:solidFill>
          <a:ln w="38100">
            <a:solidFill>
              <a:schemeClr val="bg1"/>
            </a:solidFill>
            <a:miter lim="800000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kumimoji="1" lang="zh-CN" altLang="en-US">
                <a:solidFill>
                  <a:srgbClr val="FFFFFF"/>
                </a:solidFill>
                <a:ea typeface="黑体" panose="02010609060101010101" charset="-122"/>
              </a:rPr>
              <a:t>应用软件</a:t>
            </a:r>
            <a:endParaRPr kumimoji="1" lang="zh-CN" altLang="en-US">
              <a:solidFill>
                <a:srgbClr val="FFFFFF"/>
              </a:solidFill>
              <a:ea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 animBg="1"/>
      <p:bldP spid="2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</a:t>
            </a:r>
            <a:endParaRPr lang="zh-TW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6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操作系统的作用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828675" y="1851025"/>
            <a:ext cx="648017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主要作用是向下</a:t>
            </a:r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控制硬件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向上</a:t>
            </a:r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支持软件的运行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，具有承上启下的作用。</a:t>
            </a:r>
            <a:endParaRPr lang="zh-CN" altLang="en-US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2627313" y="4205288"/>
            <a:ext cx="3671887" cy="6477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  <a:miter lim="800000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kumimoji="1" lang="zh-CN" altLang="en-US" dirty="0">
                <a:solidFill>
                  <a:schemeClr val="lt1"/>
                </a:solidFill>
                <a:latin typeface="+mn-lt"/>
                <a:ea typeface="+mn-ea"/>
              </a:rPr>
              <a:t>硬件</a:t>
            </a:r>
            <a:endParaRPr kumimoji="1" lang="zh-CN" alt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2627313" y="2900363"/>
            <a:ext cx="3673475" cy="647700"/>
          </a:xfrm>
          <a:prstGeom prst="rect">
            <a:avLst/>
          </a:prstGeom>
          <a:solidFill>
            <a:srgbClr val="00B050"/>
          </a:solidFill>
          <a:ln w="38100">
            <a:solidFill>
              <a:schemeClr val="bg1"/>
            </a:solidFill>
            <a:miter lim="800000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kumimoji="1" lang="zh-CN" altLang="en-US">
                <a:solidFill>
                  <a:srgbClr val="FFFFFF"/>
                </a:solidFill>
                <a:ea typeface="黑体" panose="02010609060101010101" charset="-122"/>
              </a:rPr>
              <a:t>应用软件</a:t>
            </a:r>
            <a:endParaRPr kumimoji="1" lang="zh-CN" altLang="en-US">
              <a:solidFill>
                <a:srgbClr val="FFFFFF"/>
              </a:solidFill>
              <a:ea typeface="黑体" panose="02010609060101010101" charset="-122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2627313" y="3541713"/>
            <a:ext cx="3671887" cy="649287"/>
          </a:xfrm>
          <a:prstGeom prst="rect">
            <a:avLst/>
          </a:prstGeom>
          <a:solidFill>
            <a:srgbClr val="9BBB59"/>
          </a:solidFill>
          <a:ln w="38100">
            <a:solidFill>
              <a:schemeClr val="bg1"/>
            </a:solidFill>
            <a:miter lim="800000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kumimoji="1" lang="zh-CN" altLang="en-US" dirty="0">
                <a:solidFill>
                  <a:srgbClr val="FFFFFF"/>
                </a:solidFill>
                <a:ea typeface="黑体" panose="02010609060101010101" charset="-122"/>
              </a:rPr>
              <a:t>操作系统</a:t>
            </a:r>
            <a:endParaRPr kumimoji="1" lang="zh-CN" altLang="en-US" dirty="0">
              <a:solidFill>
                <a:srgbClr val="FFFFFF"/>
              </a:solidFill>
              <a:ea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  <p:bldP spid="15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2" name="TextBox 9"/>
          <p:cNvSpPr txBox="1">
            <a:spLocks noChangeArrowheads="1"/>
          </p:cNvSpPr>
          <p:nvPr/>
        </p:nvSpPr>
        <p:spPr bwMode="auto">
          <a:xfrm>
            <a:off x="3492500" y="1635646"/>
            <a:ext cx="4319588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chemeClr val="tx1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en-US" altLang="zh-CN" sz="1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虚拟机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0D0D0D"/>
              </a:buClr>
              <a:buFont typeface="Wingdings" panose="05000000000000000000" pitchFamily="2" charset="2"/>
              <a:buChar char="u"/>
            </a:pPr>
            <a:r>
              <a:rPr lang="zh-TW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Ubuntu</a:t>
            </a:r>
            <a:r>
              <a:rPr lang="zh-TW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zh-TW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chemeClr val="tx1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内核及发行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虚拟机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什么是虚拟机软件</a:t>
            </a: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827088" y="1851025"/>
            <a:ext cx="74898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它是能够虚拟出来计算机的一个软件。 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7"/>
          <p:cNvSpPr txBox="1">
            <a:spLocks noChangeArrowheads="1"/>
          </p:cNvSpPr>
          <p:nvPr/>
        </p:nvSpPr>
        <p:spPr bwMode="auto">
          <a:xfrm>
            <a:off x="827088" y="2571750"/>
            <a:ext cx="1571625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常用虚拟机软件</a:t>
            </a:r>
            <a:r>
              <a:rPr lang="en-US" altLang="zh-CN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105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7"/>
          <p:cNvSpPr txBox="1"/>
          <p:nvPr/>
        </p:nvSpPr>
        <p:spPr>
          <a:xfrm>
            <a:off x="842963" y="3002012"/>
            <a:ext cx="2303462" cy="5778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  <a:defRPr/>
            </a:pPr>
            <a:r>
              <a:rPr lang="en-US" altLang="zh-CN" sz="1050" dirty="0" err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Vmware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l"/>
              <a:defRPr/>
            </a:pP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l"/>
              <a:defRPr/>
            </a:pPr>
            <a:r>
              <a:rPr lang="en-US" altLang="zh-CN" sz="1050" dirty="0" err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VirtualBox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7" name="TextBox 7"/>
          <p:cNvSpPr txBox="1">
            <a:spLocks noChangeArrowheads="1"/>
          </p:cNvSpPr>
          <p:nvPr/>
        </p:nvSpPr>
        <p:spPr bwMode="auto">
          <a:xfrm>
            <a:off x="827087" y="4083918"/>
            <a:ext cx="74898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05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lang="zh-CN" altLang="en-US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只有安装了虚拟机软件才可以创建虚拟机，当然</a:t>
            </a:r>
            <a:r>
              <a:rPr lang="zh-CN" altLang="en-US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通过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虚拟机</a:t>
            </a:r>
            <a:r>
              <a:rPr lang="zh-CN" altLang="en-US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软件还可以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创建多个</a:t>
            </a:r>
            <a:r>
              <a:rPr lang="zh-CN" altLang="en-US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虚拟机。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2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虚拟机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什么是虚拟机？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827088" y="1851025"/>
            <a:ext cx="7489825" cy="334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就是模拟一个真实的计算机，好比一个虚拟的电脑，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对于学习一个新的操作系统就可以通过虚拟机来完成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899592" y="2211710"/>
            <a:ext cx="4104456" cy="2808312"/>
          </a:xfrm>
          <a:prstGeom prst="rect">
            <a:avLst/>
          </a:prstGeom>
          <a:solidFill>
            <a:srgbClr val="4BACC6"/>
          </a:solidFill>
          <a:ln w="38100">
            <a:solidFill>
              <a:schemeClr val="bg1"/>
            </a:solidFill>
            <a:miter lim="800000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kumimoji="1" lang="zh-CN" altLang="en-US" dirty="0" smtClean="0">
                <a:solidFill>
                  <a:srgbClr val="FFFFFF"/>
                </a:solidFill>
                <a:ea typeface="黑体" panose="02010609060101010101" charset="-122"/>
              </a:rPr>
              <a:t>计算机</a:t>
            </a:r>
            <a:endParaRPr kumimoji="1" lang="en-US" altLang="zh-CN" dirty="0" smtClean="0">
              <a:solidFill>
                <a:srgbClr val="FFFFFF"/>
              </a:solidFill>
              <a:ea typeface="黑体" panose="02010609060101010101" charset="-122"/>
            </a:endParaRPr>
          </a:p>
          <a:p>
            <a:pPr algn="ctr">
              <a:defRPr/>
            </a:pPr>
            <a:endParaRPr kumimoji="1" lang="en-US" altLang="zh-CN" dirty="0">
              <a:solidFill>
                <a:srgbClr val="FFFFFF"/>
              </a:solidFill>
              <a:ea typeface="黑体" panose="02010609060101010101" charset="-122"/>
            </a:endParaRPr>
          </a:p>
          <a:p>
            <a:pPr algn="ctr">
              <a:defRPr/>
            </a:pPr>
            <a:endParaRPr kumimoji="1" lang="en-US" altLang="zh-CN" dirty="0">
              <a:solidFill>
                <a:srgbClr val="FFFFFF"/>
              </a:solidFill>
              <a:ea typeface="黑体" panose="02010609060101010101" charset="-122"/>
            </a:endParaRPr>
          </a:p>
          <a:p>
            <a:pPr algn="ctr">
              <a:defRPr/>
            </a:pPr>
            <a:endParaRPr kumimoji="1" lang="en-US" altLang="zh-CN" dirty="0">
              <a:solidFill>
                <a:srgbClr val="FFFFFF"/>
              </a:solidFill>
              <a:ea typeface="黑体" panose="02010609060101010101" charset="-122"/>
            </a:endParaRPr>
          </a:p>
          <a:p>
            <a:pPr algn="ctr">
              <a:defRPr/>
            </a:pPr>
            <a:endParaRPr kumimoji="1" lang="en-US" altLang="zh-CN" dirty="0">
              <a:solidFill>
                <a:srgbClr val="FFFFFF"/>
              </a:solidFill>
              <a:ea typeface="黑体" panose="02010609060101010101" charset="-122"/>
            </a:endParaRPr>
          </a:p>
          <a:p>
            <a:pPr algn="ctr">
              <a:defRPr/>
            </a:pPr>
            <a:endParaRPr kumimoji="1" lang="en-US" altLang="zh-CN" dirty="0">
              <a:solidFill>
                <a:srgbClr val="FFFFFF"/>
              </a:solidFill>
              <a:ea typeface="黑体" panose="02010609060101010101" charset="-122"/>
            </a:endParaRPr>
          </a:p>
          <a:p>
            <a:pPr algn="ctr">
              <a:defRPr/>
            </a:pPr>
            <a:endParaRPr kumimoji="1" lang="en-US" altLang="zh-CN" dirty="0">
              <a:solidFill>
                <a:srgbClr val="FFFFFF"/>
              </a:solidFill>
              <a:ea typeface="黑体" panose="02010609060101010101" charset="-122"/>
            </a:endParaRPr>
          </a:p>
          <a:p>
            <a:pPr algn="ctr">
              <a:defRPr/>
            </a:pPr>
            <a:endParaRPr kumimoji="1" lang="en-US" altLang="zh-CN" dirty="0">
              <a:solidFill>
                <a:srgbClr val="FFFFFF"/>
              </a:solidFill>
              <a:ea typeface="黑体" panose="02010609060101010101" charset="-122"/>
            </a:endParaRPr>
          </a:p>
          <a:p>
            <a:pPr algn="ctr">
              <a:defRPr/>
            </a:pPr>
            <a:endParaRPr kumimoji="1" lang="zh-CN" altLang="en-US" dirty="0">
              <a:solidFill>
                <a:srgbClr val="FFFFFF"/>
              </a:solidFill>
              <a:ea typeface="黑体" panose="02010609060101010101" charset="-122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899592" y="2700338"/>
            <a:ext cx="4104456" cy="2319684"/>
          </a:xfrm>
          <a:prstGeom prst="rect">
            <a:avLst/>
          </a:prstGeom>
          <a:solidFill>
            <a:srgbClr val="9BBB59"/>
          </a:solidFill>
          <a:ln w="38100">
            <a:solidFill>
              <a:schemeClr val="bg1"/>
            </a:solidFill>
            <a:miter lim="800000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kumimoji="1" lang="en-US" altLang="zh-CN" dirty="0">
                <a:solidFill>
                  <a:schemeClr val="lt1"/>
                </a:solidFill>
                <a:latin typeface="+mn-lt"/>
                <a:ea typeface="+mn-ea"/>
              </a:rPr>
              <a:t>mac </a:t>
            </a:r>
            <a:r>
              <a:rPr kumimoji="1" lang="en-US" altLang="zh-CN" dirty="0" smtClean="0">
                <a:solidFill>
                  <a:schemeClr val="lt1"/>
                </a:solidFill>
                <a:latin typeface="+mn-lt"/>
                <a:ea typeface="+mn-ea"/>
              </a:rPr>
              <a:t>OS</a:t>
            </a:r>
            <a:endParaRPr kumimoji="1" lang="en-US" altLang="zh-CN" dirty="0" smtClean="0">
              <a:solidFill>
                <a:schemeClr val="lt1"/>
              </a:solidFill>
              <a:latin typeface="+mn-lt"/>
              <a:ea typeface="+mn-ea"/>
            </a:endParaRPr>
          </a:p>
          <a:p>
            <a:pPr algn="ctr">
              <a:defRPr/>
            </a:pPr>
            <a:endParaRPr kumimoji="1" lang="en-US" altLang="zh-CN" dirty="0">
              <a:solidFill>
                <a:schemeClr val="lt1"/>
              </a:solidFill>
              <a:latin typeface="+mn-lt"/>
              <a:ea typeface="+mn-ea"/>
            </a:endParaRPr>
          </a:p>
          <a:p>
            <a:pPr algn="ctr">
              <a:defRPr/>
            </a:pPr>
            <a:endParaRPr kumimoji="1" lang="en-US" altLang="zh-CN" dirty="0">
              <a:solidFill>
                <a:schemeClr val="lt1"/>
              </a:solidFill>
              <a:latin typeface="+mn-lt"/>
              <a:ea typeface="+mn-ea"/>
            </a:endParaRPr>
          </a:p>
          <a:p>
            <a:pPr algn="ctr">
              <a:defRPr/>
            </a:pPr>
            <a:endParaRPr kumimoji="1" lang="en-US" altLang="zh-CN" dirty="0">
              <a:solidFill>
                <a:schemeClr val="lt1"/>
              </a:solidFill>
              <a:latin typeface="+mn-lt"/>
              <a:ea typeface="+mn-ea"/>
            </a:endParaRPr>
          </a:p>
          <a:p>
            <a:pPr algn="ctr">
              <a:defRPr/>
            </a:pPr>
            <a:endParaRPr kumimoji="1" lang="en-US" altLang="zh-CN" dirty="0">
              <a:solidFill>
                <a:schemeClr val="lt1"/>
              </a:solidFill>
              <a:latin typeface="+mn-lt"/>
              <a:ea typeface="+mn-ea"/>
            </a:endParaRPr>
          </a:p>
          <a:p>
            <a:pPr algn="ctr">
              <a:defRPr/>
            </a:pPr>
            <a:endParaRPr kumimoji="1" lang="en-US" altLang="zh-CN" dirty="0">
              <a:solidFill>
                <a:schemeClr val="lt1"/>
              </a:solidFill>
              <a:latin typeface="+mn-lt"/>
              <a:ea typeface="+mn-ea"/>
            </a:endParaRPr>
          </a:p>
          <a:p>
            <a:pPr algn="ctr">
              <a:defRPr/>
            </a:pPr>
            <a:endParaRPr kumimoji="1" lang="zh-CN" alt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899592" y="3363838"/>
            <a:ext cx="4104456" cy="1656184"/>
          </a:xfrm>
          <a:prstGeom prst="rect">
            <a:avLst/>
          </a:prstGeom>
          <a:solidFill>
            <a:srgbClr val="F79646"/>
          </a:solidFill>
          <a:ln w="38100">
            <a:solidFill>
              <a:schemeClr val="bg1"/>
            </a:solidFill>
            <a:miter lim="800000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kumimoji="1" lang="en-US" altLang="zh-CN" dirty="0" err="1" smtClean="0">
                <a:solidFill>
                  <a:srgbClr val="FFFFFF"/>
                </a:solidFill>
                <a:ea typeface="黑体" panose="02010609060101010101" charset="-122"/>
              </a:rPr>
              <a:t>Vmware</a:t>
            </a:r>
            <a:r>
              <a:rPr kumimoji="1" lang="zh-CN" altLang="en-US" dirty="0" smtClean="0">
                <a:solidFill>
                  <a:srgbClr val="FFFFFF"/>
                </a:solidFill>
                <a:ea typeface="黑体" panose="02010609060101010101" charset="-122"/>
              </a:rPr>
              <a:t>软件</a:t>
            </a:r>
            <a:endParaRPr kumimoji="1" lang="en-US" altLang="zh-CN" dirty="0" smtClean="0">
              <a:solidFill>
                <a:srgbClr val="FFFFFF"/>
              </a:solidFill>
              <a:ea typeface="黑体" panose="02010609060101010101" charset="-122"/>
            </a:endParaRPr>
          </a:p>
          <a:p>
            <a:pPr algn="ctr">
              <a:defRPr/>
            </a:pPr>
            <a:endParaRPr kumimoji="1" lang="en-US" altLang="zh-CN" dirty="0">
              <a:solidFill>
                <a:srgbClr val="FFFFFF"/>
              </a:solidFill>
              <a:ea typeface="黑体" panose="02010609060101010101" charset="-122"/>
            </a:endParaRPr>
          </a:p>
          <a:p>
            <a:pPr algn="ctr">
              <a:defRPr/>
            </a:pPr>
            <a:endParaRPr kumimoji="1" lang="en-US" altLang="zh-CN" dirty="0">
              <a:solidFill>
                <a:srgbClr val="FFFFFF"/>
              </a:solidFill>
              <a:ea typeface="黑体" panose="02010609060101010101" charset="-122"/>
            </a:endParaRPr>
          </a:p>
          <a:p>
            <a:pPr algn="ctr">
              <a:defRPr/>
            </a:pPr>
            <a:endParaRPr kumimoji="1" lang="en-US" altLang="zh-CN" dirty="0">
              <a:solidFill>
                <a:srgbClr val="FFFFFF"/>
              </a:solidFill>
              <a:ea typeface="黑体" panose="02010609060101010101" charset="-122"/>
            </a:endParaRPr>
          </a:p>
          <a:p>
            <a:pPr algn="ctr">
              <a:defRPr/>
            </a:pPr>
            <a:endParaRPr kumimoji="1" lang="zh-CN" altLang="en-US" dirty="0">
              <a:solidFill>
                <a:srgbClr val="FFFFFF"/>
              </a:solidFill>
              <a:ea typeface="黑体" panose="02010609060101010101" charset="-122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899592" y="3867894"/>
            <a:ext cx="4104456" cy="1152128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  <a:miter lim="800000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kumimoji="1" lang="zh-CN" altLang="en-US" dirty="0" smtClean="0">
                <a:solidFill>
                  <a:schemeClr val="bg1"/>
                </a:solidFill>
                <a:ea typeface="黑体" panose="02010609060101010101" charset="-122"/>
              </a:rPr>
              <a:t>虚拟机</a:t>
            </a:r>
            <a:endParaRPr kumimoji="1" lang="en-US" altLang="zh-CN" dirty="0" smtClean="0">
              <a:solidFill>
                <a:schemeClr val="bg1"/>
              </a:solidFill>
              <a:ea typeface="黑体" panose="02010609060101010101" charset="-122"/>
            </a:endParaRPr>
          </a:p>
          <a:p>
            <a:pPr algn="ctr">
              <a:defRPr/>
            </a:pPr>
            <a:endParaRPr kumimoji="1" lang="en-US" altLang="zh-CN" dirty="0">
              <a:solidFill>
                <a:schemeClr val="bg1"/>
              </a:solidFill>
              <a:ea typeface="黑体" panose="02010609060101010101" charset="-122"/>
            </a:endParaRPr>
          </a:p>
          <a:p>
            <a:pPr algn="ctr">
              <a:defRPr/>
            </a:pPr>
            <a:endParaRPr kumimoji="1" lang="zh-CN" altLang="en-US" dirty="0">
              <a:solidFill>
                <a:schemeClr val="bg1"/>
              </a:solidFill>
              <a:ea typeface="黑体" panose="02010609060101010101" charset="-122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899592" y="4443958"/>
            <a:ext cx="4104456" cy="576064"/>
          </a:xfrm>
          <a:prstGeom prst="rect">
            <a:avLst/>
          </a:prstGeom>
          <a:solidFill>
            <a:srgbClr val="00B050"/>
          </a:solidFill>
          <a:ln w="38100">
            <a:solidFill>
              <a:schemeClr val="bg1"/>
            </a:solidFill>
            <a:miter lim="800000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kumimoji="1" lang="en-US" altLang="zh-CN" dirty="0">
                <a:solidFill>
                  <a:schemeClr val="bg1"/>
                </a:solidFill>
                <a:ea typeface="黑体" panose="02010609060101010101" charset="-122"/>
              </a:rPr>
              <a:t>Ubuntu</a:t>
            </a:r>
            <a:r>
              <a:rPr kumimoji="1" lang="zh-CN" altLang="en-US" dirty="0">
                <a:solidFill>
                  <a:schemeClr val="bg1"/>
                </a:solidFill>
                <a:ea typeface="黑体" panose="02010609060101010101" charset="-122"/>
              </a:rPr>
              <a:t>操作系统</a:t>
            </a:r>
            <a:endParaRPr kumimoji="1" lang="zh-CN" altLang="en-US" dirty="0">
              <a:solidFill>
                <a:schemeClr val="bg1"/>
              </a:solidFill>
              <a:ea typeface="黑体" panose="0201060906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220072" y="2755747"/>
            <a:ext cx="3168352" cy="819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注意</a:t>
            </a: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en-US" altLang="zh-CN" sz="105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虚拟机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之间是相互独立的，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删除虚拟机不会对其它虚拟机产生影响</a:t>
            </a:r>
            <a:r>
              <a:rPr lang="zh-CN" altLang="en-US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，当然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也不会对电脑本身生影响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3" grpId="0" animBg="1"/>
      <p:bldP spid="14" grpId="0" animBg="1"/>
      <p:bldP spid="15" grpId="0" animBg="1"/>
      <p:bldP spid="16" grpId="0" animBg="1"/>
      <p:bldP spid="10" grpId="0" animBg="1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虚拟机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</a:t>
            </a:r>
            <a:endParaRPr lang="zh-TW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86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2.5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知识要点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2411760" y="2283718"/>
            <a:ext cx="4536504" cy="2520280"/>
          </a:xfrm>
          <a:prstGeom prst="ellipse">
            <a:avLst/>
          </a:prstGeom>
          <a:solidFill>
            <a:srgbClr val="4BACC6"/>
          </a:solidFill>
          <a:ln w="38100">
            <a:solidFill>
              <a:schemeClr val="bg1"/>
            </a:solidFill>
            <a:miter lim="800000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/>
            <a:r>
              <a:rPr kumimoji="1" lang="zh-CN" altLang="en-US" dirty="0">
                <a:solidFill>
                  <a:srgbClr val="FFFFFF"/>
                </a:solidFill>
                <a:latin typeface="Calibri" panose="020F0502020204030204" charset="0"/>
                <a:ea typeface="黑体" panose="02010609060101010101" charset="-122"/>
                <a:cs typeface="宋体" panose="02010600030101010101" pitchFamily="2" charset="-122"/>
              </a:rPr>
              <a:t>虚拟机</a:t>
            </a:r>
            <a:r>
              <a:rPr kumimoji="1" lang="zh-CN" altLang="en-US" dirty="0" smtClean="0">
                <a:solidFill>
                  <a:srgbClr val="FFFFFF"/>
                </a:solidFill>
                <a:latin typeface="Calibri" panose="020F0502020204030204" charset="0"/>
                <a:ea typeface="黑体" panose="02010609060101010101" charset="-122"/>
                <a:cs typeface="宋体" panose="02010600030101010101" pitchFamily="2" charset="-122"/>
              </a:rPr>
              <a:t>软件</a:t>
            </a:r>
            <a:endParaRPr kumimoji="1" lang="en-US" altLang="zh-CN" dirty="0" smtClean="0">
              <a:solidFill>
                <a:srgbClr val="FFFFFF"/>
              </a:solidFill>
              <a:latin typeface="Calibri" panose="020F0502020204030204" charset="0"/>
              <a:ea typeface="黑体" panose="02010609060101010101" charset="-122"/>
              <a:cs typeface="宋体" panose="02010600030101010101" pitchFamily="2" charset="-122"/>
            </a:endParaRPr>
          </a:p>
          <a:p>
            <a:pPr algn="ctr"/>
            <a:endParaRPr kumimoji="1" lang="en-US" altLang="zh-CN" dirty="0">
              <a:solidFill>
                <a:srgbClr val="FFFFFF"/>
              </a:solidFill>
              <a:latin typeface="Calibri" panose="020F0502020204030204" charset="0"/>
              <a:ea typeface="黑体" panose="02010609060101010101" charset="-122"/>
              <a:cs typeface="宋体" panose="02010600030101010101" pitchFamily="2" charset="-122"/>
            </a:endParaRPr>
          </a:p>
          <a:p>
            <a:pPr algn="ctr"/>
            <a:endParaRPr kumimoji="1" lang="en-US" altLang="zh-CN" dirty="0">
              <a:solidFill>
                <a:srgbClr val="FFFFFF"/>
              </a:solidFill>
              <a:latin typeface="Calibri" panose="020F0502020204030204" charset="0"/>
              <a:ea typeface="黑体" panose="02010609060101010101" charset="-122"/>
              <a:cs typeface="宋体" panose="02010600030101010101" pitchFamily="2" charset="-122"/>
            </a:endParaRPr>
          </a:p>
          <a:p>
            <a:pPr algn="ctr"/>
            <a:endParaRPr kumimoji="1" lang="en-US" altLang="zh-CN" dirty="0">
              <a:solidFill>
                <a:srgbClr val="FFFFFF"/>
              </a:solidFill>
              <a:latin typeface="Calibri" panose="020F0502020204030204" charset="0"/>
              <a:ea typeface="黑体" panose="02010609060101010101" charset="-122"/>
              <a:cs typeface="宋体" panose="02010600030101010101" pitchFamily="2" charset="-122"/>
            </a:endParaRPr>
          </a:p>
          <a:p>
            <a:pPr algn="ctr"/>
            <a:endParaRPr kumimoji="1" lang="en-US" altLang="zh-CN" dirty="0">
              <a:solidFill>
                <a:srgbClr val="FFFFFF"/>
              </a:solidFill>
              <a:latin typeface="Calibri" panose="020F0502020204030204" charset="0"/>
              <a:ea typeface="黑体" panose="02010609060101010101" charset="-122"/>
              <a:cs typeface="宋体" panose="02010600030101010101" pitchFamily="2" charset="-122"/>
            </a:endParaRPr>
          </a:p>
          <a:p>
            <a:pPr algn="ctr"/>
            <a:endParaRPr kumimoji="1" lang="en-US" altLang="zh-CN" dirty="0">
              <a:solidFill>
                <a:srgbClr val="FFFFFF"/>
              </a:solidFill>
              <a:latin typeface="Calibri" panose="020F0502020204030204" charset="0"/>
              <a:ea typeface="黑体" panose="02010609060101010101" charset="-122"/>
              <a:cs typeface="宋体" panose="02010600030101010101" pitchFamily="2" charset="-122"/>
            </a:endParaRPr>
          </a:p>
          <a:p>
            <a:pPr algn="ctr"/>
            <a:endParaRPr kumimoji="1" lang="en-US" altLang="zh-CN" dirty="0">
              <a:solidFill>
                <a:srgbClr val="FFFFFF"/>
              </a:solidFill>
              <a:latin typeface="Calibri" panose="020F0502020204030204" charset="0"/>
              <a:ea typeface="黑体" panose="02010609060101010101" charset="-122"/>
              <a:cs typeface="宋体" panose="02010600030101010101" pitchFamily="2" charset="-122"/>
            </a:endParaRPr>
          </a:p>
          <a:p>
            <a:pPr algn="ctr"/>
            <a:endParaRPr kumimoji="1" lang="zh-CN" altLang="en-US" dirty="0">
              <a:solidFill>
                <a:srgbClr val="FFFFFF"/>
              </a:solidFill>
              <a:latin typeface="Calibri" panose="020F0502020204030204" charset="0"/>
              <a:ea typeface="黑体" panose="02010609060101010101" charset="-122"/>
              <a:cs typeface="宋体" panose="02010600030101010101" pitchFamily="2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981540" y="2874901"/>
            <a:ext cx="3384376" cy="1664864"/>
          </a:xfrm>
          <a:prstGeom prst="ellipse">
            <a:avLst/>
          </a:prstGeom>
          <a:solidFill>
            <a:srgbClr val="F79646"/>
          </a:solidFill>
          <a:ln w="38100">
            <a:solidFill>
              <a:schemeClr val="bg1"/>
            </a:solidFill>
            <a:miter lim="800000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/>
            <a:r>
              <a:rPr kumimoji="1" lang="zh-CN" altLang="en-US" dirty="0" smtClean="0">
                <a:solidFill>
                  <a:srgbClr val="FFFFFF"/>
                </a:solidFill>
                <a:latin typeface="Calibri" panose="020F0502020204030204" charset="0"/>
                <a:ea typeface="黑体" panose="02010609060101010101" charset="-122"/>
                <a:cs typeface="宋体" panose="02010600030101010101" pitchFamily="2" charset="-122"/>
              </a:rPr>
              <a:t>虚拟机</a:t>
            </a:r>
            <a:endParaRPr kumimoji="1" lang="en-US" altLang="zh-CN" dirty="0">
              <a:solidFill>
                <a:srgbClr val="FFFFFF"/>
              </a:solidFill>
              <a:latin typeface="Calibri" panose="020F0502020204030204" charset="0"/>
              <a:ea typeface="黑体" panose="02010609060101010101" charset="-122"/>
              <a:cs typeface="宋体" panose="02010600030101010101" pitchFamily="2" charset="-122"/>
            </a:endParaRPr>
          </a:p>
          <a:p>
            <a:pPr algn="ctr"/>
            <a:endParaRPr kumimoji="1" lang="en-US" altLang="zh-CN" dirty="0" smtClean="0">
              <a:solidFill>
                <a:srgbClr val="FFFFFF"/>
              </a:solidFill>
              <a:latin typeface="Calibri" panose="020F0502020204030204" charset="0"/>
              <a:ea typeface="黑体" panose="02010609060101010101" charset="-122"/>
              <a:cs typeface="宋体" panose="02010600030101010101" pitchFamily="2" charset="-122"/>
            </a:endParaRPr>
          </a:p>
          <a:p>
            <a:pPr algn="ctr"/>
            <a:endParaRPr kumimoji="1" lang="en-US" altLang="zh-CN" dirty="0">
              <a:solidFill>
                <a:srgbClr val="FFFFFF"/>
              </a:solidFill>
              <a:latin typeface="Calibri" panose="020F0502020204030204" charset="0"/>
              <a:ea typeface="黑体" panose="02010609060101010101" charset="-122"/>
              <a:cs typeface="宋体" panose="02010600030101010101" pitchFamily="2" charset="-122"/>
            </a:endParaRPr>
          </a:p>
          <a:p>
            <a:pPr algn="ctr"/>
            <a:endParaRPr kumimoji="1" lang="en-US" altLang="zh-CN" dirty="0">
              <a:solidFill>
                <a:srgbClr val="FFFFFF"/>
              </a:solidFill>
              <a:latin typeface="Calibri" panose="020F0502020204030204" charset="0"/>
              <a:ea typeface="黑体" panose="02010609060101010101" charset="-122"/>
              <a:cs typeface="宋体" panose="02010600030101010101" pitchFamily="2" charset="-122"/>
            </a:endParaRPr>
          </a:p>
          <a:p>
            <a:pPr algn="ctr"/>
            <a:endParaRPr kumimoji="1" lang="zh-CN" altLang="en-US" dirty="0">
              <a:solidFill>
                <a:srgbClr val="FFFFFF"/>
              </a:solidFill>
              <a:latin typeface="Calibri" panose="020F0502020204030204" charset="0"/>
              <a:ea typeface="黑体" panose="02010609060101010101" charset="-122"/>
              <a:cs typeface="宋体" panose="02010600030101010101" pitchFamily="2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633804" y="3450500"/>
            <a:ext cx="2079848" cy="929074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  <a:miter lim="800000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/>
            <a:endParaRPr kumimoji="1" lang="en-US" altLang="zh-CN" dirty="0" smtClean="0">
              <a:solidFill>
                <a:schemeClr val="bg1"/>
              </a:solidFill>
              <a:ea typeface="黑体" panose="02010609060101010101" charset="-122"/>
            </a:endParaRPr>
          </a:p>
          <a:p>
            <a:pPr algn="ctr"/>
            <a:endParaRPr kumimoji="1" lang="en-US" altLang="zh-CN" dirty="0">
              <a:solidFill>
                <a:schemeClr val="bg1"/>
              </a:solidFill>
              <a:ea typeface="黑体" panose="02010609060101010101" charset="-122"/>
            </a:endParaRPr>
          </a:p>
          <a:p>
            <a:pPr algn="ctr"/>
            <a:endParaRPr kumimoji="1" lang="en-US" altLang="zh-CN" dirty="0" smtClean="0">
              <a:solidFill>
                <a:schemeClr val="bg1"/>
              </a:solidFill>
              <a:ea typeface="黑体" panose="02010609060101010101" charset="-122"/>
            </a:endParaRPr>
          </a:p>
          <a:p>
            <a:pPr algn="ctr"/>
            <a:endParaRPr kumimoji="1" lang="en-US" altLang="zh-CN" dirty="0">
              <a:solidFill>
                <a:schemeClr val="bg1"/>
              </a:solidFill>
              <a:ea typeface="黑体" panose="02010609060101010101" charset="-122"/>
            </a:endParaRPr>
          </a:p>
          <a:p>
            <a:pPr algn="ctr"/>
            <a:endParaRPr kumimoji="1" lang="en-US" altLang="zh-CN" dirty="0" smtClean="0">
              <a:solidFill>
                <a:schemeClr val="bg1"/>
              </a:solidFill>
              <a:ea typeface="黑体" panose="02010609060101010101" charset="-122"/>
            </a:endParaRPr>
          </a:p>
          <a:p>
            <a:pPr algn="ctr"/>
            <a:endParaRPr kumimoji="1" lang="en-US" altLang="zh-CN" dirty="0">
              <a:solidFill>
                <a:schemeClr val="bg1"/>
              </a:solidFill>
              <a:ea typeface="黑体" panose="02010609060101010101" charset="-122"/>
            </a:endParaRPr>
          </a:p>
          <a:p>
            <a:pPr algn="ctr"/>
            <a:r>
              <a:rPr kumimoji="1" lang="zh-CN" altLang="en-US" dirty="0" smtClean="0">
                <a:solidFill>
                  <a:schemeClr val="bg1"/>
                </a:solidFill>
                <a:ea typeface="黑体" panose="02010609060101010101" charset="-122"/>
              </a:rPr>
              <a:t>操作系统</a:t>
            </a:r>
            <a:endParaRPr kumimoji="1" lang="en-US" altLang="zh-CN" dirty="0">
              <a:solidFill>
                <a:schemeClr val="bg1"/>
              </a:solidFill>
              <a:ea typeface="黑体" panose="02010609060101010101" charset="-122"/>
            </a:endParaRPr>
          </a:p>
          <a:p>
            <a:pPr algn="ctr"/>
            <a:endParaRPr kumimoji="1" lang="en-US" altLang="zh-CN" dirty="0">
              <a:solidFill>
                <a:schemeClr val="bg1"/>
              </a:solidFill>
              <a:ea typeface="黑体" panose="02010609060101010101" charset="-122"/>
            </a:endParaRPr>
          </a:p>
          <a:p>
            <a:pPr algn="ctr"/>
            <a:endParaRPr kumimoji="1" lang="en-US" altLang="zh-CN" dirty="0">
              <a:solidFill>
                <a:schemeClr val="bg1"/>
              </a:solidFill>
              <a:ea typeface="黑体" panose="02010609060101010101" charset="-122"/>
            </a:endParaRPr>
          </a:p>
          <a:p>
            <a:pPr algn="ctr"/>
            <a:endParaRPr kumimoji="1" lang="en-US" altLang="zh-CN" dirty="0">
              <a:solidFill>
                <a:schemeClr val="bg1"/>
              </a:solidFill>
              <a:ea typeface="黑体" panose="02010609060101010101" charset="-122"/>
            </a:endParaRPr>
          </a:p>
          <a:p>
            <a:pPr algn="ctr"/>
            <a:endParaRPr kumimoji="1" lang="en-US" altLang="zh-CN" dirty="0">
              <a:solidFill>
                <a:schemeClr val="bg1"/>
              </a:solidFill>
              <a:ea typeface="黑体" panose="02010609060101010101" charset="-122"/>
            </a:endParaRPr>
          </a:p>
          <a:p>
            <a:pPr algn="ctr"/>
            <a:endParaRPr kumimoji="1" lang="en-US" altLang="zh-CN" dirty="0">
              <a:solidFill>
                <a:schemeClr val="bg1"/>
              </a:solidFill>
              <a:ea typeface="黑体" panose="02010609060101010101" charset="-122"/>
            </a:endParaRPr>
          </a:p>
          <a:p>
            <a:pPr algn="ctr"/>
            <a:endParaRPr kumimoji="1" lang="zh-CN" altLang="en-US" dirty="0">
              <a:solidFill>
                <a:schemeClr val="bg1"/>
              </a:solidFill>
              <a:ea typeface="黑体" panose="02010609060101010101" charset="-122"/>
            </a:endParaRPr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27088" y="1851025"/>
            <a:ext cx="74898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虚拟机软件、虚拟机、操作系统它们三者之间的关系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05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13" grpId="0" animBg="1"/>
      <p:bldP spid="14" grpId="0"/>
    </p:bldLst>
  </p:timing>
</p:sld>
</file>

<file path=ppt/tags/tag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0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5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6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7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8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9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889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1537</Words>
  <Application>WPS 演示</Application>
  <PresentationFormat>全屏显示(16:9)</PresentationFormat>
  <Paragraphs>307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24</vt:i4>
      </vt:variant>
    </vt:vector>
  </HeadingPairs>
  <TitlesOfParts>
    <vt:vector size="36" baseType="lpstr">
      <vt:lpstr>Arial</vt:lpstr>
      <vt:lpstr>宋体</vt:lpstr>
      <vt:lpstr>Wingdings</vt:lpstr>
      <vt:lpstr>Calibri</vt:lpstr>
      <vt:lpstr>黑体</vt:lpstr>
      <vt:lpstr>Segoe UI</vt:lpstr>
      <vt:lpstr>微软雅黑</vt:lpstr>
      <vt:lpstr>Arial Unicode MS</vt:lpstr>
      <vt:lpstr>1_自定义设计方案</vt:lpstr>
      <vt:lpstr>自定义设计方案</vt:lpstr>
      <vt:lpstr>3_自定义设计方案</vt:lpstr>
      <vt:lpstr>2_自定义设计方案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只喝汤</cp:lastModifiedBy>
  <cp:revision>676</cp:revision>
  <dcterms:created xsi:type="dcterms:W3CDTF">2015-06-29T07:19:00Z</dcterms:created>
  <dcterms:modified xsi:type="dcterms:W3CDTF">2022-07-21T02:44:56Z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2052-11.1.0.11753</vt:lpwstr>
  </property>
  <property fmtid="{D5CDD505-2E9C-101B-9397-08002B2CF9AE}" pid="3" name="ICV">
    <vt:lpwstr>76FBD2FCC104411284F0A2C2E494EBFE</vt:lpwstr>
  </property>
</Properties>
</file>