
<file path=[Content_Types].xml><?xml version="1.0" encoding="utf-8"?>
<Types xmlns="http://schemas.openxmlformats.org/package/2006/content-types">
  <Default Extension="emf" ContentType="image/x-emf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3" r:id="rId4"/>
    <p:sldMasterId id="2147483656" r:id="rId5"/>
  </p:sldMasterIdLst>
  <p:notesMasterIdLst>
    <p:notesMasterId r:id="rId41"/>
  </p:notesMasterIdLst>
  <p:handoutMasterIdLst>
    <p:handoutMasterId r:id="rId73"/>
  </p:handoutMasterIdLst>
  <p:sldIdLst>
    <p:sldId id="599" r:id="rId6"/>
    <p:sldId id="712" r:id="rId7"/>
    <p:sldId id="536" r:id="rId8"/>
    <p:sldId id="902" r:id="rId9"/>
    <p:sldId id="907" r:id="rId10"/>
    <p:sldId id="601" r:id="rId11"/>
    <p:sldId id="1115" r:id="rId12"/>
    <p:sldId id="714" r:id="rId13"/>
    <p:sldId id="1116" r:id="rId14"/>
    <p:sldId id="1117" r:id="rId15"/>
    <p:sldId id="715" r:id="rId16"/>
    <p:sldId id="717" r:id="rId17"/>
    <p:sldId id="1118" r:id="rId18"/>
    <p:sldId id="909" r:id="rId19"/>
    <p:sldId id="718" r:id="rId20"/>
    <p:sldId id="720" r:id="rId21"/>
    <p:sldId id="719" r:id="rId22"/>
    <p:sldId id="1119" r:id="rId23"/>
    <p:sldId id="1120" r:id="rId24"/>
    <p:sldId id="1121" r:id="rId25"/>
    <p:sldId id="1122" r:id="rId26"/>
    <p:sldId id="1123" r:id="rId27"/>
    <p:sldId id="1141" r:id="rId28"/>
    <p:sldId id="1140" r:id="rId29"/>
    <p:sldId id="1000" r:id="rId30"/>
    <p:sldId id="724" r:id="rId31"/>
    <p:sldId id="725" r:id="rId32"/>
    <p:sldId id="1125" r:id="rId33"/>
    <p:sldId id="1001" r:id="rId34"/>
    <p:sldId id="744" r:id="rId35"/>
    <p:sldId id="726" r:id="rId36"/>
    <p:sldId id="1126" r:id="rId37"/>
    <p:sldId id="1128" r:id="rId38"/>
    <p:sldId id="1127" r:id="rId39"/>
    <p:sldId id="782" r:id="rId40"/>
    <p:sldId id="1002" r:id="rId42"/>
    <p:sldId id="1003" r:id="rId43"/>
    <p:sldId id="745" r:id="rId44"/>
    <p:sldId id="727" r:id="rId45"/>
    <p:sldId id="1129" r:id="rId46"/>
    <p:sldId id="1130" r:id="rId47"/>
    <p:sldId id="1131" r:id="rId48"/>
    <p:sldId id="1132" r:id="rId49"/>
    <p:sldId id="904" r:id="rId50"/>
    <p:sldId id="1004" r:id="rId51"/>
    <p:sldId id="746" r:id="rId52"/>
    <p:sldId id="728" r:id="rId53"/>
    <p:sldId id="899" r:id="rId54"/>
    <p:sldId id="1133" r:id="rId55"/>
    <p:sldId id="1134" r:id="rId56"/>
    <p:sldId id="1135" r:id="rId57"/>
    <p:sldId id="787" r:id="rId58"/>
    <p:sldId id="1136" r:id="rId59"/>
    <p:sldId id="1137" r:id="rId60"/>
    <p:sldId id="747" r:id="rId61"/>
    <p:sldId id="729" r:id="rId62"/>
    <p:sldId id="1138" r:id="rId63"/>
    <p:sldId id="1008" r:id="rId64"/>
    <p:sldId id="748" r:id="rId65"/>
    <p:sldId id="730" r:id="rId66"/>
    <p:sldId id="1139" r:id="rId67"/>
    <p:sldId id="1010" r:id="rId68"/>
    <p:sldId id="749" r:id="rId69"/>
    <p:sldId id="731" r:id="rId70"/>
    <p:sldId id="663" r:id="rId71"/>
    <p:sldId id="624" r:id="rId72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rl@itcast.cn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8585"/>
    <a:srgbClr val="595959"/>
    <a:srgbClr val="B3B3B3"/>
    <a:srgbClr val="FF5F49"/>
    <a:srgbClr val="B3D9FF"/>
    <a:srgbClr val="79AFFF"/>
    <a:srgbClr val="EBF5FF"/>
    <a:srgbClr val="EBD9FF"/>
    <a:srgbClr val="FBD5D5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61"/>
    <p:restoredTop sz="94315"/>
  </p:normalViewPr>
  <p:slideViewPr>
    <p:cSldViewPr>
      <p:cViewPr>
        <p:scale>
          <a:sx n="124" d="100"/>
          <a:sy n="124" d="100"/>
        </p:scale>
        <p:origin x="-12" y="-366"/>
      </p:cViewPr>
      <p:guideLst>
        <p:guide orient="horz" pos="1596"/>
        <p:guide pos="28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876" y="-102"/>
      </p:cViewPr>
      <p:guideLst>
        <p:guide orient="horz" pos="2838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7" Type="http://schemas.openxmlformats.org/officeDocument/2006/relationships/commentAuthors" Target="commentAuthors.xml"/><Relationship Id="rId76" Type="http://schemas.openxmlformats.org/officeDocument/2006/relationships/tableStyles" Target="tableStyles.xml"/><Relationship Id="rId75" Type="http://schemas.openxmlformats.org/officeDocument/2006/relationships/viewProps" Target="viewProps.xml"/><Relationship Id="rId74" Type="http://schemas.openxmlformats.org/officeDocument/2006/relationships/presProps" Target="presProps.xml"/><Relationship Id="rId73" Type="http://schemas.openxmlformats.org/officeDocument/2006/relationships/handoutMaster" Target="handoutMasters/handoutMaster1.xml"/><Relationship Id="rId72" Type="http://schemas.openxmlformats.org/officeDocument/2006/relationships/slide" Target="slides/slide66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7" Type="http://schemas.openxmlformats.org/officeDocument/2006/relationships/slide" Target="slides/slide2.xml"/><Relationship Id="rId69" Type="http://schemas.openxmlformats.org/officeDocument/2006/relationships/slide" Target="slides/slide63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0" Type="http://schemas.openxmlformats.org/officeDocument/2006/relationships/slide" Target="slides/slide54.xml"/><Relationship Id="rId6" Type="http://schemas.openxmlformats.org/officeDocument/2006/relationships/slide" Target="slides/slide1.xml"/><Relationship Id="rId59" Type="http://schemas.openxmlformats.org/officeDocument/2006/relationships/slide" Target="slides/slide53.xml"/><Relationship Id="rId58" Type="http://schemas.openxmlformats.org/officeDocument/2006/relationships/slide" Target="slides/slide52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B71F79F-4065-CD4F-B030-8AC9BC5EDD8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3D60977-06C0-474F-AF9C-D6EAEC0E5E4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C49E8CC4-97BD-D24C-B341-9DDAC8C5942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A14D5F60-C347-6D40-8E94-8EE9446EB09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4D5F60-C347-6D40-8E94-8EE9446EB0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0" Type="http://schemas.openxmlformats.org/officeDocument/2006/relationships/theme" Target="../theme/theme1.xml"/><Relationship Id="rId2" Type="http://schemas.openxmlformats.org/officeDocument/2006/relationships/image" Target="../media/image1.emf"/><Relationship Id="rId19" Type="http://schemas.openxmlformats.org/officeDocument/2006/relationships/image" Target="../media/image18.emf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4" Type="http://schemas.openxmlformats.org/officeDocument/2006/relationships/theme" Target="../theme/theme4.xml"/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641350"/>
            <a:ext cx="3127375" cy="344011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38" y="1065213"/>
            <a:ext cx="2200275" cy="24542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椭圆 3"/>
          <p:cNvSpPr/>
          <p:nvPr userDrawn="1"/>
        </p:nvSpPr>
        <p:spPr bwMode="auto">
          <a:xfrm>
            <a:off x="6381750" y="1384300"/>
            <a:ext cx="463550" cy="4635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5" name="椭圆 4"/>
          <p:cNvSpPr/>
          <p:nvPr userDrawn="1"/>
        </p:nvSpPr>
        <p:spPr bwMode="auto">
          <a:xfrm>
            <a:off x="2451100" y="1749425"/>
            <a:ext cx="184150" cy="184150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6" name="椭圆 10"/>
          <p:cNvSpPr>
            <a:spLocks noChangeArrowheads="1"/>
          </p:cNvSpPr>
          <p:nvPr userDrawn="1"/>
        </p:nvSpPr>
        <p:spPr bwMode="auto">
          <a:xfrm>
            <a:off x="5240338" y="3937000"/>
            <a:ext cx="219075" cy="2190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3265488" y="1939925"/>
            <a:ext cx="128587" cy="1301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32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1581150"/>
            <a:ext cx="2174875" cy="595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1460500"/>
            <a:ext cx="212725" cy="290513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34" name="组合 43"/>
          <p:cNvGrpSpPr/>
          <p:nvPr userDrawn="1"/>
        </p:nvGrpSpPr>
        <p:grpSpPr bwMode="auto">
          <a:xfrm>
            <a:off x="6100763" y="1751013"/>
            <a:ext cx="130175" cy="128587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265" y="1772735"/>
              <a:ext cx="83801" cy="848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1035" name="Picture 7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3994150"/>
            <a:ext cx="117475" cy="136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36" name="组合 41"/>
          <p:cNvGrpSpPr/>
          <p:nvPr userDrawn="1"/>
        </p:nvGrpSpPr>
        <p:grpSpPr bwMode="auto">
          <a:xfrm>
            <a:off x="3040063" y="546100"/>
            <a:ext cx="225425" cy="225425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132" y="599829"/>
              <a:ext cx="142725" cy="111008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37" name="组合 37"/>
          <p:cNvGrpSpPr/>
          <p:nvPr userDrawn="1"/>
        </p:nvGrpSpPr>
        <p:grpSpPr bwMode="auto">
          <a:xfrm>
            <a:off x="2586038" y="3022600"/>
            <a:ext cx="185737" cy="185738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1974850"/>
            <a:ext cx="71437" cy="7778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3" name="椭圆 22"/>
          <p:cNvSpPr/>
          <p:nvPr userDrawn="1"/>
        </p:nvSpPr>
        <p:spPr bwMode="auto">
          <a:xfrm>
            <a:off x="7113588" y="2630488"/>
            <a:ext cx="250825" cy="249237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2690813"/>
            <a:ext cx="133350" cy="128587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41" name="组合 46"/>
          <p:cNvGrpSpPr/>
          <p:nvPr userDrawn="1"/>
        </p:nvGrpSpPr>
        <p:grpSpPr bwMode="auto">
          <a:xfrm>
            <a:off x="2327275" y="3386138"/>
            <a:ext cx="258763" cy="258762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931" y="3616045"/>
              <a:ext cx="173401" cy="85906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2" name="组合 38"/>
          <p:cNvGrpSpPr/>
          <p:nvPr userDrawn="1"/>
        </p:nvGrpSpPr>
        <p:grpSpPr bwMode="auto">
          <a:xfrm>
            <a:off x="976313" y="1046163"/>
            <a:ext cx="300037" cy="300037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30" y="856575"/>
              <a:ext cx="202114" cy="11617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3" name="组合 42"/>
          <p:cNvGrpSpPr/>
          <p:nvPr userDrawn="1"/>
        </p:nvGrpSpPr>
        <p:grpSpPr bwMode="auto">
          <a:xfrm>
            <a:off x="1763713" y="4391025"/>
            <a:ext cx="300037" cy="300038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745" y="4364405"/>
              <a:ext cx="195748" cy="157552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4" name="组合 1"/>
          <p:cNvGrpSpPr/>
          <p:nvPr userDrawn="1"/>
        </p:nvGrpSpPr>
        <p:grpSpPr bwMode="auto">
          <a:xfrm>
            <a:off x="1169988" y="2619375"/>
            <a:ext cx="300037" cy="300038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468" y="2690598"/>
              <a:ext cx="211661" cy="181424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5" name="组合 49"/>
          <p:cNvGrpSpPr/>
          <p:nvPr userDrawn="1"/>
        </p:nvGrpSpPr>
        <p:grpSpPr bwMode="auto">
          <a:xfrm>
            <a:off x="7781925" y="4046538"/>
            <a:ext cx="320675" cy="320675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039" y="4486736"/>
              <a:ext cx="238160" cy="184177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1046" name="Picture 9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1773238"/>
            <a:ext cx="127000" cy="136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47" name="组合 45"/>
          <p:cNvGrpSpPr/>
          <p:nvPr userDrawn="1"/>
        </p:nvGrpSpPr>
        <p:grpSpPr bwMode="auto">
          <a:xfrm>
            <a:off x="6613525" y="3433763"/>
            <a:ext cx="258763" cy="258762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1343" y="4263316"/>
              <a:ext cx="144635" cy="1446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8" name="组合 44"/>
          <p:cNvGrpSpPr/>
          <p:nvPr userDrawn="1"/>
        </p:nvGrpSpPr>
        <p:grpSpPr bwMode="auto">
          <a:xfrm>
            <a:off x="7308850" y="912813"/>
            <a:ext cx="322263" cy="322262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780" y="990154"/>
              <a:ext cx="202117" cy="16710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panose="02010609060101010101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2" name="圆角矩形 3"/>
          <p:cNvSpPr/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panose="02010609060101010101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2_&#34394;&#25311;&#26426;&#36719;&#20214;.mp4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3_Ubutun&#25805;&#20316;&#31995;&#32479;.mp4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4_Linux&#20869;&#26680;&#21450;&#21457;&#34892;&#29256;.mp4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6_&#26597;&#30475;&#30446;&#24405;&#21629;&#20196;.mp4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7_&#20999;&#25442;&#30446;&#24405;.mp4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8_&#32477;&#23545;&#36335;&#24452;&#21644;&#30456;&#23545;&#36335;&#24452;.mp4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9_&#21019;&#24314;&#12289;&#21024;&#38500;&#25991;&#20214;&#21644;&#30446;&#24405;&#21629;&#20196;.mp4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0_&#22797;&#21046;&#12289;&#31227;&#21160;&#25991;&#20214;&#21644;&#30446;&#24405;&#21629;&#20196;.mp4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1_&#32456;&#31471;&#21629;&#20196;&#26684;&#24335;&#30340;&#32452;&#25104;.mp4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2_&#26597;&#30475;&#21629;&#20196;&#24110;&#21161;&#30340;&#26041;&#24335;.mp4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3_&#26597;&#30475;&#30446;&#24405;&#20449;&#24687;&#21629;&#20196;&#36873;&#39033;.mp4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4_&#21019;&#24314;&#12289;&#21024;&#38500;&#25991;&#20214;&#22841;&#21629;&#20196;&#36873;&#39033;.mp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1_&#25805;&#20316;&#31995;&#32479;.mp4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5_&#25335;&#36125;&#12289;&#31227;&#21160;&#25991;&#20214;&#21644;&#25991;&#20214;&#22841;&#21629;&#20196;&#36873;&#39033;.mp4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1" Type="http://schemas.openxmlformats.org/officeDocument/2006/relationships/image" Target="../media/image1.tif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3"/>
          <p:cNvSpPr txBox="1">
            <a:spLocks noChangeArrowheads="1"/>
          </p:cNvSpPr>
          <p:nvPr/>
        </p:nvSpPr>
        <p:spPr bwMode="auto">
          <a:xfrm>
            <a:off x="2231450" y="2211280"/>
            <a:ext cx="46366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GB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就业班</a:t>
            </a:r>
            <a:r>
              <a:rPr lang="en-US" altLang="zh-CN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day01</a:t>
            </a:r>
            <a:endParaRPr lang="en-US" altLang="zh-CN" sz="3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209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能够说出虚拟机的作用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28650" y="1131590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虚拟机软件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00654" y="2355726"/>
            <a:ext cx="35108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什么是虚拟机</a:t>
            </a:r>
            <a:r>
              <a:rPr kumimoji="1"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?</a:t>
            </a:r>
            <a:endParaRPr kumimoji="1"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图片 7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93943" y="1059582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kumimoji="1" lang="zh-CN" altLang="en-US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虚拟机软件</a:t>
            </a:r>
            <a:endParaRPr kumimoji="1" lang="zh-CN" altLang="en-US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3609" y="1903933"/>
            <a:ext cx="80651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常见的虚拟机软件有哪些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94464" y="2358774"/>
            <a:ext cx="3052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en-US" altLang="zh-CN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Vmare</a:t>
            </a:r>
            <a:endParaRPr kumimoji="1"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en-US" altLang="zh-CN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VirtualBox</a:t>
            </a:r>
            <a:endParaRPr kumimoji="1"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Parallels</a:t>
            </a:r>
            <a:r>
              <a: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Desktop(mac</a:t>
            </a:r>
            <a:r>
              <a: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os</a:t>
            </a:r>
            <a:r>
              <a: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下的</a:t>
            </a:r>
            <a:r>
              <a:rPr kumimoji="1"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补充 </a:t>
            </a:r>
            <a:r>
              <a:rPr kumimoji="1"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kumimoji="1"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5320" y="3204434"/>
            <a:ext cx="4453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虚拟机软件、虚拟机、操作系统它们三者之间的关系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?</a:t>
            </a:r>
            <a:endParaRPr kumimoji="1"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9632" y="3534260"/>
            <a:ext cx="6333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虚拟机软件直接作用于操作系统</a:t>
            </a:r>
            <a:r>
              <a:rPr kumimoji="1"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根据操作系统的硬件</a:t>
            </a:r>
            <a:r>
              <a:rPr kumimoji="1"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虚拟出相关配置</a:t>
            </a:r>
            <a:r>
              <a:rPr kumimoji="1"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然后才能创建虚拟机</a:t>
            </a:r>
            <a:endParaRPr kumimoji="1"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1402179"/>
            <a:ext cx="4319588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虚拟机软件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内核及发行版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41745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能够说出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文件目录结构的区别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3648" y="2211710"/>
            <a:ext cx="676875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kumimoji="1"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Ubuntu</a:t>
            </a:r>
            <a:r>
              <a:rPr kumimoji="1"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kumimoji="1"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Windows</a:t>
            </a:r>
            <a:r>
              <a:rPr kumimoji="1"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的区别</a:t>
            </a:r>
            <a:r>
              <a:rPr kumimoji="1"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?</a:t>
            </a:r>
            <a:endParaRPr kumimoji="1" lang="en-US" altLang="zh-CN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75656" y="1994853"/>
            <a:ext cx="672835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根目录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/bin: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可执行二进制文件的目录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/home: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存放所有用户文件的目录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/lib: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存放跟文件系统中的程序运行所需要的共享库及内核模块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存放系统应用程序的目录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375" y="1688148"/>
            <a:ext cx="3972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kumimoji="1"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目录中</a:t>
            </a:r>
            <a:r>
              <a:rPr kumimoji="1"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/,/bin,/home,/lib,/</a:t>
            </a:r>
            <a:r>
              <a:rPr kumimoji="1"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kumimoji="1"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</a:t>
            </a:r>
            <a:r>
              <a:rPr kumimoji="1"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知识拓展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2283718"/>
            <a:ext cx="6728356" cy="2733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存放系统管理和配置文件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/opt: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额外安装的可选应用程序包所放的位置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proc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虚拟文件系统目录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是系统内存的映射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可以直接访问来获取系统信息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/root: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超级用户的主目录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sbin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存放二进制可执行文件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才能访问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用于存放设备文件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mnt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系统管理员挂载临时文件系统的目录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/boot: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存放用于系统引导时使用的各种文件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tmp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用于存放各种临时文件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是公用的临时文件存储点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用于存放运行时需要改变数据的文件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也是大文件的溢出区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lost+found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用于存放系统非正常关机产生的文件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375" y="1857918"/>
            <a:ext cx="2484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kumimoji="1"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其他目录结构及作用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1402179"/>
            <a:ext cx="4319588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虚拟机软件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内核及发行版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332655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能够知道内核和发行版的关系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能够说出常用的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发行版操作系统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923928" y="1383506"/>
            <a:ext cx="4319588" cy="224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操作目录相关命令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绝对路径和相对路径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文件操作相关命令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常用终端命令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8746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内核及发行版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3648" y="2211710"/>
            <a:ext cx="676875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kumimoji="1"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常用的</a:t>
            </a:r>
            <a:r>
              <a:rPr kumimoji="1"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</a:t>
            </a:r>
            <a:r>
              <a:rPr kumimoji="1"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发行版</a:t>
            </a:r>
            <a:r>
              <a:rPr kumimoji="1"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?</a:t>
            </a:r>
            <a:endParaRPr kumimoji="1" lang="en-US" altLang="zh-CN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49"/>
            <a:ext cx="5383213" cy="71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55576" y="1059582"/>
            <a:ext cx="36005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知识拓展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7584" y="1775343"/>
            <a:ext cx="1893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Linux/Unix</a:t>
            </a:r>
            <a:r>
              <a:rPr kumimoji="1"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系统结构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3608" y="2283718"/>
            <a:ext cx="5862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内核层</a:t>
            </a:r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是</a:t>
            </a:r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Linux/Unix</a:t>
            </a: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系统的核心和基础</a:t>
            </a:r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附着在硬件上</a:t>
            </a:r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endParaRPr kumimoji="1"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Shell</a:t>
            </a: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层</a:t>
            </a:r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与用户直接交互的界面</a:t>
            </a:r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用户在提示符下输入命令</a:t>
            </a:r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</a:t>
            </a:r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shell</a:t>
            </a: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解释执行和输出</a:t>
            </a:r>
            <a:endParaRPr kumimoji="1"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应用层</a:t>
            </a:r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提供图形化界面</a:t>
            </a:r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便于用户操作</a:t>
            </a:r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7704" y="3013088"/>
            <a:ext cx="4104159" cy="1646894"/>
          </a:xfrm>
          <a:prstGeom prst="rect">
            <a:avLst/>
          </a:prstGeom>
          <a:ln w="3175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55577" y="1131888"/>
            <a:ext cx="39604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内核及发行版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3608" y="1635646"/>
            <a:ext cx="1800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内核和发行版的关系</a:t>
            </a:r>
            <a:endParaRPr kumimoji="1"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1640" y="2211710"/>
            <a:ext cx="5306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</a:t>
            </a:r>
            <a:r>
              <a: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内核是计算机核心</a:t>
            </a:r>
            <a:r>
              <a:rPr kumimoji="1"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一个完整的发行版包含内核和一些其他的常用软件</a:t>
            </a:r>
            <a:r>
              <a:rPr kumimoji="1"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endParaRPr kumimoji="1"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5616" y="2859782"/>
            <a:ext cx="2432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常用的</a:t>
            </a:r>
            <a:r>
              <a:rPr kumimoji="1"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</a:t>
            </a:r>
            <a:r>
              <a:rPr kumimoji="1"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发行版操作系统</a:t>
            </a:r>
            <a:endParaRPr kumimoji="1"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31639" y="3348903"/>
            <a:ext cx="39934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Red</a:t>
            </a:r>
            <a:r>
              <a: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Hat</a:t>
            </a:r>
            <a:r>
              <a: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kumimoji="1"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Ubuntu</a:t>
            </a:r>
            <a:endParaRPr kumimoji="1"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Centos</a:t>
            </a:r>
            <a:endParaRPr kumimoji="1"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en-US" altLang="zh-CN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Debian</a:t>
            </a:r>
            <a:r>
              <a: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Linux(</a:t>
            </a:r>
            <a:r>
              <a: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开放的开发模式</a:t>
            </a:r>
            <a:r>
              <a:rPr kumimoji="1"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易于进行软件包升级</a:t>
            </a:r>
            <a:r>
              <a:rPr kumimoji="1"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kumimoji="1"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63201" y="7635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知识拓展</a:t>
            </a:r>
            <a:r>
              <a:rPr kumimoji="1"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其它命令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71600" y="1131888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查看机器的处理器架构</a:t>
            </a:r>
            <a:endParaRPr kumimoji="1"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15616" y="1434713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arch</a:t>
            </a: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80714" y="1748117"/>
            <a:ext cx="2223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显示正在使用的内核版本</a:t>
            </a:r>
            <a:endParaRPr kumimoji="1"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08082" y="2024047"/>
            <a:ext cx="194421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uname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-r</a:t>
            </a: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51409" y="2364346"/>
            <a:ext cx="2223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显示</a:t>
            </a:r>
            <a:r>
              <a:rPr kumimoji="1"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cpu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info 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信息</a:t>
            </a:r>
            <a:endParaRPr kumimoji="1"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43608" y="2735423"/>
            <a:ext cx="194421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cat /proc/</a:t>
            </a:r>
            <a:r>
              <a:rPr kumimoji="1"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cpuinfo</a:t>
            </a: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51408" y="3134463"/>
            <a:ext cx="222313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显示</a:t>
            </a:r>
            <a:r>
              <a:rPr kumimoji="1"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</a:t>
            </a:r>
            <a:r>
              <a:rPr kumimoji="1" lang="zh-CN" altLang="en-US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版本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信息</a:t>
            </a:r>
            <a:endParaRPr kumimoji="1"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90866" y="3469187"/>
            <a:ext cx="194421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cat /proc/version</a:t>
            </a: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1402179"/>
            <a:ext cx="4319588" cy="218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操作目录相关命令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查看目录命令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切换目录命令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30203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能够使用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命令查看目录信息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操作目录相关命令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查看目录命令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查看目录的命令</a:t>
            </a:r>
            <a:r>
              <a:rPr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sz="4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操作目录相关命令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查看目录命令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1600" y="182693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查看目录命令</a:t>
            </a:r>
            <a:endParaRPr kumimoji="1"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5616" y="2253718"/>
            <a:ext cx="2425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en-US" altLang="zh-CN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Ls</a:t>
            </a:r>
            <a:r>
              <a: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查看当前目录信息</a:t>
            </a:r>
            <a:endParaRPr kumimoji="1"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Tree</a:t>
            </a:r>
            <a:r>
              <a: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以树状方式显示目录信息</a:t>
            </a:r>
            <a:endParaRPr kumimoji="1"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3608" y="2931790"/>
            <a:ext cx="504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67086" y="278821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查看当前目录路径</a:t>
            </a:r>
            <a:endParaRPr kumimoji="1"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5987" y="3230855"/>
            <a:ext cx="2026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PWD</a:t>
            </a:r>
            <a:r>
              <a: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查看当前目录路径</a:t>
            </a:r>
            <a:endParaRPr kumimoji="1"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1402179"/>
            <a:ext cx="4319588" cy="218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操作目录相关命令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查看目录命令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切换目录命令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7302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能使用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命令查看目录信息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32239" y="1517386"/>
            <a:ext cx="4078361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/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能够说出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Window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文件目录结构的区别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能够使用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绝对路径或者相对路径进行目录切换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能够使用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命令拷贝和移动文件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能够知道查看命令帮助的方式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能够说出查看目录中隐藏文件的命令选项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操作目录相关命令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450659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切换目录命令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如何切换目录</a:t>
            </a:r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操作目录相关命令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3060" y="1878673"/>
            <a:ext cx="6728356" cy="54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latinLnBrk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切换目录时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这个目录必须存在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latinLnBrk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命令后面不写目录等价于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~,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切换到当前用户的主目录 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93145" y="1682513"/>
            <a:ext cx="4319588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绝对路径和相对路径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绝对路径和相对路径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40046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能够使用绝对路径或者相对路径进行目录切换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绝对路径和相对路径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450659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绝对路径和相对路径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各自的特点</a:t>
            </a:r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绝对路径和相对路径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</a:t>
            </a:r>
            <a:r>
              <a:rPr 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3608" y="1779662"/>
            <a:ext cx="4801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../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表示当前目录的上一级目录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./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表示根目录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 当前目录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目录名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文件名               使用下一级别目录中的文件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93145" y="1682513"/>
            <a:ext cx="431958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文件操作相关命令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创建删除文件及目录命令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复制移动文件目录命令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856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能够使用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命令创建文件夹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文件操作相关命令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575183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创建 删除文件和目录命令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创建 删除命令分别是</a:t>
            </a:r>
            <a:r>
              <a:rPr lang="en-US" altLang="zh-CN" sz="4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文件操作相关命令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课堂知识检测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375" y="1857918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创建及删除目录的命令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60032" y="1857918"/>
            <a:ext cx="2032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创建及删除文件的命令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5616" y="2283718"/>
            <a:ext cx="1337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en-US" altLang="zh-CN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Mkdir</a:t>
            </a:r>
            <a:r>
              <a: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目录名</a:t>
            </a:r>
            <a:endParaRPr kumimoji="1"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1"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en-US" altLang="zh-CN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Rmdir</a:t>
            </a:r>
            <a:r>
              <a: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目录名</a:t>
            </a:r>
            <a:endParaRPr kumimoji="1"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1"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Rm</a:t>
            </a:r>
            <a:r>
              <a: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空目录</a:t>
            </a:r>
            <a:endParaRPr kumimoji="1"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04048" y="2283718"/>
            <a:ext cx="13268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Touch</a:t>
            </a:r>
            <a:r>
              <a: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文件名</a:t>
            </a:r>
            <a:endParaRPr kumimoji="1"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1"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Rm</a:t>
            </a:r>
            <a:r>
              <a: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文件名</a:t>
            </a:r>
            <a:endParaRPr kumimoji="1"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1402179"/>
            <a:ext cx="4319588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虚拟机软件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内核及发行版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93145" y="1682513"/>
            <a:ext cx="431958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文件操作相关命令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创建删除文件及目录命令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复制移动文件目录命令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406019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能够使用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命令拷贝和移动文件以及文件夹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文件操作相关命令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575183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复制 移动文件和目录命令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复制 移动命令分别是</a:t>
            </a:r>
            <a:r>
              <a:rPr lang="en-US" altLang="zh-CN" sz="4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文件操作相关命令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3060" y="2523425"/>
            <a:ext cx="6728356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复制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复制目录时要加上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–r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移动或者重新命名目录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375" y="1857918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复制和移动的命令是什么？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93134" y="1682750"/>
            <a:ext cx="3311114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常用终端命令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终端命令格式的组成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查看命令帮助方式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查看目录信息命令选项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创建删除文件夹命令选项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拷贝 移动文件 和文件夹命令选项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209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能够知道终端命令格式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常用的终端命令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43066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en-GB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终端 命令格式的组成</a:t>
            </a:r>
            <a:r>
              <a:rPr lang="en-US" altLang="en-GB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终端命令格式的组成？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常用的 终端命令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en-GB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知识检测 </a:t>
            </a:r>
            <a:endParaRPr lang="zh-CN" altLang="en-GB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3060" y="2523425"/>
            <a:ext cx="6728356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终端命令由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______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______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和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_____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组成 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375" y="1857918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终端命令完整格式？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常用的终端命令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3060" y="2523425"/>
            <a:ext cx="672835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终端命令由 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命令名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和  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组成。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主要功能是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调整命令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命令操作的对象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375" y="1857918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终端命令完整格式？</a:t>
            </a:r>
            <a:endParaRPr kumimoji="1"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93134" y="1682750"/>
            <a:ext cx="3311114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常用终端命令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终端命令格式的组成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查看命令帮助方式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查看目录信息命令选项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创建删除文件夹命令选项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拷贝 移动文件 和文件夹命令选项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0297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知道操作系统的作用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568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能够知道查看命令帮助方式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常用的终端命令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43066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en-GB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查看命令帮助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查看命令帮助</a:t>
            </a:r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075" y="3867949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常用的终端命令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3060" y="1636330"/>
            <a:ext cx="6728356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latinLnBrk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查看命令帮助方式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latinLnBrk="0">
              <a:lnSpc>
                <a:spcPct val="130000"/>
              </a:lnSpc>
              <a:buFont typeface="Wingdings" panose="05000000000000000000" charset="0"/>
              <a:buNone/>
            </a:pP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0" latinLnBrk="0">
              <a:lnSpc>
                <a:spcPct val="130000"/>
              </a:lnSpc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--help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285750" indent="0" latinLnBrk="0">
              <a:lnSpc>
                <a:spcPct val="130000"/>
              </a:lnSpc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  <a:sym typeface="+mn-ea"/>
              </a:rPr>
              <a:t>man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9592" y="10595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总结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93134" y="1682750"/>
            <a:ext cx="3311114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常用终端命令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终端命令格式的组成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查看命令帮助方式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查看目录信息命令选项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创建删除文件夹命令选项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拷贝 移动文件 和文件夹命令选项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36455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能够说出查看目录中隐藏文件的命令选项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常用终端命令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41567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6.8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查看目录信息命令选项</a:t>
            </a:r>
            <a:r>
              <a:rPr lang="en-US" altLang="en-GB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7624" y="2067694"/>
            <a:ext cx="669674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查看目录命令的选项有那些</a:t>
            </a:r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常用终端命令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  <a:endParaRPr lang="zh-CN" altLang="en-GB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375" y="1857918"/>
            <a:ext cx="704299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查看目录的选项</a:t>
            </a:r>
            <a:endParaRPr kumimoji="1"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1600" y="2355726"/>
            <a:ext cx="24913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以列表方式显示</a:t>
            </a:r>
            <a:endParaRPr kumimoji="1"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1"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-h</a:t>
            </a:r>
            <a:r>
              <a: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以大小单位显示</a:t>
            </a:r>
            <a:r>
              <a:rPr kumimoji="1"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默认字节</a:t>
            </a:r>
            <a:endParaRPr kumimoji="1"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1"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</a:t>
            </a:r>
            <a:r>
              <a: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显示隐藏的文件和隐藏目录 </a:t>
            </a:r>
            <a:endParaRPr kumimoji="1"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93134" y="1682750"/>
            <a:ext cx="3311114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常用终端命令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终端命令格式的组成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查看命令帮助方式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查看目录信息命令选项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创建删除文件夹命令选项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拷贝 移动文件 和文件夹命令选项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36455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能够说出删除文件有提醒信息的命令选项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常用终端命令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8026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6.9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命令选项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创建嵌套目录命令</a:t>
            </a:r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操作系统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75656" y="2211710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常用终端命令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375" y="1799396"/>
            <a:ext cx="795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命令选项</a:t>
            </a:r>
            <a:endParaRPr kumimoji="1"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1375" y="2808217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Rm</a:t>
            </a:r>
            <a:r>
              <a:rPr kumimoji="1"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命令选项</a:t>
            </a:r>
            <a:endParaRPr kumimoji="1"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43608" y="3183912"/>
            <a:ext cx="35283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kumimoji="1" lang="en-US" altLang="zh-CN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交互式提示</a:t>
            </a:r>
            <a:endParaRPr kumimoji="1"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1"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-r</a:t>
            </a:r>
            <a:r>
              <a: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递归删除目录及其内容</a:t>
            </a:r>
            <a:endParaRPr kumimoji="1"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1"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-f</a:t>
            </a:r>
            <a:r>
              <a: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强制删除</a:t>
            </a:r>
            <a:r>
              <a:rPr kumimoji="1"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不提示</a:t>
            </a:r>
            <a:r>
              <a:rPr kumimoji="1"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忽略不存在的文件</a:t>
            </a:r>
            <a:endParaRPr kumimoji="1"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1"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-d</a:t>
            </a:r>
            <a:r>
              <a: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删除空目录</a:t>
            </a:r>
            <a:endParaRPr kumimoji="1"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3608" y="2139702"/>
            <a:ext cx="1689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-p</a:t>
            </a:r>
            <a:r>
              <a: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创建嵌套的目录</a:t>
            </a:r>
            <a:endParaRPr kumimoji="1"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93134" y="1682750"/>
            <a:ext cx="3311114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常用终端命令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终端命令格式的组成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查看命令帮助方式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查看目录信息命令选项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创建删除文件夹命令选项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 移动文件 和文件夹命令选项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32864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能够说出拷贝文件夹使用的命令选项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常用终端命名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 </a:t>
            </a:r>
            <a:r>
              <a:rPr lang="en-US" altLang="zh-CN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命令选项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7903" y="2067694"/>
            <a:ext cx="64681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递归拷贝目录命令选项</a:t>
            </a:r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40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常用终端命令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  <a:endParaRPr lang="en-US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5616" y="1779662"/>
            <a:ext cx="1991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CP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命令选项都有哪些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?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4581" y="2211710"/>
            <a:ext cx="2808312" cy="1427748"/>
          </a:xfrm>
          <a:prstGeom prst="rect">
            <a:avLst/>
          </a:prstGeom>
          <a:ln w="3175" cmpd="sng">
            <a:solidFill>
              <a:schemeClr val="tx1"/>
            </a:solidFill>
            <a:prstDash val="solid"/>
          </a:ln>
        </p:spPr>
      </p:pic>
      <p:sp>
        <p:nvSpPr>
          <p:cNvPr id="8" name="文本框 7"/>
          <p:cNvSpPr txBox="1"/>
          <p:nvPr/>
        </p:nvSpPr>
        <p:spPr>
          <a:xfrm>
            <a:off x="5364088" y="1779662"/>
            <a:ext cx="2056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MV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命令选项都有哪些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?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2427734"/>
            <a:ext cx="3494359" cy="933976"/>
          </a:xfrm>
          <a:prstGeom prst="rect">
            <a:avLst/>
          </a:prstGeom>
          <a:ln w="3175" cmpd="sng"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39433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目标回顾</a:t>
            </a:r>
            <a:endParaRPr lang="zh-CN" altLang="en-US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 rot="2700000">
            <a:off x="1363663" y="1519238"/>
            <a:ext cx="1544637" cy="154463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 rot="2700000">
            <a:off x="1147763" y="1511300"/>
            <a:ext cx="1544638" cy="15446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22225" y="1924050"/>
            <a:ext cx="38290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3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endParaRPr lang="zh-CN" altLang="en-US" sz="3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95936" y="1191394"/>
            <a:ext cx="4078361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/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能够说出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Window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文件目录结构的区别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能够使用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绝对路径或者相对路径进行目录切换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能够使用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命令拷贝和移动文件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能够知道查看命令帮助的方式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能够说出查看目录中隐藏文件的命令选项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操作系统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9632" y="1833735"/>
            <a:ext cx="5544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操作系统的作用是什么</a:t>
            </a:r>
            <a:r>
              <a:rPr kumimoji="1"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?</a:t>
            </a:r>
            <a:endParaRPr kumimoji="1"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1640" y="2427734"/>
            <a:ext cx="3760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向下控制硬件向上支持软件运行</a:t>
            </a:r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启到承上启下的作用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小结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7624" y="1845655"/>
            <a:ext cx="4447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什么是操作系统</a:t>
            </a:r>
            <a:r>
              <a:rPr kumimoji="1"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?</a:t>
            </a:r>
            <a:endParaRPr kumimoji="1"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直接运行在计算机上的系统软件</a:t>
            </a:r>
            <a:r>
              <a:rPr kumimoji="1"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能控制硬件和支持软件运行</a:t>
            </a:r>
            <a:endParaRPr kumimoji="1"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59632" y="2688729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操作系统的作用</a:t>
            </a:r>
            <a:r>
              <a:rPr kumimoji="1"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?</a:t>
            </a:r>
            <a:endParaRPr kumimoji="1"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31639" y="2977805"/>
            <a:ext cx="3960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向下控制硬件向上支持软件运行</a:t>
            </a:r>
            <a:r>
              <a:rPr kumimoji="1"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具有承上启下的作用</a:t>
            </a:r>
            <a:endParaRPr kumimoji="1"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1402179"/>
            <a:ext cx="4319588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虚拟机软件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内核及发行版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889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3762</Words>
  <Application>WPS 演示</Application>
  <PresentationFormat>全屏显示(16:9)</PresentationFormat>
  <Paragraphs>610</Paragraphs>
  <Slides>66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66</vt:i4>
      </vt:variant>
    </vt:vector>
  </HeadingPairs>
  <TitlesOfParts>
    <vt:vector size="82" baseType="lpstr">
      <vt:lpstr>Arial</vt:lpstr>
      <vt:lpstr>宋体</vt:lpstr>
      <vt:lpstr>Wingdings</vt:lpstr>
      <vt:lpstr>Calibri</vt:lpstr>
      <vt:lpstr>黑体</vt:lpstr>
      <vt:lpstr>Segoe UI</vt:lpstr>
      <vt:lpstr>微软雅黑</vt:lpstr>
      <vt:lpstr>Segoe UI Light</vt:lpstr>
      <vt:lpstr>微软雅黑 Light</vt:lpstr>
      <vt:lpstr>Wingdings</vt:lpstr>
      <vt:lpstr>Arial Unicode MS</vt:lpstr>
      <vt:lpstr>Lato</vt:lpstr>
      <vt:lpstr>1_自定义设计方案</vt:lpstr>
      <vt:lpstr>自定义设计方案</vt:lpstr>
      <vt:lpstr>3_自定义设计方案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Administrator</cp:lastModifiedBy>
  <cp:revision>901</cp:revision>
  <dcterms:created xsi:type="dcterms:W3CDTF">2019-11-13T09:12:00Z</dcterms:created>
  <dcterms:modified xsi:type="dcterms:W3CDTF">2021-06-11T07:20:19Z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2052-11.1.0.10577</vt:lpwstr>
  </property>
  <property fmtid="{D5CDD505-2E9C-101B-9397-08002B2CF9AE}" pid="3" name="ICV">
    <vt:lpwstr>295E475104804F7FAD393D8F2AF5B236</vt:lpwstr>
  </property>
</Properties>
</file>