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5" r:id="rId5"/>
  </p:sldMasterIdLst>
  <p:notesMasterIdLst>
    <p:notesMasterId r:id="rId49"/>
  </p:notesMasterIdLst>
  <p:handoutMasterIdLst>
    <p:handoutMasterId r:id="rId50"/>
  </p:handoutMasterIdLst>
  <p:sldIdLst>
    <p:sldId id="599" r:id="rId6"/>
    <p:sldId id="600" r:id="rId7"/>
    <p:sldId id="680" r:id="rId8"/>
    <p:sldId id="687" r:id="rId9"/>
    <p:sldId id="688" r:id="rId10"/>
    <p:sldId id="638" r:id="rId11"/>
    <p:sldId id="689" r:id="rId12"/>
    <p:sldId id="640" r:id="rId13"/>
    <p:sldId id="641" r:id="rId14"/>
    <p:sldId id="690" r:id="rId15"/>
    <p:sldId id="675" r:id="rId16"/>
    <p:sldId id="601" r:id="rId17"/>
    <p:sldId id="691" r:id="rId18"/>
    <p:sldId id="631" r:id="rId19"/>
    <p:sldId id="676" r:id="rId20"/>
    <p:sldId id="635" r:id="rId21"/>
    <p:sldId id="663" r:id="rId22"/>
    <p:sldId id="665" r:id="rId23"/>
    <p:sldId id="667" r:id="rId24"/>
    <p:sldId id="669" r:id="rId25"/>
    <p:sldId id="670" r:id="rId26"/>
    <p:sldId id="671" r:id="rId27"/>
    <p:sldId id="672" r:id="rId28"/>
    <p:sldId id="673" r:id="rId29"/>
    <p:sldId id="636" r:id="rId30"/>
    <p:sldId id="624" r:id="rId31"/>
    <p:sldId id="692" r:id="rId32"/>
    <p:sldId id="637" r:id="rId33"/>
    <p:sldId id="639" r:id="rId34"/>
    <p:sldId id="693" r:id="rId35"/>
    <p:sldId id="660" r:id="rId36"/>
    <p:sldId id="643" r:id="rId37"/>
    <p:sldId id="627" r:id="rId38"/>
    <p:sldId id="644" r:id="rId39"/>
    <p:sldId id="679" r:id="rId40"/>
    <p:sldId id="677" r:id="rId41"/>
    <p:sldId id="741" r:id="rId42"/>
    <p:sldId id="645" r:id="rId43"/>
    <p:sldId id="646" r:id="rId44"/>
    <p:sldId id="647" r:id="rId45"/>
    <p:sldId id="678" r:id="rId46"/>
    <p:sldId id="747" r:id="rId47"/>
    <p:sldId id="621" r:id="rId48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rl@itcast.cn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F49"/>
    <a:srgbClr val="B3D9FF"/>
    <a:srgbClr val="79AFFF"/>
    <a:srgbClr val="EBF5FF"/>
    <a:srgbClr val="EBD9FF"/>
    <a:srgbClr val="FBD5D5"/>
    <a:srgbClr val="17375E"/>
    <a:srgbClr val="EFF7FF"/>
    <a:srgbClr val="E6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495"/>
  </p:normalViewPr>
  <p:slideViewPr>
    <p:cSldViewPr>
      <p:cViewPr varScale="1">
        <p:scale>
          <a:sx n="198" d="100"/>
          <a:sy n="198" d="100"/>
        </p:scale>
        <p:origin x="200" y="544"/>
      </p:cViewPr>
      <p:guideLst>
        <p:guide orient="horz" pos="1620"/>
        <p:guide pos="29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102"/>
      </p:cViewPr>
      <p:guideLst>
        <p:guide orient="horz" pos="2880"/>
        <p:guide pos="21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4" Type="http://schemas.openxmlformats.org/officeDocument/2006/relationships/commentAuthors" Target="commentAuthors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handoutMaster" Target="handoutMasters/handoutMaster1.xml"/><Relationship Id="rId5" Type="http://schemas.openxmlformats.org/officeDocument/2006/relationships/slideMaster" Target="slideMasters/slideMaster4.xml"/><Relationship Id="rId49" Type="http://schemas.openxmlformats.org/officeDocument/2006/relationships/notesMaster" Target="notesMasters/notesMaster1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B71F79F-4065-CD4F-B030-8AC9BC5EDD8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3D60977-06C0-474F-AF9C-D6EAEC0E5E4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C49E8CC4-97BD-D24C-B341-9DDAC8C5942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A14D5F60-C347-6D40-8E94-8EE9446EB09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0" Type="http://schemas.openxmlformats.org/officeDocument/2006/relationships/theme" Target="../theme/theme1.xml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theme" Target="../theme/theme4.xml"/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641350"/>
            <a:ext cx="3127375" cy="344011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38" y="1065213"/>
            <a:ext cx="2200275" cy="24542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椭圆 3"/>
          <p:cNvSpPr/>
          <p:nvPr userDrawn="1"/>
        </p:nvSpPr>
        <p:spPr bwMode="auto">
          <a:xfrm>
            <a:off x="6381750" y="1384300"/>
            <a:ext cx="463550" cy="4635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2451100" y="1749425"/>
            <a:ext cx="184150" cy="18415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5240338" y="3937000"/>
            <a:ext cx="219075" cy="2190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3265488" y="1939925"/>
            <a:ext cx="128587" cy="130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1581150"/>
            <a:ext cx="2174875" cy="59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1460500"/>
            <a:ext cx="212725" cy="290513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4" name="组合 43"/>
          <p:cNvGrpSpPr/>
          <p:nvPr userDrawn="1"/>
        </p:nvGrpSpPr>
        <p:grpSpPr bwMode="auto">
          <a:xfrm>
            <a:off x="6100763" y="1751013"/>
            <a:ext cx="130175" cy="128587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265" y="1772735"/>
              <a:ext cx="83801" cy="848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994150"/>
            <a:ext cx="117475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6" name="组合 41"/>
          <p:cNvGrpSpPr/>
          <p:nvPr userDrawn="1"/>
        </p:nvGrpSpPr>
        <p:grpSpPr bwMode="auto">
          <a:xfrm>
            <a:off x="3040063" y="546100"/>
            <a:ext cx="225425" cy="225425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132" y="599829"/>
              <a:ext cx="142725" cy="111008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37" name="组合 37"/>
          <p:cNvGrpSpPr/>
          <p:nvPr userDrawn="1"/>
        </p:nvGrpSpPr>
        <p:grpSpPr bwMode="auto">
          <a:xfrm>
            <a:off x="2586038" y="3022600"/>
            <a:ext cx="185737" cy="185738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974850"/>
            <a:ext cx="71437" cy="7778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3" name="椭圆 22"/>
          <p:cNvSpPr/>
          <p:nvPr userDrawn="1"/>
        </p:nvSpPr>
        <p:spPr bwMode="auto">
          <a:xfrm>
            <a:off x="7113588" y="2630488"/>
            <a:ext cx="250825" cy="249237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2690813"/>
            <a:ext cx="133350" cy="128587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1" name="组合 46"/>
          <p:cNvGrpSpPr/>
          <p:nvPr userDrawn="1"/>
        </p:nvGrpSpPr>
        <p:grpSpPr bwMode="auto">
          <a:xfrm>
            <a:off x="2327275" y="3386138"/>
            <a:ext cx="258763" cy="258762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931" y="3616045"/>
              <a:ext cx="173401" cy="85906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2" name="组合 38"/>
          <p:cNvGrpSpPr/>
          <p:nvPr userDrawn="1"/>
        </p:nvGrpSpPr>
        <p:grpSpPr bwMode="auto">
          <a:xfrm>
            <a:off x="976313" y="1046163"/>
            <a:ext cx="300037" cy="300037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30" y="856575"/>
              <a:ext cx="202114" cy="1161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3" name="组合 42"/>
          <p:cNvGrpSpPr/>
          <p:nvPr userDrawn="1"/>
        </p:nvGrpSpPr>
        <p:grpSpPr bwMode="auto">
          <a:xfrm>
            <a:off x="1763713" y="4391025"/>
            <a:ext cx="300037" cy="300038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745" y="4364405"/>
              <a:ext cx="195748" cy="157552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4" name="组合 1"/>
          <p:cNvGrpSpPr/>
          <p:nvPr userDrawn="1"/>
        </p:nvGrpSpPr>
        <p:grpSpPr bwMode="auto">
          <a:xfrm>
            <a:off x="1169988" y="2619375"/>
            <a:ext cx="300037" cy="300038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468" y="2690598"/>
              <a:ext cx="211661" cy="181424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5" name="组合 49"/>
          <p:cNvGrpSpPr/>
          <p:nvPr userDrawn="1"/>
        </p:nvGrpSpPr>
        <p:grpSpPr bwMode="auto">
          <a:xfrm>
            <a:off x="7781925" y="4046538"/>
            <a:ext cx="320675" cy="320675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039" y="4486736"/>
              <a:ext cx="238160" cy="184177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1773238"/>
            <a:ext cx="127000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7" name="组合 45"/>
          <p:cNvGrpSpPr/>
          <p:nvPr userDrawn="1"/>
        </p:nvGrpSpPr>
        <p:grpSpPr bwMode="auto">
          <a:xfrm>
            <a:off x="6613525" y="3433763"/>
            <a:ext cx="258763" cy="258762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1343" y="4263316"/>
              <a:ext cx="144635" cy="1446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8" name="组合 44"/>
          <p:cNvGrpSpPr/>
          <p:nvPr userDrawn="1"/>
        </p:nvGrpSpPr>
        <p:grpSpPr bwMode="auto">
          <a:xfrm>
            <a:off x="7308850" y="912813"/>
            <a:ext cx="322263" cy="322262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780" y="990154"/>
              <a:ext cx="202117" cy="16710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906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906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1" Type="http://schemas.openxmlformats.org/officeDocument/2006/relationships/hyperlink" Target="../03-&#35270;&#39057;/02_&#36827;&#31243;&#30340;&#20171;&#32461;.mp4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hyperlink" Target="../03-&#35270;&#39057;/03_&#22810;&#20219;&#21153;&#23436;&#25104;&#22810;&#20219;&#21153;.mp4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hyperlink" Target="../03-&#35270;&#39057;/04_&#36827;&#31243;&#25191;&#34892;&#24102;&#26377;&#21442;&#25968;&#30340;&#20219;&#21153;.mp4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hyperlink" Target="../03-&#35270;&#39057;/05_&#33719;&#21462;&#36827;&#31243;&#32534;&#21495;.mp4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2.png"/><Relationship Id="rId2" Type="http://schemas.openxmlformats.org/officeDocument/2006/relationships/hyperlink" Target="../03-&#35270;&#39057;/01_&#22810;&#20219;&#21153;&#30340;&#20171;&#32461;.mp4" TargetMode="External"/><Relationship Id="rId1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hyperlink" Target="../03-&#35270;&#39057;/06_&#36827;&#31243;&#38388;&#19981;&#20849;&#20139;&#20840;&#23616;&#21464;&#37327;.mp4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hyperlink" Target="../03-&#35270;&#39057;/07_&#20027;&#36827;&#31243;&#21644;&#23376;&#36827;&#31243;&#30340;&#32467;&#26463;&#39034;&#24207;.mp4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" Type="http://schemas.openxmlformats.org/officeDocument/2006/relationships/image" Target="../media/image22.png"/><Relationship Id="rId1" Type="http://schemas.openxmlformats.org/officeDocument/2006/relationships/hyperlink" Target="../03-&#35270;&#39057;/03_&#38142;&#25509;&#21629;&#20196;.mp4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3"/>
          <p:cNvSpPr txBox="1">
            <a:spLocks noChangeArrowheads="1"/>
          </p:cNvSpPr>
          <p:nvPr/>
        </p:nvSpPr>
        <p:spPr bwMode="auto">
          <a:xfrm>
            <a:off x="3995778" y="2211279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zh-CN" altLang="en-US" sz="3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92500" y="987574"/>
            <a:ext cx="4319588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多任务的介绍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进程的介绍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多进程完成多任务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获取进程编号</a:t>
            </a:r>
            <a:endParaRPr lang="en-US" altLang="zh-TW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进程间不共享全局变量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主进程和子进程的结束顺序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进程的介绍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445070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程序中实现多任务的方式 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5"/>
          <p:cNvSpPr txBox="1">
            <a:spLocks noChangeArrowheads="1"/>
          </p:cNvSpPr>
          <p:nvPr/>
        </p:nvSpPr>
        <p:spPr bwMode="auto">
          <a:xfrm>
            <a:off x="841375" y="1981032"/>
            <a:ext cx="6826969" cy="30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中，想要实现多任务可以使用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多进程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来完成。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进程的介绍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987323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进程的概念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841375" y="1446231"/>
            <a:ext cx="7547049" cy="548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进程（</a:t>
            </a:r>
            <a:r>
              <a:rPr lang="en-GB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</a:t>
            </a:r>
            <a:r>
              <a:rPr lang="zh-CN" altLang="en-GB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是资源分配的最小单位，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它是操作系统进行资源分配和调度运行的基本单位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，通俗理解：一个正在运行的程序就是一个进程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例如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正在运行的</a:t>
            </a: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微信等 他们都是一个进程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1259632" y="4439733"/>
            <a:ext cx="7619057" cy="30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一个程序运行后至少有一个进程 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881237" y="4131956"/>
            <a:ext cx="15716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54" y="1994714"/>
            <a:ext cx="5203720" cy="2137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进程的介绍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445070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多进程的作用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75" y="1595613"/>
            <a:ext cx="3528392" cy="22610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72000" y="1932109"/>
            <a:ext cx="46410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r>
              <a:rPr kumimoji="1"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kumimoji="1" lang="en-US" altLang="zh-CN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图中是一个非常简单的程序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一旦运行</a:t>
            </a: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hello.py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这个程序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按照代码的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执行顺序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func_a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函数执行完毕后才能执行</a:t>
            </a: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func_b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如果可以让</a:t>
            </a: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func_a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func_b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同时运行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显然执行</a:t>
            </a: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hello.py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这个程序的效率会大大提升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进程的介绍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2218457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多进程的作用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7584" y="3291830"/>
            <a:ext cx="1797000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</p:txBody>
      </p:sp>
      <p:sp>
        <p:nvSpPr>
          <p:cNvPr id="14" name="下箭头 13"/>
          <p:cNvSpPr/>
          <p:nvPr/>
        </p:nvSpPr>
        <p:spPr>
          <a:xfrm flipH="1">
            <a:off x="1697649" y="3387498"/>
            <a:ext cx="45719" cy="360622"/>
          </a:xfrm>
          <a:prstGeom prst="down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270877" y="1885296"/>
            <a:ext cx="944984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hello.py</a:t>
            </a:r>
            <a:endParaRPr kumimoji="1" lang="en-US" altLang="zh-CN" dirty="0"/>
          </a:p>
        </p:txBody>
      </p:sp>
      <p:cxnSp>
        <p:nvCxnSpPr>
          <p:cNvPr id="3" name="直线箭头连接符 2"/>
          <p:cNvCxnSpPr/>
          <p:nvPr/>
        </p:nvCxnSpPr>
        <p:spPr>
          <a:xfrm>
            <a:off x="1720509" y="2263640"/>
            <a:ext cx="0" cy="960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372166" y="3822233"/>
            <a:ext cx="895578" cy="25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</a:t>
            </a:r>
            <a:r>
              <a:rPr kumimoji="1"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func_a</a:t>
            </a: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942769" y="2464609"/>
            <a:ext cx="18114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程序运行会默认创建一个进程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这个默认创建的进程我们称之为</a:t>
            </a:r>
            <a:r>
              <a:rPr kumimoji="1"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主进程</a:t>
            </a:r>
            <a:endParaRPr kumimoji="1" lang="zh-CN" altLang="en-US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64181" y="3291830"/>
            <a:ext cx="1797000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</p:txBody>
      </p:sp>
      <p:sp>
        <p:nvSpPr>
          <p:cNvPr id="22" name="下箭头 21"/>
          <p:cNvSpPr/>
          <p:nvPr/>
        </p:nvSpPr>
        <p:spPr>
          <a:xfrm flipH="1">
            <a:off x="4725186" y="3320306"/>
            <a:ext cx="45719" cy="552405"/>
          </a:xfrm>
          <a:prstGeom prst="down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940152" y="1683571"/>
            <a:ext cx="944984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hello.py</a:t>
            </a:r>
            <a:endParaRPr kumimoji="1" lang="en-US" altLang="zh-CN" dirty="0"/>
          </a:p>
        </p:txBody>
      </p:sp>
      <p:cxnSp>
        <p:nvCxnSpPr>
          <p:cNvPr id="25" name="直线箭头连接符 24"/>
          <p:cNvCxnSpPr/>
          <p:nvPr/>
        </p:nvCxnSpPr>
        <p:spPr>
          <a:xfrm flipH="1">
            <a:off x="5004344" y="2098149"/>
            <a:ext cx="935808" cy="10254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386434" y="3978835"/>
            <a:ext cx="905646" cy="25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func_a</a:t>
            </a: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11304" y="2624411"/>
            <a:ext cx="208823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程序运行后又创建了一个进程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这个新创建的进程我们称之为</a:t>
            </a:r>
            <a:r>
              <a:rPr kumimoji="1"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子进程</a:t>
            </a:r>
            <a:endParaRPr kumimoji="1" lang="zh-CN" altLang="en-US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30" name="直线箭头连接符 29"/>
          <p:cNvCxnSpPr/>
          <p:nvPr/>
        </p:nvCxnSpPr>
        <p:spPr>
          <a:xfrm>
            <a:off x="6865608" y="2097533"/>
            <a:ext cx="946752" cy="1026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089905" y="3291830"/>
            <a:ext cx="1797000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</p:txBody>
      </p:sp>
      <p:sp>
        <p:nvSpPr>
          <p:cNvPr id="36" name="下箭头 35"/>
          <p:cNvSpPr/>
          <p:nvPr/>
        </p:nvSpPr>
        <p:spPr>
          <a:xfrm flipH="1">
            <a:off x="7965546" y="3315489"/>
            <a:ext cx="45719" cy="552405"/>
          </a:xfrm>
          <a:prstGeom prst="down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7626794" y="3974018"/>
            <a:ext cx="905646" cy="25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func_b</a:t>
            </a: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 flipH="1">
            <a:off x="5785681" y="3748119"/>
            <a:ext cx="12539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多进程完成多任务</a:t>
            </a:r>
            <a:endParaRPr kumimoji="1"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9950" y="3404665"/>
            <a:ext cx="3642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</a:rPr>
              <a:t>主</a:t>
            </a:r>
            <a:endParaRPr kumimoji="1" lang="en-US" altLang="zh-CN" sz="1400" b="1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</a:rPr>
              <a:t>进</a:t>
            </a:r>
            <a:endParaRPr kumimoji="1" lang="en-US" altLang="zh-CN" sz="1400" b="1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</a:rPr>
              <a:t>程</a:t>
            </a:r>
            <a:endParaRPr kumimoji="1"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358898" y="4404178"/>
            <a:ext cx="908846" cy="25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</a:t>
            </a:r>
            <a:r>
              <a:rPr kumimoji="1"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func_b</a:t>
            </a: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1" name="下箭头 40"/>
          <p:cNvSpPr/>
          <p:nvPr/>
        </p:nvSpPr>
        <p:spPr>
          <a:xfrm flipH="1">
            <a:off x="1697647" y="4143339"/>
            <a:ext cx="45720" cy="193647"/>
          </a:xfrm>
          <a:prstGeom prst="down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849546" y="3378787"/>
            <a:ext cx="3642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</a:rPr>
              <a:t>主</a:t>
            </a:r>
            <a:endParaRPr kumimoji="1" lang="en-US" altLang="zh-CN" sz="1400" b="1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</a:rPr>
              <a:t>进</a:t>
            </a:r>
            <a:endParaRPr kumimoji="1" lang="en-US" altLang="zh-CN" sz="1400" b="1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</a:rPr>
              <a:t>程</a:t>
            </a:r>
            <a:endParaRPr kumimoji="1"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089905" y="3296951"/>
            <a:ext cx="3642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</a:rPr>
              <a:t>子</a:t>
            </a:r>
            <a:endParaRPr kumimoji="1" lang="en-US" altLang="zh-CN" sz="1400" b="1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</a:rPr>
              <a:t>进</a:t>
            </a:r>
            <a:endParaRPr kumimoji="1" lang="en-US" altLang="zh-CN" sz="1400" b="1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</a:rPr>
              <a:t>程</a:t>
            </a:r>
            <a:endParaRPr kumimoji="1" lang="zh-CN" alt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4" grpId="0" animBg="1"/>
      <p:bldP spid="18" grpId="0" animBg="1"/>
      <p:bldP spid="19" grpId="0" animBg="1"/>
      <p:bldP spid="20" grpId="0"/>
      <p:bldP spid="21" grpId="0" animBg="1"/>
      <p:bldP spid="22" grpId="0" animBg="1"/>
      <p:bldP spid="24" grpId="0" animBg="1"/>
      <p:bldP spid="26" grpId="0" animBg="1"/>
      <p:bldP spid="27" grpId="0"/>
      <p:bldP spid="35" grpId="0" animBg="1"/>
      <p:bldP spid="36" grpId="0" animBg="1"/>
      <p:bldP spid="38" grpId="0" animBg="1"/>
      <p:bldP spid="40" grpId="0"/>
      <p:bldP spid="39" grpId="0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知识要点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841375" y="1981032"/>
            <a:ext cx="6970985" cy="79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进程（</a:t>
            </a:r>
            <a:r>
              <a:rPr lang="en-GB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</a:t>
            </a:r>
            <a:r>
              <a:rPr lang="zh-CN" altLang="en-GB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是资源分配的最小单位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endParaRPr lang="en-US" altLang="zh-CN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多进程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实现多任务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的一种方式，使用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多进程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可以大大提高程序的执行效率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进程的介绍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19872" y="771550"/>
            <a:ext cx="4319588" cy="310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多任务的介绍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进程的介绍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多进程完成多任务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获取进程编号</a:t>
            </a:r>
            <a:endParaRPr lang="en-US" altLang="zh-TW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进程执行带有参数的任务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进程间不共享全局变量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主进程和子进程的结束顺序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899592" y="1639719"/>
            <a:ext cx="5400600" cy="151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导入进程包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multiprocessing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通过进程类创建进程对象 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进程对象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multiprocessing.Process</a:t>
            </a: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启动进程执行任务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进程对象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.start()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多进程完成多任务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进程的创建步骤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通过进程类创建进程对象 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71600" y="2427734"/>
          <a:ext cx="4752528" cy="1410436"/>
        </p:xfrm>
        <a:graphic>
          <a:graphicData uri="http://schemas.openxmlformats.org/drawingml/2006/table">
            <a:tbl>
              <a:tblPr/>
              <a:tblGrid>
                <a:gridCol w="1381687"/>
                <a:gridCol w="3370841"/>
              </a:tblGrid>
              <a:tr h="4589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参数名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3159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05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target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5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执行的目标任务名</a:t>
                      </a:r>
                      <a:r>
                        <a:rPr lang="en-US" altLang="zh-CN" sz="105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05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这里指的是函数名</a:t>
                      </a:r>
                      <a:r>
                        <a:rPr lang="en-US" altLang="zh-CN" sz="105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05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</a:t>
                      </a:r>
                      <a:r>
                        <a:rPr lang="en-US" altLang="zh-CN" sz="105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</a:tr>
              <a:tr h="3177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05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endParaRPr kumimoji="0" lang="zh-CN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Times New Roman" panose="02020603050405020304" charset="0"/>
                        <a:ea typeface="黑体" panose="02010609060101010101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5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进程名，一般不用设置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</a:tr>
              <a:tr h="3177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05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group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5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进程组，目前只能使用</a:t>
                      </a:r>
                      <a:r>
                        <a:rPr lang="en-US" altLang="zh-CN" sz="105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None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</a:tr>
            </a:tbl>
          </a:graphicData>
        </a:graphic>
      </p:graphicFrame>
      <p:sp>
        <p:nvSpPr>
          <p:cNvPr id="8" name="TextBox 15"/>
          <p:cNvSpPr txBox="1">
            <a:spLocks noChangeArrowheads="1"/>
          </p:cNvSpPr>
          <p:nvPr/>
        </p:nvSpPr>
        <p:spPr bwMode="auto">
          <a:xfrm>
            <a:off x="841252" y="1709874"/>
            <a:ext cx="4882876" cy="33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进程对象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multiprocessing.Process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(target=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任务名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多进程完成多任务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41884" y="1911669"/>
            <a:ext cx="7230516" cy="2532289"/>
            <a:chOff x="941884" y="1839661"/>
            <a:chExt cx="6610945" cy="2532289"/>
          </a:xfrm>
        </p:grpSpPr>
        <p:sp>
          <p:nvSpPr>
            <p:cNvPr id="10" name="矩形 9"/>
            <p:cNvSpPr/>
            <p:nvPr/>
          </p:nvSpPr>
          <p:spPr>
            <a:xfrm>
              <a:off x="941884" y="1839661"/>
              <a:ext cx="6610945" cy="2532289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TextBox 15"/>
            <p:cNvSpPr txBox="1">
              <a:spLocks noChangeArrowheads="1"/>
            </p:cNvSpPr>
            <p:nvPr/>
          </p:nvSpPr>
          <p:spPr bwMode="auto">
            <a:xfrm>
              <a:off x="1191692" y="2067694"/>
              <a:ext cx="6111329" cy="176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68605" indent="-26860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marL="0" indent="0">
                <a:lnSpc>
                  <a:spcPct val="150000"/>
                </a:lnSpc>
              </a:pPr>
              <a:r>
                <a:rPr lang="en-US" altLang="zh-CN" sz="1050" i="1" dirty="0">
                  <a:solidFill>
                    <a:srgbClr val="808080"/>
                  </a:solidFill>
                  <a:latin typeface="Courier" charset="0"/>
                  <a:ea typeface="Courier" charset="0"/>
                  <a:cs typeface="Courier" charset="0"/>
                </a:rPr>
                <a:t># 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charset="0"/>
                  <a:ea typeface="Courier" charset="0"/>
                  <a:cs typeface="Courier" charset="0"/>
                </a:rPr>
                <a:t>创建子进程</a:t>
              </a:r>
              <a:endParaRPr lang="en-US" altLang="zh-CN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pPr marL="0" indent="0">
                <a:lnSpc>
                  <a:spcPct val="150000"/>
                </a:lnSpc>
              </a:pPr>
              <a:r>
                <a:rPr lang="en-US" altLang="zh-CN" sz="1050" dirty="0" err="1">
                  <a:latin typeface="Courier" charset="0"/>
                  <a:ea typeface="Courier" charset="0"/>
                  <a:cs typeface="Courier" charset="0"/>
                </a:rPr>
                <a:t>coding_process</a:t>
              </a:r>
              <a:r>
                <a:rPr lang="en-US" altLang="zh-CN" sz="1050" dirty="0"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altLang="zh-CN" sz="1050" dirty="0" err="1">
                  <a:latin typeface="Courier" charset="0"/>
                  <a:ea typeface="Courier" charset="0"/>
                  <a:cs typeface="Courier" charset="0"/>
                </a:rPr>
                <a:t>multiprocessing.Process</a:t>
              </a:r>
              <a:r>
                <a:rPr lang="en-US" altLang="zh-CN" sz="1050" dirty="0"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altLang="zh-CN" sz="1050" dirty="0">
                  <a:solidFill>
                    <a:srgbClr val="660099"/>
                  </a:solidFill>
                  <a:latin typeface="Courier" charset="0"/>
                  <a:ea typeface="Courier" charset="0"/>
                  <a:cs typeface="Courier" charset="0"/>
                </a:rPr>
                <a:t>target</a:t>
              </a:r>
              <a:r>
                <a:rPr lang="en-US" altLang="zh-CN" sz="1050" dirty="0">
                  <a:latin typeface="Courier" charset="0"/>
                  <a:ea typeface="Courier" charset="0"/>
                  <a:cs typeface="Courier" charset="0"/>
                </a:rPr>
                <a:t>=coding)</a:t>
              </a:r>
              <a:endParaRPr lang="en-US" altLang="zh-CN" sz="1050" dirty="0">
                <a:latin typeface="Courier" charset="0"/>
                <a:ea typeface="Courier" charset="0"/>
                <a:cs typeface="Courier" charset="0"/>
              </a:endParaRPr>
            </a:p>
            <a:p>
              <a:pPr marL="0" indent="0">
                <a:lnSpc>
                  <a:spcPct val="150000"/>
                </a:lnSpc>
              </a:pPr>
              <a:r>
                <a:rPr lang="en-US" altLang="zh-CN" sz="1050" i="1" dirty="0">
                  <a:solidFill>
                    <a:srgbClr val="808080"/>
                  </a:solidFill>
                  <a:latin typeface="Courier" charset="0"/>
                  <a:ea typeface="Courier" charset="0"/>
                  <a:cs typeface="Courier" charset="0"/>
                </a:rPr>
                <a:t># 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charset="0"/>
                  <a:ea typeface="Courier" charset="0"/>
                  <a:cs typeface="Courier" charset="0"/>
                </a:rPr>
                <a:t>创建子进程</a:t>
              </a:r>
              <a:br>
                <a:rPr lang="zh-CN" altLang="en-US" sz="1050" i="1" dirty="0">
                  <a:solidFill>
                    <a:srgbClr val="808080"/>
                  </a:solidFill>
                  <a:latin typeface="Courier" charset="0"/>
                  <a:ea typeface="Courier" charset="0"/>
                  <a:cs typeface="Courier" charset="0"/>
                </a:rPr>
              </a:br>
              <a:r>
                <a:rPr lang="en-US" altLang="zh-CN" sz="1050" dirty="0" err="1">
                  <a:latin typeface="Courier" charset="0"/>
                  <a:ea typeface="Courier" charset="0"/>
                  <a:cs typeface="Courier" charset="0"/>
                </a:rPr>
                <a:t>music_process</a:t>
              </a:r>
              <a:r>
                <a:rPr lang="en-US" altLang="zh-CN" sz="1050" dirty="0"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altLang="zh-CN" sz="1050" dirty="0" err="1">
                  <a:latin typeface="Courier" charset="0"/>
                  <a:ea typeface="Courier" charset="0"/>
                  <a:cs typeface="Courier" charset="0"/>
                </a:rPr>
                <a:t>multiprocessing.Process</a:t>
              </a:r>
              <a:r>
                <a:rPr lang="en-US" altLang="zh-CN" sz="1050" dirty="0"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altLang="zh-CN" sz="1050" dirty="0">
                  <a:solidFill>
                    <a:srgbClr val="660099"/>
                  </a:solidFill>
                  <a:latin typeface="Courier" charset="0"/>
                  <a:ea typeface="Courier" charset="0"/>
                  <a:cs typeface="Courier" charset="0"/>
                </a:rPr>
                <a:t>target</a:t>
              </a:r>
              <a:r>
                <a:rPr lang="en-US" altLang="zh-CN" sz="1050" dirty="0">
                  <a:latin typeface="Courier" charset="0"/>
                  <a:ea typeface="Courier" charset="0"/>
                  <a:cs typeface="Courier" charset="0"/>
                </a:rPr>
                <a:t>=music)</a:t>
              </a:r>
              <a:endParaRPr lang="en-US" altLang="zh-CN" sz="1050" dirty="0">
                <a:latin typeface="Courier" charset="0"/>
                <a:ea typeface="Courier" charset="0"/>
                <a:cs typeface="Courier" charset="0"/>
              </a:endParaRPr>
            </a:p>
            <a:p>
              <a:pPr marL="0" indent="0">
                <a:lnSpc>
                  <a:spcPct val="150000"/>
                </a:lnSpc>
              </a:pPr>
              <a:r>
                <a:rPr lang="en-US" altLang="zh-CN" sz="1050" i="1" dirty="0">
                  <a:solidFill>
                    <a:srgbClr val="808080"/>
                  </a:solidFill>
                  <a:latin typeface="Courier" charset="0"/>
                  <a:ea typeface="Courier" charset="0"/>
                  <a:cs typeface="Courier" charset="0"/>
                </a:rPr>
                <a:t># 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charset="0"/>
                  <a:ea typeface="Courier" charset="0"/>
                  <a:cs typeface="Courier" charset="0"/>
                </a:rPr>
                <a:t>启动进程</a:t>
              </a:r>
              <a:br>
                <a:rPr lang="zh-CN" altLang="en-US" sz="1050" i="1" dirty="0">
                  <a:solidFill>
                    <a:srgbClr val="808080"/>
                  </a:solidFill>
                  <a:latin typeface="Courier" charset="0"/>
                  <a:ea typeface="Courier" charset="0"/>
                  <a:cs typeface="Courier" charset="0"/>
                </a:rPr>
              </a:br>
              <a:r>
                <a:rPr lang="en-US" altLang="zh-CN" sz="1050" dirty="0" err="1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coding_process</a:t>
              </a:r>
              <a:r>
                <a:rPr lang="en-US" altLang="zh-CN" sz="1050" dirty="0" err="1">
                  <a:latin typeface="Courier" charset="0"/>
                  <a:ea typeface="Courier" charset="0"/>
                  <a:cs typeface="Courier" charset="0"/>
                </a:rPr>
                <a:t>.start</a:t>
              </a:r>
              <a:r>
                <a:rPr lang="en-US" altLang="zh-CN" sz="1050" dirty="0">
                  <a:latin typeface="Courier" charset="0"/>
                  <a:ea typeface="Courier" charset="0"/>
                  <a:cs typeface="Courier" charset="0"/>
                </a:rPr>
                <a:t>()</a:t>
              </a:r>
              <a:br>
                <a:rPr lang="en-US" altLang="zh-CN" sz="1050" dirty="0">
                  <a:latin typeface="Courier" charset="0"/>
                  <a:ea typeface="Courier" charset="0"/>
                  <a:cs typeface="Courier" charset="0"/>
                </a:rPr>
              </a:br>
              <a:r>
                <a:rPr lang="en-US" altLang="zh-CN" sz="1050" dirty="0" err="1">
                  <a:latin typeface="Courier" charset="0"/>
                  <a:ea typeface="Courier" charset="0"/>
                  <a:cs typeface="Courier" charset="0"/>
                </a:rPr>
                <a:t>music_process.start</a:t>
              </a:r>
              <a:r>
                <a:rPr lang="en-US" altLang="zh-CN" sz="1050" dirty="0">
                  <a:latin typeface="Courier" charset="0"/>
                  <a:ea typeface="Courier" charset="0"/>
                  <a:cs typeface="Courier" charset="0"/>
                </a:rPr>
                <a:t>()</a:t>
              </a:r>
              <a:endParaRPr lang="en-US" altLang="zh-CN" sz="1050" dirty="0">
                <a:solidFill>
                  <a:srgbClr val="262626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</p:grp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进程创建与启动的代码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多进程完成多任务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92500" y="987574"/>
            <a:ext cx="4319588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多任务的介绍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进程的介绍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多进程完成多任务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获取进程编号</a:t>
            </a:r>
            <a:endParaRPr lang="en-US" altLang="zh-TW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进程间不共享全局变量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主进程和子进程的结束顺序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>
            <a:spLocks noChangeArrowheads="1"/>
          </p:cNvSpPr>
          <p:nvPr/>
        </p:nvSpPr>
        <p:spPr bwMode="auto">
          <a:xfrm>
            <a:off x="993775" y="1923678"/>
            <a:ext cx="3298577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导入进程包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multiprocessing</a:t>
            </a:r>
            <a:endParaRPr lang="en-US" altLang="zh-CN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993774" y="2599331"/>
            <a:ext cx="4514330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创建子进程并指定执行的任务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sub_process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multiprocessing.Process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(target=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任务名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993774" y="3291830"/>
            <a:ext cx="3298577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启动进程执行任务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sub_process.start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4738737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知识要点 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多进程完成多任务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763688" y="2283718"/>
          <a:ext cx="5700712" cy="1209676"/>
        </p:xfrm>
        <a:graphic>
          <a:graphicData uri="http://schemas.openxmlformats.org/drawingml/2006/table">
            <a:tbl>
              <a:tblPr/>
              <a:tblGrid>
                <a:gridCol w="1657350"/>
                <a:gridCol w="4043362"/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参数名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050" dirty="0" err="1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args</a:t>
                      </a:r>
                      <a:endParaRPr kumimoji="0" lang="zh-CN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Times New Roman" panose="02020603050405020304" charset="0"/>
                        <a:ea typeface="黑体" panose="02010609060101010101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5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以元组的方式给执行任务传参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050" dirty="0" err="1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kwargs</a:t>
                      </a:r>
                      <a:endParaRPr kumimoji="0" lang="zh-CN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Times New Roman" panose="02020603050405020304" charset="0"/>
                        <a:ea typeface="黑体" panose="02010609060101010101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5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以字典方式给执行任务传参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进程执行带有参数的任务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多进程完成多任务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41884" y="1911669"/>
            <a:ext cx="6610945" cy="1452169"/>
            <a:chOff x="941884" y="1911669"/>
            <a:chExt cx="6610945" cy="1452169"/>
          </a:xfrm>
        </p:grpSpPr>
        <p:sp>
          <p:nvSpPr>
            <p:cNvPr id="7" name="矩形 6"/>
            <p:cNvSpPr/>
            <p:nvPr/>
          </p:nvSpPr>
          <p:spPr>
            <a:xfrm>
              <a:off x="941884" y="1911669"/>
              <a:ext cx="6610945" cy="1452169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" name="TextBox 15"/>
            <p:cNvSpPr txBox="1">
              <a:spLocks noChangeArrowheads="1"/>
            </p:cNvSpPr>
            <p:nvPr/>
          </p:nvSpPr>
          <p:spPr bwMode="auto">
            <a:xfrm>
              <a:off x="1187624" y="2067694"/>
              <a:ext cx="5616624" cy="1061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68605" indent="-26860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marL="0" indent="0">
                <a:lnSpc>
                  <a:spcPct val="150000"/>
                </a:lnSpc>
              </a:pPr>
              <a:r>
                <a:rPr lang="en-US" altLang="zh-CN" sz="1050" i="1" dirty="0">
                  <a:solidFill>
                    <a:srgbClr val="808080"/>
                  </a:solidFill>
                  <a:latin typeface="Courier" charset="0"/>
                </a:rPr>
                <a:t># target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charset="0"/>
                </a:rPr>
                <a:t>： 进程执行的函数名</a:t>
              </a:r>
              <a:br>
                <a:rPr lang="zh-CN" altLang="en-US" sz="1050" i="1" dirty="0">
                  <a:solidFill>
                    <a:srgbClr val="808080"/>
                  </a:solidFill>
                  <a:latin typeface="Courier" charset="0"/>
                </a:rPr>
              </a:br>
              <a:r>
                <a:rPr lang="en-US" altLang="zh-CN" sz="1050" i="1" dirty="0">
                  <a:solidFill>
                    <a:srgbClr val="808080"/>
                  </a:solidFill>
                  <a:latin typeface="Courier" charset="0"/>
                </a:rPr>
                <a:t># </a:t>
              </a:r>
              <a:r>
                <a:rPr lang="en-US" altLang="zh-CN" sz="1050" i="1" dirty="0" err="1">
                  <a:solidFill>
                    <a:srgbClr val="808080"/>
                  </a:solidFill>
                  <a:latin typeface="Courier" charset="0"/>
                </a:rPr>
                <a:t>args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charset="0"/>
                </a:rPr>
                <a:t>： 表示以元组的方式给函数传参</a:t>
              </a:r>
              <a:br>
                <a:rPr lang="zh-CN" altLang="en-US" sz="1050" i="1" dirty="0">
                  <a:solidFill>
                    <a:srgbClr val="808080"/>
                  </a:solidFill>
                  <a:latin typeface="Courier" charset="0"/>
                </a:rPr>
              </a:br>
              <a:r>
                <a:rPr lang="en-US" altLang="zh-CN" sz="1050" dirty="0" err="1">
                  <a:latin typeface="Courier" charset="0"/>
                </a:rPr>
                <a:t>sing_process</a:t>
              </a:r>
              <a:r>
                <a:rPr lang="en-US" altLang="zh-CN" sz="1050" dirty="0">
                  <a:latin typeface="Courier" charset="0"/>
                </a:rPr>
                <a:t> = </a:t>
              </a:r>
              <a:r>
                <a:rPr lang="en-US" altLang="zh-CN" sz="1050" dirty="0" err="1">
                  <a:latin typeface="Courier" charset="0"/>
                </a:rPr>
                <a:t>multiprocessing.Process</a:t>
              </a:r>
              <a:r>
                <a:rPr lang="en-US" altLang="zh-CN" sz="1050" dirty="0">
                  <a:latin typeface="Courier" charset="0"/>
                </a:rPr>
                <a:t>(</a:t>
              </a:r>
              <a:r>
                <a:rPr lang="en-US" altLang="zh-CN" sz="1050" dirty="0">
                  <a:solidFill>
                    <a:srgbClr val="660099"/>
                  </a:solidFill>
                  <a:latin typeface="Courier" charset="0"/>
                </a:rPr>
                <a:t>target</a:t>
              </a:r>
              <a:r>
                <a:rPr lang="en-US" altLang="zh-CN" sz="1050" dirty="0">
                  <a:latin typeface="Courier" charset="0"/>
                </a:rPr>
                <a:t>=sing, </a:t>
              </a:r>
              <a:r>
                <a:rPr lang="en-US" altLang="zh-CN" sz="1050" dirty="0" err="1">
                  <a:solidFill>
                    <a:srgbClr val="660099"/>
                  </a:solidFill>
                  <a:latin typeface="Courier" charset="0"/>
                </a:rPr>
                <a:t>args</a:t>
              </a:r>
              <a:r>
                <a:rPr lang="en-US" altLang="zh-CN" sz="1050" dirty="0">
                  <a:latin typeface="Courier" charset="0"/>
                </a:rPr>
                <a:t>=(</a:t>
              </a:r>
              <a:r>
                <a:rPr lang="en-US" altLang="zh-CN" sz="1050" dirty="0">
                  <a:solidFill>
                    <a:srgbClr val="0000FF"/>
                  </a:solidFill>
                  <a:latin typeface="Courier" charset="0"/>
                </a:rPr>
                <a:t>3</a:t>
              </a:r>
              <a:r>
                <a:rPr lang="en-US" altLang="zh-CN" sz="1050" dirty="0">
                  <a:latin typeface="Courier" charset="0"/>
                </a:rPr>
                <a:t>,))</a:t>
              </a:r>
              <a:br>
                <a:rPr lang="en-US" altLang="zh-CN" sz="1050" dirty="0">
                  <a:latin typeface="Courier" charset="0"/>
                </a:rPr>
              </a:br>
              <a:r>
                <a:rPr lang="en-US" altLang="zh-CN" sz="1050" dirty="0" err="1">
                  <a:latin typeface="Courier" charset="0"/>
                </a:rPr>
                <a:t>sing_process.start</a:t>
              </a:r>
              <a:r>
                <a:rPr lang="en-US" altLang="zh-CN" sz="1050" dirty="0">
                  <a:latin typeface="Courier" charset="0"/>
                </a:rPr>
                <a:t>()</a:t>
              </a:r>
              <a:endParaRPr lang="en-US" altLang="zh-CN" sz="1050" dirty="0">
                <a:solidFill>
                  <a:srgbClr val="262626"/>
                </a:solidFill>
                <a:latin typeface="Courier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3.6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参数的使用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多进程完成多任务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3.7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kwargs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参数的使用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41884" y="1911668"/>
            <a:ext cx="6610945" cy="1812209"/>
            <a:chOff x="941884" y="1911668"/>
            <a:chExt cx="6610945" cy="1812209"/>
          </a:xfrm>
        </p:grpSpPr>
        <p:sp>
          <p:nvSpPr>
            <p:cNvPr id="8" name="矩形 7"/>
            <p:cNvSpPr/>
            <p:nvPr/>
          </p:nvSpPr>
          <p:spPr>
            <a:xfrm>
              <a:off x="941884" y="1911668"/>
              <a:ext cx="6610945" cy="1812209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TextBox 15"/>
            <p:cNvSpPr txBox="1">
              <a:spLocks noChangeArrowheads="1"/>
            </p:cNvSpPr>
            <p:nvPr/>
          </p:nvSpPr>
          <p:spPr bwMode="auto">
            <a:xfrm>
              <a:off x="1187624" y="2067694"/>
              <a:ext cx="6264696" cy="1304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68605" indent="-26860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marL="0" indent="0">
                <a:lnSpc>
                  <a:spcPct val="150000"/>
                </a:lnSpc>
              </a:pPr>
              <a:r>
                <a:rPr lang="en-US" altLang="zh-CN" sz="1050" i="1" dirty="0">
                  <a:solidFill>
                    <a:srgbClr val="808080"/>
                  </a:solidFill>
                  <a:latin typeface="Courier" charset="0"/>
                </a:rPr>
                <a:t># target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charset="0"/>
                </a:rPr>
                <a:t>： 进程执行的函数名</a:t>
              </a:r>
              <a:br>
                <a:rPr lang="zh-CN" altLang="en-US" sz="1050" i="1" dirty="0">
                  <a:solidFill>
                    <a:srgbClr val="808080"/>
                  </a:solidFill>
                  <a:latin typeface="Courier" charset="0"/>
                </a:rPr>
              </a:br>
              <a:r>
                <a:rPr lang="en-US" altLang="zh-CN" sz="1050" i="1" dirty="0">
                  <a:solidFill>
                    <a:srgbClr val="808080"/>
                  </a:solidFill>
                  <a:latin typeface="Courier" charset="0"/>
                </a:rPr>
                <a:t># </a:t>
              </a:r>
              <a:r>
                <a:rPr lang="en-US" altLang="zh-CN" sz="1050" i="1" dirty="0" err="1">
                  <a:solidFill>
                    <a:srgbClr val="808080"/>
                  </a:solidFill>
                  <a:latin typeface="Courier" charset="0"/>
                </a:rPr>
                <a:t>kwargs</a:t>
              </a:r>
              <a:r>
                <a:rPr lang="en-US" altLang="zh-CN" sz="1050" i="1" dirty="0">
                  <a:solidFill>
                    <a:srgbClr val="808080"/>
                  </a:solidFill>
                  <a:latin typeface="Courier" charset="0"/>
                </a:rPr>
                <a:t>: 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charset="0"/>
                </a:rPr>
                <a:t>表示以字典的方式给函数传参</a:t>
              </a:r>
              <a:br>
                <a:rPr lang="zh-CN" altLang="en-US" sz="1050" i="1" dirty="0">
                  <a:solidFill>
                    <a:srgbClr val="808080"/>
                  </a:solidFill>
                  <a:latin typeface="Courier" charset="0"/>
                </a:rPr>
              </a:br>
              <a:r>
                <a:rPr lang="en-US" altLang="zh-CN" sz="1050" dirty="0" err="1">
                  <a:latin typeface="Courier" charset="0"/>
                </a:rPr>
                <a:t>dance_process</a:t>
              </a:r>
              <a:r>
                <a:rPr lang="en-US" altLang="zh-CN" sz="1050" dirty="0">
                  <a:latin typeface="Courier" charset="0"/>
                </a:rPr>
                <a:t> = </a:t>
              </a:r>
              <a:r>
                <a:rPr lang="en-US" altLang="zh-CN" sz="1050" dirty="0" err="1">
                  <a:latin typeface="Courier" charset="0"/>
                </a:rPr>
                <a:t>multiprocessing.Process</a:t>
              </a:r>
              <a:r>
                <a:rPr lang="en-US" altLang="zh-CN" sz="1050" dirty="0">
                  <a:latin typeface="Courier" charset="0"/>
                </a:rPr>
                <a:t> (</a:t>
              </a:r>
              <a:r>
                <a:rPr lang="en-US" altLang="zh-CN" sz="1050" dirty="0">
                  <a:solidFill>
                    <a:srgbClr val="660099"/>
                  </a:solidFill>
                  <a:latin typeface="Courier" charset="0"/>
                </a:rPr>
                <a:t>target</a:t>
              </a:r>
              <a:r>
                <a:rPr lang="en-US" altLang="zh-CN" sz="1050" dirty="0">
                  <a:latin typeface="Courier" charset="0"/>
                </a:rPr>
                <a:t>=dance, </a:t>
              </a:r>
              <a:r>
                <a:rPr lang="en-US" altLang="zh-CN" sz="1050" dirty="0" err="1">
                  <a:solidFill>
                    <a:srgbClr val="660099"/>
                  </a:solidFill>
                  <a:latin typeface="Courier" charset="0"/>
                </a:rPr>
                <a:t>kwargs</a:t>
              </a:r>
              <a:r>
                <a:rPr lang="en-US" altLang="zh-CN" sz="1050" dirty="0">
                  <a:latin typeface="Courier" charset="0"/>
                </a:rPr>
                <a:t>={</a:t>
              </a:r>
              <a:r>
                <a:rPr lang="en-US" altLang="zh-CN" sz="1050" b="1" dirty="0">
                  <a:solidFill>
                    <a:srgbClr val="008080"/>
                  </a:solidFill>
                  <a:latin typeface="Courier" charset="0"/>
                </a:rPr>
                <a:t>"</a:t>
              </a:r>
              <a:r>
                <a:rPr lang="en-US" altLang="zh-CN" sz="1050" b="1" dirty="0" err="1">
                  <a:solidFill>
                    <a:srgbClr val="008080"/>
                  </a:solidFill>
                  <a:latin typeface="Courier" charset="0"/>
                </a:rPr>
                <a:t>num</a:t>
              </a:r>
              <a:r>
                <a:rPr lang="en-US" altLang="zh-CN" sz="1050" b="1" dirty="0">
                  <a:solidFill>
                    <a:srgbClr val="008080"/>
                  </a:solidFill>
                  <a:latin typeface="Courier" charset="0"/>
                </a:rPr>
                <a:t>"</a:t>
              </a:r>
              <a:r>
                <a:rPr lang="en-US" altLang="zh-CN" sz="1050" dirty="0">
                  <a:latin typeface="Courier" charset="0"/>
                </a:rPr>
                <a:t>: </a:t>
              </a:r>
              <a:r>
                <a:rPr lang="en-US" altLang="zh-CN" sz="1050" dirty="0">
                  <a:solidFill>
                    <a:srgbClr val="0000FF"/>
                  </a:solidFill>
                  <a:latin typeface="Courier" charset="0"/>
                </a:rPr>
                <a:t>3</a:t>
              </a:r>
              <a:r>
                <a:rPr lang="en-US" altLang="zh-CN" sz="1050" dirty="0">
                  <a:latin typeface="Courier" charset="0"/>
                </a:rPr>
                <a:t>})</a:t>
              </a:r>
              <a:br>
                <a:rPr lang="en-US" altLang="zh-CN" sz="1050" dirty="0">
                  <a:latin typeface="Courier" charset="0"/>
                </a:rPr>
              </a:br>
              <a:r>
                <a:rPr lang="en-US" altLang="zh-CN" sz="1050" i="1" dirty="0">
                  <a:solidFill>
                    <a:srgbClr val="808080"/>
                  </a:solidFill>
                  <a:latin typeface="Courier" charset="0"/>
                </a:rPr>
                <a:t># 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charset="0"/>
                </a:rPr>
                <a:t>启动进程</a:t>
              </a:r>
              <a:br>
                <a:rPr lang="zh-CN" altLang="en-US" sz="1050" i="1" dirty="0">
                  <a:solidFill>
                    <a:srgbClr val="808080"/>
                  </a:solidFill>
                  <a:latin typeface="Courier" charset="0"/>
                </a:rPr>
              </a:br>
              <a:r>
                <a:rPr lang="en-US" altLang="zh-CN" sz="1050" dirty="0" err="1">
                  <a:latin typeface="Courier" charset="0"/>
                </a:rPr>
                <a:t>dance_process.start</a:t>
              </a:r>
              <a:r>
                <a:rPr lang="en-US" altLang="zh-CN" sz="1050" dirty="0">
                  <a:latin typeface="Courier" charset="0"/>
                </a:rPr>
                <a:t>()</a:t>
              </a:r>
              <a:endParaRPr lang="en-US" altLang="zh-CN" sz="1050" dirty="0">
                <a:solidFill>
                  <a:srgbClr val="262626"/>
                </a:solidFill>
                <a:latin typeface="Courier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多进程完成多任务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993775" y="1923678"/>
            <a:ext cx="5522441" cy="81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进程执行带有参数的任务传参有两种方式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元组方式传参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：元组方式传参一定要和参数的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顺序保持一致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字典方式传参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：字典方式传参字典中的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一定要和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参数名保持一致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3.8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知识要点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多进程完成多任务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92500" y="987574"/>
            <a:ext cx="4319588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多任务的介绍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进程的介绍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多进程完成多任务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获取进程编号</a:t>
            </a:r>
            <a:endParaRPr lang="en-US" altLang="zh-TW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进程间不共享全局变量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主进程和子进程的结束顺序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获取进程编号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5"/>
          <p:cNvSpPr txBox="1">
            <a:spLocks noChangeArrowheads="1"/>
          </p:cNvSpPr>
          <p:nvPr/>
        </p:nvSpPr>
        <p:spPr bwMode="auto">
          <a:xfrm>
            <a:off x="1024359" y="1635646"/>
            <a:ext cx="6643985" cy="79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进程编号的作用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当程序中进程的数量越来越多时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如果没有办法区分主进程和子进程还有不同的子进程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那么就无法进行有效的进程管理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为了方便管理实际上每个进程都是有自己编号的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075" y="3867949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获取进程编号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5"/>
          <p:cNvSpPr txBox="1">
            <a:spLocks noChangeArrowheads="1"/>
          </p:cNvSpPr>
          <p:nvPr/>
        </p:nvSpPr>
        <p:spPr bwMode="auto">
          <a:xfrm>
            <a:off x="1331640" y="1563638"/>
            <a:ext cx="3298577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获取当前进程编号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1331639" y="2016681"/>
            <a:ext cx="3298577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获取当前父进程编号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1142973"/>
            <a:ext cx="1784463" cy="306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获取进程编号的两种方式 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获取进程编号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os.getpid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1600" y="1711728"/>
            <a:ext cx="6408712" cy="2876246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1399208" y="1950647"/>
            <a:ext cx="6933133" cy="178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</a:pPr>
            <a:r>
              <a:rPr lang="en-US" altLang="zh-CN" sz="105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altLang="zh-CN" sz="1050" dirty="0" err="1">
                <a:latin typeface="Courier" charset="0"/>
                <a:ea typeface="Courier" charset="0"/>
                <a:cs typeface="Courier" charset="0"/>
              </a:rPr>
              <a:t>os</a:t>
            </a:r>
            <a:br>
              <a:rPr lang="en-US" altLang="zh-CN" sz="105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50" dirty="0" err="1">
                <a:latin typeface="Courier" charset="0"/>
                <a:ea typeface="Courier" charset="0"/>
                <a:cs typeface="Courier" charset="0"/>
              </a:rPr>
              <a:t>pid</a:t>
            </a: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zh-CN" sz="1050" dirty="0" err="1">
                <a:latin typeface="Courier" charset="0"/>
                <a:ea typeface="Courier" charset="0"/>
                <a:cs typeface="Courier" charset="0"/>
              </a:rPr>
              <a:t>os.getpid</a:t>
            </a: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()</a:t>
            </a:r>
            <a:br>
              <a:rPr lang="en-US" altLang="zh-CN" sz="105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50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1050" dirty="0" err="1">
                <a:latin typeface="Courier" charset="0"/>
                <a:ea typeface="Courier" charset="0"/>
                <a:cs typeface="Courier" charset="0"/>
              </a:rPr>
              <a:t>pid</a:t>
            </a: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altLang="zh-CN" sz="105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zh-CN" altLang="en-US" sz="1050" dirty="0">
                <a:latin typeface="Courier" charset="0"/>
                <a:ea typeface="Courier" charset="0"/>
                <a:cs typeface="Courier" charset="0"/>
              </a:rPr>
              <a:t> 或者</a:t>
            </a:r>
            <a:br>
              <a:rPr lang="en-US" altLang="zh-CN" sz="105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5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multiprocessing</a:t>
            </a:r>
            <a:br>
              <a:rPr lang="en-US" altLang="zh-CN" sz="105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50" dirty="0" err="1">
                <a:latin typeface="Courier" charset="0"/>
                <a:ea typeface="Courier" charset="0"/>
                <a:cs typeface="Courier" charset="0"/>
              </a:rPr>
              <a:t>pid</a:t>
            </a: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zh-CN" sz="1050" dirty="0" err="1">
                <a:latin typeface="Courier" charset="0"/>
                <a:ea typeface="Courier" charset="0"/>
                <a:cs typeface="Courier" charset="0"/>
              </a:rPr>
              <a:t>multiprocessing.current_process</a:t>
            </a: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altLang="zh-CN" sz="1050" dirty="0" err="1">
                <a:latin typeface="Courier" charset="0"/>
                <a:ea typeface="Courier" charset="0"/>
                <a:cs typeface="Courier" charset="0"/>
              </a:rPr>
              <a:t>pid</a:t>
            </a:r>
            <a:br>
              <a:rPr lang="en-US" altLang="zh-CN" sz="105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50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1050" dirty="0" err="1">
                <a:latin typeface="Courier" charset="0"/>
                <a:ea typeface="Courier" charset="0"/>
                <a:cs typeface="Courier" charset="0"/>
              </a:rPr>
              <a:t>pid</a:t>
            </a: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1050" dirty="0">
              <a:solidFill>
                <a:srgbClr val="262626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获取进程编号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os.getp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b="1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1600" y="1711728"/>
            <a:ext cx="6480720" cy="2588214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1399208" y="1795505"/>
            <a:ext cx="6933133" cy="201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CN" sz="105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altLang="zh-CN" sz="105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050" dirty="0" err="1">
                <a:latin typeface="Courier" charset="0"/>
                <a:ea typeface="Courier" charset="0"/>
                <a:cs typeface="Courier" charset="0"/>
              </a:rPr>
              <a:t>work</a:t>
            </a: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():</a:t>
            </a:r>
            <a:br>
              <a:rPr lang="en-US" altLang="zh-CN" sz="105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zh-CN" altLang="en-US" sz="105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altLang="zh-CN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en-US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查看当前进程</a:t>
            </a:r>
            <a:br>
              <a:rPr lang="zh-CN" altLang="en-US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zh-CN" altLang="en-US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050" dirty="0" err="1">
                <a:latin typeface="Courier" charset="0"/>
                <a:ea typeface="Courier" charset="0"/>
                <a:cs typeface="Courier" charset="0"/>
              </a:rPr>
              <a:t>current_process</a:t>
            </a: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zh-CN" sz="1050" dirty="0" err="1">
                <a:latin typeface="Courier" charset="0"/>
                <a:ea typeface="Courier" charset="0"/>
                <a:cs typeface="Courier" charset="0"/>
              </a:rPr>
              <a:t>multiprocessing.current_process</a:t>
            </a: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()</a:t>
            </a:r>
            <a:br>
              <a:rPr lang="en-US" altLang="zh-CN" sz="105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zh-CN" altLang="en-US" sz="105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altLang="zh-CN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en-US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获取当前进程的编号</a:t>
            </a:r>
            <a:br>
              <a:rPr lang="zh-CN" altLang="en-US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zh-CN" altLang="en-US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050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105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altLang="zh-CN" sz="105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work</a:t>
            </a:r>
            <a:r>
              <a:rPr lang="zh-CN" altLang="en-US" sz="105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进程编号</a:t>
            </a:r>
            <a:r>
              <a:rPr lang="en-US" altLang="zh-CN" sz="105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:”</a:t>
            </a: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zh-CN" sz="1050" dirty="0" err="1">
                <a:latin typeface="Courier" charset="0"/>
                <a:ea typeface="Courier" charset="0"/>
                <a:cs typeface="Courier" charset="0"/>
              </a:rPr>
              <a:t>current_process.pid</a:t>
            </a: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zh-CN" sz="1050" dirty="0" err="1">
                <a:latin typeface="Courier" charset="0"/>
                <a:ea typeface="Courier" charset="0"/>
                <a:cs typeface="Courier" charset="0"/>
              </a:rPr>
              <a:t>os.getpid</a:t>
            </a: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())</a:t>
            </a:r>
            <a:br>
              <a:rPr lang="en-US" altLang="zh-CN" sz="105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zh-CN" altLang="en-US" sz="105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altLang="zh-CN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en-US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获取父进程的编号</a:t>
            </a:r>
            <a:br>
              <a:rPr lang="zh-CN" altLang="en-US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zh-CN" altLang="en-US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050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105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altLang="zh-CN" sz="105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work</a:t>
            </a:r>
            <a:r>
              <a:rPr lang="zh-CN" altLang="en-US" sz="105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父进程的编号</a:t>
            </a:r>
            <a:r>
              <a:rPr lang="en-US" altLang="zh-CN" sz="105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:”</a:t>
            </a: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zh-CN" sz="1050" dirty="0" err="1">
                <a:latin typeface="Courier" charset="0"/>
                <a:ea typeface="Courier" charset="0"/>
                <a:cs typeface="Courier" charset="0"/>
              </a:rPr>
              <a:t>os.getppid</a:t>
            </a: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())</a:t>
            </a:r>
            <a:br>
              <a:rPr lang="en-US" altLang="zh-CN" sz="105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zh-CN" altLang="en-US" sz="1050" dirty="0">
                <a:latin typeface="Courier" charset="0"/>
                <a:ea typeface="Courier" charset="0"/>
                <a:cs typeface="Courier" charset="0"/>
              </a:rPr>
              <a:t>  </a:t>
            </a:r>
            <a:endParaRPr lang="en-US" altLang="zh-CN" sz="1050" dirty="0">
              <a:solidFill>
                <a:srgbClr val="262626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39433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多任务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06327" y="811513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电脑中的多任务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5"/>
          <p:cNvSpPr txBox="1">
            <a:spLocks noChangeArrowheads="1"/>
          </p:cNvSpPr>
          <p:nvPr/>
        </p:nvSpPr>
        <p:spPr bwMode="auto">
          <a:xfrm>
            <a:off x="5988867" y="1291359"/>
            <a:ext cx="3135098" cy="548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思考一下</a:t>
            </a:r>
            <a:endParaRPr lang="en-US" altLang="zh-CN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为什么在下载的时候要多个任务同时下载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27" y="1291359"/>
            <a:ext cx="5403392" cy="2768622"/>
          </a:xfrm>
          <a:prstGeom prst="rect">
            <a:avLst/>
          </a:prstGeom>
        </p:spPr>
      </p:pic>
      <p:pic>
        <p:nvPicPr>
          <p:cNvPr id="13" name="图片 12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获取进程编号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1600" y="1711728"/>
            <a:ext cx="6480720" cy="3084598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1399208" y="1795505"/>
            <a:ext cx="693313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CN" sz="105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altLang="zh-CN" sz="105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050" dirty="0" err="1">
                <a:latin typeface="Courier" charset="0"/>
                <a:ea typeface="Courier" charset="0"/>
                <a:cs typeface="Courier" charset="0"/>
              </a:rPr>
              <a:t>work</a:t>
            </a: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():</a:t>
            </a:r>
            <a:br>
              <a:rPr lang="en-US" altLang="zh-CN" sz="105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zh-CN" altLang="en-US" sz="105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altLang="zh-CN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en-US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查看当前进程</a:t>
            </a:r>
            <a:br>
              <a:rPr lang="zh-CN" altLang="en-US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zh-CN" altLang="en-US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050" dirty="0" err="1">
                <a:latin typeface="Courier" charset="0"/>
                <a:ea typeface="Courier" charset="0"/>
                <a:cs typeface="Courier" charset="0"/>
              </a:rPr>
              <a:t>current_process</a:t>
            </a: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zh-CN" sz="1050" dirty="0" err="1">
                <a:latin typeface="Courier" charset="0"/>
                <a:ea typeface="Courier" charset="0"/>
                <a:cs typeface="Courier" charset="0"/>
              </a:rPr>
              <a:t>multiprocessing.current_process</a:t>
            </a: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()</a:t>
            </a:r>
            <a:br>
              <a:rPr lang="en-US" altLang="zh-CN" sz="105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zh-CN" altLang="en-US" sz="105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altLang="zh-CN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en-US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获取当前进程的编号</a:t>
            </a:r>
            <a:br>
              <a:rPr lang="zh-CN" altLang="en-US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zh-CN" altLang="en-US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050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105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altLang="zh-CN" sz="105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work</a:t>
            </a:r>
            <a:r>
              <a:rPr lang="zh-CN" altLang="en-US" sz="105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进程编号</a:t>
            </a:r>
            <a:r>
              <a:rPr lang="en-US" altLang="zh-CN" sz="105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:”</a:t>
            </a: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zh-CN" sz="1050" dirty="0" err="1">
                <a:latin typeface="Courier" charset="0"/>
                <a:ea typeface="Courier" charset="0"/>
                <a:cs typeface="Courier" charset="0"/>
              </a:rPr>
              <a:t>current_process.pid</a:t>
            </a: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zh-CN" sz="1050" dirty="0" err="1">
                <a:latin typeface="Courier" charset="0"/>
                <a:ea typeface="Courier" charset="0"/>
                <a:cs typeface="Courier" charset="0"/>
              </a:rPr>
              <a:t>os.getpid</a:t>
            </a: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())</a:t>
            </a:r>
            <a:br>
              <a:rPr lang="en-US" altLang="zh-CN" sz="105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zh-CN" altLang="en-US" sz="105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altLang="zh-CN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en-US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获取父进程的编号</a:t>
            </a:r>
            <a:br>
              <a:rPr lang="zh-CN" altLang="en-US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zh-CN" altLang="en-US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050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105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altLang="zh-CN" sz="105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work</a:t>
            </a:r>
            <a:r>
              <a:rPr lang="zh-CN" altLang="en-US" sz="105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父进程的编号</a:t>
            </a:r>
            <a:r>
              <a:rPr lang="en-US" altLang="zh-CN" sz="105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:”</a:t>
            </a: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zh-CN" sz="1050" dirty="0" err="1">
                <a:latin typeface="Courier" charset="0"/>
                <a:ea typeface="Courier" charset="0"/>
                <a:cs typeface="Courier" charset="0"/>
              </a:rPr>
              <a:t>os.getppid</a:t>
            </a: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())</a:t>
            </a:r>
            <a:br>
              <a:rPr lang="en-US" altLang="zh-CN" sz="105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zh-CN" altLang="en-US" sz="105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altLang="zh-CN" sz="105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altLang="zh-CN" sz="105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05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05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altLang="zh-CN" sz="105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050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range</a:t>
            </a: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105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altLang="zh-CN" sz="105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zh-CN" altLang="en-US" sz="1050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altLang="zh-CN" sz="1050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105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zh-CN" altLang="en-US" sz="105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工作中</a:t>
            </a:r>
            <a:r>
              <a:rPr lang="en-US" altLang="zh-CN" sz="105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....”</a:t>
            </a: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altLang="zh-CN" sz="105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zh-CN" altLang="en-US" sz="1050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altLang="zh-CN" sz="1050" dirty="0" err="1">
                <a:latin typeface="Courier" charset="0"/>
                <a:ea typeface="Courier" charset="0"/>
                <a:cs typeface="Courier" charset="0"/>
              </a:rPr>
              <a:t>time.sleep</a:t>
            </a: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105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0.2</a:t>
            </a: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altLang="zh-CN" sz="105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zh-CN" altLang="en-US" sz="1050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altLang="zh-CN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en-US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根据进程编号杀死对应的进程</a:t>
            </a:r>
            <a:br>
              <a:rPr lang="zh-CN" altLang="en-US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zh-CN" altLang="en-US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zh-CN" altLang="en-US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050" dirty="0" err="1">
                <a:latin typeface="Courier" charset="0"/>
                <a:ea typeface="Courier" charset="0"/>
                <a:cs typeface="Courier" charset="0"/>
              </a:rPr>
              <a:t>os.kill</a:t>
            </a: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1050" dirty="0" err="1">
                <a:latin typeface="Courier" charset="0"/>
                <a:ea typeface="Courier" charset="0"/>
                <a:cs typeface="Courier" charset="0"/>
              </a:rPr>
              <a:t>os.getpid</a:t>
            </a: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(), </a:t>
            </a:r>
            <a:r>
              <a:rPr lang="en-US" altLang="zh-CN" sz="105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9</a:t>
            </a: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1050" dirty="0">
              <a:solidFill>
                <a:srgbClr val="262626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获取进程编号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知识要点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970087" y="1883103"/>
            <a:ext cx="7547049" cy="200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获取当前进程编号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105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os.getpid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 </a:t>
            </a:r>
            <a:r>
              <a:rPr lang="en-US" altLang="zh-CN" sz="105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multiprocessing.current_process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().</a:t>
            </a:r>
            <a:r>
              <a:rPr lang="en-US" altLang="zh-CN" sz="105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endParaRPr lang="en-US" altLang="zh-CN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endParaRPr lang="en-US" altLang="zh-CN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获取当前父进程编号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105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os.getppid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根据进程编号杀死指定进程。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105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os.kill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92500" y="987574"/>
            <a:ext cx="4319588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多任务的介绍 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进程的介绍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多进程完成多任务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获取进程编号</a:t>
            </a:r>
            <a:endParaRPr lang="en-US" altLang="zh-TW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进程的间不共享全局变量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主进程和子进程的结束顺序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进程间不共享全局变量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5"/>
          <p:cNvSpPr txBox="1">
            <a:spLocks noChangeArrowheads="1"/>
          </p:cNvSpPr>
          <p:nvPr/>
        </p:nvSpPr>
        <p:spPr bwMode="auto">
          <a:xfrm>
            <a:off x="971600" y="987574"/>
            <a:ext cx="7538665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200000"/>
              </a:lnSpc>
              <a:buFont typeface="+mj-lt"/>
              <a:buNone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进程间是不同享全局变量的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  <a:buFont typeface="+mj-lt"/>
              <a:buNone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实际上创建一个紫禁城就是把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主进程的资源进行拷贝产生了一个新的进程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这里主进程和子进程是相互独立的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进程间不共享全局变量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14316" y="972827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进程之间不共享全局变量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67631" y="1480658"/>
            <a:ext cx="6121400" cy="327660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74799" y="1661480"/>
            <a:ext cx="5707063" cy="286232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定义全局变量</a:t>
            </a:r>
            <a:b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my_list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zh-CN" sz="1000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list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()</a:t>
            </a:r>
            <a:br>
              <a:rPr lang="en-US" altLang="zh-CN" sz="1000" dirty="0">
                <a:latin typeface="Courier" charset="0"/>
                <a:ea typeface="Courier" charset="0"/>
                <a:cs typeface="Courier" charset="0"/>
              </a:rPr>
            </a:br>
            <a:br>
              <a:rPr lang="en-US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__name__ == </a:t>
            </a:r>
            <a:r>
              <a:rPr lang="en-US" altLang="zh-CN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'__main__'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:</a:t>
            </a:r>
            <a:br>
              <a:rPr lang="en-US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创建写入数据的进程</a:t>
            </a:r>
            <a:b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write_process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multiprocessing.Process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1000" dirty="0">
                <a:solidFill>
                  <a:srgbClr val="660099"/>
                </a:solidFill>
                <a:latin typeface="Courier" charset="0"/>
                <a:ea typeface="Courier" charset="0"/>
                <a:cs typeface="Courier" charset="0"/>
              </a:rPr>
              <a:t>target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write_data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read_process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multiprocessing.Process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1000" dirty="0">
                <a:solidFill>
                  <a:srgbClr val="660099"/>
                </a:solidFill>
                <a:latin typeface="Courier" charset="0"/>
                <a:ea typeface="Courier" charset="0"/>
                <a:cs typeface="Courier" charset="0"/>
              </a:rPr>
              <a:t>target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read_data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altLang="zh-CN" sz="1000" dirty="0">
                <a:latin typeface="Courier" charset="0"/>
                <a:ea typeface="Courier" charset="0"/>
                <a:cs typeface="Courier" charset="0"/>
              </a:rPr>
            </a:br>
            <a:br>
              <a:rPr lang="en-US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write_process.start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()</a:t>
            </a:r>
            <a:br>
              <a:rPr lang="en-US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主进程等待写入进程执行完成以后代码 再继续往下执行</a:t>
            </a:r>
            <a:b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write_process.join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()</a:t>
            </a:r>
            <a:br>
              <a:rPr lang="en-US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read_process.start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()</a:t>
            </a:r>
            <a:endParaRPr lang="zh-CN" altLang="en-US" sz="1000" dirty="0">
              <a:latin typeface="Courier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进程间不共享全局变量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进程之间不共享全局变量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87924" y="1937362"/>
            <a:ext cx="165618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my_list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[]</a:t>
            </a:r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/>
              <a:t>主进程</a:t>
            </a:r>
            <a:endParaRPr kumimoji="1" lang="zh-CN" altLang="en-US" dirty="0"/>
          </a:p>
        </p:txBody>
      </p:sp>
      <p:cxnSp>
        <p:nvCxnSpPr>
          <p:cNvPr id="7" name="直线箭头连接符 6"/>
          <p:cNvCxnSpPr/>
          <p:nvPr/>
        </p:nvCxnSpPr>
        <p:spPr>
          <a:xfrm flipH="1">
            <a:off x="2848515" y="2824212"/>
            <a:ext cx="968970" cy="6480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5614547" y="2797460"/>
            <a:ext cx="1022164" cy="691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115616" y="3507854"/>
            <a:ext cx="1656184" cy="11521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my_list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[]</a:t>
            </a:r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/>
              <a:t>写入数据进程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660232" y="3507854"/>
            <a:ext cx="1656184" cy="11521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my_list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[]</a:t>
            </a:r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/>
              <a:t>读取数据进程</a:t>
            </a:r>
            <a:endParaRPr kumimoji="1" lang="zh-CN" altLang="en-US" dirty="0"/>
          </a:p>
        </p:txBody>
      </p:sp>
      <p:sp>
        <p:nvSpPr>
          <p:cNvPr id="18" name="TextBox 15"/>
          <p:cNvSpPr txBox="1">
            <a:spLocks noChangeArrowheads="1"/>
          </p:cNvSpPr>
          <p:nvPr/>
        </p:nvSpPr>
        <p:spPr bwMode="auto">
          <a:xfrm>
            <a:off x="2890899" y="3611282"/>
            <a:ext cx="365023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三个进程分别操作的都是自己进程里面的全局变量</a:t>
            </a: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my_list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不会对其它进程里面的全局变量产生影响，所以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进程之间不共享全局变量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，只不过进程之间的全局变量名字相同而已，但是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操作的不是同一个进程里面的全局变量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2510982" y="2836701"/>
            <a:ext cx="894482" cy="33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创建子进程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15"/>
          <p:cNvSpPr txBox="1">
            <a:spLocks noChangeArrowheads="1"/>
          </p:cNvSpPr>
          <p:nvPr/>
        </p:nvSpPr>
        <p:spPr bwMode="auto">
          <a:xfrm>
            <a:off x="6044729" y="2839459"/>
            <a:ext cx="894482" cy="33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创建子进程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16" grpId="0" animBg="1"/>
      <p:bldP spid="17" grpId="0" animBg="1"/>
      <p:bldP spid="18" grpId="0"/>
      <p:bldP spid="22" grpId="0"/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993775" y="1923678"/>
            <a:ext cx="7034609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子进程会对主进程资源进行拷贝，也就是说子进程是主进程的一个副本，好比是一对双胞胎，之所以进程之间不共享全局变量，是因为操作的不是同一个进程里面的全局变量，只不过不同进程里面的全局变量名字相同而已。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知识要点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进程间不共享全局变量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92500" y="987574"/>
            <a:ext cx="4319588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多任务的介绍 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进程的介绍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多进程完成多任务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获取进程编号</a:t>
            </a:r>
            <a:endParaRPr lang="en-US" altLang="zh-TW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进程的间不共享全局变量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主进程和子进程的结束顺序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主进程和子进程的结束顺序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5170488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主进程会等待所有的子进程执行结束再结束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95400" y="1657901"/>
            <a:ext cx="6121400" cy="327660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74800" y="1802363"/>
            <a:ext cx="5707063" cy="3093154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altLang="zh-CN" sz="1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work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():</a:t>
            </a:r>
            <a:br>
              <a:rPr lang="en-US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altLang="zh-CN" sz="1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altLang="zh-CN" sz="1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000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range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1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sz="1000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zh-CN" altLang="en-US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工作中</a:t>
            </a:r>
            <a:r>
              <a:rPr lang="en-US" altLang="zh-CN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...”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time.sleep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1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0.2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altLang="zh-CN" sz="1000" dirty="0">
                <a:latin typeface="Courier" charset="0"/>
                <a:ea typeface="Courier" charset="0"/>
                <a:cs typeface="Courier" charset="0"/>
              </a:rPr>
            </a:br>
            <a:br>
              <a:rPr lang="en-US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altLang="zh-CN" sz="1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__ == </a:t>
            </a:r>
            <a:r>
              <a:rPr lang="en-US" altLang="zh-CN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‘__</a:t>
            </a:r>
            <a:r>
              <a:rPr lang="en-US" altLang="zh-CN" sz="100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main</a:t>
            </a:r>
            <a:r>
              <a:rPr lang="en-US" altLang="zh-CN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__’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:</a:t>
            </a:r>
            <a:br>
              <a:rPr lang="en-US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altLang="zh-C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创建子进程</a:t>
            </a:r>
            <a:b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work_process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multiprocessing.Process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1000" dirty="0" err="1">
                <a:solidFill>
                  <a:srgbClr val="660099"/>
                </a:solidFill>
                <a:latin typeface="Courier" charset="0"/>
                <a:ea typeface="Courier" charset="0"/>
                <a:cs typeface="Courier" charset="0"/>
              </a:rPr>
              <a:t>target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work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work_process.start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()</a:t>
            </a:r>
            <a:br>
              <a:rPr lang="en-US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altLang="zh-C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让主进程等待</a:t>
            </a:r>
            <a:r>
              <a:rPr lang="en-US" altLang="zh-C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秒钟</a:t>
            </a:r>
            <a:b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time.sleep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1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altLang="zh-CN" sz="1000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zh-CN" altLang="en-US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主进程执行完成了啦</a:t>
            </a:r>
            <a:r>
              <a:rPr lang="en-US" altLang="zh-CN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altLang="zh-C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总结： 主进程会等待所有的子进程执行完成以后程序再退出</a:t>
            </a:r>
            <a:endParaRPr lang="zh-CN" alt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主进程和子进程的结束顺序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设置守护主进程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95400" y="1657901"/>
            <a:ext cx="6121400" cy="327660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74800" y="1802363"/>
            <a:ext cx="5707063" cy="3093154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altLang="zh-CN" sz="1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work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():</a:t>
            </a:r>
            <a:br>
              <a:rPr lang="en-US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altLang="zh-CN" sz="1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altLang="zh-CN" sz="1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000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range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1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sz="1000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zh-CN" altLang="en-US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工作中</a:t>
            </a:r>
            <a:r>
              <a:rPr lang="en-US" altLang="zh-CN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...”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time.sleep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1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0.2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altLang="zh-CN" sz="1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__ == </a:t>
            </a:r>
            <a:r>
              <a:rPr lang="en-US" altLang="zh-CN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‘__</a:t>
            </a:r>
            <a:r>
              <a:rPr lang="en-US" altLang="zh-CN" sz="100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main</a:t>
            </a:r>
            <a:r>
              <a:rPr lang="en-US" altLang="zh-CN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__’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:</a:t>
            </a:r>
            <a:br>
              <a:rPr lang="en-US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创建子进程</a:t>
            </a:r>
            <a:b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work_process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multiprocessing.Process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1000" dirty="0" err="1">
                <a:solidFill>
                  <a:srgbClr val="660099"/>
                </a:solidFill>
                <a:latin typeface="Courier" charset="0"/>
                <a:ea typeface="Courier" charset="0"/>
                <a:cs typeface="Courier" charset="0"/>
              </a:rPr>
              <a:t>target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work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设置守护主进程，主进程退出后子进程直接销毁，不再执行子进程中的代码</a:t>
            </a:r>
            <a:b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work_process.daemon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zh-CN" sz="1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br>
              <a:rPr lang="en-US" altLang="zh-CN" sz="1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work_process.start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()</a:t>
            </a:r>
            <a:br>
              <a:rPr lang="en-US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让主进程等待</a:t>
            </a:r>
            <a:r>
              <a:rPr lang="en-US" altLang="zh-C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秒钟</a:t>
            </a:r>
            <a:b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time.sleep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1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000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zh-CN" altLang="en-US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主进程执行完成了啦</a:t>
            </a:r>
            <a:r>
              <a:rPr lang="en-US" altLang="zh-CN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zh-CN" altLang="en-US" sz="1000" dirty="0">
              <a:latin typeface="Courier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39433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0"/>
          <p:cNvSpPr txBox="1"/>
          <p:nvPr/>
        </p:nvSpPr>
        <p:spPr>
          <a:xfrm>
            <a:off x="2179331" y="2307779"/>
            <a:ext cx="51126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那么利用现学知识能够让多个任务同时执行吗</a:t>
            </a:r>
            <a:r>
              <a:rPr lang="en-US" altLang="zh-CN" sz="1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16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2179331" y="2752353"/>
            <a:ext cx="475317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不能，因为之前所写的程序都是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单任务的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，也就是说一个函数或者方法执行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另外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一个函数或者方法才能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 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要想实现多个任务同时执行就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需要使用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多任务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多任务的最大好处是充分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提高程序的执行效率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0"/>
          <p:cNvSpPr txBox="1"/>
          <p:nvPr/>
        </p:nvSpPr>
        <p:spPr>
          <a:xfrm>
            <a:off x="2179331" y="1059940"/>
            <a:ext cx="5112642" cy="7463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多任务的优势</a:t>
            </a:r>
            <a:endParaRPr lang="en-US" altLang="zh-CN" sz="16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多个任务同时执行可以大大提高程序执行效率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主进程和子进程的结束顺序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销毁子进程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1639719"/>
            <a:ext cx="6328072" cy="327660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71340" y="1781413"/>
            <a:ext cx="6116364" cy="30931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altLang="zh-CN" sz="1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work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():</a:t>
            </a:r>
            <a:br>
              <a:rPr lang="en-US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altLang="zh-CN" sz="1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altLang="zh-CN" sz="1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000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range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1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sz="1000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zh-CN" altLang="en-US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工作中</a:t>
            </a:r>
            <a:r>
              <a:rPr lang="en-US" altLang="zh-CN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...”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time.sleep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1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0.2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altLang="zh-CN" sz="1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__ == </a:t>
            </a:r>
            <a:r>
              <a:rPr lang="en-US" altLang="zh-CN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‘__</a:t>
            </a:r>
            <a:r>
              <a:rPr lang="en-US" altLang="zh-CN" sz="100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main</a:t>
            </a:r>
            <a:r>
              <a:rPr lang="en-US" altLang="zh-CN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__’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:</a:t>
            </a:r>
            <a:br>
              <a:rPr lang="en-US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创建子进程</a:t>
            </a:r>
            <a:b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work_process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multiprocessing.Process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1000" dirty="0" err="1">
                <a:solidFill>
                  <a:srgbClr val="660099"/>
                </a:solidFill>
                <a:latin typeface="Courier" charset="0"/>
                <a:ea typeface="Courier" charset="0"/>
                <a:cs typeface="Courier" charset="0"/>
              </a:rPr>
              <a:t>target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work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altLang="zh-CN" sz="1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work_process.start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()</a:t>
            </a:r>
            <a:br>
              <a:rPr lang="en-US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让主进程等待</a:t>
            </a:r>
            <a:r>
              <a:rPr lang="en-US" altLang="zh-C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秒钟</a:t>
            </a:r>
            <a:b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time.sleep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1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zh-CN" altLang="en-US" sz="1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让子进程直接销毁，表示终止执行， 主进程退出之前，把所有的子进程直接销毁就可以了</a:t>
            </a:r>
            <a:b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work_process.terminate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()</a:t>
            </a:r>
            <a:endParaRPr lang="en-US" altLang="zh-CN" sz="1000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000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zh-CN" altLang="en-US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主进程执行完成了啦</a:t>
            </a:r>
            <a:r>
              <a:rPr lang="en-US" altLang="zh-CN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zh-CN" altLang="en-US" sz="1000" dirty="0">
              <a:latin typeface="Courier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5.6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知识要点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主进程和子进程的结束顺序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971600" y="1981032"/>
            <a:ext cx="7538665" cy="178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为了保证子进程能够正常的运行，主进程会等所有的子进程执行完成以后再销毁，设置守护主进程的目的是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主进程退出子进程销毁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，不让主进程再等待子进程去执行。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设置守护主进程方式：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子进程对象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.daemon = True</a:t>
            </a:r>
            <a:endParaRPr lang="en-US" altLang="zh-CN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销毁子进程方式： 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子进程对象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.terminate()</a:t>
            </a:r>
            <a:endParaRPr lang="en-US" altLang="zh-CN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endParaRPr lang="en-US" altLang="zh-CN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以上两种方式都能保证主进程退出子进程销毁</a:t>
            </a:r>
            <a:endParaRPr lang="en-US" altLang="zh-CN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endParaRPr 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27584" y="962062"/>
            <a:ext cx="351472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查看进程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899160" y="1995805"/>
          <a:ext cx="7251700" cy="1962150"/>
        </p:xfrm>
        <a:graphic>
          <a:graphicData uri="http://schemas.openxmlformats.org/drawingml/2006/table">
            <a:tbl>
              <a:tblPr/>
              <a:tblGrid>
                <a:gridCol w="2594610"/>
                <a:gridCol w="4657090"/>
              </a:tblGrid>
              <a:tr h="4311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操作键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4146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-a</a:t>
                      </a:r>
                      <a:endParaRPr kumimoji="0" lang="en-US" altLang="zh-CN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显示当前终端下的所有进程信息</a:t>
                      </a:r>
                      <a:r>
                        <a:rPr kumimoji="0" lang="en-US" altLang="zh-CN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,和 x 选项结合使用可以显示系统中所有进程的信息</a:t>
                      </a:r>
                      <a:endParaRPr kumimoji="0" lang="en-US" altLang="zh-CN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kumimoji="0" lang="en-US" altLang="zh-CN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显示无控制台终端程序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</a:tr>
              <a:tr h="372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</a:t>
                      </a:r>
                      <a:endParaRPr kumimoji="0" lang="en-US" altLang="zh-CN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使用以用户为主的格式输出进程信息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0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多任务的介绍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841375" y="1609645"/>
            <a:ext cx="7560840" cy="548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多任务是指在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同一时间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内执行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多个任务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现在电脑安装的操作系统都是多任务操作系统，可以同时运行着多个软件。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841375" y="1004701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多任务的概念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58193"/>
            <a:ext cx="4104456" cy="26757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多任务的介绍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827584" y="1949011"/>
            <a:ext cx="6913264" cy="33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多任务的两种表现形式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827584" y="2302520"/>
            <a:ext cx="6913264" cy="33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多任务的介绍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并发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826822" y="1694561"/>
            <a:ext cx="6913264" cy="30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在一段时间内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交替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去执行多个任务。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841375" y="2054531"/>
            <a:ext cx="607859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例子：</a:t>
            </a:r>
            <a:endParaRPr lang="zh-CN" altLang="zh-CN" sz="11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5"/>
          <p:cNvSpPr txBox="1">
            <a:spLocks noChangeArrowheads="1"/>
          </p:cNvSpPr>
          <p:nvPr/>
        </p:nvSpPr>
        <p:spPr bwMode="auto">
          <a:xfrm>
            <a:off x="826822" y="2342511"/>
            <a:ext cx="7056908" cy="79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对于单核</a:t>
            </a: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处理多任务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操作系统轮流让各个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任务交替执行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，假如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0.01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秒，切换到软件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，软件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0.01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秒，再切换到软件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，执行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0.01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这样反复执行下去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实际上每个软件都是交替执行的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但是，由于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的执行速度实在是太快了，表面上我们感觉就像这些软件都在同时执行一样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这里需要注意单核</a:t>
            </a: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是并发的执行多任务的。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133369"/>
            <a:ext cx="3130054" cy="18511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多任务的介绍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并行 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827584" y="1681503"/>
            <a:ext cx="6913264" cy="30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在一段时间内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真正的同时一起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执行多个任务。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836476" y="2016210"/>
            <a:ext cx="607859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例子：</a:t>
            </a:r>
            <a:endParaRPr lang="zh-CN" altLang="zh-CN" sz="11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827584" y="2350917"/>
            <a:ext cx="7056908" cy="548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对于多核</a:t>
            </a: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处理多任务，操作系统会给</a:t>
            </a: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的每个内核安排一个执行的任务，多个内核是真正的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一起同时执行多个任务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。这里需要注意多核</a:t>
            </a: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是并行的执行多任务，始终有多个任务一起执行。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725" y="2878540"/>
            <a:ext cx="2910626" cy="20616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多任务的介绍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5746849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知识要点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841375" y="1983438"/>
            <a:ext cx="6250781" cy="30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使用多任务能充分利用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资源，提高程序的执行效率，让你的程序具备处理多个任务的能力。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841375" y="2464106"/>
            <a:ext cx="6250781" cy="79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多任务执行方式有两种方式：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105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在一段时间内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交替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去执行多个任务。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在一段时间内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真正的同时一起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执行多个任务</a:t>
            </a:r>
            <a:endParaRPr lang="en-US" altLang="zh-CN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</p:bldLst>
  </p:timing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0.xml><?xml version="1.0" encoding="utf-8"?>
<p:tagLst xmlns:p="http://schemas.openxmlformats.org/presentationml/2006/main">
  <p:tag name="KSO_WM_UNIT_TABLE_BEAUTIFY" val="smartTable{b1377f36-2d36-4f98-9f5a-32ff50187577}"/>
</p:tagLst>
</file>

<file path=ppt/tags/tag1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0.xml><?xml version="1.0" encoding="utf-8"?>
<p:tagLst xmlns:p="http://schemas.openxmlformats.org/presentationml/2006/main">
  <p:tag name="KSO_WM_UNIT_TABLE_BEAUTIFY" val="smartTable{abf8b81d-8267-43ab-a38b-17096d7911fc}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889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5892</Words>
  <Application>WPS 演示</Application>
  <PresentationFormat>全屏显示(16:9)</PresentationFormat>
  <Paragraphs>448</Paragraphs>
  <Slides>43</Slides>
  <Notes>0</Notes>
  <HiddenSlides>12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43</vt:i4>
      </vt:variant>
    </vt:vector>
  </HeadingPairs>
  <TitlesOfParts>
    <vt:vector size="58" baseType="lpstr">
      <vt:lpstr>Arial</vt:lpstr>
      <vt:lpstr>宋体</vt:lpstr>
      <vt:lpstr>Wingdings</vt:lpstr>
      <vt:lpstr>Calibri</vt:lpstr>
      <vt:lpstr>黑体</vt:lpstr>
      <vt:lpstr>Segoe UI</vt:lpstr>
      <vt:lpstr>微软雅黑</vt:lpstr>
      <vt:lpstr>Arial Unicode MS</vt:lpstr>
      <vt:lpstr>Times New Roman</vt:lpstr>
      <vt:lpstr>Courier</vt:lpstr>
      <vt:lpstr>Courier New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WPS_1528076606</cp:lastModifiedBy>
  <cp:revision>848</cp:revision>
  <dcterms:created xsi:type="dcterms:W3CDTF">2015-06-29T07:19:00Z</dcterms:created>
  <dcterms:modified xsi:type="dcterms:W3CDTF">2021-01-01T12:41:13Z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