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55"/>
  </p:notesMasterIdLst>
  <p:handoutMasterIdLst>
    <p:handoutMasterId r:id="rId56"/>
  </p:handoutMasterIdLst>
  <p:sldIdLst>
    <p:sldId id="599" r:id="rId6"/>
    <p:sldId id="710" r:id="rId7"/>
    <p:sldId id="671" r:id="rId8"/>
    <p:sldId id="624" r:id="rId9"/>
    <p:sldId id="691" r:id="rId10"/>
    <p:sldId id="631" r:id="rId11"/>
    <p:sldId id="682" r:id="rId12"/>
    <p:sldId id="711" r:id="rId13"/>
    <p:sldId id="625" r:id="rId14"/>
    <p:sldId id="680" r:id="rId15"/>
    <p:sldId id="647" r:id="rId16"/>
    <p:sldId id="668" r:id="rId17"/>
    <p:sldId id="712" r:id="rId18"/>
    <p:sldId id="645" r:id="rId19"/>
    <p:sldId id="648" r:id="rId20"/>
    <p:sldId id="649" r:id="rId21"/>
    <p:sldId id="669" r:id="rId22"/>
    <p:sldId id="706" r:id="rId23"/>
    <p:sldId id="627" r:id="rId24"/>
    <p:sldId id="653" r:id="rId25"/>
    <p:sldId id="683" r:id="rId26"/>
    <p:sldId id="756" r:id="rId27"/>
    <p:sldId id="713" r:id="rId28"/>
    <p:sldId id="714" r:id="rId29"/>
    <p:sldId id="723" r:id="rId30"/>
    <p:sldId id="716" r:id="rId31"/>
    <p:sldId id="715" r:id="rId32"/>
    <p:sldId id="718" r:id="rId33"/>
    <p:sldId id="708" r:id="rId34"/>
    <p:sldId id="654" r:id="rId35"/>
    <p:sldId id="655" r:id="rId36"/>
    <p:sldId id="657" r:id="rId37"/>
    <p:sldId id="658" r:id="rId38"/>
    <p:sldId id="685" r:id="rId39"/>
    <p:sldId id="720" r:id="rId40"/>
    <p:sldId id="628" r:id="rId41"/>
    <p:sldId id="724" r:id="rId42"/>
    <p:sldId id="660" r:id="rId43"/>
    <p:sldId id="721" r:id="rId44"/>
    <p:sldId id="629" r:id="rId45"/>
    <p:sldId id="664" r:id="rId46"/>
    <p:sldId id="666" r:id="rId47"/>
    <p:sldId id="722" r:id="rId48"/>
    <p:sldId id="694" r:id="rId49"/>
    <p:sldId id="695" r:id="rId50"/>
    <p:sldId id="696" r:id="rId51"/>
    <p:sldId id="697" r:id="rId52"/>
    <p:sldId id="784" r:id="rId53"/>
    <p:sldId id="667" r:id="rId5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FF5F49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/>
    <p:restoredTop sz="91417"/>
  </p:normalViewPr>
  <p:slideViewPr>
    <p:cSldViewPr>
      <p:cViewPr varScale="1">
        <p:scale>
          <a:sx n="193" d="100"/>
          <a:sy n="193" d="100"/>
        </p:scale>
        <p:origin x="1392" y="192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0" Type="http://schemas.openxmlformats.org/officeDocument/2006/relationships/commentAuthors" Target="commentAuthors.xml"/><Relationship Id="rId6" Type="http://schemas.openxmlformats.org/officeDocument/2006/relationships/slide" Target="slides/slide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32447;&#31243;&#25191;&#34892;&#24102;&#26377;&#21442;&#25968;&#30340;&#20219;&#21153;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20027;&#32447;&#31243;&#21644;&#23376;&#32447;&#31243;&#30340;&#32467;&#26463;&#39034;&#24207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2447;&#31243;&#38388;&#30340;&#25191;&#34892;&#39034;&#24207;.mp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32447;&#31243;&#38388;&#20849;&#20139;&#20840;&#23616;&#21464;&#37327;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2447;&#31243;&#30340;&#20171;&#32461;.mp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32447;&#31243;&#38388;&#36164;&#28304;&#31454;&#20105;&#38382;&#39064;.mp4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hyperlink" Target="../03-&#35270;&#39057;/15_&#20114;&#26021;&#38145;&#30340;&#20351;&#29992;.mp4" TargetMode="External"/><Relationship Id="rId1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hyperlink" Target="../03-&#35270;&#39057;/16_&#27515;&#38145;.mp4" TargetMode="External"/><Relationship Id="rId1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_&#36827;&#31243;&#21644;&#32447;&#31243;&#23545;&#27604;.mp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22810;&#32447;&#31243;&#23436;&#25104;&#22810;&#20219;&#21153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3995778" y="2211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通过线程类创建线程对象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71600" y="2427734"/>
          <a:ext cx="4752528" cy="1332678"/>
        </p:xfrm>
        <a:graphic>
          <a:graphicData uri="http://schemas.openxmlformats.org/drawingml/2006/table">
            <a:tbl>
              <a:tblPr/>
              <a:tblGrid>
                <a:gridCol w="1368152"/>
                <a:gridCol w="3384376"/>
              </a:tblGrid>
              <a:tr h="440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执行的目标任务名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这里指的是函数名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线程名，一般不用设置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0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线程组，目前只能使用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841252" y="1709874"/>
            <a:ext cx="3298577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线程对象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885" y="1911669"/>
            <a:ext cx="6582444" cy="2100241"/>
            <a:chOff x="941885" y="1839661"/>
            <a:chExt cx="6582444" cy="2100241"/>
          </a:xfrm>
        </p:grpSpPr>
        <p:sp>
          <p:nvSpPr>
            <p:cNvPr id="10" name="矩形 9"/>
            <p:cNvSpPr/>
            <p:nvPr/>
          </p:nvSpPr>
          <p:spPr>
            <a:xfrm>
              <a:off x="941885" y="1839661"/>
              <a:ext cx="6582444" cy="210024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187624" y="1923678"/>
              <a:ext cx="6111329" cy="176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创建子线程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coding_thread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=coding)</a:t>
              </a:r>
              <a:endParaRPr lang="en-US" altLang="zh-CN" sz="1050" dirty="0">
                <a:latin typeface="Courier" pitchFamily="2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创建子线程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music_thread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=music)</a:t>
              </a:r>
              <a:endParaRPr lang="en-US" altLang="zh-CN" sz="1050" dirty="0">
                <a:latin typeface="Courier" pitchFamily="2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启动线程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coding_thread.start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music_thread.start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线程创建与启动的代码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3298577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导入线程模块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93774" y="2599331"/>
            <a:ext cx="372224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创建子线程并指定执行的任务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sub_thread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93774" y="3291830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启动线程执行任务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sub_thread.start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73873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763688" y="2283718"/>
          <a:ext cx="5700712" cy="1209676"/>
        </p:xfrm>
        <a:graphic>
          <a:graphicData uri="http://schemas.openxmlformats.org/drawingml/2006/table">
            <a:tbl>
              <a:tblPr/>
              <a:tblGrid>
                <a:gridCol w="1657350"/>
                <a:gridCol w="4043362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以元组的方式给执行任务传参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kwargs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以字典方式给执行任务传参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1884" y="1911669"/>
            <a:ext cx="6610945" cy="1452169"/>
            <a:chOff x="941884" y="1911669"/>
            <a:chExt cx="6610945" cy="1452169"/>
          </a:xfrm>
        </p:grpSpPr>
        <p:sp>
          <p:nvSpPr>
            <p:cNvPr id="7" name="矩形 6"/>
            <p:cNvSpPr/>
            <p:nvPr/>
          </p:nvSpPr>
          <p:spPr>
            <a:xfrm>
              <a:off x="941884" y="1911669"/>
              <a:ext cx="6610945" cy="145216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040560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线程执行的函数名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args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表示以元组的方式给函数传参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coding</a:t>
              </a:r>
              <a:r>
                <a:rPr lang="en-US" altLang="zh-CN" sz="1050" dirty="0" err="1" smtClean="0">
                  <a:latin typeface="Courier" pitchFamily="2" charset="0"/>
                </a:rPr>
                <a:t>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=coding,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pitchFamily="2" charset="0"/>
                </a:rPr>
                <a:t>args</a:t>
              </a:r>
              <a:r>
                <a:rPr lang="en-US" altLang="zh-CN" sz="1050" dirty="0">
                  <a:latin typeface="Courier" pitchFamily="2" charset="0"/>
                </a:rPr>
                <a:t>=(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,))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coding_thread.start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884" y="1911668"/>
            <a:ext cx="6610945" cy="1812209"/>
            <a:chOff x="941884" y="1911668"/>
            <a:chExt cx="6610945" cy="1812209"/>
          </a:xfrm>
        </p:grpSpPr>
        <p:sp>
          <p:nvSpPr>
            <p:cNvPr id="8" name="矩形 7"/>
            <p:cNvSpPr/>
            <p:nvPr/>
          </p:nvSpPr>
          <p:spPr>
            <a:xfrm>
              <a:off x="941884" y="1911668"/>
              <a:ext cx="6610945" cy="18122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47260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线程执行的函数名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kwargs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: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表示以字典的方式给函数传参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music_thread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=music,</a:t>
              </a:r>
              <a:r>
                <a:rPr lang="zh-CN" altLang="en-US" sz="1050" dirty="0" smtClean="0">
                  <a:latin typeface="Courier" pitchFamily="2" charset="0"/>
                </a:rPr>
                <a:t> </a:t>
              </a:r>
              <a:r>
                <a:rPr lang="en-US" altLang="zh-CN" sz="1050" dirty="0" err="1" smtClean="0">
                  <a:solidFill>
                    <a:srgbClr val="660099"/>
                  </a:solidFill>
                  <a:latin typeface="Courier" pitchFamily="2" charset="0"/>
                </a:rPr>
                <a:t>kwargs</a:t>
              </a:r>
              <a:r>
                <a:rPr lang="en-US" altLang="zh-CN" sz="1050" dirty="0" smtClean="0">
                  <a:latin typeface="Courier" pitchFamily="2" charset="0"/>
                </a:rPr>
                <a:t>={</a:t>
              </a:r>
              <a:r>
                <a:rPr lang="en-US" altLang="zh-CN" sz="1050" b="1" dirty="0" smtClean="0">
                  <a:solidFill>
                    <a:srgbClr val="008080"/>
                  </a:solidFill>
                  <a:latin typeface="Courier" pitchFamily="2" charset="0"/>
                </a:rPr>
                <a:t>”count"</a:t>
              </a:r>
              <a:r>
                <a:rPr lang="en-US" altLang="zh-CN" sz="1050" dirty="0" smtClean="0">
                  <a:latin typeface="Courier" pitchFamily="2" charset="0"/>
                </a:rPr>
                <a:t>: 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})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开启线程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music_thread.start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5522441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线程执行带有参数的任务传参有两种方式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元组方式传参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：元组方式传参一定要和参数的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字典方式传参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：字典方式传参字典中的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一定要和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29753" y="699542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71600" y="1131590"/>
            <a:ext cx="75386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对比进程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主线程会等待所有的子线程执行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结束后主线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程再结束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23478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设置守护主线程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2283718"/>
            <a:ext cx="6610945" cy="2304256"/>
            <a:chOff x="941884" y="1911669"/>
            <a:chExt cx="6610945" cy="2304256"/>
          </a:xfrm>
        </p:grpSpPr>
        <p:sp>
          <p:nvSpPr>
            <p:cNvPr id="9" name="矩形 8"/>
            <p:cNvSpPr/>
            <p:nvPr/>
          </p:nvSpPr>
          <p:spPr>
            <a:xfrm>
              <a:off x="941884" y="1911669"/>
              <a:ext cx="6610945" cy="230425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5544616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设置守护主线程方式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1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，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daemon=True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 守护主线程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Courier" pitchFamily="2" charset="0"/>
                </a:rPr>
                <a:t>work_thread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=work, 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daemon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True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设置守护主线程方式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2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 smtClean="0">
                  <a:solidFill>
                    <a:srgbClr val="808080"/>
                  </a:solidFill>
                  <a:latin typeface="Courier" pitchFamily="2" charset="0"/>
                </a:rPr>
                <a:t>work_thread.setDaemon</a:t>
              </a:r>
              <a:r>
                <a:rPr lang="en-US" altLang="zh-CN" sz="1050" i="1" dirty="0" smtClean="0">
                  <a:solidFill>
                    <a:srgbClr val="808080"/>
                  </a:solidFill>
                  <a:latin typeface="Courier" pitchFamily="2" charset="0"/>
                </a:rPr>
                <a:t>(True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)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Courier" pitchFamily="2" charset="0"/>
                </a:rPr>
                <a:t>work_thread.start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主线程延时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1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秒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time.sleep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80"/>
                  </a:solidFill>
                  <a:latin typeface="Courier" pitchFamily="2" charset="0"/>
                </a:rPr>
                <a:t>print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"over"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41375" y="1785175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要想主线程不等待子线程执行完成可以设置守护主线程。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1156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753866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设置守护主线程的目的是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主线程退出子线程销毁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，不让主线程再等待子线程去执行。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设置守护主线程有两种方式：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/>
              <a:t>threading.Thread</a:t>
            </a:r>
            <a:r>
              <a:rPr lang="en-US" altLang="zh-CN" sz="1050" dirty="0" smtClean="0"/>
              <a:t>(target=work, </a:t>
            </a:r>
            <a:r>
              <a:rPr lang="en-US" altLang="zh-CN" sz="1050" b="1" dirty="0">
                <a:solidFill>
                  <a:srgbClr val="FF0000"/>
                </a:solidFill>
              </a:rPr>
              <a:t>daemon=True</a:t>
            </a:r>
            <a:r>
              <a:rPr lang="en-US" altLang="zh-CN" sz="1050" dirty="0"/>
              <a:t>)</a:t>
            </a:r>
            <a:endParaRPr lang="en-US" altLang="zh-CN" sz="1050" dirty="0"/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线程对象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(True)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主线程等待子线程结束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1156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7538665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threading.enumerate() 获取当前所有活跃的线程对象列表。使用 len() 对列表求长度可以看到当前活跃的线程的个数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主线程可以不断判断活跃线程个数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如果个数小于等于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说明其它线程已经执行完成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线程间的执行顺序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3566" y="1023083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线程间执行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3157" y="2283716"/>
            <a:ext cx="5904656" cy="1502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8" name="下箭头 7"/>
          <p:cNvSpPr/>
          <p:nvPr/>
        </p:nvSpPr>
        <p:spPr>
          <a:xfrm flipH="1">
            <a:off x="3266245" y="2483730"/>
            <a:ext cx="45719" cy="1102914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81512" y="2296522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  <a:endParaRPr kumimoji="1" lang="zh-CN" altLang="en-US" sz="1400" b="1" dirty="0"/>
          </a:p>
        </p:txBody>
      </p:sp>
      <p:sp>
        <p:nvSpPr>
          <p:cNvPr id="16" name="下箭头 15"/>
          <p:cNvSpPr/>
          <p:nvPr/>
        </p:nvSpPr>
        <p:spPr>
          <a:xfrm flipH="1">
            <a:off x="5027026" y="2453492"/>
            <a:ext cx="45719" cy="116339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55087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05485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 flipH="1">
            <a:off x="6625318" y="2455926"/>
            <a:ext cx="45719" cy="116339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99367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 animBg="1"/>
      <p:bldP spid="18" grpId="0"/>
      <p:bldP spid="19" grpId="0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线程之间执行是无序的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1884" y="2055685"/>
            <a:ext cx="6610945" cy="1164137"/>
            <a:chOff x="941884" y="1911668"/>
            <a:chExt cx="6610945" cy="1164137"/>
          </a:xfrm>
        </p:grpSpPr>
        <p:sp>
          <p:nvSpPr>
            <p:cNvPr id="9" name="矩形 8"/>
            <p:cNvSpPr/>
            <p:nvPr/>
          </p:nvSpPr>
          <p:spPr>
            <a:xfrm>
              <a:off x="941884" y="1911668"/>
              <a:ext cx="6610945" cy="116413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4608511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altLang="zh-CN" sz="1050" dirty="0" err="1" smtClean="0">
                  <a:latin typeface="Courier" pitchFamily="2" charset="0"/>
                </a:rPr>
                <a:t>i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in </a:t>
              </a:r>
              <a:r>
                <a:rPr lang="en-US" altLang="zh-CN" sz="1050" dirty="0">
                  <a:solidFill>
                    <a:srgbClr val="000080"/>
                  </a:solidFill>
                  <a:latin typeface="Courier" pitchFamily="2" charset="0"/>
                </a:rPr>
                <a:t>range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altLang="zh-CN" sz="1050" dirty="0">
                  <a:latin typeface="Courier" pitchFamily="2" charset="0"/>
                </a:rPr>
                <a:t>):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sub_thread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=task)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sub_thread.start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获取当前的线程信息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1884" y="2055685"/>
            <a:ext cx="6610945" cy="1164137"/>
            <a:chOff x="941884" y="1911668"/>
            <a:chExt cx="6610945" cy="1164137"/>
          </a:xfrm>
        </p:grpSpPr>
        <p:sp>
          <p:nvSpPr>
            <p:cNvPr id="9" name="矩形 8"/>
            <p:cNvSpPr/>
            <p:nvPr/>
          </p:nvSpPr>
          <p:spPr>
            <a:xfrm>
              <a:off x="941884" y="1911668"/>
              <a:ext cx="6610945" cy="116413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496855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通过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current_thread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方法获取线程对象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current_thread</a:t>
              </a:r>
              <a:r>
                <a:rPr lang="zh-CN" altLang="en-US" sz="1050" dirty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zh-CN" altLang="en-US" sz="1050" dirty="0">
                  <a:latin typeface="Courier" pitchFamily="2" charset="0"/>
                </a:rPr>
                <a:t> </a:t>
              </a:r>
              <a:r>
                <a:rPr lang="en-US" altLang="zh-CN" sz="1050" dirty="0" err="1">
                  <a:latin typeface="Courier" pitchFamily="2" charset="0"/>
                </a:rPr>
                <a:t>threading.current_thread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通过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current_thread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对象可以知道线程的相关信息，例如被创建的顺序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" pitchFamily="2" charset="0"/>
                </a:rPr>
                <a:t>print(</a:t>
              </a:r>
              <a:r>
                <a:rPr lang="en-US" altLang="zh-CN" sz="1050" dirty="0" err="1">
                  <a:latin typeface="Courier" pitchFamily="2" charset="0"/>
                </a:rPr>
                <a:t>current_thread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1813678"/>
            <a:ext cx="7538665" cy="3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线程之间执行是无序的，是由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调度决定某个线程先执行的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689512"/>
            <a:ext cx="6768752" cy="3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多个线程都是在同一个进程中 </a:t>
            </a: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多个线程使用的资源都是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同一个进程中的资源</a:t>
            </a: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因此多线程间是共享全局变量</a:t>
            </a:r>
            <a:endParaRPr lang="zh-CN" altLang="en-US" sz="105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8" y="3290849"/>
            <a:ext cx="3960440" cy="1502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3271679" y="3670671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90766" y="2247714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>
            <a:stCxn id="24" idx="2"/>
          </p:cNvCxnSpPr>
          <p:nvPr/>
        </p:nvCxnSpPr>
        <p:spPr>
          <a:xfrm>
            <a:off x="4363258" y="2571750"/>
            <a:ext cx="0" cy="7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1715" y="4381475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4698" y="3301339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  <a:endParaRPr kumimoji="1" lang="zh-CN" altLang="en-US" sz="1400" b="1" dirty="0"/>
          </a:p>
        </p:txBody>
      </p:sp>
      <p:sp>
        <p:nvSpPr>
          <p:cNvPr id="29" name="下箭头 28"/>
          <p:cNvSpPr/>
          <p:nvPr/>
        </p:nvSpPr>
        <p:spPr>
          <a:xfrm flipH="1">
            <a:off x="5401483" y="3670671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04048" y="4391402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47970" y="3396786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4048" y="3396786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1621" y="38095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+mn-lt"/>
                <a:ea typeface="+mn-ea"/>
              </a:rPr>
              <a:t>全局变量</a:t>
            </a:r>
            <a:endParaRPr kumimoji="1" lang="zh-CN" altLang="en-US" sz="105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779912" y="4063503"/>
            <a:ext cx="472492" cy="4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4463988" y="4063504"/>
            <a:ext cx="472639" cy="4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线程之间共享全局变量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 animBg="1"/>
      <p:bldP spid="22" grpId="1" animBg="1"/>
      <p:bldP spid="24" grpId="0" animBg="1"/>
      <p:bldP spid="26" grpId="0" animBg="1"/>
      <p:bldP spid="26" grpId="1" animBg="1"/>
      <p:bldP spid="28" grpId="0"/>
      <p:bldP spid="29" grpId="0" animBg="1"/>
      <p:bldP spid="29" grpId="1" animBg="1"/>
      <p:bldP spid="31" grpId="0" animBg="1"/>
      <p:bldP spid="31" grpId="1" animBg="1"/>
      <p:bldP spid="32" grpId="0"/>
      <p:bldP spid="3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实现多任务的另一种形式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826969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中，想要实现多任务还可以使用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线程之间共享全局变量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1884" y="1923678"/>
            <a:ext cx="6610945" cy="2952328"/>
            <a:chOff x="941884" y="1911668"/>
            <a:chExt cx="6610945" cy="2952328"/>
          </a:xfrm>
        </p:grpSpPr>
        <p:sp>
          <p:nvSpPr>
            <p:cNvPr id="10" name="矩形 9"/>
            <p:cNvSpPr/>
            <p:nvPr/>
          </p:nvSpPr>
          <p:spPr>
            <a:xfrm>
              <a:off x="941884" y="1911668"/>
              <a:ext cx="6610945" cy="295232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5472608" cy="273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605" indent="-26860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定义全局变量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my_list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 smtClean="0">
                  <a:solidFill>
                    <a:srgbClr val="000080"/>
                  </a:solidFill>
                  <a:latin typeface="Courier" pitchFamily="2" charset="0"/>
                </a:rPr>
                <a:t>list</a:t>
              </a:r>
              <a:r>
                <a:rPr lang="en-US" altLang="zh-CN" sz="1050" dirty="0" smtClean="0">
                  <a:latin typeface="Courier" pitchFamily="2" charset="0"/>
                </a:rPr>
                <a:t>()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altLang="zh-CN" sz="1050" dirty="0">
                  <a:latin typeface="Courier" pitchFamily="2" charset="0"/>
                </a:rPr>
                <a:t>__name__ == 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'__main__'</a:t>
              </a:r>
              <a:r>
                <a:rPr lang="en-US" altLang="zh-CN" sz="1050" dirty="0">
                  <a:latin typeface="Courier" pitchFamily="2" charset="0"/>
                </a:rPr>
                <a:t>: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创建写入数据的线程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write_thread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dirty="0" err="1">
                  <a:latin typeface="Courier" pitchFamily="2" charset="0"/>
                </a:rPr>
                <a:t>write_data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创建读取数据的线程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read_thread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dirty="0" err="1">
                  <a:latin typeface="Courier" pitchFamily="2" charset="0"/>
                </a:rPr>
                <a:t>read_data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write_thread.start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b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主线程等待写入线程执行完成以后代码在继续往下执行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time.sleep</a:t>
              </a:r>
              <a:r>
                <a:rPr lang="en-US" altLang="zh-CN" sz="1050" dirty="0" smtClean="0">
                  <a:latin typeface="Courier" pitchFamily="2" charset="0"/>
                </a:rPr>
                <a:t>(1)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read_thread.start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线程之间共享全局变量数据出现错误问题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975941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376122"/>
            <a:ext cx="74898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定义两个函数，实现循环</a:t>
            </a:r>
            <a:r>
              <a: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万次，每循环一次给全局变量加</a:t>
            </a:r>
            <a:r>
              <a: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创建两个子线程执行对应的两个函数，查看计算后的结果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线程之间共享全局变量数据出现错误问题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563860" y="2931790"/>
            <a:ext cx="1933678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两个线程都可以操作同一个全局变量，可能会出现全局变量的值还没有加上，另外一个线程已经获取值了，这时的值是上一次的值，就会出现少加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次，数据就出现了错误。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499742"/>
            <a:ext cx="2386641" cy="19841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41742" y="2499742"/>
            <a:ext cx="2458650" cy="19841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00748" y="2190757"/>
            <a:ext cx="1296144" cy="6179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全局变量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g_num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3677" y="2886536"/>
            <a:ext cx="16081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rgbClr val="000080"/>
                </a:solidFill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</a:rPr>
              <a:t> </a:t>
            </a:r>
            <a:r>
              <a:rPr lang="en-US" altLang="zh-CN" sz="1050" dirty="0"/>
              <a:t>sum_num1():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b="1" dirty="0">
                <a:solidFill>
                  <a:srgbClr val="000080"/>
                </a:solidFill>
              </a:rPr>
              <a:t>for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</a:t>
            </a:r>
            <a:r>
              <a:rPr lang="en-US" altLang="zh-CN" sz="1050" b="1" dirty="0">
                <a:solidFill>
                  <a:srgbClr val="000080"/>
                </a:solidFill>
              </a:rPr>
              <a:t>in </a:t>
            </a:r>
            <a:r>
              <a:rPr lang="en-US" altLang="zh-CN" sz="1050" dirty="0">
                <a:solidFill>
                  <a:srgbClr val="000080"/>
                </a:solidFill>
              </a:rPr>
              <a:t>range</a:t>
            </a:r>
            <a:r>
              <a:rPr lang="en-US" altLang="zh-CN" sz="1050" dirty="0"/>
              <a:t>(</a:t>
            </a:r>
            <a:r>
              <a:rPr lang="en-US" altLang="zh-CN" sz="1050" dirty="0">
                <a:solidFill>
                  <a:srgbClr val="0000FF"/>
                </a:solidFill>
              </a:rPr>
              <a:t>1000000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b="1" dirty="0">
                <a:solidFill>
                  <a:srgbClr val="000080"/>
                </a:solidFill>
              </a:rPr>
              <a:t>global </a:t>
            </a:r>
            <a:r>
              <a:rPr lang="en-US" altLang="zh-CN" sz="1050" dirty="0" err="1"/>
              <a:t>g_num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 += </a:t>
            </a:r>
            <a:r>
              <a:rPr lang="en-US" altLang="zh-CN" sz="1050" dirty="0">
                <a:solidFill>
                  <a:srgbClr val="0000FF"/>
                </a:solidFill>
              </a:rPr>
              <a:t>1</a:t>
            </a:r>
            <a:br>
              <a:rPr lang="en-US" altLang="zh-CN" sz="1050" dirty="0">
                <a:solidFill>
                  <a:srgbClr val="0000FF"/>
                </a:solidFill>
              </a:rPr>
            </a:br>
            <a:r>
              <a:rPr lang="en-US" altLang="zh-CN" sz="1050" dirty="0">
                <a:solidFill>
                  <a:srgbClr val="0000FF"/>
                </a:solidFill>
              </a:rPr>
              <a:t>    </a:t>
            </a:r>
            <a:r>
              <a:rPr lang="en-US" altLang="zh-CN" sz="1050" dirty="0">
                <a:solidFill>
                  <a:srgbClr val="000080"/>
                </a:solidFill>
              </a:rPr>
              <a:t>print</a:t>
            </a:r>
            <a:r>
              <a:rPr lang="en-US" altLang="zh-CN" sz="1050" dirty="0"/>
              <a:t>(</a:t>
            </a:r>
            <a:r>
              <a:rPr lang="en-US" altLang="zh-CN" sz="1050" b="1" dirty="0">
                <a:solidFill>
                  <a:srgbClr val="008080"/>
                </a:solidFill>
              </a:rPr>
              <a:t>"sum1:"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)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1863" y="2886536"/>
            <a:ext cx="16081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rgbClr val="000080"/>
                </a:solidFill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</a:rPr>
              <a:t> </a:t>
            </a:r>
            <a:r>
              <a:rPr lang="en-US" altLang="zh-CN" sz="1050" dirty="0"/>
              <a:t>sum_num2():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b="1" dirty="0">
                <a:solidFill>
                  <a:srgbClr val="000080"/>
                </a:solidFill>
              </a:rPr>
              <a:t>for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</a:t>
            </a:r>
            <a:r>
              <a:rPr lang="en-US" altLang="zh-CN" sz="1050" b="1" dirty="0">
                <a:solidFill>
                  <a:srgbClr val="000080"/>
                </a:solidFill>
              </a:rPr>
              <a:t>in </a:t>
            </a:r>
            <a:r>
              <a:rPr lang="en-US" altLang="zh-CN" sz="1050" dirty="0">
                <a:solidFill>
                  <a:srgbClr val="000080"/>
                </a:solidFill>
              </a:rPr>
              <a:t>range</a:t>
            </a:r>
            <a:r>
              <a:rPr lang="en-US" altLang="zh-CN" sz="1050" dirty="0"/>
              <a:t>(</a:t>
            </a:r>
            <a:r>
              <a:rPr lang="en-US" altLang="zh-CN" sz="1050" dirty="0">
                <a:solidFill>
                  <a:srgbClr val="0000FF"/>
                </a:solidFill>
              </a:rPr>
              <a:t>1000000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b="1" dirty="0">
                <a:solidFill>
                  <a:srgbClr val="000080"/>
                </a:solidFill>
              </a:rPr>
              <a:t>global </a:t>
            </a:r>
            <a:r>
              <a:rPr lang="en-US" altLang="zh-CN" sz="1050" dirty="0" err="1"/>
              <a:t>g_num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 += </a:t>
            </a:r>
            <a:r>
              <a:rPr lang="en-US" altLang="zh-CN" sz="1050" dirty="0">
                <a:solidFill>
                  <a:srgbClr val="0000FF"/>
                </a:solidFill>
              </a:rPr>
              <a:t>1</a:t>
            </a:r>
            <a:br>
              <a:rPr lang="en-US" altLang="zh-CN" sz="1050" dirty="0">
                <a:solidFill>
                  <a:srgbClr val="0000FF"/>
                </a:solidFill>
              </a:rPr>
            </a:br>
            <a:r>
              <a:rPr lang="en-US" altLang="zh-CN" sz="1050" dirty="0">
                <a:solidFill>
                  <a:srgbClr val="0000FF"/>
                </a:solidFill>
              </a:rPr>
              <a:t>    </a:t>
            </a:r>
            <a:r>
              <a:rPr lang="en-US" altLang="zh-CN" sz="1050" dirty="0">
                <a:solidFill>
                  <a:srgbClr val="000080"/>
                </a:solidFill>
              </a:rPr>
              <a:t>print</a:t>
            </a:r>
            <a:r>
              <a:rPr lang="en-US" altLang="zh-CN" sz="1050" dirty="0"/>
              <a:t>(</a:t>
            </a:r>
            <a:r>
              <a:rPr lang="en-US" altLang="zh-CN" sz="1050" b="1" dirty="0">
                <a:solidFill>
                  <a:srgbClr val="008080"/>
                </a:solidFill>
              </a:rPr>
              <a:t>"sum2:"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)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2569059" y="2843056"/>
            <a:ext cx="1296144" cy="549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5257015" y="2861051"/>
            <a:ext cx="971169" cy="62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63690" y="3435846"/>
            <a:ext cx="720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00272" y="3435846"/>
            <a:ext cx="720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线程之间共享全局变量数据出现错误问题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6" y="1827143"/>
            <a:ext cx="922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835696" y="2044174"/>
            <a:ext cx="5544614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就是协同步调，按预定的先后次序进行运行。好比现实生活中的对讲机，你说完后，我再说，不能大家一起说。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线程同步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保证同一时刻只能有一个线程去操作全局变量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41375" y="3363823"/>
            <a:ext cx="1354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线程同步方式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894986" y="3795886"/>
            <a:ext cx="414196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1813678"/>
            <a:ext cx="75386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多线程同时操作全局变量可能会导致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数据出现错误问题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方式来解决这个问题。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线程同步方式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5795" lvl="1" indent="-171450"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41375" y="1779662"/>
            <a:ext cx="44644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对共享数据进行锁定，保证同一时刻只有一个线程去操作。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4010024"/>
            <a:ext cx="922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4327523"/>
            <a:ext cx="682696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多个线程一起去抢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，抢到锁的线程先执行，没有抢到锁的线程进行等待，等锁使用完释放后，其它等待的线程再去抢这个锁。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349" b="19078"/>
          <a:stretch>
            <a:fillRect/>
          </a:stretch>
        </p:blipFill>
        <p:spPr>
          <a:xfrm>
            <a:off x="2719796" y="2173521"/>
            <a:ext cx="3292067" cy="2037015"/>
          </a:xfrm>
          <a:prstGeom prst="rect">
            <a:avLst/>
          </a:prstGeom>
        </p:spPr>
      </p:pic>
      <p:pic>
        <p:nvPicPr>
          <p:cNvPr id="13" name="图片 1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02676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1827143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互斥锁的创建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318193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mutex.acquire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822726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41375" y="221171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 =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threading.Lock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1375" y="3837158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释放锁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19065" y="4227934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mutex.release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  <p:bldP spid="9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0267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1827143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互斥锁的创建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318193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mutex.acquire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822726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41375" y="221171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 =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threading.Lock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1375" y="3837158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释放锁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19065" y="4227934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mutex.release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  <p:bldP spid="9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为什么使用多线程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进程是分配资源的最小单位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一旦创建一个进程就会分配一定的资源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就像跟两个人聊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就需要打开两个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软件一样是比较浪费资源的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程序执行的最小单位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实际上进程只负责分配资源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而利用这些资源执行程序的是线程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也就说进程是线程的容器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一个进程中最少有一个线程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来负责执行程序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同时线程自己不拥有系统资源，只需要一点儿在运行中必不可少的资源，但它可与同属一个进程的其它线程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共享进程所拥有的全部资源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这就像通过一个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一个进程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打开两个窗口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两个线程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跟两个人聊天一样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实现多任务的同时也节省了资源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死锁的介绍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4" y="1981032"/>
            <a:ext cx="70429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一直等待对方释放锁的情景就是死锁。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29726" y="2676287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死锁的结果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29726" y="3078461"/>
            <a:ext cx="70429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会造成应用程序的停止响应，不能再处理其它任务了。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12034"/>
            <a:ext cx="2333987" cy="181532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图片 1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产生死锁的原因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41375" y="1975941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9479" y="2322344"/>
            <a:ext cx="42065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没有及时或者在正确的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位置释放锁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483" y="4118034"/>
            <a:ext cx="74898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8590" y="1923678"/>
            <a:ext cx="5904656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使用互斥锁的时候需要注意死锁的问题，要在合适的地方注意释放锁。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死锁一旦产生就会造成应用程序的停止响应，应用程序无法再继续往下执行了。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死锁的注意点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971600" y="1707654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关系对比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971600" y="2139702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区别对比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971600" y="2571750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优缺点对比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177966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线程是依附在进程里面的，没有进程就没有线程。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13970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一个进程默认提供一条线程，进程可以创建多个线程。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784" y="2787774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进程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 flipH="1">
            <a:off x="3289243" y="31184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9198" y="3272889"/>
            <a:ext cx="65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kumimoji="1"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 flipH="1">
            <a:off x="4226145" y="31184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56100" y="3272889"/>
            <a:ext cx="83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</a:t>
            </a:r>
            <a:r>
              <a:rPr lang="is-I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关系对比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  <p:bldP spid="9" grpId="0" animBg="1"/>
      <p:bldP spid="10" grpId="0"/>
      <p:bldP spid="11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27585" y="1851670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进程之间不共享全局变量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585" y="2211710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线程之间共享全局变量，但是要注意资源竞争的问题，解决办法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互斥锁或者线程同步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584" y="257381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创建进程的资源开销要比创建线程的资源开销要大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27584" y="293385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进程是操作系统资源分配的基本单位，线程是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调度的基本单位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27584" y="329389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线程不能够独立执行，必须依存在进程中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区别对比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93328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608" y="220706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优点：可以用多核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043607" y="2570937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缺点：资源开销大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52339" y="320859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线程优缺点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021407" y="3572465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优点：资源开销小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021406" y="3936338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缺点：不能使用多核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优缺点对比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自定义线程类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1813678"/>
            <a:ext cx="7538665" cy="154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让自定义类 继承threading.Thread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让自定义类 重写run方法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通过实例化自定义类对象.start() 方法启动自定义线程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而创建自己的线程实例后，通过Thread类的start方法，可以启动该线程，交给python虚拟机进行调度，当该线程获得执行的机会时，就会调用run方法执行线程。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多线程的作用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7694"/>
            <a:ext cx="2712425" cy="173813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644008" y="2067694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同样需求使用多线程完成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22184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多线程的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950" y="3275564"/>
            <a:ext cx="1869842" cy="150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flipH="1">
            <a:off x="1697649" y="3387498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70877" y="1887674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3" name="直线箭头连接符 2"/>
          <p:cNvCxnSpPr/>
          <p:nvPr/>
        </p:nvCxnSpPr>
        <p:spPr>
          <a:xfrm>
            <a:off x="1720509" y="2263640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72166" y="3822233"/>
            <a:ext cx="682991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2769" y="2286504"/>
            <a:ext cx="1811491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在进程中会默认有一个线程用来执行程序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主线程</a:t>
            </a:r>
            <a:endParaRPr kumimoji="1"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27984" y="3275564"/>
            <a:ext cx="3960440" cy="1502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5364088" y="339678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72587" y="1887674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6241631" y="2317187"/>
            <a:ext cx="0" cy="90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56984" y="418169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16216" y="2211710"/>
            <a:ext cx="208823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在进程创建一个新的线程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子线程</a:t>
            </a:r>
            <a:endParaRPr kumimoji="1"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950" y="333302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  <a:endParaRPr kumimoji="1" lang="zh-CN" altLang="en-US" sz="1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372378" y="4495860"/>
            <a:ext cx="696259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 flipH="1">
            <a:off x="1690801" y="4181699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27943" y="331518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  <a:endParaRPr kumimoji="1" lang="zh-CN" altLang="en-US" sz="1400" b="1" dirty="0"/>
          </a:p>
        </p:txBody>
      </p:sp>
      <p:sp>
        <p:nvSpPr>
          <p:cNvPr id="29" name="下箭头 28"/>
          <p:cNvSpPr/>
          <p:nvPr/>
        </p:nvSpPr>
        <p:spPr>
          <a:xfrm flipH="1">
            <a:off x="7119951" y="34083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17571" y="418169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15102" y="3494204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64673" y="3494204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 animBg="1"/>
      <p:bldP spid="26" grpId="0" animBg="1"/>
      <p:bldP spid="27" grpId="0"/>
      <p:bldP spid="5" grpId="0"/>
      <p:bldP spid="39" grpId="0" animBg="1"/>
      <p:bldP spid="41" grpId="0" animBg="1"/>
      <p:bldP spid="28" grpId="0"/>
      <p:bldP spid="29" grpId="0" animBg="1"/>
      <p:bldP spid="31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实现多任务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线程是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程序执行的最小单位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同属一个进程的多个线程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共享进程所拥有的全部资源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76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线程间共享全局变量数据错误问题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线程的创建步骤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252" y="1709874"/>
            <a:ext cx="3298577" cy="224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导入线程模块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通过线程类创建线程对象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线程对象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(target=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启动线程执行任务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.start()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5416</Words>
  <Application>WPS 演示</Application>
  <PresentationFormat>全屏显示(16:9)</PresentationFormat>
  <Paragraphs>620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Times New Roman</vt:lpstr>
      <vt:lpstr>Arial Unicode MS</vt:lpstr>
      <vt:lpstr>Courier</vt:lpstr>
      <vt:lpstr>Courier New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1109</cp:revision>
  <dcterms:created xsi:type="dcterms:W3CDTF">2015-06-29T07:19:00Z</dcterms:created>
  <dcterms:modified xsi:type="dcterms:W3CDTF">2020-12-31T10:39:40Z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