
<file path=[Content_Types].xml><?xml version="1.0" encoding="utf-8"?>
<Types xmlns="http://schemas.openxmlformats.org/package/2006/content-types">
  <Default Extension="emf" ContentType="image/x-emf"/>
  <Default Extension="tiff" ContentType="image/tif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6" r:id="rId5"/>
  </p:sldMasterIdLst>
  <p:notesMasterIdLst>
    <p:notesMasterId r:id="rId81"/>
  </p:notesMasterIdLst>
  <p:handoutMasterIdLst>
    <p:handoutMasterId r:id="rId95"/>
  </p:handoutMasterIdLst>
  <p:sldIdLst>
    <p:sldId id="599" r:id="rId6"/>
    <p:sldId id="712" r:id="rId7"/>
    <p:sldId id="536" r:id="rId8"/>
    <p:sldId id="902" r:id="rId9"/>
    <p:sldId id="907" r:id="rId10"/>
    <p:sldId id="1144" r:id="rId11"/>
    <p:sldId id="1147" r:id="rId12"/>
    <p:sldId id="1148" r:id="rId13"/>
    <p:sldId id="1149" r:id="rId14"/>
    <p:sldId id="1150" r:id="rId15"/>
    <p:sldId id="1205" r:id="rId16"/>
    <p:sldId id="1206" r:id="rId17"/>
    <p:sldId id="1207" r:id="rId18"/>
    <p:sldId id="1208" r:id="rId19"/>
    <p:sldId id="1209" r:id="rId20"/>
    <p:sldId id="1210" r:id="rId21"/>
    <p:sldId id="1211" r:id="rId22"/>
    <p:sldId id="1218" r:id="rId23"/>
    <p:sldId id="1219" r:id="rId24"/>
    <p:sldId id="1220" r:id="rId25"/>
    <p:sldId id="1212" r:id="rId26"/>
    <p:sldId id="1213" r:id="rId27"/>
    <p:sldId id="1214" r:id="rId28"/>
    <p:sldId id="1215" r:id="rId29"/>
    <p:sldId id="1222" r:id="rId30"/>
    <p:sldId id="1223" r:id="rId31"/>
    <p:sldId id="1224" r:id="rId32"/>
    <p:sldId id="1231" r:id="rId33"/>
    <p:sldId id="1232" r:id="rId34"/>
    <p:sldId id="1233" r:id="rId35"/>
    <p:sldId id="1234" r:id="rId36"/>
    <p:sldId id="1370" r:id="rId37"/>
    <p:sldId id="1443" r:id="rId38"/>
    <p:sldId id="1317" r:id="rId39"/>
    <p:sldId id="1367" r:id="rId40"/>
    <p:sldId id="1153" r:id="rId41"/>
    <p:sldId id="1229" r:id="rId42"/>
    <p:sldId id="1230" r:id="rId43"/>
    <p:sldId id="1235" r:id="rId44"/>
    <p:sldId id="1236" r:id="rId45"/>
    <p:sldId id="1237" r:id="rId46"/>
    <p:sldId id="1238" r:id="rId47"/>
    <p:sldId id="1240" r:id="rId48"/>
    <p:sldId id="1241" r:id="rId49"/>
    <p:sldId id="1242" r:id="rId50"/>
    <p:sldId id="1243" r:id="rId51"/>
    <p:sldId id="1244" r:id="rId52"/>
    <p:sldId id="1245" r:id="rId53"/>
    <p:sldId id="1246" r:id="rId54"/>
    <p:sldId id="1247" r:id="rId55"/>
    <p:sldId id="1248" r:id="rId56"/>
    <p:sldId id="1249" r:id="rId57"/>
    <p:sldId id="1250" r:id="rId58"/>
    <p:sldId id="1251" r:id="rId59"/>
    <p:sldId id="1252" r:id="rId60"/>
    <p:sldId id="1253" r:id="rId61"/>
    <p:sldId id="1254" r:id="rId62"/>
    <p:sldId id="1255" r:id="rId63"/>
    <p:sldId id="1256" r:id="rId64"/>
    <p:sldId id="1257" r:id="rId65"/>
    <p:sldId id="1258" r:id="rId66"/>
    <p:sldId id="1282" r:id="rId67"/>
    <p:sldId id="1281" r:id="rId68"/>
    <p:sldId id="1280" r:id="rId69"/>
    <p:sldId id="1300" r:id="rId70"/>
    <p:sldId id="1228" r:id="rId71"/>
    <p:sldId id="1259" r:id="rId72"/>
    <p:sldId id="1155" r:id="rId73"/>
    <p:sldId id="1156" r:id="rId74"/>
    <p:sldId id="1260" r:id="rId75"/>
    <p:sldId id="1261" r:id="rId76"/>
    <p:sldId id="1262" r:id="rId77"/>
    <p:sldId id="1263" r:id="rId78"/>
    <p:sldId id="1371" r:id="rId79"/>
    <p:sldId id="1425" r:id="rId80"/>
    <p:sldId id="1265" r:id="rId82"/>
    <p:sldId id="1266" r:id="rId83"/>
    <p:sldId id="1267" r:id="rId84"/>
    <p:sldId id="1268" r:id="rId85"/>
    <p:sldId id="1433" r:id="rId86"/>
    <p:sldId id="1434" r:id="rId87"/>
    <p:sldId id="1435" r:id="rId88"/>
    <p:sldId id="1436" r:id="rId89"/>
    <p:sldId id="1439" r:id="rId90"/>
    <p:sldId id="1440" r:id="rId91"/>
    <p:sldId id="1441" r:id="rId92"/>
    <p:sldId id="663" r:id="rId93"/>
    <p:sldId id="624" r:id="rId9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585"/>
    <a:srgbClr val="595959"/>
    <a:srgbClr val="B3B3B3"/>
    <a:srgbClr val="FF5F49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2"/>
    <p:restoredTop sz="94329"/>
  </p:normalViewPr>
  <p:slideViewPr>
    <p:cSldViewPr>
      <p:cViewPr varScale="1">
        <p:scale>
          <a:sx n="142" d="100"/>
          <a:sy n="142" d="100"/>
        </p:scale>
        <p:origin x="192" y="792"/>
      </p:cViewPr>
      <p:guideLst>
        <p:guide orient="horz" pos="1596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3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commentAuthors" Target="commentAuthors.xml"/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handoutMaster" Target="handoutMasters/handoutMaster1.xml"/><Relationship Id="rId94" Type="http://schemas.openxmlformats.org/officeDocument/2006/relationships/slide" Target="slides/slide88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" Type="http://schemas.openxmlformats.org/officeDocument/2006/relationships/slide" Target="slides/slide4.xml"/><Relationship Id="rId89" Type="http://schemas.openxmlformats.org/officeDocument/2006/relationships/slide" Target="slides/slide83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2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3_&#22810;&#20219;&#21153;&#23436;&#25104;&#22810;&#20219;&#21153;.mp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tif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4_&#36827;&#31243;&#25191;&#34892;&#24102;&#26377;&#21442;&#25968;&#30340;&#20219;&#21153;.mp4" TargetMode="Externa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5_&#33719;&#21462;&#36827;&#31243;&#32534;&#21495;.mp4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6_&#36827;&#31243;&#38388;&#19981;&#20849;&#20139;&#20840;&#23616;&#21464;&#37327;.mp4" TargetMode="Externa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7_&#20027;&#36827;&#31243;&#21644;&#23376;&#36827;&#31243;&#30340;&#32467;&#26463;&#39034;&#24207;.mp4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8_&#32447;&#31243;&#30340;&#20171;&#32461;.mp4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9_&#22810;&#32447;&#31243;&#23436;&#25104;&#22810;&#20219;&#21153;.mp4" TargetMode="Externa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0_&#32447;&#31243;&#25191;&#34892;&#24102;&#26377;&#21442;&#25968;&#30340;&#20219;&#21153;.mp4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1_&#20027;&#32447;&#31243;&#21644;&#23376;&#32447;&#31243;&#30340;&#32467;&#26463;&#39034;&#24207;.mp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2_&#32447;&#31243;&#38388;&#30340;&#25191;&#34892;&#39034;&#24207;.mp4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tif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tiff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1_&#22810;&#20219;&#21153;&#30340;&#20171;&#32461;.mp4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3_&#32447;&#31243;&#38388;&#20849;&#20139;&#20840;&#23616;&#21464;&#37327;.mp4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4_&#32447;&#31243;&#38388;&#36164;&#28304;&#31454;&#20105;&#38382;&#39064;.mp4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5_&#20114;&#26021;&#38145;&#30340;&#20351;&#29992;.mp4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6_&#27515;&#38145;.mp4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7_&#36827;&#31243;&#21644;&#32447;&#31243;&#23545;&#27604;.mp4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tif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2_&#36827;&#31243;&#30340;&#20171;&#32461;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231449" y="2211280"/>
            <a:ext cx="4636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GB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就业班</a:t>
            </a:r>
            <a:r>
              <a:rPr lang="en-US" altLang="zh-CN" sz="3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day03</a:t>
            </a:r>
            <a:endParaRPr lang="en-US" altLang="zh-CN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知识点检测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039" y="1841501"/>
            <a:ext cx="840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进程是具有独立功能的程序关于某个数据集合上的一次运行活动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进程是系统进行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_______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的基本单元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039" y="1841501"/>
            <a:ext cx="885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进程是具有独立功能的程序关于某个数据集合上的一次运行活动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进程是系统进行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资源分配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的基本单元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知识点补充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039" y="1841501"/>
            <a:ext cx="64956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进程是有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独立地址空间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一个进程崩溃后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在保护模式下对其他进程不会产生影响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创建及切换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一个进程比较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消耗资源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效率差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但是进程的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健壮性高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src=http___s15.sinaimg.cn_mw690_0068MjwUzy75vlYBumq1e&amp;690&amp;refer=http___s15.sina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325" y="3075940"/>
            <a:ext cx="2720340" cy="1830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多进程的使用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进程执行带有参数的任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获取进程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进程的注意点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29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能够知道进程的作用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多进程完成多任务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实现多任务的模块是什么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知识点练习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2283718"/>
            <a:ext cx="2662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以类的方式创建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个进程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每个进程输出当前的时间</a:t>
            </a: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知识点练习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1635646"/>
            <a:ext cx="7592391" cy="3024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进程执行带有参数的任务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获取进程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进程的注意点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927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能够写出进程执行带参数的任务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91630"/>
            <a:ext cx="43195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多任务介绍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进程介绍及使用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线程介绍及使用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锁的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018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进程执行带有参数的任务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进程传递参数的方式是什么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进程执行带有参数的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获取进程编号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进程的注意点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747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能够知道如何获取进程的编号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获取进程的编号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075" y="3867949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790575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知识点补充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275606"/>
            <a:ext cx="808561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Linux/Unix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平台下可以使用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fork()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函数创建子进程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一个父进程可以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fork()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出很多子进程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子进程返回状态码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0,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父进程返回子进程的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ID;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子进程只要通过</a:t>
            </a:r>
            <a:r>
              <a:rPr kumimoji="1" lang="en-US" altLang="zh-CN" sz="1400" b="1" dirty="0" err="1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getppid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就可以获取当前父进程的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ID.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import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400" b="1" dirty="0" err="1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os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400" b="1" dirty="0" err="1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os.fork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创建子进程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==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0:</a:t>
            </a:r>
            <a:b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print(“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子进程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kumimoji="1" lang="en-US" altLang="zh-CN" sz="1400" b="1" dirty="0" err="1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elif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0: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print(”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父进程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kumimoji="1" lang="en-US" altLang="zh-CN" sz="1400" b="1" dirty="0" err="1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os.wait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进程执行带有参数的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获取进程编号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进程的注意点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能够说出进程的注意点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9466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进程间不共享全局变量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进程间能否共享全局变量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进程执行带有参数的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获取进程编号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进程的注意点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能够说出进程的注意点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517386"/>
            <a:ext cx="3054041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能够知道多进程的作用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使用多进程完成多任务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知道如何获取进程编号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能够写出进程执行带参数的任务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使用多线程完成多任务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能够写出线程执行带有参数的任务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306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主进程和子进程的结束顺序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主进程先结束会造成什么后果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6995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知识点补充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1275606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僵尸进程与孤儿进程</a:t>
            </a: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50" y="1786434"/>
            <a:ext cx="83648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僵尸进程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父进程在运行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子进程结束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但是操作系统不会立即将其清除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为的是子进程的父进程能够访问到这个子进程信息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kumimoji="1" lang="en-US" altLang="zh-CN" sz="120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此时子进程的状态 就是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kumimoji="1"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僵尸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kumimoji="1" lang="en-US" altLang="zh-CN" sz="120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9410" y="2859782"/>
            <a:ext cx="6630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孤儿进程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一个父进程已经死亡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然而他的子进程还在执行</a:t>
            </a:r>
            <a:r>
              <a:rPr kumimoji="1" lang="en-US" altLang="zh-CN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这时候操作 系统会接管这些孤儿进程</a:t>
            </a:r>
            <a:endParaRPr kumimoji="1" lang="en-US" altLang="zh-CN" sz="120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zh-TW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补充</a:t>
            </a:r>
            <a:endParaRPr lang="zh-CN" altLang="zh-TW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1220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进程补充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7584" y="962062"/>
            <a:ext cx="351472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查看进程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99160" y="1995805"/>
          <a:ext cx="7251700" cy="1962150"/>
        </p:xfrm>
        <a:graphic>
          <a:graphicData uri="http://schemas.openxmlformats.org/drawingml/2006/table">
            <a:tbl>
              <a:tblPr/>
              <a:tblGrid>
                <a:gridCol w="2594610"/>
                <a:gridCol w="4657090"/>
              </a:tblGrid>
              <a:tr h="4311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操作键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146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-a</a:t>
                      </a:r>
                      <a:endParaRPr kumimoji="0" lang="en-US" altLang="zh-CN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显示当前终端下的所有进程信息</a:t>
                      </a: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,和 x 选项结合使用可以显示系统中所有进程的信息</a:t>
                      </a:r>
                      <a:endParaRPr kumimoji="0" lang="en-US" altLang="zh-CN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kumimoji="0" lang="en-US" altLang="zh-CN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显示无控制台终端程序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endParaRPr kumimoji="0" lang="en-US" altLang="zh-CN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使用以用户为主的格式输出进程信息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 -aux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063" y="2139702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zh-CN" altLang="en-US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3105" y="1766798"/>
            <a:ext cx="55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如何查看指定进程</a:t>
            </a: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53743" y="2153136"/>
            <a:ext cx="539071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–aux|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grep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进程名 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:kill</a:t>
            </a:r>
            <a:endParaRPr 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7584" y="962062"/>
            <a:ext cx="351472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杀死进程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99160" y="1995805"/>
          <a:ext cx="7251700" cy="1962150"/>
        </p:xfrm>
        <a:graphic>
          <a:graphicData uri="http://schemas.openxmlformats.org/drawingml/2006/table">
            <a:tbl>
              <a:tblPr/>
              <a:tblGrid>
                <a:gridCol w="2594610"/>
                <a:gridCol w="4657090"/>
              </a:tblGrid>
              <a:tr h="4311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操作键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146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</a:t>
                      </a:r>
                      <a:endParaRPr kumimoji="0" lang="en-US" altLang="zh-CN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强制杀死进程</a:t>
                      </a:r>
                      <a:endParaRPr kumimoji="0" lang="zh-CN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线程的介绍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线程执行带有参数的任务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线程间资源竞争问题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29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能够知道线程的作用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9466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线程的介绍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为什么使用线程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6995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知识点检测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1275606"/>
            <a:ext cx="4826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分配资源的基本单位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一旦创建一个进程就会分配一定的资源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kumimoji="1" lang="en-US" altLang="zh-CN" sz="12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7584" y="1786434"/>
            <a:ext cx="7181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是程序执行的最小单位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一个进程最少有一个线程来负责执行程序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所以利用资源进行执行的是线程</a:t>
            </a:r>
            <a:endParaRPr kumimoji="1" lang="en-US" altLang="zh-CN" sz="12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线程自己不拥有资源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但是与同一个进程的其他线程共享进程所拥有的的全部资源</a:t>
            </a:r>
            <a:endParaRPr kumimoji="1" lang="en-US" altLang="zh-CN" sz="12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00592"/>
            <a:ext cx="431958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多任务介绍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线程执行带有参数的任务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线程间资源竞争问题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能够使用多线程完成多任务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9466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多线程完成多任务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如何实现多线程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线程执行带有参数的任务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线程间资源竞争问题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106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能够写出线程执行带有参数的任务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170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能够写出线程执行带有参数的任务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如何给多线程传递参数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6995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知识点小结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491630"/>
            <a:ext cx="3037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Args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表示以元组的方式给执行任务传参 </a:t>
            </a:r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6918" y="2192417"/>
            <a:ext cx="3198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Kwargs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表示以字典的方式给执行任务传参 </a:t>
            </a:r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线程执行带有参数的任务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线程间资源竞争问题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能够说出线程的注意点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170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主线程和子线程的结束顺序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主线程和子线程的结束顺序是什么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能够知道多任务的执行方式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08807" y="818319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知识点小结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491630"/>
            <a:ext cx="3967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主线程等到所有子线程执行结束会再结束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这是默认情况</a:t>
            </a:r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0803" y="1868869"/>
            <a:ext cx="597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Join()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确定能够在主线程结束后再结束子线程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join()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是阻塞调用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join()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方法的线程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如果在主进程（主线程）里只开启一个线程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t1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，在主进程（主线程）不调用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t1.join()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，并且在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t1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线程里面在新开始一个线程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t2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，并且调用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t2.join()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。你会发现主线程已经结束了，而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t1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线程还在等待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t2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线程结束才往下执行，而主线程在线程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t1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阻塞的时候也会往下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</a:t>
            </a:r>
            <a:r>
              <a:rPr lang="en-US" altLang="zh-CN" sz="1200" dirty="0" smtClean="0"/>
              <a:t>.</a:t>
            </a:r>
            <a:endParaRPr lang="en-US" altLang="zh-CN" sz="12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971600" y="2984773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setDaemon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设置守护线程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当所有非守护线程都结束后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这个线程也会结束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只要要有非守护线程没结束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线程就不结束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CN" sz="120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线程执行带有参数的任务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线程间共享全集变量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线程间资源竞争问题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能够说出线程的注意点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170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线程间的执行顺序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线程之间执行有顺序吗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08807" y="818319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知识点补充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1474" y="1707654"/>
            <a:ext cx="31678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思考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kumimoji="1"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如何实现线程的顺序执行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1"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08807" y="818319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1474" y="1707654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参考代码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kumimoji="1"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4487" y="818319"/>
            <a:ext cx="5839934" cy="4129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08807" y="818319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知识点补充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1474" y="1707654"/>
            <a:ext cx="31678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思考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kumimoji="1"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如何实现线程的并发执行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1"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08807" y="818319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1474" y="1707654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参考代码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kumimoji="1"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60" y="627534"/>
            <a:ext cx="5400599" cy="435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线程执行带有参数的任务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线程间资源竞争问题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能够说出线程的注意点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多任务介绍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多任务的介绍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并发和并行的区别是什么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170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线程间共享全局变量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线程间共享全局变量吗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08807" y="818319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知识点小结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707654"/>
            <a:ext cx="72138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线程间共享全局变量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由于多个线程操作的是同一份共享的数据资源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可能导致数据的混乱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因此多线程操作资源时要保证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线程的同步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kumimoji="1"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多线程完成多任务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线程执行带有参数的任务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主线程和子线程的结束顺序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线程间的执行顺序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线程间共享全集变量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线程间资源竞争问题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90512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能够说出线程间资源竞争的原因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170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线程间资源竞争问题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线程间资源竞争的原因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08807" y="818319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知识点小结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707654"/>
            <a:ext cx="74256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线程间资源竞争的原因是当一个线程修改数据的同时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另一个线程在上一个线程没有修改数据</a:t>
            </a:r>
            <a:endParaRPr kumimoji="1" lang="zh-CN" alt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完成的时候也同时修改同一数据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这样就会造成数据错误</a:t>
            </a:r>
            <a:r>
              <a:rPr kumimoji="1"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kumimoji="1"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锁的使用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进程和线程对比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能够知道互斥锁的作用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锁的使用 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互斥锁的使用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互斥锁的特点是什么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锁的使用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知识点小结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3928" y="1604515"/>
            <a:ext cx="64443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互斥锁是当多个线程同时修改一个共享数据时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保证多个线程安全访问竞争资源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endParaRPr kumimoji="1" lang="en-US" altLang="zh-CN" sz="14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从而给资源添加的一个状态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锁定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非锁定</a:t>
            </a: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063" y="2139702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zh-CN" altLang="en-US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3927" y="2509034"/>
            <a:ext cx="75456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某个线程要更改共享数据时，先将其锁定，此时资源的状态为“锁定”，其他线程不能更改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直到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该线程释放资源，将资源的状态变成“非锁定”，其他的线程才能再次锁定该资源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互斥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锁保证了每次只有一个线程进行写入操作，从而保证了多线程情况下数据的正确性</a:t>
            </a: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进程介绍及使用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多进程的使用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进程执行带有参数的任务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获取进程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进程的注意点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锁的使用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互斥锁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进程和线程对比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88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能够知道产生死锁的原因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锁的使用 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死锁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死锁是怎样产生的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锁的使用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知识点扩展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1762675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产生死锁的原因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063" y="2139702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zh-CN" altLang="en-US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2278201"/>
            <a:ext cx="5485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互斥条件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多个条件使用同一个资源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资源不能共享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同时只能满足一个线程使用</a:t>
            </a:r>
            <a:endParaRPr kumimoji="1"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9632" y="2691490"/>
            <a:ext cx="5750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循环等待条件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若干个线程或者进程形成环形链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每个都占用对方申请的下一个资源</a:t>
            </a:r>
            <a:endParaRPr kumimoji="1"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07096" y="3229858"/>
            <a:ext cx="6917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请求与保持条件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进程或者线程已获得一些资源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但因请求其他资源被阻塞时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对已获得资源保持不放</a:t>
            </a:r>
            <a:endParaRPr kumimoji="1"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zh-TW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补充</a:t>
            </a:r>
            <a:endParaRPr lang="zh-CN" altLang="zh-TW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0693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线程补充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GIL</a:t>
            </a:r>
            <a:endParaRPr lang="zh-CN" altLang="en-US" sz="24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全局解释器锁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063" y="2139702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zh-CN" altLang="en-US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1167" y="1779726"/>
            <a:ext cx="142309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的解释器，cpython, jpython, pypy 有很多种，但市场占有率99.9%的都是基于c语言编写的CPython. </a:t>
            </a:r>
            <a:endParaRPr kumimoji="1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在这个解释器里规定了GIL</a:t>
            </a:r>
            <a:r>
              <a:rPr kumimoji="1"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kumimoji="1" lang="en-U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lang="en-U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无论有多少个cpu，python在执行时会在同一时刻只允许一个线程运行。Python的线程虽然是真正的线程，</a:t>
            </a:r>
            <a:endParaRPr kumimoji="1" lang="en-U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但解释器执行代码时，有一个GIL锁：Global Interpreter Lock，任何Python线程执行前，必须先获得GIL锁，</a:t>
            </a:r>
            <a:endParaRPr kumimoji="1" lang="en-U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然后，每执行100条字节码，解释器就自动释放GIL锁，让别的线程有机会执行。</a:t>
            </a:r>
            <a:endParaRPr kumimoji="1" lang="en-U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而在pypy和jpython中是没有GIL的。</a:t>
            </a:r>
            <a:endParaRPr kumimoji="1" lang="en-U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锁的使用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互斥锁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进程和线程对比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能够知道进程和线程的关系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锁的使用 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进程和线程的对比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进程和线程的区别有哪些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锁的使用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知识点小结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1762675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进程和线程的区别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6448" y="2427734"/>
            <a:ext cx="4738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进程不共享全局变量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线程共享全局变量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但是要注意资源竞争问题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86448" y="2110593"/>
            <a:ext cx="6934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进程是资源分配的基本单元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线程是</a:t>
            </a:r>
            <a:r>
              <a:rPr kumimoji="1"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cpu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执行的最小单位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线程 依赖于进程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创建进程的资源开销较大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1021" y="2736915"/>
            <a:ext cx="2266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多进程比多线程开发更加稳定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76082" y="3113471"/>
            <a:ext cx="6014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使用场景不同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多进程一般使用在计算密集型的场景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多线程一般使用在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密集型场景</a:t>
            </a:r>
            <a:r>
              <a:rPr kumimoji="1"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kumimoji="1"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29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能够知道进程的作用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zh-TW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补充</a:t>
            </a:r>
            <a:endParaRPr lang="zh-CN" altLang="zh-TW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6554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线程池和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进程池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6995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知识点补充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203598"/>
            <a:ext cx="84594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当需要创建的子进程数量不多时，可以直接利用multiprocessing中的Process动态成生多个进程，</a:t>
            </a:r>
            <a:endParaRPr kumimoji="1" sz="12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但如果是上百甚至上千个目标，手动的去创建进程的工作量巨大，此时就可以用到multiprocessing模块提供的Pool方法。</a:t>
            </a:r>
            <a:endParaRPr kumimoji="1" sz="12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sz="12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初始化Pool时，可以指定一个最大进程数，当有新的请求提交到Pool中时，如果池还没有满，那么就会创建一个新的进程</a:t>
            </a:r>
            <a:endParaRPr kumimoji="1" sz="12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用来执行该请求；但如果池中的进程数已经达到指定的最大值，那么该请求就会等待，直到池中有进程结束，才会用之前的</a:t>
            </a:r>
            <a:endParaRPr kumimoji="1" sz="12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进程来执行新的任务。</a:t>
            </a:r>
            <a:endParaRPr kumimoji="1" sz="12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6995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进程池的使用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27560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1067841"/>
            <a:ext cx="7776864" cy="36641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线程池</a:t>
            </a:r>
            <a:endParaRPr lang="zh-CN" altLang="en-US" sz="24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线程池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063" y="2139702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zh-CN" altLang="en-US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1167" y="1779091"/>
            <a:ext cx="142309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线程池就是创建若干个可执行的线程放入一个池（容器）中，有任务需要处理时，会提交到线程池中的任务队列，</a:t>
            </a:r>
            <a:endParaRPr kumimoji="1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处理完之后线程并不会被销毁，而是仍然在线程池中等待下一个任务。</a:t>
            </a:r>
            <a:endParaRPr kumimoji="1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线程池通过如下创建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kumimoji="1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concurrent.futures import ThreadPoolExecutor</a:t>
            </a:r>
            <a:endParaRPr kumimoji="1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需要执行任务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kumimoji="1"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executor.submit(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任务函数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补充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进程间通信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(IPC)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6995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知识点补充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1275606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进程间通信方式</a:t>
            </a:r>
            <a:endParaRPr kumimoji="1" lang="zh-CN" altLang="en-US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928" y="1786434"/>
            <a:ext cx="20554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进程间通信方式主要有两种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kumimoji="1"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通过Queue队列实现</a:t>
            </a:r>
            <a:endParaRPr kumimoji="1" lang="zh-CN" altLang="en-U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Pipe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管道实现</a:t>
            </a:r>
            <a:endParaRPr kumimoji="1" lang="zh-CN" altLang="en-U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补充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进程间通信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6995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队列实现</a:t>
            </a:r>
            <a:endPara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27560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523" y="1347649"/>
            <a:ext cx="67132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以Queue为例，在父进程中创建两个子进程，一个往Queue里写数据，一个从Queue里读数据：</a:t>
            </a:r>
            <a:endParaRPr kumimoji="1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1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Put方法：以插入数据到队列中</a:t>
            </a:r>
            <a:endParaRPr kumimoji="1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Get方法：从队列读取并且删除一个元素</a:t>
            </a:r>
            <a:endParaRPr kumimoji="1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image-201808221007446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910" y="2355850"/>
            <a:ext cx="4653280" cy="203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补充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进程间通信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699542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管道实现</a:t>
            </a:r>
            <a:endPara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27560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523" y="1347649"/>
            <a:ext cx="72320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Pipe方法返回(conn1, conn2)代表一个管道的两个端。</a:t>
            </a:r>
            <a:endParaRPr kumimoji="1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Pipe方法有duplex参数duplex参数为True(默认值)，则管道是双工模式，即conn1和conn2均可收发。</a:t>
            </a:r>
            <a:endParaRPr kumimoji="1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duplex参数为False，conn1只负责接受消息，conn2只负责发送消息。</a:t>
            </a:r>
            <a:endParaRPr kumimoji="1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send和recv方法分别是发送和接受消息的方法。</a:t>
            </a:r>
            <a:endParaRPr kumimoji="1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single-dupl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0155" y="2283460"/>
            <a:ext cx="5080000" cy="2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目标回顾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1363663" y="1519238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1147763" y="1511300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22225" y="1924050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3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3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275" y="1131590"/>
            <a:ext cx="3054041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能够知道多进程的作用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使用多进程完成多任务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知道如何获取进程编号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能够写出进程执行带参数的任务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使用多线程完成多任务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能够写出线程执行带有参数的任务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进程介绍及使用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进程的介绍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中如何实现多任务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p="http://schemas.openxmlformats.org/presentationml/2006/main">
  <p:tag name="KSO_WM_UNIT_TABLE_BEAUTIFY" val="smartTable{abf8b81d-8267-43ab-a38b-17096d7911fc}"/>
</p:tagLst>
</file>

<file path=ppt/tags/tag26.xml><?xml version="1.0" encoding="utf-8"?>
<p:tagLst xmlns:p="http://schemas.openxmlformats.org/presentationml/2006/main">
  <p:tag name="KSO_WM_UNIT_TABLE_BEAUTIFY" val="smartTable{abf8b81d-8267-43ab-a38b-17096d7911fc}"/>
</p:tagLst>
</file>

<file path=ppt/tags/tag2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5317</Words>
  <Application>WPS 演示</Application>
  <PresentationFormat>全屏显示(16:9)</PresentationFormat>
  <Paragraphs>787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88</vt:i4>
      </vt:variant>
    </vt:vector>
  </HeadingPairs>
  <TitlesOfParts>
    <vt:vector size="103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Segoe UI Light</vt:lpstr>
      <vt:lpstr>微软雅黑 Light</vt:lpstr>
      <vt:lpstr>Wingdings</vt:lpstr>
      <vt:lpstr>Arial Unicode MS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1088</cp:revision>
  <dcterms:created xsi:type="dcterms:W3CDTF">2019-11-13T09:50:00Z</dcterms:created>
  <dcterms:modified xsi:type="dcterms:W3CDTF">2021-06-13T06:23:55Z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89824E13FEEA409C9F6902C9FE8AD723</vt:lpwstr>
  </property>
</Properties>
</file>