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  <p:sldMasterId id="2147483656" r:id="rId5"/>
  </p:sldMasterIdLst>
  <p:notesMasterIdLst>
    <p:notesMasterId r:id="rId31"/>
  </p:notesMasterIdLst>
  <p:handoutMasterIdLst>
    <p:handoutMasterId r:id="rId32"/>
  </p:handoutMasterIdLst>
  <p:sldIdLst>
    <p:sldId id="599" r:id="rId6"/>
    <p:sldId id="600" r:id="rId7"/>
    <p:sldId id="601" r:id="rId8"/>
    <p:sldId id="708" r:id="rId9"/>
    <p:sldId id="638" r:id="rId10"/>
    <p:sldId id="677" r:id="rId11"/>
    <p:sldId id="749" r:id="rId12"/>
    <p:sldId id="674" r:id="rId13"/>
    <p:sldId id="691" r:id="rId14"/>
    <p:sldId id="709" r:id="rId15"/>
    <p:sldId id="681" r:id="rId16"/>
    <p:sldId id="750" r:id="rId17"/>
    <p:sldId id="689" r:id="rId18"/>
    <p:sldId id="751" r:id="rId19"/>
    <p:sldId id="712" r:id="rId20"/>
    <p:sldId id="713" r:id="rId21"/>
    <p:sldId id="715" r:id="rId22"/>
    <p:sldId id="682" r:id="rId23"/>
    <p:sldId id="684" r:id="rId24"/>
    <p:sldId id="752" r:id="rId25"/>
    <p:sldId id="753" r:id="rId26"/>
    <p:sldId id="754" r:id="rId27"/>
    <p:sldId id="755" r:id="rId28"/>
    <p:sldId id="756" r:id="rId29"/>
    <p:sldId id="667" r:id="rId3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9FF"/>
    <a:srgbClr val="EBF5FF"/>
    <a:srgbClr val="FF5F49"/>
    <a:srgbClr val="79AFFF"/>
    <a:srgbClr val="EBD9FF"/>
    <a:srgbClr val="FBD5D5"/>
    <a:srgbClr val="17375E"/>
    <a:srgbClr val="EFF7FF"/>
    <a:srgbClr val="E6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29"/>
  </p:normalViewPr>
  <p:slideViewPr>
    <p:cSldViewPr>
      <p:cViewPr>
        <p:scale>
          <a:sx n="200" d="100"/>
          <a:sy n="200" d="100"/>
        </p:scale>
        <p:origin x="144" y="176"/>
      </p:cViewPr>
      <p:guideLst>
        <p:guide orient="horz" pos="16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94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0" Type="http://schemas.openxmlformats.org/officeDocument/2006/relationships/theme" Target="../theme/theme1.xml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>
              <a:latin typeface="+mn-ea"/>
              <a:ea typeface="+mn-ea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4" name="组合 43"/>
          <p:cNvGrpSpPr/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265" y="1772735"/>
              <a:ext cx="83801" cy="848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6" name="组合 41"/>
          <p:cNvGrpSpPr/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132" y="599829"/>
              <a:ext cx="142725" cy="11100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1" name="组合 46"/>
          <p:cNvGrpSpPr/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31" y="3616045"/>
              <a:ext cx="173401" cy="8590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0" y="856575"/>
              <a:ext cx="202114" cy="1161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45" y="4364405"/>
              <a:ext cx="195748" cy="15755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68" y="2690598"/>
              <a:ext cx="211661" cy="18142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39" y="4486736"/>
              <a:ext cx="238160" cy="18417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7" name="组合 45"/>
          <p:cNvGrpSpPr/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43" y="4263316"/>
              <a:ext cx="144635" cy="1446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80" y="990154"/>
              <a:ext cx="202117" cy="16710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1892301" y="2211865"/>
            <a:ext cx="531495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的网络应用程序开发</a:t>
            </a:r>
            <a:endParaRPr lang="en-US" altLang="zh-CN" sz="3600" b="1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UDP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发送和接收数据开发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开发</a:t>
            </a:r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使用到的函数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18804" y="2019513"/>
          <a:ext cx="3168352" cy="1322005"/>
        </p:xfrm>
        <a:graphic>
          <a:graphicData uri="http://schemas.openxmlformats.org/drawingml/2006/table">
            <a:tbl>
              <a:tblPr/>
              <a:tblGrid>
                <a:gridCol w="1252604"/>
                <a:gridCol w="1915748"/>
              </a:tblGrid>
              <a:tr h="44004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29398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 smtClean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connect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和服务端套接字建立连接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29398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sendto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发送数据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  <a:tr h="29398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recvfrom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接收数据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18804" y="3341518"/>
          <a:ext cx="3168352" cy="293986"/>
        </p:xfrm>
        <a:graphic>
          <a:graphicData uri="http://schemas.openxmlformats.org/drawingml/2006/table">
            <a:tbl>
              <a:tblPr/>
              <a:tblGrid>
                <a:gridCol w="1252604"/>
                <a:gridCol w="1915748"/>
              </a:tblGrid>
              <a:tr h="29398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close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关闭连接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UDP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发送和接收数据开发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发送数据</a:t>
            </a:r>
            <a:endParaRPr lang="zh-CN" altLang="en-US" sz="1400" b="1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5390" y="1909024"/>
            <a:ext cx="6970986" cy="260694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1331640" y="1954458"/>
            <a:ext cx="4608511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sz="1050"/>
              <a:t>import socket</a:t>
            </a:r>
            <a:endParaRPr sz="1050"/>
          </a:p>
          <a:p>
            <a:pPr marL="0" indent="0">
              <a:lnSpc>
                <a:spcPct val="150000"/>
              </a:lnSpc>
            </a:pPr>
            <a:r>
              <a:rPr sz="1050"/>
              <a:t># 创建udp</a:t>
            </a:r>
            <a:endParaRPr sz="1050"/>
          </a:p>
          <a:p>
            <a:pPr marL="0" indent="0">
              <a:lnSpc>
                <a:spcPct val="150000"/>
              </a:lnSpc>
            </a:pPr>
            <a:r>
              <a:rPr sz="1050"/>
              <a:t>soc = socket.socket(family=socket.AF_INET,type=socket.SOCK_DGRAM)</a:t>
            </a:r>
            <a:endParaRPr sz="1050"/>
          </a:p>
          <a:p>
            <a:pPr marL="0" indent="0">
              <a:lnSpc>
                <a:spcPct val="150000"/>
              </a:lnSpc>
            </a:pPr>
            <a:r>
              <a:rPr sz="1050"/>
              <a:t>data = 'hello world'.encode()</a:t>
            </a:r>
            <a:endParaRPr sz="1050"/>
          </a:p>
          <a:p>
            <a:pPr marL="0" indent="0">
              <a:lnSpc>
                <a:spcPct val="150000"/>
              </a:lnSpc>
            </a:pPr>
            <a:r>
              <a:rPr sz="1050"/>
              <a:t># 发送数据</a:t>
            </a:r>
            <a:endParaRPr sz="1050"/>
          </a:p>
          <a:p>
            <a:pPr marL="0" indent="0">
              <a:lnSpc>
                <a:spcPct val="150000"/>
              </a:lnSpc>
            </a:pPr>
            <a:r>
              <a:rPr sz="1050"/>
              <a:t>soc.sendto(data,('192.168.140.128',8888))</a:t>
            </a:r>
            <a:endParaRPr sz="1050"/>
          </a:p>
          <a:p>
            <a:pPr marL="0" indent="0">
              <a:lnSpc>
                <a:spcPct val="150000"/>
              </a:lnSpc>
            </a:pPr>
            <a:r>
              <a:rPr sz="1050"/>
              <a:t>soc.close()</a:t>
            </a:r>
            <a:endParaRPr sz="10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UDP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发送和接收数据开发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接收数据</a:t>
            </a:r>
            <a:endParaRPr lang="zh-CN" altLang="en-US" sz="1400" b="1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5390" y="1909024"/>
            <a:ext cx="6970986" cy="260694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1331640" y="1954458"/>
            <a:ext cx="4608511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sz="1050"/>
              <a:t>import socket</a:t>
            </a:r>
            <a:endParaRPr sz="1050"/>
          </a:p>
          <a:p>
            <a:pPr marL="0" indent="0">
              <a:lnSpc>
                <a:spcPct val="150000"/>
              </a:lnSpc>
            </a:pPr>
            <a:r>
              <a:rPr sz="1050"/>
              <a:t># 创建udp</a:t>
            </a:r>
            <a:endParaRPr sz="1050"/>
          </a:p>
          <a:p>
            <a:pPr marL="0" indent="0">
              <a:lnSpc>
                <a:spcPct val="150000"/>
              </a:lnSpc>
            </a:pPr>
            <a:r>
              <a:rPr sz="1050"/>
              <a:t>soc = socket.socket(family=socket.AF_INET,type=socket.SOCK_DGRAM)</a:t>
            </a:r>
            <a:endParaRPr sz="1050"/>
          </a:p>
          <a:p>
            <a:pPr marL="0" indent="0">
              <a:lnSpc>
                <a:spcPct val="150000"/>
              </a:lnSpc>
            </a:pPr>
            <a:r>
              <a:rPr lang="en-US" sz="1050"/>
              <a:t># </a:t>
            </a:r>
            <a:r>
              <a:rPr lang="zh-CN" altLang="en-US" sz="1050"/>
              <a:t>接收数据</a:t>
            </a:r>
            <a:endParaRPr sz="1050"/>
          </a:p>
          <a:p>
            <a:pPr marL="0" indent="0">
              <a:lnSpc>
                <a:spcPct val="150000"/>
              </a:lnSpc>
            </a:pPr>
            <a:r>
              <a:rPr sz="1050"/>
              <a:t>result,addr = soc.recvfrom(1024)</a:t>
            </a:r>
            <a:endParaRPr sz="1050"/>
          </a:p>
          <a:p>
            <a:pPr marL="0" indent="0">
              <a:lnSpc>
                <a:spcPct val="150000"/>
              </a:lnSpc>
            </a:pPr>
            <a:r>
              <a:rPr sz="1050"/>
              <a:t>print(result.decode())</a:t>
            </a:r>
            <a:endParaRPr sz="1050"/>
          </a:p>
          <a:p>
            <a:pPr marL="0" indent="0">
              <a:lnSpc>
                <a:spcPct val="150000"/>
              </a:lnSpc>
            </a:pPr>
            <a:r>
              <a:rPr sz="1050"/>
              <a:t>soc.close()</a:t>
            </a:r>
            <a:endParaRPr sz="10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bldLvl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UDP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发送数据开发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19162" y="923191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知识要点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819162" y="1590682"/>
            <a:ext cx="6913264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导入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5"/>
          <p:cNvSpPr txBox="1">
            <a:spLocks noChangeArrowheads="1"/>
          </p:cNvSpPr>
          <p:nvPr/>
        </p:nvSpPr>
        <p:spPr bwMode="auto">
          <a:xfrm>
            <a:off x="819162" y="1927638"/>
            <a:ext cx="6913264" cy="818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创建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套接字‘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参数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‘AF_INET’,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表示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IPv4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地址类型</a:t>
            </a: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参数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‘SOCK_DGRAM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’,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表示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传输协议类型</a:t>
            </a: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819162" y="2774571"/>
            <a:ext cx="6913264" cy="57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发送数据‘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sendto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参数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要发送的二进制数据， 注意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字符串需要使用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encode()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方法进行编码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829406" y="3380735"/>
            <a:ext cx="6913264" cy="57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接收数据‘</a:t>
            </a:r>
            <a:r>
              <a:rPr lang="en-US" altLang="zh-CN" sz="1050" dirty="0" err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recvfrom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参数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表示每次接收数据的大小，单位是字节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829406" y="3985294"/>
            <a:ext cx="6913264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关闭套接字‘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’表示通信完成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/>
      <p:bldP spid="12" grpId="0"/>
      <p:bldP spid="13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1880" y="915988"/>
            <a:ext cx="4319588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发送和接收数据流程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发送和接收数据开发</a:t>
            </a:r>
            <a:endParaRPr lang="zh-CN" altLang="en-US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UDP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绑定端口发送和接收数据开发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广播发送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绑定端口发送和接收开发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666729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每次发送的端口都是不一样的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image-201806081823198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8310" y="1708150"/>
            <a:ext cx="5250815" cy="3035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UDP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绑定端口发送和接收开发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666729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UDP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绑定端口发送和接收开发流程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1188338" y="1923882"/>
            <a:ext cx="2088232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创建服务端端套接字对象</a:t>
            </a: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188338" y="2288437"/>
            <a:ext cx="208823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lvl="0" indent="0" eaLnBrk="1" hangingPunct="1"/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地址和端口号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188338" y="2636078"/>
            <a:ext cx="208823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发送数据</a:t>
            </a: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1188338" y="2970785"/>
            <a:ext cx="208823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接收数据</a:t>
            </a: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5"/>
          <p:cNvSpPr txBox="1">
            <a:spLocks noChangeArrowheads="1"/>
          </p:cNvSpPr>
          <p:nvPr/>
        </p:nvSpPr>
        <p:spPr bwMode="auto">
          <a:xfrm>
            <a:off x="1188338" y="3305492"/>
            <a:ext cx="208823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关闭套接字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UDP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绑定端口发送和接收开发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UDP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绑定端口</a:t>
            </a:r>
            <a:r>
              <a:rPr lang="zh-CN" altLang="en-US" sz="1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87450" y="2067560"/>
          <a:ext cx="3181985" cy="1653540"/>
        </p:xfrm>
        <a:graphic>
          <a:graphicData uri="http://schemas.openxmlformats.org/drawingml/2006/table">
            <a:tbl>
              <a:tblPr/>
              <a:tblGrid>
                <a:gridCol w="1581150"/>
                <a:gridCol w="1600835"/>
              </a:tblGrid>
              <a:tr h="396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251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 smtClean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bind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绑定</a:t>
                      </a: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</a:t>
                      </a: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地址和端口号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UDP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绑定端口发送和接收开发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19162" y="923191"/>
            <a:ext cx="3514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UDP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绑定端口发送和接收开发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1374" y="1563639"/>
            <a:ext cx="6970986" cy="345638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187624" y="1565058"/>
            <a:ext cx="5616624" cy="299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b="1" dirty="0">
                <a:solidFill>
                  <a:srgbClr val="000080"/>
                </a:solidFill>
              </a:rPr>
              <a:t>import </a:t>
            </a:r>
            <a:r>
              <a:rPr lang="en-US" altLang="zh-CN" sz="1050" dirty="0"/>
              <a:t>socket</a:t>
            </a:r>
            <a:endParaRPr lang="en-US" altLang="zh-CN" sz="1050" dirty="0"/>
          </a:p>
          <a:p>
            <a:pPr marL="0" indent="0">
              <a:lnSpc>
                <a:spcPct val="150000"/>
              </a:lnSpc>
            </a:pPr>
            <a:r>
              <a:rPr lang="en-US" altLang="zh-CN" sz="1050" dirty="0"/>
              <a:t># </a:t>
            </a:r>
            <a:r>
              <a:rPr lang="zh-CN" altLang="en-US" sz="1050" dirty="0"/>
              <a:t>创建套接字</a:t>
            </a:r>
            <a:br>
              <a:rPr lang="en-US" altLang="zh-CN" sz="1050" dirty="0"/>
            </a:br>
            <a:r>
              <a:rPr sz="1050"/>
              <a:t>soc = socket.socket(family=socket.AF_INET,type=socket.SOCK_DGRAM)</a:t>
            </a:r>
            <a:endParaRPr sz="1050"/>
          </a:p>
          <a:p>
            <a:pPr marL="0" indent="0">
              <a:lnSpc>
                <a:spcPct val="150000"/>
              </a:lnSpc>
            </a:pPr>
            <a:r>
              <a:rPr lang="en-US" sz="1050"/>
              <a:t># </a:t>
            </a:r>
            <a:r>
              <a:rPr lang="zh-CN" altLang="en-US" sz="1050"/>
              <a:t>绑定端口</a:t>
            </a:r>
            <a:endParaRPr sz="1050"/>
          </a:p>
          <a:p>
            <a:pPr marL="0" indent="0">
              <a:lnSpc>
                <a:spcPct val="150000"/>
              </a:lnSpc>
            </a:pPr>
            <a:r>
              <a:rPr sz="1050"/>
              <a:t>soc.bind(('',7777))</a:t>
            </a:r>
            <a:endParaRPr sz="1050"/>
          </a:p>
          <a:p>
            <a:pPr marL="0" indent="0">
              <a:lnSpc>
                <a:spcPct val="150000"/>
              </a:lnSpc>
            </a:pPr>
            <a:r>
              <a:rPr lang="en-US" sz="1050"/>
              <a:t># </a:t>
            </a:r>
            <a:r>
              <a:rPr lang="zh-CN" altLang="en-US" sz="1050"/>
              <a:t>发送数据</a:t>
            </a:r>
            <a:endParaRPr sz="1050"/>
          </a:p>
          <a:p>
            <a:pPr marL="0" indent="0">
              <a:lnSpc>
                <a:spcPct val="150000"/>
              </a:lnSpc>
            </a:pPr>
            <a:r>
              <a:rPr sz="1050"/>
              <a:t>data = 'hello world'.encode()</a:t>
            </a:r>
            <a:endParaRPr sz="1050"/>
          </a:p>
          <a:p>
            <a:pPr marL="0" indent="0">
              <a:lnSpc>
                <a:spcPct val="150000"/>
              </a:lnSpc>
            </a:pPr>
            <a:r>
              <a:rPr sz="1050"/>
              <a:t>soc.sendto(data,('192.168.140.128',6666))</a:t>
            </a:r>
            <a:endParaRPr sz="1050"/>
          </a:p>
          <a:p>
            <a:pPr marL="0" indent="0">
              <a:lnSpc>
                <a:spcPct val="150000"/>
              </a:lnSpc>
            </a:pPr>
            <a:r>
              <a:rPr lang="en-US" sz="1050"/>
              <a:t># </a:t>
            </a:r>
            <a:r>
              <a:rPr lang="zh-CN" altLang="en-US" sz="1050"/>
              <a:t>接收数据</a:t>
            </a:r>
            <a:endParaRPr sz="1050"/>
          </a:p>
          <a:p>
            <a:pPr marL="0" indent="0">
              <a:lnSpc>
                <a:spcPct val="150000"/>
              </a:lnSpc>
            </a:pPr>
            <a:r>
              <a:rPr sz="1050"/>
              <a:t>result,addr = soc.recvfrom(1024)</a:t>
            </a:r>
            <a:endParaRPr sz="1050"/>
          </a:p>
          <a:p>
            <a:pPr marL="0" indent="0">
              <a:lnSpc>
                <a:spcPct val="150000"/>
              </a:lnSpc>
            </a:pPr>
            <a:r>
              <a:rPr sz="1050"/>
              <a:t>print(result.decode())</a:t>
            </a:r>
            <a:endParaRPr sz="1050"/>
          </a:p>
          <a:p>
            <a:pPr marL="0" indent="0">
              <a:lnSpc>
                <a:spcPct val="150000"/>
              </a:lnSpc>
            </a:pPr>
            <a:r>
              <a:rPr sz="1050"/>
              <a:t>soc.close()</a:t>
            </a:r>
            <a:endParaRPr sz="10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UDP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绑定端口发送和接收开发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19162" y="923191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知识要点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819162" y="1431022"/>
            <a:ext cx="8217334" cy="2757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导入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套接字‘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参数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‘AF_INET’,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表示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IPv4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地址类型</a:t>
            </a: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参数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‘SOCK_DGRAM’,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表示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传输协议类型</a:t>
            </a: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绑定端口号‘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参数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元组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比如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:(’’,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端口号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，元组里面的一个元素是</a:t>
            </a:r>
            <a:r>
              <a:rPr lang="en-US" altLang="zh-CN" sz="1050" dirty="0" err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地址，一般不需要设置，第二个元素是启动程序后使用的端口号。</a:t>
            </a: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发送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数据‘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sendto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参数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要发送的二进制数据， 注意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字符串需要使用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encode()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方法进行编码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接收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数据‘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recvfrom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参数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表示每次接收数据的大小，单位是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字节，注意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解码成字符串使用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decode()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关闭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套接字‘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’表示通信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1880" y="915988"/>
            <a:ext cx="4319588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 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发送和接收数据流程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UDP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发送和接收数据开发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绑定端口发送和接收数据开发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广播发送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1880" y="915988"/>
            <a:ext cx="4319588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发送和接收数据流程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发送和接收数据开发</a:t>
            </a:r>
            <a:endParaRPr lang="zh-CN" altLang="en-US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UDP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绑定端口发送和接收数据开发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广播发送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</a:t>
            </a:r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UDP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广播发送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什么是广播地址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1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259632" y="1981032"/>
            <a:ext cx="6913264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广播地址(Broadcast Address)是专门用于同时向网络中所有工作站进行发送的一个地址</a:t>
            </a:r>
            <a:endParaRPr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image-201806141515339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8625" y="2571750"/>
            <a:ext cx="3245485" cy="1423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</a:t>
            </a:r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UDP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广播发送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666729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UDP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广播发送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开发流程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1188338" y="1923882"/>
            <a:ext cx="2088232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创建服务端端套接字对象</a:t>
            </a: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188338" y="2288437"/>
            <a:ext cx="2088232" cy="2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lvl="0" indent="0" eaLnBrk="1" hangingPunct="1"/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设置允许发送广播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188338" y="2636078"/>
            <a:ext cx="208823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通过广播地址发送数据</a:t>
            </a: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1188338" y="2970785"/>
            <a:ext cx="208823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关闭套接字</a:t>
            </a: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</a:t>
            </a:r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UDP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广播发送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19162" y="923191"/>
            <a:ext cx="3514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UDP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广播发送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1374" y="1563639"/>
            <a:ext cx="6970986" cy="345638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187624" y="1565058"/>
            <a:ext cx="5616624" cy="324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b="1" dirty="0">
                <a:solidFill>
                  <a:srgbClr val="000080"/>
                </a:solidFill>
              </a:rPr>
              <a:t>   import </a:t>
            </a:r>
            <a:r>
              <a:rPr lang="en-US" altLang="zh-CN" sz="1050" dirty="0"/>
              <a:t>socket</a:t>
            </a:r>
            <a:endParaRPr lang="en-US" altLang="zh-CN" sz="1050" dirty="0"/>
          </a:p>
          <a:p>
            <a:pPr marL="0" indent="0">
              <a:lnSpc>
                <a:spcPct val="150000"/>
              </a:lnSpc>
            </a:pPr>
            <a:r>
              <a:rPr lang="en-US" sz="1050"/>
              <a:t>   </a:t>
            </a:r>
            <a:r>
              <a:rPr sz="1050"/>
              <a:t># 建立udp套接字</a:t>
            </a:r>
            <a:endParaRPr sz="1050"/>
          </a:p>
          <a:p>
            <a:pPr marL="0" indent="0">
              <a:lnSpc>
                <a:spcPct val="150000"/>
              </a:lnSpc>
            </a:pPr>
            <a:r>
              <a:rPr sz="1050"/>
              <a:t>    udp_socket = socket.socket(socket.AF_INET, socket.SOCK_DGRAM)</a:t>
            </a:r>
            <a:endParaRPr sz="1050"/>
          </a:p>
          <a:p>
            <a:pPr marL="0" indent="0">
              <a:lnSpc>
                <a:spcPct val="150000"/>
              </a:lnSpc>
            </a:pPr>
            <a:r>
              <a:rPr sz="1050"/>
              <a:t>    # 发送消息</a:t>
            </a:r>
            <a:endParaRPr sz="1050"/>
          </a:p>
          <a:p>
            <a:pPr marL="0" indent="0">
              <a:lnSpc>
                <a:spcPct val="150000"/>
              </a:lnSpc>
            </a:pPr>
            <a:r>
              <a:rPr sz="1050"/>
              <a:t>    send_content = "大家好，我是渣渣辉~"</a:t>
            </a:r>
            <a:endParaRPr sz="1050"/>
          </a:p>
          <a:p>
            <a:pPr marL="0" indent="0">
              <a:lnSpc>
                <a:spcPct val="150000"/>
              </a:lnSpc>
            </a:pPr>
            <a:r>
              <a:rPr sz="1050"/>
              <a:t>    # 把文本转为二进制数据</a:t>
            </a:r>
            <a:endParaRPr sz="1050"/>
          </a:p>
          <a:p>
            <a:pPr marL="0" indent="0">
              <a:lnSpc>
                <a:spcPct val="150000"/>
              </a:lnSpc>
            </a:pPr>
            <a:r>
              <a:rPr sz="1050"/>
              <a:t>    send_data = send_content.encode("utf-8")</a:t>
            </a:r>
            <a:endParaRPr sz="1050"/>
          </a:p>
          <a:p>
            <a:pPr marL="0" indent="0">
              <a:lnSpc>
                <a:spcPct val="150000"/>
              </a:lnSpc>
            </a:pPr>
            <a:r>
              <a:rPr sz="1050"/>
              <a:t>    # 设置允许发送广播</a:t>
            </a:r>
            <a:endParaRPr sz="1050"/>
          </a:p>
          <a:p>
            <a:pPr marL="0" indent="0">
              <a:lnSpc>
                <a:spcPct val="150000"/>
              </a:lnSpc>
            </a:pPr>
            <a:r>
              <a:rPr sz="1050"/>
              <a:t>    udp_socket.setsockopt(socket.SOL_SOCKET, socket.SO_BROADCAST, True)</a:t>
            </a:r>
            <a:endParaRPr sz="1050"/>
          </a:p>
          <a:p>
            <a:pPr marL="0" indent="0">
              <a:lnSpc>
                <a:spcPct val="150000"/>
              </a:lnSpc>
            </a:pPr>
            <a:r>
              <a:rPr sz="1050"/>
              <a:t>    # 发送消息</a:t>
            </a:r>
            <a:endParaRPr sz="1050"/>
          </a:p>
          <a:p>
            <a:pPr marL="0" indent="0">
              <a:lnSpc>
                <a:spcPct val="150000"/>
              </a:lnSpc>
            </a:pPr>
            <a:r>
              <a:rPr sz="1050"/>
              <a:t>    udp_socket.sendto(send_data, ("</a:t>
            </a:r>
            <a:r>
              <a:rPr lang="en-US" sz="1050"/>
              <a:t>192</a:t>
            </a:r>
            <a:r>
              <a:rPr sz="1050"/>
              <a:t>.</a:t>
            </a:r>
            <a:r>
              <a:rPr lang="en-US" sz="1050"/>
              <a:t>168</a:t>
            </a:r>
            <a:r>
              <a:rPr sz="1050"/>
              <a:t>.</a:t>
            </a:r>
            <a:r>
              <a:rPr lang="en-US" sz="1050"/>
              <a:t>140</a:t>
            </a:r>
            <a:r>
              <a:rPr sz="1050"/>
              <a:t>.255", 9090))</a:t>
            </a:r>
            <a:endParaRPr sz="1050"/>
          </a:p>
          <a:p>
            <a:pPr marL="0" indent="0">
              <a:lnSpc>
                <a:spcPct val="150000"/>
              </a:lnSpc>
            </a:pPr>
            <a:r>
              <a:rPr sz="1050"/>
              <a:t>    # 关闭套接字</a:t>
            </a:r>
            <a:endParaRPr sz="1050"/>
          </a:p>
          <a:p>
            <a:pPr marL="0" indent="0">
              <a:lnSpc>
                <a:spcPct val="150000"/>
              </a:lnSpc>
            </a:pPr>
            <a:r>
              <a:rPr sz="1050"/>
              <a:t>    udp_socket.close()</a:t>
            </a:r>
            <a:endParaRPr sz="10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bldLvl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UDP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绑定端口发送和接收开发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19162" y="923191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知识要点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819162" y="1431022"/>
            <a:ext cx="8217334" cy="251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导入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套接字‘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参数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‘AF_INET’,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表示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IPv4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地址类型</a:t>
            </a: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参数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‘SOCK_DGRAM’,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表示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传输协议类型</a:t>
            </a: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设置允许发送广播‘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setsockopt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1: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‘SOL_SOCKET’,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选项</a:t>
            </a: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参数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2: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‘SO_BROADCAST’,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广播</a:t>
            </a: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发送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数据‘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sendto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参数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要发送的二进制数据，参数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需要写广播地址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关闭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套接字‘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’表示通信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 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01574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需要三次握手之后才能通信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相当于打电话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image-201809072337218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3710" y="1721485"/>
            <a:ext cx="4415790" cy="2244725"/>
          </a:xfrm>
          <a:prstGeom prst="rect">
            <a:avLst/>
          </a:prstGeom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41375" y="1851660"/>
            <a:ext cx="4314825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需要可以直接发送数据给另一端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相当于发短信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1880" y="915988"/>
            <a:ext cx="4319588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发送和接收数据流程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发送和接收数据开发</a:t>
            </a:r>
            <a:endParaRPr lang="zh-CN" altLang="en-US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UDP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绑定端口发送和接收数据开发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广播发送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发送和接收数据流程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666729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发送数据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开发流程介绍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5"/>
          <p:cNvSpPr txBox="1">
            <a:spLocks noChangeArrowheads="1"/>
          </p:cNvSpPr>
          <p:nvPr/>
        </p:nvSpPr>
        <p:spPr bwMode="auto">
          <a:xfrm>
            <a:off x="1404238" y="1779737"/>
            <a:ext cx="223224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套接字对象</a:t>
            </a: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5"/>
          <p:cNvSpPr txBox="1">
            <a:spLocks noChangeArrowheads="1"/>
          </p:cNvSpPr>
          <p:nvPr/>
        </p:nvSpPr>
        <p:spPr bwMode="auto">
          <a:xfrm>
            <a:off x="1404238" y="2144292"/>
            <a:ext cx="2304256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发送数据</a:t>
            </a:r>
            <a:endParaRPr 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1404238" y="2491933"/>
            <a:ext cx="18722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读取数据</a:t>
            </a:r>
            <a:endParaRPr 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404238" y="2826640"/>
            <a:ext cx="18722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关闭套接字</a:t>
            </a:r>
            <a:endParaRPr 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发送和接收数据开发流程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66672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知识要点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1259632" y="1981032"/>
            <a:ext cx="6913264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1.UDP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网络通信不区分</a:t>
            </a:r>
            <a:r>
              <a:rPr lang="zh-CN" altLang="en-US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1259632" y="2484803"/>
            <a:ext cx="6913264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可以直接通过对方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和端口发送数据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1880" y="915988"/>
            <a:ext cx="4319588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发送和接收数据流程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发送和接收数据开发</a:t>
            </a:r>
            <a:endParaRPr lang="zh-CN" altLang="en-US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UDP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绑定端口发送和接收数据开发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广播发送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UDP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发送和接收数据开发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UDP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发送和接收数据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1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259632" y="1981032"/>
            <a:ext cx="6913264" cy="1303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套接字对象</a:t>
            </a: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直接发送数据</a:t>
            </a: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读取数据</a:t>
            </a: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关闭套接字</a:t>
            </a: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UDP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发送和接收数据开发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类的介绍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259632" y="1888699"/>
            <a:ext cx="288032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en-US" altLang="zh-CN" sz="105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创建客户端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对象使用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05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socket.socket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AddressFamily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Type)</a:t>
            </a:r>
            <a:endParaRPr lang="en-US" altLang="zh-CN" sz="105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331640" y="3626009"/>
          <a:ext cx="3168352" cy="1028019"/>
        </p:xfrm>
        <a:graphic>
          <a:graphicData uri="http://schemas.openxmlformats.org/drawingml/2006/table">
            <a:tbl>
              <a:tblPr/>
              <a:tblGrid>
                <a:gridCol w="1252604"/>
                <a:gridCol w="1915748"/>
              </a:tblGrid>
              <a:tr h="4400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参数名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2939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 err="1" smtClean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AddressFamily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</a:t>
                      </a: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地址类型</a:t>
                      </a: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分为</a:t>
                      </a: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TPv4</a:t>
                      </a: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IPv6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2939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050" dirty="0" smtClean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传输协议类型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1279600" y="3120915"/>
            <a:ext cx="288032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类的参数和方法说明</a:t>
            </a:r>
            <a:r>
              <a:rPr lang="en-US" altLang="zh-CN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05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</p:bld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p="http://schemas.openxmlformats.org/presentationml/2006/main">
  <p:tag name="KSO_WM_UNIT_TABLE_BEAUTIFY" val="smartTable{cc09143d-1164-4130-a376-ef1b98bb6d37}"/>
</p:tagLst>
</file>

<file path=ppt/tags/tag1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4.xml><?xml version="1.0" encoding="utf-8"?>
<p:tagLst xmlns:p="http://schemas.openxmlformats.org/presentationml/2006/main">
  <p:tag name="KSO_WM_UNIT_TABLE_BEAUTIFY" val="smartTable{e2e84fe0-0060-4b9b-a61c-394955868457}"/>
</p:tagLst>
</file>

<file path=ppt/tags/tag1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3147</Words>
  <Application>WPS 演示</Application>
  <PresentationFormat>全屏显示(16:9)</PresentationFormat>
  <Paragraphs>305</Paragraphs>
  <Slides>25</Slides>
  <Notes>0</Notes>
  <HiddenSlides>6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黑体</vt:lpstr>
      <vt:lpstr>Segoe UI</vt:lpstr>
      <vt:lpstr>微软雅黑</vt:lpstr>
      <vt:lpstr>Arial Unicode MS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WPS_1528076606</cp:lastModifiedBy>
  <cp:revision>1243</cp:revision>
  <dcterms:created xsi:type="dcterms:W3CDTF">2015-06-29T07:19:00Z</dcterms:created>
  <dcterms:modified xsi:type="dcterms:W3CDTF">2020-12-30T13:43:01Z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