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5855970"/>
            <a:ext cx="2743200" cy="365125"/>
          </a:xfrm>
        </p:spPr>
        <p:txBody>
          <a:bodyPr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392008" y="1836679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426146" y="2615483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42033" y="2615483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89877" y="3849407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768557" y="3227105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831395" y="3227105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894233" y="3227105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628027" y="3849407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957071" y="3227105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158952" y="3849407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6" idx="4"/>
            <a:endCxn id="11" idx="0"/>
          </p:cNvCxnSpPr>
          <p:nvPr/>
        </p:nvCxnSpPr>
        <p:spPr>
          <a:xfrm flipH="1">
            <a:off x="4892252" y="3630867"/>
            <a:ext cx="26670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6" idx="4"/>
            <a:endCxn id="17" idx="0"/>
          </p:cNvCxnSpPr>
          <p:nvPr/>
        </p:nvCxnSpPr>
        <p:spPr>
          <a:xfrm>
            <a:off x="5158952" y="3630867"/>
            <a:ext cx="20193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4" idx="4"/>
            <a:endCxn id="15" idx="0"/>
          </p:cNvCxnSpPr>
          <p:nvPr/>
        </p:nvCxnSpPr>
        <p:spPr>
          <a:xfrm flipH="1">
            <a:off x="5830049" y="3630867"/>
            <a:ext cx="266065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9" idx="4"/>
            <a:endCxn id="16" idx="0"/>
          </p:cNvCxnSpPr>
          <p:nvPr/>
        </p:nvCxnSpPr>
        <p:spPr>
          <a:xfrm flipH="1">
            <a:off x="5158762" y="3019245"/>
            <a:ext cx="46926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9" idx="4"/>
            <a:endCxn id="14" idx="0"/>
          </p:cNvCxnSpPr>
          <p:nvPr/>
        </p:nvCxnSpPr>
        <p:spPr>
          <a:xfrm>
            <a:off x="5628027" y="3019245"/>
            <a:ext cx="46799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0" idx="4"/>
            <a:endCxn id="13" idx="0"/>
          </p:cNvCxnSpPr>
          <p:nvPr/>
        </p:nvCxnSpPr>
        <p:spPr>
          <a:xfrm flipH="1">
            <a:off x="7033374" y="3019245"/>
            <a:ext cx="51054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0" idx="4"/>
            <a:endCxn id="12" idx="0"/>
          </p:cNvCxnSpPr>
          <p:nvPr/>
        </p:nvCxnSpPr>
        <p:spPr>
          <a:xfrm>
            <a:off x="7543914" y="3019245"/>
            <a:ext cx="42672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8" idx="4"/>
            <a:endCxn id="9" idx="0"/>
          </p:cNvCxnSpPr>
          <p:nvPr/>
        </p:nvCxnSpPr>
        <p:spPr>
          <a:xfrm flipH="1">
            <a:off x="5628054" y="2240441"/>
            <a:ext cx="965835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8" idx="4"/>
            <a:endCxn id="10" idx="0"/>
          </p:cNvCxnSpPr>
          <p:nvPr/>
        </p:nvCxnSpPr>
        <p:spPr>
          <a:xfrm>
            <a:off x="6593889" y="2240441"/>
            <a:ext cx="949960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2139" y="5443621"/>
            <a:ext cx="40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当根节点的左右子树都是堆时，可以通过一次向下的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调整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来将其变换成一个堆。</a:t>
            </a:r>
            <a:endParaRPr kumimoji="1"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3646 0.0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-0.000093 L 0.077708 -0.113148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0.038073 -0.088426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6 0.000648 L 0.021458 -0.088426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510 0.067130 L -0.143177 0.288426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9" grpId="0" bldLvl="0" animBg="1"/>
      <p:bldP spid="11" grpId="0" bldLvl="0" animBg="1"/>
      <p:bldP spid="16" grpId="0" bldLvl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kumimoji="1" lang="zh-CN" altLang="en-US" dirty="0" smtClean="0"/>
              <a:t>构造堆</a:t>
            </a:r>
            <a:endParaRPr kumimoji="1" lang="zh-CN" altLang="en-US" dirty="0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pPr>
              <a:defRPr/>
            </a:pPr>
            <a:fld id="{64C9EB70-B654-4058-838F-8806615D92E5}" type="slidenum">
              <a:rPr lang="en-US" altLang="zh-CN" smtClean="0"/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056093" y="20328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smtClean="0"/>
              <a:t>6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090231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006118" y="28116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5396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432642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495480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558318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621156" y="34233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292112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823037" y="40456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0" name="直线连接符 19"/>
          <p:cNvCxnSpPr>
            <a:stCxn id="15" idx="4"/>
            <a:endCxn id="11" idx="0"/>
          </p:cNvCxnSpPr>
          <p:nvPr/>
        </p:nvCxnSpPr>
        <p:spPr>
          <a:xfrm flipH="1">
            <a:off x="4556337" y="3827082"/>
            <a:ext cx="26670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15" idx="4"/>
            <a:endCxn id="17" idx="0"/>
          </p:cNvCxnSpPr>
          <p:nvPr/>
        </p:nvCxnSpPr>
        <p:spPr>
          <a:xfrm>
            <a:off x="4823037" y="3827082"/>
            <a:ext cx="20193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4" idx="4"/>
            <a:endCxn id="16" idx="0"/>
          </p:cNvCxnSpPr>
          <p:nvPr/>
        </p:nvCxnSpPr>
        <p:spPr>
          <a:xfrm flipH="1">
            <a:off x="5494134" y="3827082"/>
            <a:ext cx="266065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9" idx="4"/>
            <a:endCxn id="15" idx="0"/>
          </p:cNvCxnSpPr>
          <p:nvPr/>
        </p:nvCxnSpPr>
        <p:spPr>
          <a:xfrm flipH="1">
            <a:off x="4822847" y="3215460"/>
            <a:ext cx="46926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9" idx="4"/>
            <a:endCxn id="14" idx="0"/>
          </p:cNvCxnSpPr>
          <p:nvPr/>
        </p:nvCxnSpPr>
        <p:spPr>
          <a:xfrm>
            <a:off x="5292112" y="3215460"/>
            <a:ext cx="46799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>
            <a:stCxn id="10" idx="4"/>
            <a:endCxn id="13" idx="0"/>
          </p:cNvCxnSpPr>
          <p:nvPr/>
        </p:nvCxnSpPr>
        <p:spPr>
          <a:xfrm flipH="1">
            <a:off x="6697459" y="3215460"/>
            <a:ext cx="51054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>
            <a:stCxn id="10" idx="4"/>
            <a:endCxn id="12" idx="0"/>
          </p:cNvCxnSpPr>
          <p:nvPr/>
        </p:nvCxnSpPr>
        <p:spPr>
          <a:xfrm>
            <a:off x="7207999" y="3215460"/>
            <a:ext cx="42672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8" idx="4"/>
            <a:endCxn id="9" idx="0"/>
          </p:cNvCxnSpPr>
          <p:nvPr/>
        </p:nvCxnSpPr>
        <p:spPr>
          <a:xfrm flipH="1">
            <a:off x="5292139" y="2436656"/>
            <a:ext cx="965835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>
            <a:stCxn id="8" idx="4"/>
            <a:endCxn id="10" idx="0"/>
          </p:cNvCxnSpPr>
          <p:nvPr/>
        </p:nvCxnSpPr>
        <p:spPr>
          <a:xfrm>
            <a:off x="6257974" y="2436656"/>
            <a:ext cx="949960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268362" y="3423320"/>
            <a:ext cx="989612" cy="105478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281719" y="3408960"/>
            <a:ext cx="989612" cy="105478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72717" y="2811698"/>
            <a:ext cx="1434937" cy="1054784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84687" y="2772298"/>
            <a:ext cx="1973287" cy="1705806"/>
          </a:xfrm>
          <a:prstGeom prst="rect">
            <a:avLst/>
          </a:prstGeom>
          <a:noFill/>
          <a:ln w="28575" cmpd="sng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83694" y="1947553"/>
            <a:ext cx="3623960" cy="2530551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13628 0.24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 -0.09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28 0.24838 L -0.02917 0.09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64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21441 0.0294 " pathEditMode="relative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6 -0.000278 L -0.033229 -0.087407 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41 0.0294 L 0.04688 0.0888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116 L -0.23194 0.01435 " pathEditMode="relative" ptsTypes="AA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0.038021 -0.087407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1979 0.014259 L -0.041094 0.086944 " pathEditMode="relative" rAng="0" ptsTypes="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6232 0.052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58 -0.090185 L 0.115625 -0.200370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15 0.087870 L 0.000000 0.000000 " pathEditMode="relative" rAng="0" ptsTypes="">
                                      <p:cBhvr>
                                        <p:cTn id="8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44 0.052037 L -0.118750 0.199630 " pathEditMode="relative" rAng="0" ptsTypes="">
                                      <p:cBhvr>
                                        <p:cTn id="9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2" grpId="0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39" grpId="0" bldLvl="0" animBg="1"/>
      <p:bldP spid="39" grpId="1" bldLvl="0" animBg="1"/>
      <p:bldP spid="40" grpId="0" bldLvl="0" animBg="1"/>
      <p:bldP spid="40" grpId="1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椭圆 20"/>
          <p:cNvSpPr/>
          <p:nvPr/>
        </p:nvSpPr>
        <p:spPr>
          <a:xfrm>
            <a:off x="5282663" y="2109094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316801" y="28878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6232688" y="2887898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580532" y="41218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659212" y="3499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722050" y="3499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784888" y="3499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847726" y="3499520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518682" y="41218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49607" y="4121822"/>
            <a:ext cx="403762" cy="403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39" name="直线连接符 19"/>
          <p:cNvCxnSpPr>
            <a:stCxn id="33" idx="4"/>
            <a:endCxn id="26" idx="0"/>
          </p:cNvCxnSpPr>
          <p:nvPr/>
        </p:nvCxnSpPr>
        <p:spPr>
          <a:xfrm flipH="1">
            <a:off x="3782907" y="3903282"/>
            <a:ext cx="26670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21"/>
          <p:cNvCxnSpPr>
            <a:stCxn id="33" idx="4"/>
            <a:endCxn id="37" idx="0"/>
          </p:cNvCxnSpPr>
          <p:nvPr/>
        </p:nvCxnSpPr>
        <p:spPr>
          <a:xfrm>
            <a:off x="4049607" y="3903282"/>
            <a:ext cx="201930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24"/>
          <p:cNvCxnSpPr>
            <a:stCxn id="31" idx="4"/>
            <a:endCxn id="35" idx="0"/>
          </p:cNvCxnSpPr>
          <p:nvPr/>
        </p:nvCxnSpPr>
        <p:spPr>
          <a:xfrm flipH="1">
            <a:off x="4720704" y="3903282"/>
            <a:ext cx="266065" cy="21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27"/>
          <p:cNvCxnSpPr>
            <a:stCxn id="23" idx="4"/>
            <a:endCxn id="33" idx="0"/>
          </p:cNvCxnSpPr>
          <p:nvPr/>
        </p:nvCxnSpPr>
        <p:spPr>
          <a:xfrm flipH="1">
            <a:off x="4049417" y="3291660"/>
            <a:ext cx="46926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29"/>
          <p:cNvCxnSpPr>
            <a:stCxn id="23" idx="4"/>
            <a:endCxn id="31" idx="0"/>
          </p:cNvCxnSpPr>
          <p:nvPr/>
        </p:nvCxnSpPr>
        <p:spPr>
          <a:xfrm>
            <a:off x="4518682" y="3291660"/>
            <a:ext cx="467995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1"/>
          <p:cNvCxnSpPr>
            <a:stCxn id="24" idx="4"/>
            <a:endCxn id="29" idx="0"/>
          </p:cNvCxnSpPr>
          <p:nvPr/>
        </p:nvCxnSpPr>
        <p:spPr>
          <a:xfrm flipH="1">
            <a:off x="5924029" y="3291660"/>
            <a:ext cx="51054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33"/>
          <p:cNvCxnSpPr>
            <a:stCxn id="24" idx="4"/>
            <a:endCxn id="27" idx="0"/>
          </p:cNvCxnSpPr>
          <p:nvPr/>
        </p:nvCxnSpPr>
        <p:spPr>
          <a:xfrm>
            <a:off x="6434569" y="3291660"/>
            <a:ext cx="426720" cy="207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35"/>
          <p:cNvCxnSpPr>
            <a:stCxn id="21" idx="4"/>
            <a:endCxn id="23" idx="0"/>
          </p:cNvCxnSpPr>
          <p:nvPr/>
        </p:nvCxnSpPr>
        <p:spPr>
          <a:xfrm flipH="1">
            <a:off x="4518709" y="2512856"/>
            <a:ext cx="965835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37"/>
          <p:cNvCxnSpPr>
            <a:stCxn id="21" idx="4"/>
            <a:endCxn id="24" idx="0"/>
          </p:cNvCxnSpPr>
          <p:nvPr/>
        </p:nvCxnSpPr>
        <p:spPr>
          <a:xfrm>
            <a:off x="5484544" y="2512856"/>
            <a:ext cx="949960" cy="37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15490" cy="1325880"/>
          </a:xfrm>
        </p:spPr>
        <p:txBody>
          <a:bodyPr/>
          <a:p>
            <a:r>
              <a:rPr kumimoji="1" lang="zh-CN" altLang="zh-CN" dirty="0"/>
              <a:t>堆排序</a:t>
            </a:r>
            <a:endParaRPr kumimoji="1"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0.000000 L 0.145469 0.44157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56 0.000648 L 0.062656 -0.291759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1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00 -0.291389 L -0.273490 -0.182222 " pathEditMode="relative" rAng="0" ptsTypes="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-0.001204 L 0.079219 -0.111852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278 L 0.039427 -0.089722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0.000000 L -0.016979 -0.089722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38 -0.182222 L -0.038385 -0.000463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54 -0.111852 L 0.195885 0.327963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48 0.000278 L 0.062604 -0.290370 " pathEditMode="relative" rAng="0" ptsTypes="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4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00 -0.290370 L 0.387500 -0.174815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-0.000093 L -0.079635 -0.113241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500 -0.174815 L 0.140365 -0.180833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698 -0.113241 L 0.008750 0.327963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0.139062 -0.290370 " pathEditMode="relative" rAng="0" ptsTypes="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79 -0.291389 L -0.170885 -0.182222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125 -0.091574 L 0.117500 -0.200648 " pathEditMode="relative" rAng="0" ptsTypes="">
                                      <p:cBhvr>
                                        <p:cTn id="7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-0.038750 -0.090185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833 -0.182222 L 0.099271 -0.092593 " pathEditMode="relative" rAng="0" ptsTypes="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33 -0.200648 L 0.175625 0.239815 " pathEditMode="relative" rAng="0" ptsTypes="">
                                      <p:cBhvr>
                                        <p:cTn id="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-0.000093 L -0.113438 -0.20240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-10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98 -0.203333 L -0.507656 -0.091481 " pathEditMode="relative" rAng="0" ptsTypes="">
                                      <p:cBhvr>
                                        <p:cTn id="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750 -0.090648 L 0.040469 -0.202037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979 -0.090185 L 0.021823 -0.181481 " pathEditMode="relative" rAng="0" ptsTypes="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56 -0.091481 L -0.233177 -0.000370 " pathEditMode="relative" rAng="0" ptsTypes="">
                                      <p:cBhvr>
                                        <p:cTn id="10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833 -0.203056 L 0.070000 0.238704 " pathEditMode="relative" rAng="0" ptsTypes="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93 L -0.036979 -0.201667 " pathEditMode="relative" rAng="0" ptsTypes="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10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79 -0.200648 L -0.405052 -0.091481 " pathEditMode="relative" rAng="0" ptsTypes="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23 -0.181852 L 0.101146 -0.291759 " pathEditMode="relative" rAng="0" ptsTypes="">
                                      <p:cBhvr>
                                        <p:cTn id="1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271 -0.091944 L 0.060052 -0.180000 " pathEditMode="relative" rAng="0" ptsTypes="">
                                      <p:cBhvr>
                                        <p:cTn id="1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52 -0.091481 L -0.078646 -0.001296 " pathEditMode="relative" rAng="0" ptsTypes="">
                                      <p:cBhvr>
                                        <p:cTn id="1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781 -0.291759 L 0.100990 0.148056 " pathEditMode="relative" rAng="0" ptsTypes="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083 0.000093 L -0.036875 -0.201481 " pathEditMode="relative" rAng="0" ptsTypes="">
                                      <p:cBhvr>
                                        <p:cTn id="1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10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760 -0.201019 L 0.255885 -0.084074 " pathEditMode="relative" rAng="0" ptsTypes=""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77 -0.178148 L 0.062656 -0.290741 " pathEditMode="relative" rAng="0" ptsTypes="">
                                      <p:cBhvr>
                                        <p:cTn id="1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885 -0.084074 L 0.041667 -0.089352 " pathEditMode="relative" rAng="0" ptsTypes="">
                                      <p:cBhvr>
                                        <p:cTn id="1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92 -0.292130 L 0.031250 0.149167 " pathEditMode="relative" rAng="0" ptsTypes="">
                                      <p:cBhvr>
                                        <p:cTn id="15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3177 -0.000370 L -0.113750 -0.201111 " pathEditMode="relative" rAng="0" ptsTypes="">
                                      <p:cBhvr>
                                        <p:cTn id="1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9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438 -0.201481 L -0.507656 -0.091481 " pathEditMode="relative" rAng="0" ptsTypes="">
                                      <p:cBhvr>
                                        <p:cTn id="1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052 -0.180926 L 0.139583 -0.291111 " pathEditMode="relative" rAng="0" ptsTypes="">
                                      <p:cBhvr>
                                        <p:cTn id="1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7656 -0.091481 L -0.193073 -0.090185 " pathEditMode="relative" rAng="0" ptsTypes="">
                                      <p:cBhvr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635 -0.291389 L 0.076302 0.148056 " pathEditMode="relative" rAng="0" ptsTypes="">
                                      <p:cBhvr>
                                        <p:cTn id="1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67 -0.089444 L -0.036823 -0.201667 " pathEditMode="relative" rAng="0" ptsTypes="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-56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615 -0.200648 L -0.405052 -0.091481 " pathEditMode="relative" rAng="0" ptsTypes="">
                                      <p:cBhvr>
                                        <p:cTn id="19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3073 -0.087407 L -0.112656 -0.203796 " pathEditMode="relative" rAng="0" ptsTypes="">
                                      <p:cBhvr>
                                        <p:cTn id="19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5052 -0.091481 L -0.115677 -0.086481 " pathEditMode="relative" rAng="0" ptsTypes="">
                                      <p:cBhvr>
                                        <p:cTn id="1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917 -0.204722 L -0.207500 0.238704 " pathEditMode="relative" rAng="0" ptsTypes="">
                                      <p:cBhvr>
                                        <p:cTn id="20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198 -0.091111 L -0.036250 -0.201481 " pathEditMode="relative" rAng="0" ptsTypes="">
                                      <p:cBhvr>
                                        <p:cTn id="2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-54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833 -0.202778 L -0.157500 0.238704 " pathEditMode="relative" rAng="0" ptsTypes="">
                                      <p:cBhvr>
                                        <p:cTn id="2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3" grpId="0" bldLvl="0" animBg="1"/>
      <p:bldP spid="23" grpId="1" bldLvl="0" animBg="1"/>
      <p:bldP spid="24" grpId="0" bldLvl="0" animBg="1"/>
      <p:bldP spid="24" grpId="1" bldLvl="0" animBg="1"/>
      <p:bldP spid="26" grpId="0" bldLvl="0" animBg="1"/>
      <p:bldP spid="26" grpId="1" bldLvl="0" animBg="1"/>
      <p:bldP spid="26" grpId="2" bldLvl="0" animBg="1"/>
      <p:bldP spid="26" grpId="3" bldLvl="0" animBg="1"/>
      <p:bldP spid="26" grpId="4" bldLvl="0" animBg="1"/>
      <p:bldP spid="26" grpId="5" bldLvl="0" animBg="1"/>
      <p:bldP spid="27" grpId="0" bldLvl="0" animBg="1"/>
      <p:bldP spid="27" grpId="1" bldLvl="0" animBg="1"/>
      <p:bldP spid="27" grpId="2" bldLvl="0" animBg="1"/>
      <p:bldP spid="27" grpId="3" bldLvl="0" animBg="1"/>
      <p:bldP spid="27" grpId="4" bldLvl="0" animBg="1"/>
      <p:bldP spid="27" grpId="5" bldLvl="0" animBg="1"/>
      <p:bldP spid="27" grpId="6" bldLvl="0" animBg="1"/>
      <p:bldP spid="27" grpId="7" bldLvl="0" animBg="1"/>
      <p:bldP spid="29" grpId="0" bldLvl="0" animBg="1"/>
      <p:bldP spid="29" grpId="1" bldLvl="0" animBg="1"/>
      <p:bldP spid="29" grpId="2" bldLvl="0" animBg="1"/>
      <p:bldP spid="29" grpId="3" bldLvl="0" animBg="1"/>
      <p:bldP spid="29" grpId="4" bldLvl="0" animBg="1"/>
      <p:bldP spid="29" grpId="5" bldLvl="0" animBg="1"/>
      <p:bldP spid="29" grpId="6" bldLvl="0" animBg="1"/>
      <p:bldP spid="29" grpId="7" bldLvl="0" animBg="1"/>
      <p:bldP spid="29" grpId="8" bldLvl="0" animBg="1"/>
      <p:bldP spid="29" grpId="9" bldLvl="0" animBg="1"/>
      <p:bldP spid="29" grpId="10" bldLvl="0" animBg="1"/>
      <p:bldP spid="31" grpId="0" bldLvl="0" animBg="1"/>
      <p:bldP spid="31" grpId="1" bldLvl="0" animBg="1"/>
      <p:bldP spid="31" grpId="2" bldLvl="0" animBg="1"/>
      <p:bldP spid="33" grpId="0" bldLvl="0" animBg="1"/>
      <p:bldP spid="33" grpId="1" bldLvl="0" animBg="1"/>
      <p:bldP spid="33" grpId="2" bldLvl="0" animBg="1"/>
      <p:bldP spid="35" grpId="0" bldLvl="0" animBg="1"/>
      <p:bldP spid="35" grpId="1" bldLvl="0" animBg="1"/>
      <p:bldP spid="35" grpId="2" bldLvl="0" animBg="1"/>
      <p:bldP spid="35" grpId="3" bldLvl="0" animBg="1"/>
      <p:bldP spid="35" grpId="4" bldLvl="0" animBg="1"/>
      <p:bldP spid="35" grpId="5" bldLvl="0" animBg="1"/>
      <p:bldP spid="35" grpId="6" bldLvl="0" animBg="1"/>
      <p:bldP spid="35" grpId="7" bldLvl="0" animBg="1"/>
      <p:bldP spid="37" grpId="0" bldLvl="0" animBg="1"/>
      <p:bldP spid="37" grpId="1" bldLvl="0" animBg="1"/>
      <p:bldP spid="37" grpId="2" bldLvl="0" animBg="1"/>
      <p:bldP spid="37" grpId="3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黑体</vt:lpstr>
      <vt:lpstr>Calibri Light</vt:lpstr>
      <vt:lpstr>Calibri</vt:lpstr>
      <vt:lpstr>微软雅黑</vt:lpstr>
      <vt:lpstr>Arial Unicode MS</vt:lpstr>
      <vt:lpstr>Office 主题</vt:lpstr>
      <vt:lpstr>堆这个玩意…</vt:lpstr>
      <vt:lpstr>构造堆</vt:lpstr>
      <vt:lpstr>构造堆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9</cp:revision>
  <dcterms:created xsi:type="dcterms:W3CDTF">2018-05-10T00:25:00Z</dcterms:created>
  <dcterms:modified xsi:type="dcterms:W3CDTF">2018-05-10T02:25:30Z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