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13"/>
  </p:notesMasterIdLst>
  <p:handoutMasterIdLst>
    <p:handoutMasterId r:id="rId14"/>
  </p:handoutMasterIdLst>
  <p:sldIdLst>
    <p:sldId id="599" r:id="rId5"/>
    <p:sldId id="600" r:id="rId6"/>
    <p:sldId id="671" r:id="rId7"/>
    <p:sldId id="672" r:id="rId8"/>
    <p:sldId id="744" r:id="rId9"/>
    <p:sldId id="746" r:id="rId10"/>
    <p:sldId id="728" r:id="rId11"/>
    <p:sldId id="638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  <p:cmAuthor id="1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FF5F49"/>
    <a:srgbClr val="79AF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5"/>
    <p:restoredTop sz="93817"/>
  </p:normalViewPr>
  <p:slideViewPr>
    <p:cSldViewPr>
      <p:cViewPr varScale="1">
        <p:scale>
          <a:sx n="141" d="100"/>
          <a:sy n="141" d="100"/>
        </p:scale>
        <p:origin x="29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pPr>
                <a:defRPr/>
              </a:pPr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6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pPr>
                <a:defRPr/>
              </a:pPr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22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46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4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98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0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02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2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>
            <a:grpSpLocks/>
          </p:cNvGrpSpPr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52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5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841617" y="221127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数据结构与算法</a:t>
            </a:r>
          </a:p>
        </p:txBody>
      </p:sp>
    </p:spTree>
    <p:extLst>
      <p:ext uri="{BB962C8B-B14F-4D97-AF65-F5344CB8AC3E}">
        <p14:creationId xmlns:p14="http://schemas.microsoft.com/office/powerpoint/2010/main" val="11101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923928" y="968257"/>
            <a:ext cx="4319588" cy="88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二分查找</a:t>
            </a:r>
            <a:r>
              <a:rPr lang="en-US" altLang="zh-CN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递归版本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二分查找</a:t>
            </a:r>
            <a:r>
              <a:rPr lang="en-US" altLang="zh-CN" sz="1400" dirty="0">
                <a:latin typeface="微软雅黑" charset="-122"/>
                <a:ea typeface="微软雅黑" charset="-122"/>
              </a:rPr>
              <a:t>-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非递归版本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19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>
            <a:extLst>
              <a:ext uri="{FF2B5EF4-FFF2-40B4-BE49-F238E27FC236}">
                <a16:creationId xmlns:a16="http://schemas.microsoft.com/office/drawing/2014/main" id="{ECA5DB85-4D1B-F94E-AE38-EC001B4A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79A152-73CE-0C4D-A65E-21005E5A9657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9B796E08-29D5-3E45-AE6E-09295A5E0AA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F08FF3-A491-9841-8E3E-55FCE5A6AFA8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61C9820-4E47-E048-BEA5-E766D7E6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F0566F-C64E-D14B-B78A-20E6536C3895}"/>
              </a:ext>
            </a:extLst>
          </p:cNvPr>
          <p:cNvSpPr/>
          <p:nvPr/>
        </p:nvSpPr>
        <p:spPr>
          <a:xfrm>
            <a:off x="3959225" y="2066564"/>
            <a:ext cx="348204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微软雅黑" charset="-122"/>
                <a:ea typeface="微软雅黑" charset="-122"/>
              </a:rPr>
              <a:t> 能够完成二分查找的代码实现</a:t>
            </a:r>
            <a:endParaRPr lang="en-US" altLang="zh-CN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2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-102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二分查找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-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递归版本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762026" y="7993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什么是二分查找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569BB4-A954-9540-A383-F2BF2C63D13C}"/>
              </a:ext>
            </a:extLst>
          </p:cNvPr>
          <p:cNvSpPr txBox="1"/>
          <p:nvPr/>
        </p:nvSpPr>
        <p:spPr>
          <a:xfrm>
            <a:off x="762026" y="1371265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二分查找又称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折半查找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，它是一种效率较高的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查找方法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74CDB7-6835-D740-9630-2CA51C4523D3}"/>
              </a:ext>
            </a:extLst>
          </p:cNvPr>
          <p:cNvSpPr txBox="1"/>
          <p:nvPr/>
        </p:nvSpPr>
        <p:spPr>
          <a:xfrm>
            <a:off x="762026" y="4299942"/>
            <a:ext cx="779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原理：将数组分为三部分，依次是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中值前，中值，中值后</a:t>
            </a:r>
            <a:endParaRPr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将要查找的值与中值进行比较，若小于中值则在中值前面找，若大于中值则在中值后面找，等于中值时直接返回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E8DDE5-65AE-C64D-B8C1-4EB8E86C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50852"/>
            <a:ext cx="2880320" cy="2308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27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-102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二分查找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-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递归版本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762026" y="799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二分查找过程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16080-DF23-5D48-B740-A80B86484370}"/>
              </a:ext>
            </a:extLst>
          </p:cNvPr>
          <p:cNvSpPr/>
          <p:nvPr/>
        </p:nvSpPr>
        <p:spPr>
          <a:xfrm>
            <a:off x="2123726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F0ABA0-7EFC-BA45-8F13-1BA69C381370}"/>
              </a:ext>
            </a:extLst>
          </p:cNvPr>
          <p:cNvSpPr/>
          <p:nvPr/>
        </p:nvSpPr>
        <p:spPr>
          <a:xfrm>
            <a:off x="2771799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B7DF56-0E64-184B-98DA-486CB3F66C21}"/>
              </a:ext>
            </a:extLst>
          </p:cNvPr>
          <p:cNvSpPr/>
          <p:nvPr/>
        </p:nvSpPr>
        <p:spPr>
          <a:xfrm>
            <a:off x="3419872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7C4B99-7D17-934A-912E-0D615FF6CEA8}"/>
              </a:ext>
            </a:extLst>
          </p:cNvPr>
          <p:cNvSpPr/>
          <p:nvPr/>
        </p:nvSpPr>
        <p:spPr>
          <a:xfrm>
            <a:off x="4067945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93FFA6-4B65-494F-ABA2-761EA69A4705}"/>
              </a:ext>
            </a:extLst>
          </p:cNvPr>
          <p:cNvSpPr/>
          <p:nvPr/>
        </p:nvSpPr>
        <p:spPr>
          <a:xfrm>
            <a:off x="4692234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C2ABD9-4544-ED4F-945E-757013AB8021}"/>
              </a:ext>
            </a:extLst>
          </p:cNvPr>
          <p:cNvSpPr/>
          <p:nvPr/>
        </p:nvSpPr>
        <p:spPr>
          <a:xfrm>
            <a:off x="5316523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F00732-31AC-7647-8637-39B0A9E52CC7}"/>
              </a:ext>
            </a:extLst>
          </p:cNvPr>
          <p:cNvSpPr/>
          <p:nvPr/>
        </p:nvSpPr>
        <p:spPr>
          <a:xfrm>
            <a:off x="6002055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33F841-22B9-9942-ABB6-8672F46A29B0}"/>
              </a:ext>
            </a:extLst>
          </p:cNvPr>
          <p:cNvSpPr txBox="1"/>
          <p:nvPr/>
        </p:nvSpPr>
        <p:spPr>
          <a:xfrm>
            <a:off x="762026" y="1344110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查找数字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C1F472EE-2089-BB4F-B316-F90B07A3ED9A}"/>
              </a:ext>
            </a:extLst>
          </p:cNvPr>
          <p:cNvSpPr/>
          <p:nvPr/>
        </p:nvSpPr>
        <p:spPr>
          <a:xfrm>
            <a:off x="2316890" y="2807566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上箭头 17">
            <a:extLst>
              <a:ext uri="{FF2B5EF4-FFF2-40B4-BE49-F238E27FC236}">
                <a16:creationId xmlns:a16="http://schemas.microsoft.com/office/drawing/2014/main" id="{7ED57AB9-5B69-DA4F-A2AE-62A2CF3544F4}"/>
              </a:ext>
            </a:extLst>
          </p:cNvPr>
          <p:cNvSpPr/>
          <p:nvPr/>
        </p:nvSpPr>
        <p:spPr>
          <a:xfrm>
            <a:off x="6225990" y="2807565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2E0270A2-79B8-E442-BDF5-34C54B31FD54}"/>
              </a:ext>
            </a:extLst>
          </p:cNvPr>
          <p:cNvSpPr/>
          <p:nvPr/>
        </p:nvSpPr>
        <p:spPr>
          <a:xfrm>
            <a:off x="4271440" y="2807564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7E7F4F-A53E-214C-B19E-4D6C5624208F}"/>
              </a:ext>
            </a:extLst>
          </p:cNvPr>
          <p:cNvSpPr txBox="1"/>
          <p:nvPr/>
        </p:nvSpPr>
        <p:spPr>
          <a:xfrm>
            <a:off x="2079902" y="354626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89F711-4F0C-9842-96F2-446D05A5AFDC}"/>
              </a:ext>
            </a:extLst>
          </p:cNvPr>
          <p:cNvSpPr txBox="1"/>
          <p:nvPr/>
        </p:nvSpPr>
        <p:spPr>
          <a:xfrm>
            <a:off x="6057608" y="354625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D9E720-1D82-1D4A-BDC0-DA56F51A2B9F}"/>
              </a:ext>
            </a:extLst>
          </p:cNvPr>
          <p:cNvSpPr txBox="1"/>
          <p:nvPr/>
        </p:nvSpPr>
        <p:spPr>
          <a:xfrm>
            <a:off x="4094403" y="3546259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0F49A7-FD5F-F741-9DBF-3AD7D8EB97EF}"/>
              </a:ext>
            </a:extLst>
          </p:cNvPr>
          <p:cNvSpPr txBox="1"/>
          <p:nvPr/>
        </p:nvSpPr>
        <p:spPr>
          <a:xfrm>
            <a:off x="755576" y="4027497"/>
            <a:ext cx="606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第一步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找到中值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取整数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第二步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要查找的数和中值比较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第三步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若小于中值则在中值前面找，若大于中值则在中值后面找，等于中值时直接返回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19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-102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二分查找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-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递归版本</a:t>
            </a:r>
            <a:endParaRPr lang="en-US" altLang="zh-CN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762026" y="7993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为什么用顺序表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16080-DF23-5D48-B740-A80B86484370}"/>
              </a:ext>
            </a:extLst>
          </p:cNvPr>
          <p:cNvSpPr/>
          <p:nvPr/>
        </p:nvSpPr>
        <p:spPr>
          <a:xfrm>
            <a:off x="2027275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F0ABA0-7EFC-BA45-8F13-1BA69C381370}"/>
              </a:ext>
            </a:extLst>
          </p:cNvPr>
          <p:cNvSpPr/>
          <p:nvPr/>
        </p:nvSpPr>
        <p:spPr>
          <a:xfrm>
            <a:off x="2675348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B7DF56-0E64-184B-98DA-486CB3F66C21}"/>
              </a:ext>
            </a:extLst>
          </p:cNvPr>
          <p:cNvSpPr/>
          <p:nvPr/>
        </p:nvSpPr>
        <p:spPr>
          <a:xfrm>
            <a:off x="3323421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7C4B99-7D17-934A-912E-0D615FF6CEA8}"/>
              </a:ext>
            </a:extLst>
          </p:cNvPr>
          <p:cNvSpPr/>
          <p:nvPr/>
        </p:nvSpPr>
        <p:spPr>
          <a:xfrm>
            <a:off x="3971494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93FFA6-4B65-494F-ABA2-761EA69A4705}"/>
              </a:ext>
            </a:extLst>
          </p:cNvPr>
          <p:cNvSpPr/>
          <p:nvPr/>
        </p:nvSpPr>
        <p:spPr>
          <a:xfrm>
            <a:off x="4595783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C2ABD9-4544-ED4F-945E-757013AB8021}"/>
              </a:ext>
            </a:extLst>
          </p:cNvPr>
          <p:cNvSpPr/>
          <p:nvPr/>
        </p:nvSpPr>
        <p:spPr>
          <a:xfrm>
            <a:off x="5220072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F00732-31AC-7647-8637-39B0A9E52CC7}"/>
              </a:ext>
            </a:extLst>
          </p:cNvPr>
          <p:cNvSpPr/>
          <p:nvPr/>
        </p:nvSpPr>
        <p:spPr>
          <a:xfrm>
            <a:off x="5905604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C1F472EE-2089-BB4F-B316-F90B07A3ED9A}"/>
              </a:ext>
            </a:extLst>
          </p:cNvPr>
          <p:cNvSpPr/>
          <p:nvPr/>
        </p:nvSpPr>
        <p:spPr>
          <a:xfrm>
            <a:off x="2220439" y="2208148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上箭头 17">
            <a:extLst>
              <a:ext uri="{FF2B5EF4-FFF2-40B4-BE49-F238E27FC236}">
                <a16:creationId xmlns:a16="http://schemas.microsoft.com/office/drawing/2014/main" id="{7ED57AB9-5B69-DA4F-A2AE-62A2CF3544F4}"/>
              </a:ext>
            </a:extLst>
          </p:cNvPr>
          <p:cNvSpPr/>
          <p:nvPr/>
        </p:nvSpPr>
        <p:spPr>
          <a:xfrm>
            <a:off x="6129539" y="2208147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2E0270A2-79B8-E442-BDF5-34C54B31FD54}"/>
              </a:ext>
            </a:extLst>
          </p:cNvPr>
          <p:cNvSpPr/>
          <p:nvPr/>
        </p:nvSpPr>
        <p:spPr>
          <a:xfrm>
            <a:off x="4174989" y="2208146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7E7F4F-A53E-214C-B19E-4D6C5624208F}"/>
              </a:ext>
            </a:extLst>
          </p:cNvPr>
          <p:cNvSpPr txBox="1"/>
          <p:nvPr/>
        </p:nvSpPr>
        <p:spPr>
          <a:xfrm>
            <a:off x="1983451" y="2946842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89F711-4F0C-9842-96F2-446D05A5AFDC}"/>
              </a:ext>
            </a:extLst>
          </p:cNvPr>
          <p:cNvSpPr txBox="1"/>
          <p:nvPr/>
        </p:nvSpPr>
        <p:spPr>
          <a:xfrm>
            <a:off x="5961157" y="29468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D9E720-1D82-1D4A-BDC0-DA56F51A2B9F}"/>
              </a:ext>
            </a:extLst>
          </p:cNvPr>
          <p:cNvSpPr txBox="1"/>
          <p:nvPr/>
        </p:nvSpPr>
        <p:spPr>
          <a:xfrm>
            <a:off x="3997952" y="294684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C3FBDF-5460-3C4C-9712-BBBD6103F54B}"/>
              </a:ext>
            </a:extLst>
          </p:cNvPr>
          <p:cNvSpPr txBox="1"/>
          <p:nvPr/>
        </p:nvSpPr>
        <p:spPr>
          <a:xfrm>
            <a:off x="762026" y="3967518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①必须采用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顺序存储结构 </a:t>
            </a:r>
            <a:endParaRPr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②必须按关键字大小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有序排列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8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1C6595-999A-1543-80D7-CDA611562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841CB3-CFC2-954A-8467-E220136B773D}"/>
              </a:ext>
            </a:extLst>
          </p:cNvPr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3BD66B-B645-0A4A-84B2-3AEA194A3384}"/>
              </a:ext>
            </a:extLst>
          </p:cNvPr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4AAA216-D336-E14B-81A1-9876E476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78CE52-49EC-6C46-AA91-6FD5F58114A1}"/>
              </a:ext>
            </a:extLst>
          </p:cNvPr>
          <p:cNvSpPr txBox="1"/>
          <p:nvPr/>
        </p:nvSpPr>
        <p:spPr>
          <a:xfrm>
            <a:off x="3635896" y="1605766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二分查找又称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折半查找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，它是一种效率较高的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查找方法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334942-E0E2-F94A-A800-1642C20D84B4}"/>
              </a:ext>
            </a:extLst>
          </p:cNvPr>
          <p:cNvSpPr txBox="1"/>
          <p:nvPr/>
        </p:nvSpPr>
        <p:spPr>
          <a:xfrm>
            <a:off x="3635896" y="228361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二分查找要求：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①必须采用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顺序存储结构 </a:t>
            </a:r>
            <a:endParaRPr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②必须按关键字大小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有序排列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281F1-89E6-474C-B6BD-D8528343CA69}"/>
              </a:ext>
            </a:extLst>
          </p:cNvPr>
          <p:cNvSpPr txBox="1"/>
          <p:nvPr/>
        </p:nvSpPr>
        <p:spPr>
          <a:xfrm>
            <a:off x="3635896" y="3235498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最差时间复杂度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kumimoji="1" lang="en-US" altLang="zh-CN" sz="12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kumimoji="1" lang="en-US" altLang="zh-CN" sz="1200" baseline="-250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最优时间复杂度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18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199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 fontAlgn="auto">
          <a:spcBef>
            <a:spcPts val="0"/>
          </a:spcBef>
          <a:spcAft>
            <a:spcPts val="0"/>
          </a:spcAft>
          <a:defRPr kumimoji="1" sz="1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47468</TotalTime>
  <Words>274</Words>
  <Application>Microsoft Macintosh PowerPoint</Application>
  <PresentationFormat>全屏显示(16:9)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黑体</vt:lpstr>
      <vt:lpstr>宋体</vt:lpstr>
      <vt:lpstr>Microsoft YaHei</vt:lpstr>
      <vt:lpstr>Microsoft YaHei</vt:lpstr>
      <vt:lpstr>Segoe UI</vt:lpstr>
      <vt:lpstr>Arial</vt:lpstr>
      <vt:lpstr>Calibri</vt:lpstr>
      <vt:lpstr>Wingdings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978</cp:revision>
  <dcterms:created xsi:type="dcterms:W3CDTF">2015-06-29T07:19:00Z</dcterms:created>
  <dcterms:modified xsi:type="dcterms:W3CDTF">2020-01-10T06:00:43Z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