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68" r:id="rId5"/>
    <p:sldId id="313" r:id="rId6"/>
    <p:sldId id="310" r:id="rId7"/>
    <p:sldId id="311" r:id="rId8"/>
    <p:sldId id="312" r:id="rId9"/>
    <p:sldId id="314" r:id="rId10"/>
    <p:sldId id="315" r:id="rId11"/>
    <p:sldId id="316" r:id="rId12"/>
    <p:sldId id="31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87993-F0D2-4180-89F9-2ADBCA478F02}" type="datetimeFigureOut">
              <a:rPr lang="en-US" smtClean="0"/>
              <a:t>3/27/2025</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33C04-E65D-46EE-925E-9ABF4E36EA6C}" type="slidenum">
              <a:rPr lang="en-US" smtClean="0"/>
              <a:t>‹Nº›</a:t>
            </a:fld>
            <a:endParaRPr lang="en-US"/>
          </a:p>
        </p:txBody>
      </p:sp>
    </p:spTree>
    <p:extLst>
      <p:ext uri="{BB962C8B-B14F-4D97-AF65-F5344CB8AC3E}">
        <p14:creationId xmlns:p14="http://schemas.microsoft.com/office/powerpoint/2010/main" val="3114944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3/21/2025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3/21/2025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3/21/2025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3/21/2025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958274"/>
            <a:ext cx="4639736" cy="291082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15944" y="2958273"/>
            <a:ext cx="4639736" cy="291082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3/21/2025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3/21/2025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3/21/2025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3/21/2025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3/21/2025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3/21/2025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ublic.tableau.com/app/profile/beatriz.acosta1863/viz/3_10PresentingSQLresults/MovieRentalDuration?publish=y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fontScale="90000"/>
          </a:bodyPr>
          <a:lstStyle/>
          <a:p>
            <a:r>
              <a:rPr lang="en-US" dirty="0" err="1">
                <a:solidFill>
                  <a:srgbClr val="0070C0"/>
                </a:solidFill>
              </a:rPr>
              <a:t>Rockbuster</a:t>
            </a:r>
            <a:r>
              <a:rPr lang="en-US" dirty="0">
                <a:solidFill>
                  <a:srgbClr val="0070C0"/>
                </a:solidFill>
              </a:rPr>
              <a:t> Stealth LLC</a:t>
            </a:r>
            <a:br>
              <a:rPr lang="en-US" dirty="0">
                <a:solidFill>
                  <a:srgbClr val="0070C0"/>
                </a:solidFill>
              </a:rPr>
            </a:br>
            <a:r>
              <a:rPr lang="en-US" sz="7300" dirty="0">
                <a:solidFill>
                  <a:srgbClr val="0070C0"/>
                </a:solidFill>
              </a:rPr>
              <a:t>Data Analysis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dirty="0">
                <a:solidFill>
                  <a:schemeClr val="tx1">
                    <a:lumMod val="85000"/>
                    <a:lumOff val="15000"/>
                  </a:schemeClr>
                </a:solidFill>
              </a:rPr>
              <a:t>Beatriz Acosta</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pic>
        <p:nvPicPr>
          <p:cNvPr id="5" name="Imagen 4">
            <a:extLst>
              <a:ext uri="{FF2B5EF4-FFF2-40B4-BE49-F238E27FC236}">
                <a16:creationId xmlns:a16="http://schemas.microsoft.com/office/drawing/2014/main" id="{9FB96F8E-5D08-6A2C-75DA-501CA67C9063}"/>
              </a:ext>
            </a:extLst>
          </p:cNvPr>
          <p:cNvPicPr>
            <a:picLocks noChangeAspect="1"/>
          </p:cNvPicPr>
          <p:nvPr/>
        </p:nvPicPr>
        <p:blipFill>
          <a:blip r:embed="rId4"/>
          <a:stretch>
            <a:fillRect/>
          </a:stretch>
        </p:blipFill>
        <p:spPr>
          <a:xfrm>
            <a:off x="7535145" y="0"/>
            <a:ext cx="5145510" cy="6858000"/>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DD7D3-06EA-911E-90A7-96A793755B4B}"/>
              </a:ext>
            </a:extLst>
          </p:cNvPr>
          <p:cNvSpPr>
            <a:spLocks noGrp="1"/>
          </p:cNvSpPr>
          <p:nvPr>
            <p:ph type="title"/>
          </p:nvPr>
        </p:nvSpPr>
        <p:spPr/>
        <p:txBody>
          <a:bodyPr/>
          <a:lstStyle/>
          <a:p>
            <a:r>
              <a:rPr lang="en-US" dirty="0">
                <a:solidFill>
                  <a:srgbClr val="0070C0"/>
                </a:solidFill>
              </a:rPr>
              <a:t>Key Objectives</a:t>
            </a:r>
          </a:p>
        </p:txBody>
      </p:sp>
      <p:sp>
        <p:nvSpPr>
          <p:cNvPr id="3" name="Marcador de contenido 2">
            <a:extLst>
              <a:ext uri="{FF2B5EF4-FFF2-40B4-BE49-F238E27FC236}">
                <a16:creationId xmlns:a16="http://schemas.microsoft.com/office/drawing/2014/main" id="{12EAA45B-60A8-4BE9-0D6B-EBE21A33D55D}"/>
              </a:ext>
            </a:extLst>
          </p:cNvPr>
          <p:cNvSpPr>
            <a:spLocks noGrp="1"/>
          </p:cNvSpPr>
          <p:nvPr>
            <p:ph idx="1"/>
          </p:nvPr>
        </p:nvSpPr>
        <p:spPr/>
        <p:txBody>
          <a:bodyPr>
            <a:normAutofit/>
          </a:bodyPr>
          <a:lstStyle/>
          <a:p>
            <a:r>
              <a:rPr lang="en-US" sz="2800" dirty="0"/>
              <a:t>The goal of this presentation is to explore customer behavior from a global perspective, identify who our most valuable customers are, and recommend business strategies based on the patterns found in the data. All findings are visualized using Tableau and available via an interactive dashboard</a:t>
            </a:r>
          </a:p>
        </p:txBody>
      </p:sp>
    </p:spTree>
    <p:extLst>
      <p:ext uri="{BB962C8B-B14F-4D97-AF65-F5344CB8AC3E}">
        <p14:creationId xmlns:p14="http://schemas.microsoft.com/office/powerpoint/2010/main" val="1866661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66800" y="376648"/>
            <a:ext cx="10058400" cy="1450757"/>
          </a:xfrm>
        </p:spPr>
        <p:txBody>
          <a:bodyPr>
            <a:normAutofit/>
          </a:bodyPr>
          <a:lstStyle/>
          <a:p>
            <a:r>
              <a:rPr lang="en-US" dirty="0">
                <a:solidFill>
                  <a:srgbClr val="0070C0"/>
                </a:solidFill>
              </a:rPr>
              <a:t>Summary Statistics  </a:t>
            </a:r>
          </a:p>
        </p:txBody>
      </p:sp>
      <p:pic>
        <p:nvPicPr>
          <p:cNvPr id="12" name="Imagen 11">
            <a:extLst>
              <a:ext uri="{FF2B5EF4-FFF2-40B4-BE49-F238E27FC236}">
                <a16:creationId xmlns:a16="http://schemas.microsoft.com/office/drawing/2014/main" id="{86E18DF6-BDFF-D568-2334-595FAED4E8BF}"/>
              </a:ext>
            </a:extLst>
          </p:cNvPr>
          <p:cNvPicPr>
            <a:picLocks noChangeAspect="1"/>
          </p:cNvPicPr>
          <p:nvPr/>
        </p:nvPicPr>
        <p:blipFill>
          <a:blip r:embed="rId3"/>
          <a:srcRect l="24342" t="22784" r="59474" b="56023"/>
          <a:stretch/>
        </p:blipFill>
        <p:spPr>
          <a:xfrm>
            <a:off x="1610629" y="1902863"/>
            <a:ext cx="4357034" cy="3217778"/>
          </a:xfrm>
          <a:prstGeom prst="rect">
            <a:avLst/>
          </a:prstGeom>
        </p:spPr>
      </p:pic>
      <p:pic>
        <p:nvPicPr>
          <p:cNvPr id="15" name="Imagen 14">
            <a:extLst>
              <a:ext uri="{FF2B5EF4-FFF2-40B4-BE49-F238E27FC236}">
                <a16:creationId xmlns:a16="http://schemas.microsoft.com/office/drawing/2014/main" id="{F4484AA8-7576-7084-77B1-0FA970CF068F}"/>
              </a:ext>
            </a:extLst>
          </p:cNvPr>
          <p:cNvPicPr>
            <a:picLocks noChangeAspect="1"/>
          </p:cNvPicPr>
          <p:nvPr/>
        </p:nvPicPr>
        <p:blipFill>
          <a:blip r:embed="rId4"/>
          <a:srcRect l="24869" t="23883" r="54605" b="62029"/>
          <a:stretch/>
        </p:blipFill>
        <p:spPr>
          <a:xfrm>
            <a:off x="1610629" y="3773506"/>
            <a:ext cx="5096684" cy="2447759"/>
          </a:xfrm>
          <a:prstGeom prst="rect">
            <a:avLst/>
          </a:prstGeom>
        </p:spPr>
      </p:pic>
      <p:sp>
        <p:nvSpPr>
          <p:cNvPr id="18" name="CuadroTexto 17">
            <a:extLst>
              <a:ext uri="{FF2B5EF4-FFF2-40B4-BE49-F238E27FC236}">
                <a16:creationId xmlns:a16="http://schemas.microsoft.com/office/drawing/2014/main" id="{BE3D9287-8EE0-7996-25AD-050EFF493455}"/>
              </a:ext>
            </a:extLst>
          </p:cNvPr>
          <p:cNvSpPr txBox="1"/>
          <p:nvPr/>
        </p:nvSpPr>
        <p:spPr>
          <a:xfrm>
            <a:off x="6497052" y="2069629"/>
            <a:ext cx="4357034" cy="3785652"/>
          </a:xfrm>
          <a:prstGeom prst="rect">
            <a:avLst/>
          </a:prstGeom>
          <a:noFill/>
        </p:spPr>
        <p:txBody>
          <a:bodyPr wrap="square" rtlCol="0">
            <a:spAutoFit/>
          </a:bodyPr>
          <a:lstStyle/>
          <a:p>
            <a:pPr algn="just"/>
            <a:r>
              <a:rPr lang="en-US" sz="2400" dirty="0">
                <a:cs typeface="Arial" panose="020B0604020202020204" pitchFamily="34" charset="0"/>
              </a:rPr>
              <a:t>Most movie rentals cost around $3, but prices vary significantly, with some as low as 99 cents and others nearly $5. Rentals typically last 5 days, though users sometimes keep movies for shorter or longer periods. This range suggests opportunities for flexible pricing or rental duration models.</a:t>
            </a:r>
          </a:p>
        </p:txBody>
      </p:sp>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AA8E1D-AD59-D37A-36B8-BA11775A59F9}"/>
              </a:ext>
            </a:extLst>
          </p:cNvPr>
          <p:cNvSpPr>
            <a:spLocks noGrp="1"/>
          </p:cNvSpPr>
          <p:nvPr>
            <p:ph type="title"/>
          </p:nvPr>
        </p:nvSpPr>
        <p:spPr/>
        <p:txBody>
          <a:bodyPr/>
          <a:lstStyle/>
          <a:p>
            <a:r>
              <a:rPr lang="en-US" dirty="0">
                <a:solidFill>
                  <a:srgbClr val="0070C0"/>
                </a:solidFill>
              </a:rPr>
              <a:t>Countries with most Customers</a:t>
            </a:r>
          </a:p>
        </p:txBody>
      </p:sp>
      <p:pic>
        <p:nvPicPr>
          <p:cNvPr id="5" name="Marcador de contenido 4">
            <a:extLst>
              <a:ext uri="{FF2B5EF4-FFF2-40B4-BE49-F238E27FC236}">
                <a16:creationId xmlns:a16="http://schemas.microsoft.com/office/drawing/2014/main" id="{897A562C-3791-11B7-6ADF-4F3F46D799CE}"/>
              </a:ext>
            </a:extLst>
          </p:cNvPr>
          <p:cNvPicPr>
            <a:picLocks noGrp="1" noChangeAspect="1"/>
          </p:cNvPicPr>
          <p:nvPr>
            <p:ph idx="1"/>
          </p:nvPr>
        </p:nvPicPr>
        <p:blipFill>
          <a:blip r:embed="rId2"/>
          <a:srcRect l="23287" t="22004" b="7186"/>
          <a:stretch/>
        </p:blipFill>
        <p:spPr>
          <a:xfrm>
            <a:off x="1097280" y="2037686"/>
            <a:ext cx="7131075" cy="3496841"/>
          </a:xfrm>
        </p:spPr>
      </p:pic>
      <p:sp>
        <p:nvSpPr>
          <p:cNvPr id="6" name="CuadroTexto 5">
            <a:extLst>
              <a:ext uri="{FF2B5EF4-FFF2-40B4-BE49-F238E27FC236}">
                <a16:creationId xmlns:a16="http://schemas.microsoft.com/office/drawing/2014/main" id="{8BE712FC-AC9D-5B6E-7219-9F291BD190F2}"/>
              </a:ext>
            </a:extLst>
          </p:cNvPr>
          <p:cNvSpPr txBox="1"/>
          <p:nvPr/>
        </p:nvSpPr>
        <p:spPr>
          <a:xfrm>
            <a:off x="8228355" y="2037686"/>
            <a:ext cx="3449053" cy="4401205"/>
          </a:xfrm>
          <a:prstGeom prst="rect">
            <a:avLst/>
          </a:prstGeom>
          <a:noFill/>
        </p:spPr>
        <p:txBody>
          <a:bodyPr wrap="square" rtlCol="0">
            <a:spAutoFit/>
          </a:bodyPr>
          <a:lstStyle/>
          <a:p>
            <a:pPr algn="just"/>
            <a:r>
              <a:rPr lang="en-US" sz="2000" dirty="0"/>
              <a:t>Our top customer bases are concentrated in India, China, and the United States, making up nearly half of all top customers. Asia shows the strongest performance overall, with five countries in the top 10. Regions like Brazil, Mexico, and Russia also show strong engagement, while countries like Indonesia and Turkey may benefit from targeted marketing strategies to boost customer numbers.</a:t>
            </a:r>
          </a:p>
        </p:txBody>
      </p:sp>
    </p:spTree>
    <p:extLst>
      <p:ext uri="{BB962C8B-B14F-4D97-AF65-F5344CB8AC3E}">
        <p14:creationId xmlns:p14="http://schemas.microsoft.com/office/powerpoint/2010/main" val="1884027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B2501-9CA0-E620-B279-D6C5D50EDCF4}"/>
              </a:ext>
            </a:extLst>
          </p:cNvPr>
          <p:cNvSpPr>
            <a:spLocks noGrp="1"/>
          </p:cNvSpPr>
          <p:nvPr>
            <p:ph type="title"/>
          </p:nvPr>
        </p:nvSpPr>
        <p:spPr/>
        <p:txBody>
          <a:bodyPr/>
          <a:lstStyle/>
          <a:p>
            <a:r>
              <a:rPr lang="en-US" dirty="0">
                <a:solidFill>
                  <a:srgbClr val="0070C0"/>
                </a:solidFill>
              </a:rPr>
              <a:t>Top 5 cities from top countries </a:t>
            </a:r>
          </a:p>
        </p:txBody>
      </p:sp>
      <p:pic>
        <p:nvPicPr>
          <p:cNvPr id="5" name="Imagen 4">
            <a:extLst>
              <a:ext uri="{FF2B5EF4-FFF2-40B4-BE49-F238E27FC236}">
                <a16:creationId xmlns:a16="http://schemas.microsoft.com/office/drawing/2014/main" id="{E64BFC09-1FD2-CF86-B4B9-A5EB0949BDA3}"/>
              </a:ext>
            </a:extLst>
          </p:cNvPr>
          <p:cNvPicPr>
            <a:picLocks noChangeAspect="1"/>
          </p:cNvPicPr>
          <p:nvPr/>
        </p:nvPicPr>
        <p:blipFill>
          <a:blip r:embed="rId2"/>
          <a:srcRect l="23684" t="22398" b="7832"/>
          <a:stretch/>
        </p:blipFill>
        <p:spPr>
          <a:xfrm>
            <a:off x="1036320" y="2108201"/>
            <a:ext cx="6198669" cy="3760891"/>
          </a:xfrm>
          <a:prstGeom prst="rect">
            <a:avLst/>
          </a:prstGeom>
        </p:spPr>
      </p:pic>
      <p:sp>
        <p:nvSpPr>
          <p:cNvPr id="6" name="CuadroTexto 5">
            <a:extLst>
              <a:ext uri="{FF2B5EF4-FFF2-40B4-BE49-F238E27FC236}">
                <a16:creationId xmlns:a16="http://schemas.microsoft.com/office/drawing/2014/main" id="{868D32C2-1ABC-6FBC-03C9-9482D40C29E7}"/>
              </a:ext>
            </a:extLst>
          </p:cNvPr>
          <p:cNvSpPr txBox="1"/>
          <p:nvPr/>
        </p:nvSpPr>
        <p:spPr>
          <a:xfrm>
            <a:off x="7571873" y="2108201"/>
            <a:ext cx="3850105" cy="2862322"/>
          </a:xfrm>
          <a:prstGeom prst="rect">
            <a:avLst/>
          </a:prstGeom>
          <a:noFill/>
        </p:spPr>
        <p:txBody>
          <a:bodyPr wrap="square" rtlCol="0">
            <a:spAutoFit/>
          </a:bodyPr>
          <a:lstStyle/>
          <a:p>
            <a:r>
              <a:rPr lang="en-US" sz="2000" dirty="0"/>
              <a:t>Our top five individual customers are spread across the globe from Aurora in the U.S. to Pontianak in Indonesia. This highlights the importance of maintaining strong international support and tailoring customer engagement strategies to specific regions where high spenders reside.</a:t>
            </a:r>
          </a:p>
        </p:txBody>
      </p:sp>
    </p:spTree>
    <p:extLst>
      <p:ext uri="{BB962C8B-B14F-4D97-AF65-F5344CB8AC3E}">
        <p14:creationId xmlns:p14="http://schemas.microsoft.com/office/powerpoint/2010/main" val="4387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0B3941-4B59-8964-5154-7D91D3D663D0}"/>
              </a:ext>
            </a:extLst>
          </p:cNvPr>
          <p:cNvSpPr>
            <a:spLocks noGrp="1"/>
          </p:cNvSpPr>
          <p:nvPr>
            <p:ph type="title"/>
          </p:nvPr>
        </p:nvSpPr>
        <p:spPr/>
        <p:txBody>
          <a:bodyPr/>
          <a:lstStyle/>
          <a:p>
            <a:r>
              <a:rPr lang="en-US" dirty="0">
                <a:solidFill>
                  <a:srgbClr val="0070C0"/>
                </a:solidFill>
              </a:rPr>
              <a:t>Top 5 customers </a:t>
            </a:r>
          </a:p>
        </p:txBody>
      </p:sp>
      <p:pic>
        <p:nvPicPr>
          <p:cNvPr id="5" name="Imagen 4">
            <a:extLst>
              <a:ext uri="{FF2B5EF4-FFF2-40B4-BE49-F238E27FC236}">
                <a16:creationId xmlns:a16="http://schemas.microsoft.com/office/drawing/2014/main" id="{ADDE3039-DF94-862F-0CDE-8402025CC556}"/>
              </a:ext>
            </a:extLst>
          </p:cNvPr>
          <p:cNvPicPr>
            <a:picLocks noChangeAspect="1"/>
          </p:cNvPicPr>
          <p:nvPr/>
        </p:nvPicPr>
        <p:blipFill>
          <a:blip r:embed="rId2"/>
          <a:srcRect l="23421" t="22073" b="50001"/>
          <a:stretch/>
        </p:blipFill>
        <p:spPr>
          <a:xfrm>
            <a:off x="1458227" y="2012616"/>
            <a:ext cx="9336505" cy="2832767"/>
          </a:xfrm>
          <a:prstGeom prst="rect">
            <a:avLst/>
          </a:prstGeom>
        </p:spPr>
      </p:pic>
      <p:sp>
        <p:nvSpPr>
          <p:cNvPr id="6" name="CuadroTexto 5">
            <a:extLst>
              <a:ext uri="{FF2B5EF4-FFF2-40B4-BE49-F238E27FC236}">
                <a16:creationId xmlns:a16="http://schemas.microsoft.com/office/drawing/2014/main" id="{C10DAC8E-CF53-D0AB-5358-12E0C3D75417}"/>
              </a:ext>
            </a:extLst>
          </p:cNvPr>
          <p:cNvSpPr txBox="1"/>
          <p:nvPr/>
        </p:nvSpPr>
        <p:spPr>
          <a:xfrm>
            <a:off x="1369995" y="5011554"/>
            <a:ext cx="9512968" cy="1323439"/>
          </a:xfrm>
          <a:prstGeom prst="rect">
            <a:avLst/>
          </a:prstGeom>
          <a:noFill/>
        </p:spPr>
        <p:txBody>
          <a:bodyPr wrap="square" rtlCol="0">
            <a:spAutoFit/>
          </a:bodyPr>
          <a:lstStyle/>
          <a:p>
            <a:pPr algn="just"/>
            <a:r>
              <a:rPr lang="en-US" sz="2000" dirty="0"/>
              <a:t>Our top 5 customers together contributed over $600 in revenue, with Casey Mena leading at $130. These high spending users are spread globally and present opportunities for targeted retention programs, personalized offers, and deeper customer engagement strategies</a:t>
            </a:r>
          </a:p>
        </p:txBody>
      </p:sp>
    </p:spTree>
    <p:extLst>
      <p:ext uri="{BB962C8B-B14F-4D97-AF65-F5344CB8AC3E}">
        <p14:creationId xmlns:p14="http://schemas.microsoft.com/office/powerpoint/2010/main" val="42936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A8906F-A037-C981-7E78-C07174800C8A}"/>
              </a:ext>
            </a:extLst>
          </p:cNvPr>
          <p:cNvSpPr>
            <a:spLocks noGrp="1"/>
          </p:cNvSpPr>
          <p:nvPr>
            <p:ph type="title"/>
          </p:nvPr>
        </p:nvSpPr>
        <p:spPr/>
        <p:txBody>
          <a:bodyPr/>
          <a:lstStyle/>
          <a:p>
            <a:r>
              <a:rPr lang="en-US" dirty="0">
                <a:solidFill>
                  <a:srgbClr val="0070C0"/>
                </a:solidFill>
              </a:rPr>
              <a:t>Tableau Public Link</a:t>
            </a:r>
          </a:p>
        </p:txBody>
      </p:sp>
      <p:sp>
        <p:nvSpPr>
          <p:cNvPr id="3" name="Marcador de contenido 2">
            <a:extLst>
              <a:ext uri="{FF2B5EF4-FFF2-40B4-BE49-F238E27FC236}">
                <a16:creationId xmlns:a16="http://schemas.microsoft.com/office/drawing/2014/main" id="{ABAD152D-9F04-5DC7-A41A-7AB9A6022260}"/>
              </a:ext>
            </a:extLst>
          </p:cNvPr>
          <p:cNvSpPr>
            <a:spLocks noGrp="1"/>
          </p:cNvSpPr>
          <p:nvPr>
            <p:ph idx="1"/>
          </p:nvPr>
        </p:nvSpPr>
        <p:spPr/>
        <p:txBody>
          <a:bodyPr/>
          <a:lstStyle/>
          <a:p>
            <a:r>
              <a:rPr lang="en-US" b="1" dirty="0"/>
              <a:t>View interactive dashboard here:</a:t>
            </a:r>
          </a:p>
          <a:p>
            <a:r>
              <a:rPr lang="en-US" dirty="0">
                <a:hlinkClick r:id="rId2"/>
              </a:rPr>
              <a:t>3.10 Presenting SQL results | Tableau Public</a:t>
            </a:r>
            <a:endParaRPr lang="en-US" dirty="0"/>
          </a:p>
        </p:txBody>
      </p:sp>
    </p:spTree>
    <p:extLst>
      <p:ext uri="{BB962C8B-B14F-4D97-AF65-F5344CB8AC3E}">
        <p14:creationId xmlns:p14="http://schemas.microsoft.com/office/powerpoint/2010/main" val="409122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51C195-AC2B-1DB7-B897-ABA6BC121BFE}"/>
              </a:ext>
            </a:extLst>
          </p:cNvPr>
          <p:cNvSpPr>
            <a:spLocks noGrp="1"/>
          </p:cNvSpPr>
          <p:nvPr>
            <p:ph type="title"/>
          </p:nvPr>
        </p:nvSpPr>
        <p:spPr/>
        <p:txBody>
          <a:bodyPr/>
          <a:lstStyle/>
          <a:p>
            <a:r>
              <a:rPr lang="en-US" dirty="0">
                <a:solidFill>
                  <a:srgbClr val="0070C0"/>
                </a:solidFill>
              </a:rPr>
              <a:t>Turning Insights into action</a:t>
            </a:r>
          </a:p>
        </p:txBody>
      </p:sp>
      <p:sp>
        <p:nvSpPr>
          <p:cNvPr id="3" name="Marcador de contenido 2">
            <a:extLst>
              <a:ext uri="{FF2B5EF4-FFF2-40B4-BE49-F238E27FC236}">
                <a16:creationId xmlns:a16="http://schemas.microsoft.com/office/drawing/2014/main" id="{1688F859-A423-8E83-B336-4CC6BB97C617}"/>
              </a:ext>
            </a:extLst>
          </p:cNvPr>
          <p:cNvSpPr>
            <a:spLocks noGrp="1"/>
          </p:cNvSpPr>
          <p:nvPr>
            <p:ph idx="1"/>
          </p:nvPr>
        </p:nvSpPr>
        <p:spPr/>
        <p:txBody>
          <a:bodyPr>
            <a:normAutofit/>
          </a:bodyPr>
          <a:lstStyle/>
          <a:p>
            <a:r>
              <a:rPr lang="en-US" sz="2000" dirty="0"/>
              <a:t>1. Focus on High-Performing Markets: Prioritize India, China, and the United States for marketing and customer retention efforts, as they represent the largest customer bases by volume and payment activity.</a:t>
            </a:r>
          </a:p>
          <a:p>
            <a:r>
              <a:rPr lang="en-US" sz="2000" dirty="0"/>
              <a:t>2. Strengthen Relationships with Top Customers: The top 5 customers alone contributed over $600 in total payments. Consider launching a VIP loyalty program or exclusive offers for high-value customers to maintain engagement and increase lifetime value.</a:t>
            </a:r>
          </a:p>
          <a:p>
            <a:r>
              <a:rPr lang="en-US" sz="2000" dirty="0"/>
              <a:t>3. The current average rental price is $2.98, with prices ranging from $0.99 to $4.99. This wide spread suggests an opportunity to implement a tiered pricing model that aligns with customer value perception and content type.</a:t>
            </a:r>
          </a:p>
        </p:txBody>
      </p:sp>
    </p:spTree>
    <p:extLst>
      <p:ext uri="{BB962C8B-B14F-4D97-AF65-F5344CB8AC3E}">
        <p14:creationId xmlns:p14="http://schemas.microsoft.com/office/powerpoint/2010/main" val="277765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4A264E-547A-8D94-CE60-65869A10CFE9}"/>
              </a:ext>
            </a:extLst>
          </p:cNvPr>
          <p:cNvSpPr>
            <a:spLocks noGrp="1"/>
          </p:cNvSpPr>
          <p:nvPr>
            <p:ph type="title"/>
          </p:nvPr>
        </p:nvSpPr>
        <p:spPr/>
        <p:txBody>
          <a:bodyPr/>
          <a:lstStyle/>
          <a:p>
            <a:r>
              <a:rPr lang="en-US" dirty="0">
                <a:solidFill>
                  <a:srgbClr val="0070C0"/>
                </a:solidFill>
              </a:rPr>
              <a:t>Q&amp;A Session</a:t>
            </a:r>
          </a:p>
        </p:txBody>
      </p:sp>
      <p:sp>
        <p:nvSpPr>
          <p:cNvPr id="3" name="Marcador de contenido 2">
            <a:extLst>
              <a:ext uri="{FF2B5EF4-FFF2-40B4-BE49-F238E27FC236}">
                <a16:creationId xmlns:a16="http://schemas.microsoft.com/office/drawing/2014/main" id="{5A2BB89B-1A7C-18B9-9D66-B93D78BFAB31}"/>
              </a:ext>
            </a:extLst>
          </p:cNvPr>
          <p:cNvSpPr>
            <a:spLocks noGrp="1"/>
          </p:cNvSpPr>
          <p:nvPr>
            <p:ph idx="1"/>
          </p:nvPr>
        </p:nvSpPr>
        <p:spPr/>
        <p:txBody>
          <a:bodyPr>
            <a:normAutofit/>
          </a:bodyPr>
          <a:lstStyle/>
          <a:p>
            <a:r>
              <a:rPr lang="en-US" sz="2400" dirty="0"/>
              <a:t>Thank you for your attention </a:t>
            </a:r>
          </a:p>
          <a:p>
            <a:r>
              <a:rPr lang="en-US" sz="2400" dirty="0"/>
              <a:t>Please feel free to ask any questions or feedback regarding the presentation at this time.</a:t>
            </a:r>
          </a:p>
        </p:txBody>
      </p:sp>
    </p:spTree>
    <p:extLst>
      <p:ext uri="{BB962C8B-B14F-4D97-AF65-F5344CB8AC3E}">
        <p14:creationId xmlns:p14="http://schemas.microsoft.com/office/powerpoint/2010/main" val="352992867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{F637C736-D97A-4B5B-8C2F-EB8E316F04D2}tf33845126_win32</Template>
  <TotalTime>8644</TotalTime>
  <Words>450</Words>
  <Application>Microsoft Office PowerPoint</Application>
  <PresentationFormat>Panorámica</PresentationFormat>
  <Paragraphs>22</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Bookman Old Style</vt:lpstr>
      <vt:lpstr>Calibri</vt:lpstr>
      <vt:lpstr>Franklin Gothic Book</vt:lpstr>
      <vt:lpstr>1_RetrospectVTI</vt:lpstr>
      <vt:lpstr>Rockbuster Stealth LLC Data Analysis</vt:lpstr>
      <vt:lpstr>Key Objectives</vt:lpstr>
      <vt:lpstr>Summary Statistics  </vt:lpstr>
      <vt:lpstr>Countries with most Customers</vt:lpstr>
      <vt:lpstr>Top 5 cities from top countries </vt:lpstr>
      <vt:lpstr>Top 5 customers </vt:lpstr>
      <vt:lpstr>Tableau Public Link</vt:lpstr>
      <vt:lpstr>Turning Insights into action</vt:lpstr>
      <vt:lpstr>Q&amp;A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beatriz hernandez</dc:creator>
  <cp:lastModifiedBy>beatriz hernandez</cp:lastModifiedBy>
  <cp:revision>1</cp:revision>
  <dcterms:created xsi:type="dcterms:W3CDTF">2025-03-21T17:57:53Z</dcterms:created>
  <dcterms:modified xsi:type="dcterms:W3CDTF">2025-03-27T18:01:53Z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