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41bd41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41bd41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41bd41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41bd41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85dd7d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85dd7d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99474db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99474db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643b3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1643b3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1643b3ab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1643b3ab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41bd41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41bd41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4daf5f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4daf5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99474db3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99474db3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89953ad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89953ad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Texas is gaining traction and attention from donors </a:t>
            </a:r>
            <a:endParaRPr/>
          </a:p>
          <a:p>
            <a:pPr indent="-298450" lvl="1" marL="914400" rtl="0" algn="l">
              <a:spcBef>
                <a:spcPts val="0"/>
              </a:spcBef>
              <a:spcAft>
                <a:spcPts val="0"/>
              </a:spcAft>
              <a:buSzPts val="1100"/>
              <a:buChar char="-"/>
            </a:pPr>
            <a:r>
              <a:rPr lang="en"/>
              <a:t>Regardless of actual ability to swing the state it appears </a:t>
            </a:r>
            <a:endParaRPr/>
          </a:p>
          <a:p>
            <a:pPr indent="-298450" lvl="0" marL="457200" rtl="0" algn="l">
              <a:spcBef>
                <a:spcPts val="0"/>
              </a:spcBef>
              <a:spcAft>
                <a:spcPts val="0"/>
              </a:spcAft>
              <a:buSzPts val="1100"/>
              <a:buChar char="-"/>
            </a:pPr>
            <a:r>
              <a:rPr lang="en"/>
              <a:t>Minnesota</a:t>
            </a:r>
            <a:r>
              <a:rPr lang="en"/>
              <a:t> got fewer donations in 2016, could explain the margin on the next slide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441bd4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441bd4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89953adf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89953adf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-Arizona and georgia are such small margins </a:t>
            </a:r>
            <a:endParaRPr/>
          </a:p>
          <a:p>
            <a:pPr indent="0" lvl="0" marL="0" rtl="0" algn="l">
              <a:spcBef>
                <a:spcPts val="0"/>
              </a:spcBef>
              <a:spcAft>
                <a:spcPts val="0"/>
              </a:spcAft>
              <a:buNone/>
            </a:pPr>
            <a:r>
              <a:rPr lang="en"/>
              <a:t>-demographics might explain this </a:t>
            </a:r>
            <a:endParaRPr/>
          </a:p>
          <a:p>
            <a:pPr indent="0" lvl="0" marL="0" rtl="0" algn="l">
              <a:spcBef>
                <a:spcPts val="0"/>
              </a:spcBef>
              <a:spcAft>
                <a:spcPts val="0"/>
              </a:spcAft>
              <a:buNone/>
            </a:pPr>
            <a:r>
              <a:rPr lang="en"/>
              <a:t>- texas doesnt appear to be swingable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89953ad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89953ad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-democrats spend more, but cant get an absolute majority no matter how much they spend</a:t>
            </a:r>
            <a:endParaRPr/>
          </a:p>
          <a:p>
            <a:pPr indent="0" lvl="0" marL="0" rtl="0" algn="l">
              <a:spcBef>
                <a:spcPts val="0"/>
              </a:spcBef>
              <a:spcAft>
                <a:spcPts val="0"/>
              </a:spcAft>
              <a:buNone/>
            </a:pPr>
            <a:r>
              <a:rPr lang="en"/>
              <a:t>- spending is increasing rapidly </a:t>
            </a:r>
            <a:r>
              <a:rPr lang="en"/>
              <a:t>since</a:t>
            </a:r>
            <a:r>
              <a:rPr lang="en"/>
              <a:t> citizens united in 2010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89953ad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89953ad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senate is more </a:t>
            </a:r>
            <a:r>
              <a:rPr lang="en"/>
              <a:t>susceptible</a:t>
            </a:r>
            <a:r>
              <a:rPr lang="en"/>
              <a:t> to corruption and corporatism because of how much is costs to become a senator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9474db3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99474db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64daf5fd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64daf5fd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64daf5fd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64daf5fd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64daf5fd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64daf5fd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64daf5fd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64daf5fd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64daf5fd2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64daf5fd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5E696C"/>
                </a:solidFill>
                <a:latin typeface="Lato"/>
                <a:ea typeface="Lato"/>
                <a:cs typeface="Lato"/>
                <a:sym typeface="Lato"/>
              </a:rPr>
              <a:t>Together, these datasets tell us a lot about the state of voting in the U.S. in recent history and today.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1643b3ab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1643b3ab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1643b3ab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1643b3ab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ublic.tableau.com/profile/jason6879#!/vizhome/SenateRace_16205139382310/Dashboard1?publish=y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hare.streamlit.io/hieppham8083/finalproject/main/main.py" TargetMode="External"/><Relationship Id="rId4" Type="http://schemas.openxmlformats.org/officeDocument/2006/relationships/hyperlink" Target="https://predictsenate.anvil.ap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Election Analysis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Erma, Hiep, Jason, Mike, Blake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Phase</a:t>
            </a:r>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Our group was formed around an interest in federal election-related data as this information reveals a lot about our democracy, and similar to the hope we have for fair elections with high turnout, our group also wanted to find unbiased, robust datasets.</a:t>
            </a:r>
            <a:endParaRPr sz="1400"/>
          </a:p>
          <a:p>
            <a:pPr indent="-317500" lvl="0" marL="457200" rtl="0" algn="l">
              <a:spcBef>
                <a:spcPts val="0"/>
              </a:spcBef>
              <a:spcAft>
                <a:spcPts val="0"/>
              </a:spcAft>
              <a:buSzPts val="1400"/>
              <a:buChar char="●"/>
            </a:pPr>
            <a:r>
              <a:rPr lang="en" sz="1400"/>
              <a:t>Focusing on the U.S. Senate, we tracked down a dataset of </a:t>
            </a:r>
            <a:r>
              <a:rPr b="1" lang="en" sz="1400"/>
              <a:t>election results</a:t>
            </a:r>
            <a:r>
              <a:rPr lang="en" sz="1400"/>
              <a:t> data for all </a:t>
            </a:r>
            <a:r>
              <a:rPr lang="en" sz="1400"/>
              <a:t>elections</a:t>
            </a:r>
            <a:r>
              <a:rPr lang="en" sz="1400"/>
              <a:t> between 1976-2020.</a:t>
            </a:r>
            <a:endParaRPr sz="1400"/>
          </a:p>
          <a:p>
            <a:pPr indent="-317500" lvl="0" marL="457200" rtl="0" algn="l">
              <a:spcBef>
                <a:spcPts val="0"/>
              </a:spcBef>
              <a:spcAft>
                <a:spcPts val="0"/>
              </a:spcAft>
              <a:buSzPts val="1400"/>
              <a:buChar char="●"/>
            </a:pPr>
            <a:r>
              <a:rPr lang="en" sz="1400"/>
              <a:t>We also found </a:t>
            </a:r>
            <a:r>
              <a:rPr b="1" lang="en" sz="1400"/>
              <a:t>demographic data </a:t>
            </a:r>
            <a:r>
              <a:rPr lang="en" sz="1400"/>
              <a:t>for the states we are analyzing.</a:t>
            </a:r>
            <a:endParaRPr sz="1400"/>
          </a:p>
          <a:p>
            <a:pPr indent="-317500" lvl="0" marL="457200" rtl="0" algn="l">
              <a:spcBef>
                <a:spcPts val="0"/>
              </a:spcBef>
              <a:spcAft>
                <a:spcPts val="0"/>
              </a:spcAft>
              <a:buSzPts val="1400"/>
              <a:buChar char="●"/>
            </a:pPr>
            <a:r>
              <a:rPr lang="en" sz="1400"/>
              <a:t>The Federal Election Commission requires the reporting of all </a:t>
            </a:r>
            <a:r>
              <a:rPr b="1" lang="en" sz="1400"/>
              <a:t>“hard money” campaign contributions</a:t>
            </a:r>
            <a:r>
              <a:rPr lang="en" sz="1400"/>
              <a:t>. These contributions are those that go toward </a:t>
            </a:r>
            <a:r>
              <a:rPr lang="en" sz="1400"/>
              <a:t>advertisements</a:t>
            </a:r>
            <a:r>
              <a:rPr lang="en" sz="1400"/>
              <a:t> that explicitly tell voters which candidate to vote for or against (as opposed to “soft money” contributions toward party-building activities). We located multiple contribution datasets and joined them to form a record of hard money contributions to U.S. Congress races between 2004-2020.</a:t>
            </a:r>
            <a:endParaRPr sz="1400"/>
          </a:p>
          <a:p>
            <a:pPr indent="-317500" lvl="0" marL="457200" rtl="0" algn="l">
              <a:spcBef>
                <a:spcPts val="0"/>
              </a:spcBef>
              <a:spcAft>
                <a:spcPts val="0"/>
              </a:spcAft>
              <a:buSzPts val="1400"/>
              <a:buChar char="●"/>
            </a:pPr>
            <a:r>
              <a:rPr lang="en" sz="1400"/>
              <a:t>Finally, we chose a data set from the Elections Performance Index, a project from MIT’s Election Data and Science Lab. This index “compares election administration policy and performance across the states and from one election cycle to the next.” This is helpful for indicators that can be compared state-to-state and over time, such as </a:t>
            </a:r>
            <a:r>
              <a:rPr b="1" lang="en" sz="1400"/>
              <a:t>voter turnout</a:t>
            </a:r>
            <a:r>
              <a:rPr lang="en" sz="1400"/>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database has several different interacting datasets </a:t>
            </a:r>
            <a:endParaRPr/>
          </a:p>
          <a:p>
            <a:pPr indent="-317500" lvl="1" marL="914400" rtl="0" algn="l">
              <a:spcBef>
                <a:spcPts val="0"/>
              </a:spcBef>
              <a:spcAft>
                <a:spcPts val="0"/>
              </a:spcAft>
              <a:buSzPts val="1400"/>
              <a:buChar char="○"/>
            </a:pPr>
            <a:r>
              <a:rPr lang="en"/>
              <a:t>The information ranges from 1976-2020</a:t>
            </a:r>
            <a:endParaRPr/>
          </a:p>
          <a:p>
            <a:pPr indent="-317500" lvl="1" marL="914400" rtl="0" algn="l">
              <a:spcBef>
                <a:spcPts val="0"/>
              </a:spcBef>
              <a:spcAft>
                <a:spcPts val="0"/>
              </a:spcAft>
              <a:buSzPts val="1400"/>
              <a:buChar char="○"/>
            </a:pPr>
            <a:r>
              <a:rPr lang="en"/>
              <a:t>Most of the data overlaps from 2000-2020</a:t>
            </a:r>
            <a:endParaRPr/>
          </a:p>
          <a:p>
            <a:pPr indent="-342900" lvl="0" marL="457200" rtl="0" algn="l">
              <a:spcBef>
                <a:spcPts val="0"/>
              </a:spcBef>
              <a:spcAft>
                <a:spcPts val="0"/>
              </a:spcAft>
              <a:buSzPts val="1800"/>
              <a:buChar char="●"/>
            </a:pPr>
            <a:r>
              <a:rPr lang="en"/>
              <a:t>We plan to use our database to better understand how spending influences the success of political candidates </a:t>
            </a:r>
            <a:endParaRPr/>
          </a:p>
          <a:p>
            <a:pPr indent="-342900" lvl="0" marL="457200" rtl="0" algn="l">
              <a:spcBef>
                <a:spcPts val="0"/>
              </a:spcBef>
              <a:spcAft>
                <a:spcPts val="0"/>
              </a:spcAft>
              <a:buSzPts val="1800"/>
              <a:buChar char="●"/>
            </a:pPr>
            <a:r>
              <a:rPr lang="en"/>
              <a:t>We have data that helps us not only understand spending, but also turnout in the several states we intend to use. </a:t>
            </a:r>
            <a:endParaRPr/>
          </a:p>
          <a:p>
            <a:pPr indent="-342900" lvl="0" marL="457200" rtl="0" algn="l">
              <a:spcBef>
                <a:spcPts val="0"/>
              </a:spcBef>
              <a:spcAft>
                <a:spcPts val="0"/>
              </a:spcAft>
              <a:buSzPts val="1800"/>
              <a:buChar char="●"/>
            </a:pPr>
            <a:r>
              <a:rPr lang="en"/>
              <a:t>Demographics and turnout will also be considered in relation to spending and victory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Tools</a:t>
            </a:r>
            <a:endParaRPr/>
          </a:p>
        </p:txBody>
      </p:sp>
      <p:sp>
        <p:nvSpPr>
          <p:cNvPr id="136" name="Google Shape;136;p24"/>
          <p:cNvSpPr txBox="1"/>
          <p:nvPr>
            <p:ph idx="1" type="body"/>
          </p:nvPr>
        </p:nvSpPr>
        <p:spPr>
          <a:xfrm>
            <a:off x="311700" y="1152475"/>
            <a:ext cx="3133800" cy="34164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lang="en"/>
              <a:t>The tools we used to build our database were:</a:t>
            </a:r>
            <a:endParaRPr/>
          </a:p>
          <a:p>
            <a:pPr indent="-325755" lvl="0" marL="457200" rtl="0" algn="l">
              <a:spcBef>
                <a:spcPts val="1200"/>
              </a:spcBef>
              <a:spcAft>
                <a:spcPts val="0"/>
              </a:spcAft>
              <a:buSzPct val="100000"/>
              <a:buChar char="●"/>
            </a:pPr>
            <a:r>
              <a:rPr lang="en"/>
              <a:t>Postgres (PgAdmin) to import our data and to construct our new tables</a:t>
            </a:r>
            <a:endParaRPr/>
          </a:p>
          <a:p>
            <a:pPr indent="-325755" lvl="0" marL="457200" rtl="0" algn="l">
              <a:spcBef>
                <a:spcPts val="0"/>
              </a:spcBef>
              <a:spcAft>
                <a:spcPts val="0"/>
              </a:spcAft>
              <a:buSzPct val="100000"/>
              <a:buChar char="●"/>
            </a:pPr>
            <a:r>
              <a:rPr lang="en"/>
              <a:t>AWS to allow collaboration across multiple users</a:t>
            </a:r>
            <a:endParaRPr/>
          </a:p>
          <a:p>
            <a:pPr indent="-325755" lvl="0" marL="457200" rtl="0" algn="l">
              <a:spcBef>
                <a:spcPts val="0"/>
              </a:spcBef>
              <a:spcAft>
                <a:spcPts val="0"/>
              </a:spcAft>
              <a:buSzPct val="100000"/>
              <a:buChar char="●"/>
            </a:pPr>
            <a:r>
              <a:rPr lang="en"/>
              <a:t>DBdiagram for mapping - keys were fairly easy to find, tables were huge</a:t>
            </a:r>
            <a:endParaRPr/>
          </a:p>
          <a:p>
            <a:pPr indent="-304165" lvl="1" marL="914400" rtl="0" algn="l">
              <a:spcBef>
                <a:spcPts val="0"/>
              </a:spcBef>
              <a:spcAft>
                <a:spcPts val="0"/>
              </a:spcAft>
              <a:buSzPct val="100000"/>
              <a:buChar char="○"/>
            </a:pPr>
            <a:r>
              <a:rPr lang="en"/>
              <a:t>Year, parties, states, etc.</a:t>
            </a:r>
            <a:endParaRPr/>
          </a:p>
          <a:p>
            <a:pPr indent="0" lvl="0" marL="457200" rtl="0" algn="l">
              <a:spcBef>
                <a:spcPts val="1200"/>
              </a:spcBef>
              <a:spcAft>
                <a:spcPts val="1200"/>
              </a:spcAft>
              <a:buNone/>
            </a:pPr>
            <a:r>
              <a:t/>
            </a:r>
            <a:endParaRPr/>
          </a:p>
        </p:txBody>
      </p:sp>
      <p:pic>
        <p:nvPicPr>
          <p:cNvPr id="137" name="Google Shape;137;p24"/>
          <p:cNvPicPr preferRelativeResize="0"/>
          <p:nvPr/>
        </p:nvPicPr>
        <p:blipFill rotWithShape="1">
          <a:blip r:embed="rId3">
            <a:alphaModFix/>
          </a:blip>
          <a:srcRect b="23640" l="-13590" r="13590" t="-23640"/>
          <a:stretch/>
        </p:blipFill>
        <p:spPr>
          <a:xfrm>
            <a:off x="3044525" y="629675"/>
            <a:ext cx="5646799" cy="370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join</a:t>
            </a:r>
            <a:endParaRPr/>
          </a:p>
        </p:txBody>
      </p:sp>
      <p:sp>
        <p:nvSpPr>
          <p:cNvPr id="143" name="Google Shape;143;p25"/>
          <p:cNvSpPr txBox="1"/>
          <p:nvPr>
            <p:ph idx="1" type="body"/>
          </p:nvPr>
        </p:nvSpPr>
        <p:spPr>
          <a:xfrm>
            <a:off x="311700" y="1152475"/>
            <a:ext cx="3324900" cy="336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Subqueries to help with optimization</a:t>
            </a:r>
            <a:endParaRPr/>
          </a:p>
          <a:p>
            <a:pPr indent="-317500" lvl="1" marL="914400" rtl="0" algn="l">
              <a:spcBef>
                <a:spcPts val="0"/>
              </a:spcBef>
              <a:spcAft>
                <a:spcPts val="0"/>
              </a:spcAft>
              <a:buSzPts val="1400"/>
              <a:buChar char="○"/>
            </a:pPr>
            <a:r>
              <a:rPr lang="en"/>
              <a:t>Changed 30 column table to 5 columns</a:t>
            </a:r>
            <a:endParaRPr/>
          </a:p>
          <a:p>
            <a:pPr indent="-342900" lvl="0" marL="457200" rtl="0" algn="l">
              <a:spcBef>
                <a:spcPts val="0"/>
              </a:spcBef>
              <a:spcAft>
                <a:spcPts val="0"/>
              </a:spcAft>
              <a:buSzPts val="1800"/>
              <a:buChar char="●"/>
            </a:pPr>
            <a:r>
              <a:rPr lang="en"/>
              <a:t>Grouped on States, Years</a:t>
            </a:r>
            <a:endParaRPr/>
          </a:p>
        </p:txBody>
      </p:sp>
      <p:pic>
        <p:nvPicPr>
          <p:cNvPr id="144" name="Google Shape;144;p25"/>
          <p:cNvPicPr preferRelativeResize="0"/>
          <p:nvPr/>
        </p:nvPicPr>
        <p:blipFill>
          <a:blip r:embed="rId3">
            <a:alphaModFix/>
          </a:blip>
          <a:stretch>
            <a:fillRect/>
          </a:stretch>
        </p:blipFill>
        <p:spPr>
          <a:xfrm>
            <a:off x="3788875" y="759050"/>
            <a:ext cx="4933950" cy="3990975"/>
          </a:xfrm>
          <a:prstGeom prst="rect">
            <a:avLst/>
          </a:prstGeom>
          <a:noFill/>
          <a:ln>
            <a:noFill/>
          </a:ln>
        </p:spPr>
      </p:pic>
      <p:sp>
        <p:nvSpPr>
          <p:cNvPr id="145" name="Google Shape;145;p25"/>
          <p:cNvSpPr/>
          <p:nvPr/>
        </p:nvSpPr>
        <p:spPr>
          <a:xfrm>
            <a:off x="3714350" y="1181525"/>
            <a:ext cx="2108400" cy="10896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4064875" y="3877175"/>
            <a:ext cx="4573500" cy="3891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Demographic Information</a:t>
            </a:r>
            <a:endParaRPr/>
          </a:p>
        </p:txBody>
      </p:sp>
      <p:pic>
        <p:nvPicPr>
          <p:cNvPr id="152" name="Google Shape;152;p26"/>
          <p:cNvPicPr preferRelativeResize="0"/>
          <p:nvPr/>
        </p:nvPicPr>
        <p:blipFill>
          <a:blip r:embed="rId3">
            <a:alphaModFix/>
          </a:blip>
          <a:stretch>
            <a:fillRect/>
          </a:stretch>
        </p:blipFill>
        <p:spPr>
          <a:xfrm>
            <a:off x="452075" y="1165350"/>
            <a:ext cx="4333600" cy="3554476"/>
          </a:xfrm>
          <a:prstGeom prst="rect">
            <a:avLst/>
          </a:prstGeom>
          <a:noFill/>
          <a:ln>
            <a:noFill/>
          </a:ln>
        </p:spPr>
      </p:pic>
      <p:sp>
        <p:nvSpPr>
          <p:cNvPr id="153" name="Google Shape;153;p26"/>
          <p:cNvSpPr txBox="1"/>
          <p:nvPr/>
        </p:nvSpPr>
        <p:spPr>
          <a:xfrm>
            <a:off x="5153550" y="1537025"/>
            <a:ext cx="3365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This data is important because it not only tells us how many people turned out to vote, but </a:t>
            </a:r>
            <a:r>
              <a:rPr b="1" lang="en">
                <a:latin typeface="Lato"/>
                <a:ea typeface="Lato"/>
                <a:cs typeface="Lato"/>
                <a:sym typeface="Lato"/>
              </a:rPr>
              <a:t>who</a:t>
            </a:r>
            <a:r>
              <a:rPr lang="en">
                <a:latin typeface="Lato"/>
                <a:ea typeface="Lato"/>
                <a:cs typeface="Lato"/>
                <a:sym typeface="Lato"/>
              </a:rPr>
              <a:t> voted.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Winning elections is becoming more and more of a science, and understanding demographics and how to reach them is </a:t>
            </a:r>
            <a:r>
              <a:rPr lang="en">
                <a:latin typeface="Lato"/>
                <a:ea typeface="Lato"/>
                <a:cs typeface="Lato"/>
                <a:sym typeface="Lato"/>
              </a:rPr>
              <a:t>essential</a:t>
            </a:r>
            <a:r>
              <a:rPr lang="en">
                <a:latin typeface="Lato"/>
                <a:ea typeface="Lato"/>
                <a:cs typeface="Lato"/>
                <a:sym typeface="Lato"/>
              </a:rPr>
              <a:t> to victory.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Competitive States </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Georgia </a:t>
            </a:r>
            <a:endParaRPr sz="1400"/>
          </a:p>
          <a:p>
            <a:pPr indent="-317500" lvl="0" marL="457200" rtl="0" algn="l">
              <a:spcBef>
                <a:spcPts val="0"/>
              </a:spcBef>
              <a:spcAft>
                <a:spcPts val="0"/>
              </a:spcAft>
              <a:buSzPts val="1400"/>
              <a:buChar char="●"/>
            </a:pPr>
            <a:r>
              <a:rPr lang="en" sz="1400"/>
              <a:t>Pennsylvania </a:t>
            </a:r>
            <a:endParaRPr sz="1400"/>
          </a:p>
          <a:p>
            <a:pPr indent="-317500" lvl="0" marL="457200" rtl="0" algn="l">
              <a:spcBef>
                <a:spcPts val="0"/>
              </a:spcBef>
              <a:spcAft>
                <a:spcPts val="0"/>
              </a:spcAft>
              <a:buSzPts val="1400"/>
              <a:buChar char="●"/>
            </a:pPr>
            <a:r>
              <a:rPr lang="en" sz="1400"/>
              <a:t>Ohio</a:t>
            </a:r>
            <a:endParaRPr sz="1400"/>
          </a:p>
          <a:p>
            <a:pPr indent="-317500" lvl="0" marL="457200" rtl="0" algn="l">
              <a:spcBef>
                <a:spcPts val="0"/>
              </a:spcBef>
              <a:spcAft>
                <a:spcPts val="0"/>
              </a:spcAft>
              <a:buSzPts val="1400"/>
              <a:buChar char="●"/>
            </a:pPr>
            <a:r>
              <a:rPr lang="en" sz="1400"/>
              <a:t>Arizona </a:t>
            </a:r>
            <a:endParaRPr sz="1400"/>
          </a:p>
          <a:p>
            <a:pPr indent="-317500" lvl="0" marL="457200" rtl="0" algn="l">
              <a:spcBef>
                <a:spcPts val="0"/>
              </a:spcBef>
              <a:spcAft>
                <a:spcPts val="0"/>
              </a:spcAft>
              <a:buSzPts val="1400"/>
              <a:buChar char="●"/>
            </a:pPr>
            <a:r>
              <a:rPr lang="en" sz="1400"/>
              <a:t>Colorado</a:t>
            </a:r>
            <a:endParaRPr sz="1400"/>
          </a:p>
          <a:p>
            <a:pPr indent="-317500" lvl="0" marL="457200" rtl="0" algn="l">
              <a:spcBef>
                <a:spcPts val="0"/>
              </a:spcBef>
              <a:spcAft>
                <a:spcPts val="0"/>
              </a:spcAft>
              <a:buSzPts val="1400"/>
              <a:buChar char="●"/>
            </a:pPr>
            <a:r>
              <a:rPr lang="en" sz="1400"/>
              <a:t>New Hampshire </a:t>
            </a:r>
            <a:endParaRPr sz="1400"/>
          </a:p>
          <a:p>
            <a:pPr indent="-317500" lvl="0" marL="457200" rtl="0" algn="l">
              <a:spcBef>
                <a:spcPts val="0"/>
              </a:spcBef>
              <a:spcAft>
                <a:spcPts val="0"/>
              </a:spcAft>
              <a:buSzPts val="1400"/>
              <a:buChar char="●"/>
            </a:pPr>
            <a:r>
              <a:rPr lang="en" sz="1400"/>
              <a:t>South Carolina </a:t>
            </a:r>
            <a:endParaRPr sz="1400"/>
          </a:p>
        </p:txBody>
      </p:sp>
      <p:pic>
        <p:nvPicPr>
          <p:cNvPr id="160" name="Google Shape;160;p27"/>
          <p:cNvPicPr preferRelativeResize="0"/>
          <p:nvPr/>
        </p:nvPicPr>
        <p:blipFill>
          <a:blip r:embed="rId3">
            <a:alphaModFix/>
          </a:blip>
          <a:stretch>
            <a:fillRect/>
          </a:stretch>
        </p:blipFill>
        <p:spPr>
          <a:xfrm>
            <a:off x="3709996" y="1223913"/>
            <a:ext cx="5031049" cy="3025511"/>
          </a:xfrm>
          <a:prstGeom prst="rect">
            <a:avLst/>
          </a:prstGeom>
          <a:noFill/>
          <a:ln>
            <a:noFill/>
          </a:ln>
        </p:spPr>
      </p:pic>
      <p:sp>
        <p:nvSpPr>
          <p:cNvPr id="161" name="Google Shape;161;p27"/>
          <p:cNvSpPr txBox="1"/>
          <p:nvPr/>
        </p:nvSpPr>
        <p:spPr>
          <a:xfrm>
            <a:off x="445900" y="3109675"/>
            <a:ext cx="29334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We chose these states because they have a wide range of demographics, histories, and cultural differences. We hope to balance the states that lean blue with those that lean red and states from similar regions of the country with one another.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Note: We have chosen solid blue/red states to test our model and make sure it is working properly </a:t>
            </a:r>
            <a:endParaRPr sz="11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use Tableau to create </a:t>
            </a:r>
            <a:r>
              <a:rPr lang="en"/>
              <a:t>interactive</a:t>
            </a:r>
            <a:r>
              <a:rPr lang="en"/>
              <a:t> dashboards for users to analyze senate data</a:t>
            </a:r>
            <a:endParaRPr/>
          </a:p>
          <a:p>
            <a:pPr indent="-342900" lvl="0" marL="457200" rtl="0" algn="l">
              <a:spcBef>
                <a:spcPts val="0"/>
              </a:spcBef>
              <a:spcAft>
                <a:spcPts val="0"/>
              </a:spcAft>
              <a:buSzPts val="1800"/>
              <a:buChar char="●"/>
            </a:pPr>
            <a:r>
              <a:rPr lang="en"/>
              <a:t>There will be dynamic filters which allows users to drill down to make more advanced analysis</a:t>
            </a:r>
            <a:endParaRPr/>
          </a:p>
          <a:p>
            <a:pPr indent="-342900" lvl="0" marL="457200" rtl="0" algn="l">
              <a:spcBef>
                <a:spcPts val="0"/>
              </a:spcBef>
              <a:spcAft>
                <a:spcPts val="0"/>
              </a:spcAft>
              <a:buSzPts val="1800"/>
              <a:buChar char="●"/>
            </a:pPr>
            <a:r>
              <a:rPr lang="en"/>
              <a:t>Add a hyperlink feature that switches back and forth between the Tableau dashboard and machine learning application</a:t>
            </a:r>
            <a:endParaRPr/>
          </a:p>
          <a:p>
            <a:pPr indent="-342900" lvl="0" marL="457200" rtl="0" algn="l">
              <a:spcBef>
                <a:spcPts val="0"/>
              </a:spcBef>
              <a:spcAft>
                <a:spcPts val="0"/>
              </a:spcAft>
              <a:buSzPts val="1800"/>
              <a:buChar char="●"/>
            </a:pPr>
            <a:r>
              <a:rPr lang="en" u="sng">
                <a:solidFill>
                  <a:schemeClr val="hlink"/>
                </a:solidFill>
                <a:hlinkClick r:id="rId3"/>
              </a:rPr>
              <a:t>https://public.tableau.com/profile/jason6879#!/vizhome/SenateRace_16205139382310/Dashboard1?publish=yes</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a:t>
            </a:r>
            <a:endParaRPr/>
          </a:p>
          <a:p>
            <a:pPr indent="0" lvl="0" marL="0" rtl="0" algn="l">
              <a:spcBef>
                <a:spcPts val="1200"/>
              </a:spcBef>
              <a:spcAft>
                <a:spcPts val="0"/>
              </a:spcAft>
              <a:buNone/>
            </a:pPr>
            <a:r>
              <a:rPr lang="en" u="sng">
                <a:solidFill>
                  <a:schemeClr val="hlink"/>
                </a:solidFill>
                <a:hlinkClick r:id="rId3"/>
              </a:rPr>
              <a:t>https://share.streamlit.io/hieppham8083/finalproject/main/main.py</a:t>
            </a:r>
            <a:endParaRPr/>
          </a:p>
          <a:p>
            <a:pPr indent="0" lvl="0" marL="0" rtl="0" algn="l">
              <a:spcBef>
                <a:spcPts val="1200"/>
              </a:spcBef>
              <a:spcAft>
                <a:spcPts val="0"/>
              </a:spcAft>
              <a:buNone/>
            </a:pPr>
            <a:r>
              <a:rPr lang="en" u="sng">
                <a:solidFill>
                  <a:schemeClr val="hlink"/>
                </a:solidFill>
                <a:hlinkClick r:id="rId4"/>
              </a:rPr>
              <a:t>https://predictsenate.anvil.app/</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does this all mean?</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Elections are becoming more and more </a:t>
            </a:r>
            <a:r>
              <a:rPr lang="en"/>
              <a:t>expensive</a:t>
            </a:r>
            <a:endParaRPr/>
          </a:p>
          <a:p>
            <a:pPr indent="-317500" lvl="1" marL="914400" rtl="0" algn="l">
              <a:spcBef>
                <a:spcPts val="0"/>
              </a:spcBef>
              <a:spcAft>
                <a:spcPts val="0"/>
              </a:spcAft>
              <a:buSzPts val="1400"/>
              <a:buChar char="○"/>
            </a:pPr>
            <a:r>
              <a:rPr lang="en"/>
              <a:t>Citizens United decision (2010) </a:t>
            </a:r>
            <a:endParaRPr/>
          </a:p>
          <a:p>
            <a:pPr indent="-342900" lvl="0" marL="457200" rtl="0" algn="l">
              <a:spcBef>
                <a:spcPts val="0"/>
              </a:spcBef>
              <a:spcAft>
                <a:spcPts val="0"/>
              </a:spcAft>
              <a:buSzPts val="1800"/>
              <a:buChar char="●"/>
            </a:pPr>
            <a:r>
              <a:rPr lang="en"/>
              <a:t>Battle ground states are shifting </a:t>
            </a:r>
            <a:endParaRPr/>
          </a:p>
          <a:p>
            <a:pPr indent="-342900" lvl="0" marL="457200" rtl="0" algn="l">
              <a:spcBef>
                <a:spcPts val="0"/>
              </a:spcBef>
              <a:spcAft>
                <a:spcPts val="0"/>
              </a:spcAft>
              <a:buSzPts val="1800"/>
              <a:buChar char="●"/>
            </a:pPr>
            <a:r>
              <a:rPr lang="en"/>
              <a:t>Demographics play a key role in winning elections </a:t>
            </a:r>
            <a:endParaRPr/>
          </a:p>
          <a:p>
            <a:pPr indent="-342900" lvl="0" marL="457200" rtl="0" algn="l">
              <a:spcBef>
                <a:spcPts val="0"/>
              </a:spcBef>
              <a:spcAft>
                <a:spcPts val="0"/>
              </a:spcAft>
              <a:buSzPts val="1800"/>
              <a:buChar char="●"/>
            </a:pPr>
            <a:r>
              <a:rPr lang="en"/>
              <a:t>Money talks </a:t>
            </a:r>
            <a:endParaRPr/>
          </a:p>
        </p:txBody>
      </p:sp>
      <p:pic>
        <p:nvPicPr>
          <p:cNvPr id="180" name="Google Shape;180;p30"/>
          <p:cNvPicPr preferRelativeResize="0"/>
          <p:nvPr/>
        </p:nvPicPr>
        <p:blipFill>
          <a:blip r:embed="rId3">
            <a:alphaModFix/>
          </a:blip>
          <a:stretch>
            <a:fillRect/>
          </a:stretch>
        </p:blipFill>
        <p:spPr>
          <a:xfrm>
            <a:off x="3263775" y="2571750"/>
            <a:ext cx="4497525" cy="224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Party politics - Swing States  </a:t>
            </a:r>
            <a:endParaRPr/>
          </a:p>
        </p:txBody>
      </p:sp>
      <p:sp>
        <p:nvSpPr>
          <p:cNvPr id="186" name="Google Shape;186;p31"/>
          <p:cNvSpPr txBox="1"/>
          <p:nvPr>
            <p:ph idx="1" type="body"/>
          </p:nvPr>
        </p:nvSpPr>
        <p:spPr>
          <a:xfrm>
            <a:off x="5404175" y="1152475"/>
            <a:ext cx="34281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Swing state contributions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can see Texas is becoming the new battleground state in the minds of the american political donors and the elite who make large contributions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Florida remains a very heavily invested in state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Spending in swing states in 2016 was much lower than average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Pay attention to the 2016 margin for democrats in Minnesota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216525" y="1017450"/>
            <a:ext cx="5322374" cy="367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 The United States Senate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lang="en" sz="1500">
                <a:solidFill>
                  <a:srgbClr val="24292E"/>
                </a:solidFill>
                <a:highlight>
                  <a:srgbClr val="FFFFFF"/>
                </a:highlight>
              </a:rPr>
              <a:t>For our final group project, we are examining U.S. Senate election results.</a:t>
            </a:r>
            <a:endParaRPr sz="1500">
              <a:solidFill>
                <a:srgbClr val="24292E"/>
              </a:solidFill>
              <a:highlight>
                <a:srgbClr val="FFFFFF"/>
              </a:highlight>
            </a:endParaRPr>
          </a:p>
          <a:p>
            <a:pPr indent="0" lvl="0" marL="0" rtl="0" algn="l">
              <a:lnSpc>
                <a:spcPct val="200000"/>
              </a:lnSpc>
              <a:spcBef>
                <a:spcPts val="1200"/>
              </a:spcBef>
              <a:spcAft>
                <a:spcPts val="0"/>
              </a:spcAft>
              <a:buNone/>
            </a:pPr>
            <a:r>
              <a:rPr lang="en" sz="1500">
                <a:solidFill>
                  <a:srgbClr val="24292E"/>
                </a:solidFill>
                <a:highlight>
                  <a:srgbClr val="FFFFFF"/>
                </a:highlight>
              </a:rPr>
              <a:t>We’re looking specifically at the relationship between </a:t>
            </a:r>
            <a:r>
              <a:rPr lang="en" sz="1500">
                <a:solidFill>
                  <a:srgbClr val="24292E"/>
                </a:solidFill>
                <a:highlight>
                  <a:srgbClr val="FFFFFF"/>
                </a:highlight>
              </a:rPr>
              <a:t>election results and:</a:t>
            </a:r>
            <a:endParaRPr sz="1500">
              <a:solidFill>
                <a:srgbClr val="24292E"/>
              </a:solidFill>
              <a:highlight>
                <a:srgbClr val="FFFFFF"/>
              </a:highlight>
            </a:endParaRPr>
          </a:p>
          <a:p>
            <a:pPr indent="-323850" lvl="0" marL="457200" rtl="0" algn="l">
              <a:lnSpc>
                <a:spcPct val="200000"/>
              </a:lnSpc>
              <a:spcBef>
                <a:spcPts val="1200"/>
              </a:spcBef>
              <a:spcAft>
                <a:spcPts val="0"/>
              </a:spcAft>
              <a:buClr>
                <a:srgbClr val="24292E"/>
              </a:buClr>
              <a:buSzPts val="1500"/>
              <a:buChar char="●"/>
            </a:pPr>
            <a:r>
              <a:rPr lang="en" sz="1500">
                <a:solidFill>
                  <a:srgbClr val="24292E"/>
                </a:solidFill>
                <a:highlight>
                  <a:srgbClr val="FFFFFF"/>
                </a:highlight>
              </a:rPr>
              <a:t>Senate election campaign spending</a:t>
            </a:r>
            <a:endParaRPr sz="1500">
              <a:solidFill>
                <a:srgbClr val="24292E"/>
              </a:solidFill>
              <a:highlight>
                <a:srgbClr val="FFFFFF"/>
              </a:highlight>
            </a:endParaRPr>
          </a:p>
          <a:p>
            <a:pPr indent="-323850" lvl="0" marL="457200" rtl="0" algn="l">
              <a:lnSpc>
                <a:spcPct val="200000"/>
              </a:lnSpc>
              <a:spcBef>
                <a:spcPts val="0"/>
              </a:spcBef>
              <a:spcAft>
                <a:spcPts val="0"/>
              </a:spcAft>
              <a:buClr>
                <a:srgbClr val="24292E"/>
              </a:buClr>
              <a:buSzPts val="1500"/>
              <a:buChar char="●"/>
            </a:pPr>
            <a:r>
              <a:rPr lang="en" sz="1500">
                <a:solidFill>
                  <a:srgbClr val="24292E"/>
                </a:solidFill>
                <a:highlight>
                  <a:srgbClr val="FFFFFF"/>
                </a:highlight>
              </a:rPr>
              <a:t>State demographics</a:t>
            </a:r>
            <a:endParaRPr sz="1500">
              <a:solidFill>
                <a:srgbClr val="24292E"/>
              </a:solidFill>
              <a:highlight>
                <a:srgbClr val="FFFFFF"/>
              </a:highlight>
            </a:endParaRPr>
          </a:p>
          <a:p>
            <a:pPr indent="-323850" lvl="0" marL="457200" rtl="0" algn="l">
              <a:lnSpc>
                <a:spcPct val="200000"/>
              </a:lnSpc>
              <a:spcBef>
                <a:spcPts val="0"/>
              </a:spcBef>
              <a:spcAft>
                <a:spcPts val="0"/>
              </a:spcAft>
              <a:buClr>
                <a:srgbClr val="24292E"/>
              </a:buClr>
              <a:buSzPts val="1500"/>
              <a:buChar char="●"/>
            </a:pPr>
            <a:r>
              <a:rPr lang="en" sz="1500">
                <a:solidFill>
                  <a:srgbClr val="24292E"/>
                </a:solidFill>
                <a:highlight>
                  <a:srgbClr val="FFFFFF"/>
                </a:highlight>
              </a:rPr>
              <a:t>Changing partisan trends</a:t>
            </a:r>
            <a:endParaRPr sz="1500">
              <a:solidFill>
                <a:srgbClr val="24292E"/>
              </a:solidFill>
              <a:highlight>
                <a:srgbClr val="FFFFFF"/>
              </a:highlight>
            </a:endParaRPr>
          </a:p>
          <a:p>
            <a:pPr indent="-323850" lvl="0" marL="457200" rtl="0" algn="l">
              <a:lnSpc>
                <a:spcPct val="200000"/>
              </a:lnSpc>
              <a:spcBef>
                <a:spcPts val="0"/>
              </a:spcBef>
              <a:spcAft>
                <a:spcPts val="0"/>
              </a:spcAft>
              <a:buClr>
                <a:srgbClr val="24292E"/>
              </a:buClr>
              <a:buSzPts val="1500"/>
              <a:buChar char="●"/>
            </a:pPr>
            <a:r>
              <a:rPr lang="en" sz="1500">
                <a:solidFill>
                  <a:srgbClr val="24292E"/>
                </a:solidFill>
                <a:highlight>
                  <a:srgbClr val="FFFFFF"/>
                </a:highlight>
              </a:rPr>
              <a:t>Voter turnout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Party Politics Cont’d</a:t>
            </a:r>
            <a:endParaRPr/>
          </a:p>
        </p:txBody>
      </p:sp>
      <p:sp>
        <p:nvSpPr>
          <p:cNvPr id="193" name="Google Shape;193;p32"/>
          <p:cNvSpPr txBox="1"/>
          <p:nvPr>
            <p:ph idx="1" type="body"/>
          </p:nvPr>
        </p:nvSpPr>
        <p:spPr>
          <a:xfrm>
            <a:off x="4260650" y="876100"/>
            <a:ext cx="4571700" cy="36390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Swing state margins </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Florida has become much redder and the margin of victory may soon be too great for democrats to overcome in a statewide election</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Democrats victory in Arizona and Georgia was razor thin</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demographic shifts in those states could explain this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North carolina has a Republican lean, but is not unwinnable for Democrats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Pennsylvania truly is perhaps the greatest swing state </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But does not pull the same kind of spending as other states like florida and texas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Texas appears solid red by the numbers but continues to pull in the most money</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Could indicate bad voter rights laws </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Further analysis of demographic and voter turnout data could help us understand what is happening there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94" name="Google Shape;194;p32"/>
          <p:cNvPicPr preferRelativeResize="0"/>
          <p:nvPr/>
        </p:nvPicPr>
        <p:blipFill>
          <a:blip r:embed="rId3">
            <a:alphaModFix/>
          </a:blip>
          <a:stretch>
            <a:fillRect/>
          </a:stretch>
        </p:blipFill>
        <p:spPr>
          <a:xfrm>
            <a:off x="390375" y="1208250"/>
            <a:ext cx="3955851" cy="28264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Spending by party </a:t>
            </a:r>
            <a:endParaRPr/>
          </a:p>
        </p:txBody>
      </p:sp>
      <p:sp>
        <p:nvSpPr>
          <p:cNvPr id="200" name="Google Shape;200;p33"/>
          <p:cNvSpPr txBox="1"/>
          <p:nvPr>
            <p:ph idx="1" type="body"/>
          </p:nvPr>
        </p:nvSpPr>
        <p:spPr>
          <a:xfrm>
            <a:off x="5749975" y="1152475"/>
            <a:ext cx="3082200" cy="32847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SzPct val="100000"/>
              <a:buChar char="●"/>
            </a:pPr>
            <a:r>
              <a:rPr lang="en" sz="1400"/>
              <a:t>Our analysis tells us that the greater spender typically wins the election in swing states. </a:t>
            </a:r>
            <a:endParaRPr sz="1400"/>
          </a:p>
          <a:p>
            <a:pPr indent="-304165" lvl="0" marL="457200" rtl="0" algn="l">
              <a:spcBef>
                <a:spcPts val="0"/>
              </a:spcBef>
              <a:spcAft>
                <a:spcPts val="0"/>
              </a:spcAft>
              <a:buSzPct val="100000"/>
              <a:buChar char="●"/>
            </a:pPr>
            <a:r>
              <a:rPr lang="en" sz="1400"/>
              <a:t>Democrats </a:t>
            </a:r>
            <a:r>
              <a:rPr lang="en" sz="1400"/>
              <a:t>typically </a:t>
            </a:r>
            <a:r>
              <a:rPr lang="en" sz="1400"/>
              <a:t>spend more than Republicans on Senate elections</a:t>
            </a:r>
            <a:endParaRPr sz="1400"/>
          </a:p>
          <a:p>
            <a:pPr indent="-304165" lvl="1" marL="914400" rtl="0" algn="l">
              <a:spcBef>
                <a:spcPts val="0"/>
              </a:spcBef>
              <a:spcAft>
                <a:spcPts val="0"/>
              </a:spcAft>
              <a:buSzPct val="100000"/>
              <a:buChar char="○"/>
            </a:pPr>
            <a:r>
              <a:rPr lang="en" sz="1400"/>
              <a:t>Democrats hardly ever have a majority beyond 51 votes in the Senate. </a:t>
            </a:r>
            <a:endParaRPr/>
          </a:p>
          <a:p>
            <a:pPr indent="-325755" lvl="0" marL="457200" rtl="0" algn="l">
              <a:spcBef>
                <a:spcPts val="0"/>
              </a:spcBef>
              <a:spcAft>
                <a:spcPts val="0"/>
              </a:spcAft>
              <a:buSzPct val="128571"/>
              <a:buChar char="●"/>
            </a:pPr>
            <a:r>
              <a:rPr lang="en" sz="1400"/>
              <a:t>T</a:t>
            </a:r>
            <a:r>
              <a:rPr lang="en" sz="1400"/>
              <a:t>his can tell us that while you need a lot of money to win senate seats, the constitutional rules of the senate gives an advantage to Republicans</a:t>
            </a:r>
            <a:endParaRPr sz="1400"/>
          </a:p>
          <a:p>
            <a:pPr indent="-325755" lvl="0" marL="457200" rtl="0" algn="l">
              <a:spcBef>
                <a:spcPts val="0"/>
              </a:spcBef>
              <a:spcAft>
                <a:spcPts val="0"/>
              </a:spcAft>
              <a:buSzPct val="128571"/>
              <a:buChar char="●"/>
            </a:pPr>
            <a:r>
              <a:rPr lang="en" sz="1400"/>
              <a:t>Money cannot beat the fact that the senate does not proportionally represent the American People. </a:t>
            </a:r>
            <a:endParaRPr/>
          </a:p>
        </p:txBody>
      </p:sp>
      <p:pic>
        <p:nvPicPr>
          <p:cNvPr id="201" name="Google Shape;201;p33"/>
          <p:cNvPicPr preferRelativeResize="0"/>
          <p:nvPr/>
        </p:nvPicPr>
        <p:blipFill>
          <a:blip r:embed="rId3">
            <a:alphaModFix/>
          </a:blip>
          <a:stretch>
            <a:fillRect/>
          </a:stretch>
        </p:blipFill>
        <p:spPr>
          <a:xfrm>
            <a:off x="311700" y="1152475"/>
            <a:ext cx="5246724" cy="3224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Spending</a:t>
            </a:r>
            <a:endParaRPr/>
          </a:p>
          <a:p>
            <a:pPr indent="0" lvl="0" marL="0" rtl="0" algn="l">
              <a:spcBef>
                <a:spcPts val="0"/>
              </a:spcBef>
              <a:spcAft>
                <a:spcPts val="0"/>
              </a:spcAft>
              <a:buNone/>
            </a:pPr>
            <a:r>
              <a:t/>
            </a:r>
            <a:endParaRPr/>
          </a:p>
        </p:txBody>
      </p:sp>
      <p:sp>
        <p:nvSpPr>
          <p:cNvPr id="207" name="Google Shape;207;p34"/>
          <p:cNvSpPr txBox="1"/>
          <p:nvPr>
            <p:ph idx="1" type="body"/>
          </p:nvPr>
        </p:nvSpPr>
        <p:spPr>
          <a:xfrm>
            <a:off x="311700" y="9372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Senate campaign spending outpaces House </a:t>
            </a:r>
            <a:r>
              <a:rPr lang="en"/>
              <a:t>campaign </a:t>
            </a:r>
            <a:r>
              <a:rPr lang="en"/>
              <a:t>spending dramatically</a:t>
            </a:r>
            <a:endParaRPr/>
          </a:p>
        </p:txBody>
      </p:sp>
      <p:pic>
        <p:nvPicPr>
          <p:cNvPr id="208" name="Google Shape;208;p34"/>
          <p:cNvPicPr preferRelativeResize="0"/>
          <p:nvPr/>
        </p:nvPicPr>
        <p:blipFill>
          <a:blip r:embed="rId3">
            <a:alphaModFix/>
          </a:blip>
          <a:stretch>
            <a:fillRect/>
          </a:stretch>
        </p:blipFill>
        <p:spPr>
          <a:xfrm>
            <a:off x="770595" y="1733500"/>
            <a:ext cx="4265400" cy="2620099"/>
          </a:xfrm>
          <a:prstGeom prst="rect">
            <a:avLst/>
          </a:prstGeom>
          <a:noFill/>
          <a:ln>
            <a:noFill/>
          </a:ln>
        </p:spPr>
      </p:pic>
      <p:sp>
        <p:nvSpPr>
          <p:cNvPr id="209" name="Google Shape;209;p34"/>
          <p:cNvSpPr txBox="1"/>
          <p:nvPr/>
        </p:nvSpPr>
        <p:spPr>
          <a:xfrm>
            <a:off x="5036000" y="1405600"/>
            <a:ext cx="34776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It is clearly much more expensive to become a U.S. Senator than it is to be elected to the House of Representatives.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This means Senators need to find </a:t>
            </a:r>
            <a:r>
              <a:rPr lang="en" sz="1300">
                <a:latin typeface="Lato"/>
                <a:ea typeface="Lato"/>
                <a:cs typeface="Lato"/>
                <a:sym typeface="Lato"/>
              </a:rPr>
              <a:t>donors</a:t>
            </a:r>
            <a:r>
              <a:rPr lang="en" sz="1300">
                <a:latin typeface="Lato"/>
                <a:ea typeface="Lato"/>
                <a:cs typeface="Lato"/>
                <a:sym typeface="Lato"/>
              </a:rPr>
              <a:t> with deeper pockets in order to win elections.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This </a:t>
            </a:r>
            <a:r>
              <a:rPr i="1" lang="en" sz="1300">
                <a:latin typeface="Lato"/>
                <a:ea typeface="Lato"/>
                <a:cs typeface="Lato"/>
                <a:sym typeface="Lato"/>
              </a:rPr>
              <a:t>could </a:t>
            </a:r>
            <a:r>
              <a:rPr lang="en" sz="1300">
                <a:latin typeface="Lato"/>
                <a:ea typeface="Lato"/>
                <a:cs typeface="Lato"/>
                <a:sym typeface="Lato"/>
              </a:rPr>
              <a:t>explain why the Senate fails so often to pass legislation to help the American people. Both parties need </a:t>
            </a:r>
            <a:r>
              <a:rPr lang="en" sz="1300">
                <a:latin typeface="Lato"/>
                <a:ea typeface="Lato"/>
                <a:cs typeface="Lato"/>
                <a:sym typeface="Lato"/>
              </a:rPr>
              <a:t>excessive</a:t>
            </a:r>
            <a:r>
              <a:rPr lang="en" sz="1300">
                <a:latin typeface="Lato"/>
                <a:ea typeface="Lato"/>
                <a:cs typeface="Lato"/>
                <a:sym typeface="Lato"/>
              </a:rPr>
              <a:t> amounts of money to win Senate seats and therefore need to accept money from corporate </a:t>
            </a:r>
            <a:r>
              <a:rPr lang="en" sz="1300">
                <a:latin typeface="Lato"/>
                <a:ea typeface="Lato"/>
                <a:cs typeface="Lato"/>
                <a:sym typeface="Lato"/>
              </a:rPr>
              <a:t>donors</a:t>
            </a:r>
            <a:r>
              <a:rPr lang="en" sz="1300">
                <a:latin typeface="Lato"/>
                <a:ea typeface="Lato"/>
                <a:cs typeface="Lato"/>
                <a:sym typeface="Lato"/>
              </a:rPr>
              <a:t>.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This has also gotten considerably worse over the last ten years (after the citizens united decision)  </a:t>
            </a:r>
            <a:endParaRPr sz="13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Don’t Forget to Vote every TWO years! </a:t>
            </a:r>
            <a:endParaRPr/>
          </a:p>
        </p:txBody>
      </p:sp>
      <p:sp>
        <p:nvSpPr>
          <p:cNvPr id="215" name="Google Shape;215;p35"/>
          <p:cNvSpPr txBox="1"/>
          <p:nvPr>
            <p:ph idx="1" type="body"/>
          </p:nvPr>
        </p:nvSpPr>
        <p:spPr>
          <a:xfrm>
            <a:off x="742825" y="1229913"/>
            <a:ext cx="318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Living in a democracy is a </a:t>
            </a:r>
            <a:r>
              <a:rPr lang="en"/>
              <a:t>privilege</a:t>
            </a:r>
            <a:r>
              <a:rPr lang="en"/>
              <a:t> and a responsibility! To maintain it we all must participate. </a:t>
            </a:r>
            <a:endParaRPr/>
          </a:p>
        </p:txBody>
      </p:sp>
      <p:pic>
        <p:nvPicPr>
          <p:cNvPr id="216" name="Google Shape;216;p35"/>
          <p:cNvPicPr preferRelativeResize="0"/>
          <p:nvPr/>
        </p:nvPicPr>
        <p:blipFill>
          <a:blip r:embed="rId3">
            <a:alphaModFix/>
          </a:blip>
          <a:stretch>
            <a:fillRect/>
          </a:stretch>
        </p:blipFill>
        <p:spPr>
          <a:xfrm>
            <a:off x="4265600" y="1082850"/>
            <a:ext cx="2782900" cy="371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the Senate?</a:t>
            </a:r>
            <a:endParaRPr/>
          </a:p>
        </p:txBody>
      </p:sp>
      <p:sp>
        <p:nvSpPr>
          <p:cNvPr id="72" name="Google Shape;72;p15"/>
          <p:cNvSpPr txBox="1"/>
          <p:nvPr>
            <p:ph idx="1" type="body"/>
          </p:nvPr>
        </p:nvSpPr>
        <p:spPr>
          <a:xfrm>
            <a:off x="311700" y="1152475"/>
            <a:ext cx="8520600" cy="2693700"/>
          </a:xfrm>
          <a:prstGeom prst="rect">
            <a:avLst/>
          </a:prstGeom>
        </p:spPr>
        <p:txBody>
          <a:bodyPr anchorCtr="0" anchor="t" bIns="0" lIns="91425" spcFirstLastPara="1" rIns="91425" wrap="square" tIns="0">
            <a:spAutoFit/>
          </a:bodyPr>
          <a:lstStyle/>
          <a:p>
            <a:pPr indent="-323850" lvl="0" marL="457200" marR="0" rtl="0" algn="l">
              <a:lnSpc>
                <a:spcPct val="100000"/>
              </a:lnSpc>
              <a:spcBef>
                <a:spcPts val="0"/>
              </a:spcBef>
              <a:spcAft>
                <a:spcPts val="0"/>
              </a:spcAft>
              <a:buClr>
                <a:srgbClr val="24292E"/>
              </a:buClr>
              <a:buSzPts val="1500"/>
              <a:buChar char="●"/>
            </a:pPr>
            <a:r>
              <a:rPr lang="en" sz="1500">
                <a:solidFill>
                  <a:srgbClr val="24292E"/>
                </a:solidFill>
                <a:highlight>
                  <a:schemeClr val="lt1"/>
                </a:highlight>
              </a:rPr>
              <a:t>Given the standing of the U.S.  in global affairs, U.S. Senators are some of the most powerful people in the world</a:t>
            </a:r>
            <a:endParaRPr sz="1500">
              <a:solidFill>
                <a:srgbClr val="24292E"/>
              </a:solidFill>
              <a:highlight>
                <a:schemeClr val="lt1"/>
              </a:highlight>
            </a:endParaRPr>
          </a:p>
          <a:p>
            <a:pPr indent="-323850" lvl="0" marL="457200" rtl="0" algn="l">
              <a:lnSpc>
                <a:spcPct val="200000"/>
              </a:lnSpc>
              <a:spcBef>
                <a:spcPts val="1000"/>
              </a:spcBef>
              <a:spcAft>
                <a:spcPts val="0"/>
              </a:spcAft>
              <a:buClr>
                <a:srgbClr val="24292E"/>
              </a:buClr>
              <a:buSzPts val="1500"/>
              <a:buChar char="●"/>
            </a:pPr>
            <a:r>
              <a:rPr lang="en" sz="1500">
                <a:solidFill>
                  <a:srgbClr val="24292E"/>
                </a:solidFill>
                <a:highlight>
                  <a:schemeClr val="lt1"/>
                </a:highlight>
              </a:rPr>
              <a:t>The Senate is arguably the most important legislative body in the United States</a:t>
            </a:r>
            <a:endParaRPr sz="1500">
              <a:solidFill>
                <a:srgbClr val="24292E"/>
              </a:solidFill>
              <a:highlight>
                <a:schemeClr val="lt1"/>
              </a:highlight>
            </a:endParaRPr>
          </a:p>
          <a:p>
            <a:pPr indent="-323850" lvl="0" marL="457200" rtl="0" algn="l">
              <a:lnSpc>
                <a:spcPct val="100000"/>
              </a:lnSpc>
              <a:spcBef>
                <a:spcPts val="0"/>
              </a:spcBef>
              <a:spcAft>
                <a:spcPts val="0"/>
              </a:spcAft>
              <a:buClr>
                <a:srgbClr val="24292E"/>
              </a:buClr>
              <a:buSzPts val="1500"/>
              <a:buChar char="●"/>
            </a:pPr>
            <a:r>
              <a:rPr lang="en" sz="1500">
                <a:solidFill>
                  <a:srgbClr val="24292E"/>
                </a:solidFill>
                <a:highlight>
                  <a:schemeClr val="lt1"/>
                </a:highlight>
              </a:rPr>
              <a:t>Given the structure of the Senate, for example with filibuster rules that generally require 60 votes for legislation to pass, most legislation that passes in the House does not pass the Senate</a:t>
            </a:r>
            <a:endParaRPr sz="1500">
              <a:solidFill>
                <a:srgbClr val="24292E"/>
              </a:solidFill>
              <a:highlight>
                <a:schemeClr val="lt1"/>
              </a:highlight>
            </a:endParaRPr>
          </a:p>
          <a:p>
            <a:pPr indent="-323850" lvl="0" marL="457200" rtl="0" algn="l">
              <a:lnSpc>
                <a:spcPct val="100000"/>
              </a:lnSpc>
              <a:spcBef>
                <a:spcPts val="1000"/>
              </a:spcBef>
              <a:spcAft>
                <a:spcPts val="0"/>
              </a:spcAft>
              <a:buClr>
                <a:srgbClr val="24292E"/>
              </a:buClr>
              <a:buSzPts val="1500"/>
              <a:buChar char="●"/>
            </a:pPr>
            <a:r>
              <a:rPr lang="en" sz="1500">
                <a:solidFill>
                  <a:srgbClr val="24292E"/>
                </a:solidFill>
                <a:highlight>
                  <a:schemeClr val="lt1"/>
                </a:highlight>
              </a:rPr>
              <a:t>This is especially the case in today’s polarized and highly partisan environment</a:t>
            </a:r>
            <a:endParaRPr sz="1500">
              <a:solidFill>
                <a:srgbClr val="24292E"/>
              </a:solidFill>
              <a:highlight>
                <a:schemeClr val="lt1"/>
              </a:highlight>
            </a:endParaRPr>
          </a:p>
          <a:p>
            <a:pPr indent="-323850" lvl="0" marL="457200" rtl="0" algn="l">
              <a:lnSpc>
                <a:spcPct val="100000"/>
              </a:lnSpc>
              <a:spcBef>
                <a:spcPts val="1000"/>
              </a:spcBef>
              <a:spcAft>
                <a:spcPts val="0"/>
              </a:spcAft>
              <a:buClr>
                <a:srgbClr val="24292E"/>
              </a:buClr>
              <a:buSzPts val="1500"/>
              <a:buChar char="●"/>
            </a:pPr>
            <a:r>
              <a:rPr lang="en" sz="1500">
                <a:solidFill>
                  <a:srgbClr val="24292E"/>
                </a:solidFill>
                <a:highlight>
                  <a:schemeClr val="lt1"/>
                </a:highlight>
              </a:rPr>
              <a:t>We set out to understand how much it costs to become a U.S. Senator. We also set out to understand what happened in 2020 in regards to the Senate and what that means for the midterm elections and beyond.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 U.S. Senate 1976-2020</a:t>
            </a:r>
            <a:endParaRPr/>
          </a:p>
        </p:txBody>
      </p:sp>
      <p:sp>
        <p:nvSpPr>
          <p:cNvPr id="78" name="Google Shape;78;p16"/>
          <p:cNvSpPr txBox="1"/>
          <p:nvPr>
            <p:ph idx="1" type="body"/>
          </p:nvPr>
        </p:nvSpPr>
        <p:spPr>
          <a:xfrm>
            <a:off x="311700" y="1152475"/>
            <a:ext cx="2632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MIT Election Data and Science Lab</a:t>
            </a:r>
            <a:endParaRPr/>
          </a:p>
          <a:p>
            <a:pPr indent="-342900" lvl="0" marL="457200" rtl="0" algn="l">
              <a:spcBef>
                <a:spcPts val="1000"/>
              </a:spcBef>
              <a:spcAft>
                <a:spcPts val="0"/>
              </a:spcAft>
              <a:buSzPts val="1800"/>
              <a:buChar char="●"/>
            </a:pPr>
            <a:r>
              <a:rPr lang="en"/>
              <a:t>100 U.S. Senators</a:t>
            </a:r>
            <a:endParaRPr/>
          </a:p>
          <a:p>
            <a:pPr indent="-317500" lvl="1" marL="914400" rtl="0" algn="l">
              <a:spcBef>
                <a:spcPts val="1000"/>
              </a:spcBef>
              <a:spcAft>
                <a:spcPts val="0"/>
              </a:spcAft>
              <a:buSzPts val="1400"/>
              <a:buChar char="○"/>
            </a:pPr>
            <a:r>
              <a:rPr lang="en"/>
              <a:t>Six-year terms</a:t>
            </a:r>
            <a:endParaRPr/>
          </a:p>
          <a:p>
            <a:pPr indent="-317500" lvl="1" marL="914400" rtl="0" algn="l">
              <a:spcBef>
                <a:spcPts val="1000"/>
              </a:spcBef>
              <a:spcAft>
                <a:spcPts val="0"/>
              </a:spcAft>
              <a:buSzPts val="1400"/>
              <a:buChar char="○"/>
            </a:pPr>
            <a:r>
              <a:rPr lang="en"/>
              <a:t>About 33 elections every two years</a:t>
            </a:r>
            <a:endParaRPr/>
          </a:p>
          <a:p>
            <a:pPr indent="-317500" lvl="1" marL="914400" rtl="0" algn="l">
              <a:spcBef>
                <a:spcPts val="1000"/>
              </a:spcBef>
              <a:spcAft>
                <a:spcPts val="0"/>
              </a:spcAft>
              <a:buSzPts val="1400"/>
              <a:buChar char="○"/>
            </a:pPr>
            <a:r>
              <a:rPr lang="en"/>
              <a:t>~1500 elections</a:t>
            </a:r>
            <a:endParaRPr/>
          </a:p>
          <a:p>
            <a:pPr indent="0" lvl="0" marL="45720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096300" y="1169850"/>
            <a:ext cx="5895300" cy="3355849"/>
          </a:xfrm>
          <a:prstGeom prst="rect">
            <a:avLst/>
          </a:prstGeom>
          <a:noFill/>
          <a:ln>
            <a:noFill/>
          </a:ln>
        </p:spPr>
      </p:pic>
      <p:sp>
        <p:nvSpPr>
          <p:cNvPr id="80" name="Google Shape;80;p16"/>
          <p:cNvSpPr txBox="1"/>
          <p:nvPr/>
        </p:nvSpPr>
        <p:spPr>
          <a:xfrm>
            <a:off x="463750" y="45533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Source: https://dataverse.harvard.edu/dataset.xhtml?persistentId=doi:10.7910/DVN/PEJ5QU</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 FEC</a:t>
            </a:r>
            <a:endParaRPr/>
          </a:p>
        </p:txBody>
      </p:sp>
      <p:sp>
        <p:nvSpPr>
          <p:cNvPr id="86" name="Google Shape;86;p17"/>
          <p:cNvSpPr txBox="1"/>
          <p:nvPr>
            <p:ph idx="1" type="body"/>
          </p:nvPr>
        </p:nvSpPr>
        <p:spPr>
          <a:xfrm>
            <a:off x="311700" y="1000075"/>
            <a:ext cx="27075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Federal Election Commission (FEC) reports (2004-2020)</a:t>
            </a:r>
            <a:endParaRPr/>
          </a:p>
          <a:p>
            <a:pPr indent="-297497" lvl="1" marL="914400" rtl="0" algn="l">
              <a:spcBef>
                <a:spcPts val="0"/>
              </a:spcBef>
              <a:spcAft>
                <a:spcPts val="0"/>
              </a:spcAft>
              <a:buSzPct val="100000"/>
              <a:buChar char="○"/>
            </a:pPr>
            <a:r>
              <a:rPr lang="en"/>
              <a:t>$14 billion spent in total on 2020 federal elections</a:t>
            </a:r>
            <a:endParaRPr/>
          </a:p>
          <a:p>
            <a:pPr indent="-297497" lvl="1" marL="914400" rtl="0" algn="l">
              <a:spcBef>
                <a:spcPts val="1000"/>
              </a:spcBef>
              <a:spcAft>
                <a:spcPts val="0"/>
              </a:spcAft>
              <a:buSzPct val="100000"/>
              <a:buChar char="○"/>
            </a:pPr>
            <a:r>
              <a:rPr lang="en"/>
              <a:t>Previous record &lt;$7 billion (2016)</a:t>
            </a:r>
            <a:endParaRPr/>
          </a:p>
          <a:p>
            <a:pPr indent="-297497" lvl="1" marL="914400" rtl="0" algn="l">
              <a:spcBef>
                <a:spcPts val="1000"/>
              </a:spcBef>
              <a:spcAft>
                <a:spcPts val="0"/>
              </a:spcAft>
              <a:buSzPct val="100000"/>
              <a:buChar char="○"/>
            </a:pPr>
            <a:r>
              <a:rPr lang="en"/>
              <a:t>Campaigns are required to report every dollar they spend, and how it’s spent</a:t>
            </a:r>
            <a:endParaRPr/>
          </a:p>
          <a:p>
            <a:pPr indent="-297497" lvl="1" marL="914400" rtl="0" algn="l">
              <a:spcBef>
                <a:spcPts val="1000"/>
              </a:spcBef>
              <a:spcAft>
                <a:spcPts val="0"/>
              </a:spcAft>
              <a:buSzPct val="100000"/>
              <a:buChar char="○"/>
            </a:pPr>
            <a:r>
              <a:rPr lang="en"/>
              <a:t>Correlation not necessarily causation</a:t>
            </a:r>
            <a:endParaRPr/>
          </a:p>
          <a:p>
            <a:pPr indent="-297497" lvl="1" marL="914400" rtl="0" algn="l">
              <a:spcBef>
                <a:spcPts val="1000"/>
              </a:spcBef>
              <a:spcAft>
                <a:spcPts val="1200"/>
              </a:spcAft>
              <a:buSzPct val="100000"/>
              <a:buChar char="○"/>
            </a:pPr>
            <a:r>
              <a:rPr lang="en"/>
              <a:t>OpenSecrets.org</a:t>
            </a:r>
            <a:endParaRPr/>
          </a:p>
        </p:txBody>
      </p:sp>
      <p:pic>
        <p:nvPicPr>
          <p:cNvPr id="87" name="Google Shape;87;p17"/>
          <p:cNvPicPr preferRelativeResize="0"/>
          <p:nvPr/>
        </p:nvPicPr>
        <p:blipFill>
          <a:blip r:embed="rId3">
            <a:alphaModFix/>
          </a:blip>
          <a:stretch>
            <a:fillRect/>
          </a:stretch>
        </p:blipFill>
        <p:spPr>
          <a:xfrm>
            <a:off x="3158950" y="1093650"/>
            <a:ext cx="5790348" cy="3296125"/>
          </a:xfrm>
          <a:prstGeom prst="rect">
            <a:avLst/>
          </a:prstGeom>
          <a:noFill/>
          <a:ln>
            <a:noFill/>
          </a:ln>
        </p:spPr>
      </p:pic>
      <p:sp>
        <p:nvSpPr>
          <p:cNvPr id="88" name="Google Shape;88;p17"/>
          <p:cNvSpPr txBox="1"/>
          <p:nvPr/>
        </p:nvSpPr>
        <p:spPr>
          <a:xfrm>
            <a:off x="355925" y="4518800"/>
            <a:ext cx="85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Source: https://www.fec.gov/data/</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 U.S. Census</a:t>
            </a:r>
            <a:endParaRPr/>
          </a:p>
        </p:txBody>
      </p:sp>
      <p:sp>
        <p:nvSpPr>
          <p:cNvPr id="94" name="Google Shape;94;p18"/>
          <p:cNvSpPr txBox="1"/>
          <p:nvPr>
            <p:ph idx="1" type="body"/>
          </p:nvPr>
        </p:nvSpPr>
        <p:spPr>
          <a:xfrm>
            <a:off x="311700" y="1152475"/>
            <a:ext cx="28803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U.S. Census every ten years, but most recent data (2020) just being released now</a:t>
            </a:r>
            <a:endParaRPr/>
          </a:p>
          <a:p>
            <a:pPr indent="-325755" lvl="0" marL="457200" rtl="0" algn="l">
              <a:spcBef>
                <a:spcPts val="1000"/>
              </a:spcBef>
              <a:spcAft>
                <a:spcPts val="0"/>
              </a:spcAft>
              <a:buSzPct val="100000"/>
              <a:buChar char="●"/>
            </a:pPr>
            <a:r>
              <a:rPr lang="en"/>
              <a:t>Last official “Decennial Census” data is from 2010</a:t>
            </a:r>
            <a:endParaRPr/>
          </a:p>
          <a:p>
            <a:pPr indent="-325755" lvl="0" marL="457200" rtl="0" algn="l">
              <a:spcBef>
                <a:spcPts val="1000"/>
              </a:spcBef>
              <a:spcAft>
                <a:spcPts val="0"/>
              </a:spcAft>
              <a:buSzPct val="100000"/>
              <a:buChar char="●"/>
            </a:pPr>
            <a:r>
              <a:rPr lang="en"/>
              <a:t>In 2005 the U.S. Census Bureau launched the American Community Survey, population and demographic data collected monthly and reported annually</a:t>
            </a:r>
            <a:endParaRPr/>
          </a:p>
        </p:txBody>
      </p:sp>
      <p:pic>
        <p:nvPicPr>
          <p:cNvPr id="95" name="Google Shape;95;p18"/>
          <p:cNvPicPr preferRelativeResize="0"/>
          <p:nvPr/>
        </p:nvPicPr>
        <p:blipFill>
          <a:blip r:embed="rId3">
            <a:alphaModFix/>
          </a:blip>
          <a:stretch>
            <a:fillRect/>
          </a:stretch>
        </p:blipFill>
        <p:spPr>
          <a:xfrm>
            <a:off x="3293225" y="1295375"/>
            <a:ext cx="5480948" cy="3119975"/>
          </a:xfrm>
          <a:prstGeom prst="rect">
            <a:avLst/>
          </a:prstGeom>
          <a:noFill/>
          <a:ln>
            <a:noFill/>
          </a:ln>
        </p:spPr>
      </p:pic>
      <p:sp>
        <p:nvSpPr>
          <p:cNvPr id="96" name="Google Shape;96;p18"/>
          <p:cNvSpPr txBox="1"/>
          <p:nvPr/>
        </p:nvSpPr>
        <p:spPr>
          <a:xfrm>
            <a:off x="377500" y="45688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Source: https://data.census.gov/cedsci/</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 Elections Performance Index</a:t>
            </a:r>
            <a:endParaRPr/>
          </a:p>
        </p:txBody>
      </p:sp>
      <p:sp>
        <p:nvSpPr>
          <p:cNvPr id="102" name="Google Shape;102;p19"/>
          <p:cNvSpPr txBox="1"/>
          <p:nvPr>
            <p:ph idx="1" type="body"/>
          </p:nvPr>
        </p:nvSpPr>
        <p:spPr>
          <a:xfrm>
            <a:off x="311700" y="1152475"/>
            <a:ext cx="29772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MIT Election Data and Science Lab</a:t>
            </a:r>
            <a:endParaRPr/>
          </a:p>
          <a:p>
            <a:pPr indent="-325755" lvl="0" marL="457200" rtl="0" algn="l">
              <a:spcBef>
                <a:spcPts val="1000"/>
              </a:spcBef>
              <a:spcAft>
                <a:spcPts val="0"/>
              </a:spcAft>
              <a:buSzPct val="100000"/>
              <a:buChar char="●"/>
            </a:pPr>
            <a:r>
              <a:rPr lang="en"/>
              <a:t>Compares election administration </a:t>
            </a:r>
            <a:r>
              <a:rPr b="1" lang="en"/>
              <a:t>policy</a:t>
            </a:r>
            <a:r>
              <a:rPr lang="en"/>
              <a:t> and </a:t>
            </a:r>
            <a:r>
              <a:rPr b="1" lang="en"/>
              <a:t>performance</a:t>
            </a:r>
            <a:r>
              <a:rPr lang="en"/>
              <a:t> across states and over time</a:t>
            </a:r>
            <a:endParaRPr/>
          </a:p>
          <a:p>
            <a:pPr indent="-325755" lvl="0" marL="457200" rtl="0" algn="l">
              <a:spcBef>
                <a:spcPts val="1200"/>
              </a:spcBef>
              <a:spcAft>
                <a:spcPts val="0"/>
              </a:spcAft>
              <a:buSzPct val="100000"/>
              <a:buChar char="●"/>
            </a:pPr>
            <a:r>
              <a:rPr lang="en"/>
              <a:t>Indicators include registration rates, how many ballots are rejected, wait times in line</a:t>
            </a:r>
            <a:endParaRPr/>
          </a:p>
          <a:p>
            <a:pPr indent="-325755" lvl="0" marL="457200" rtl="0" algn="l">
              <a:spcBef>
                <a:spcPts val="1200"/>
              </a:spcBef>
              <a:spcAft>
                <a:spcPts val="1200"/>
              </a:spcAft>
              <a:buSzPct val="100000"/>
              <a:buChar char="●"/>
            </a:pPr>
            <a:r>
              <a:rPr lang="en"/>
              <a:t>VEP turnout</a:t>
            </a:r>
            <a:endParaRPr/>
          </a:p>
        </p:txBody>
      </p:sp>
      <p:pic>
        <p:nvPicPr>
          <p:cNvPr id="103" name="Google Shape;103;p19"/>
          <p:cNvPicPr preferRelativeResize="0"/>
          <p:nvPr/>
        </p:nvPicPr>
        <p:blipFill>
          <a:blip r:embed="rId3">
            <a:alphaModFix/>
          </a:blip>
          <a:stretch>
            <a:fillRect/>
          </a:stretch>
        </p:blipFill>
        <p:spPr>
          <a:xfrm>
            <a:off x="3441300" y="1246050"/>
            <a:ext cx="5550301" cy="3159462"/>
          </a:xfrm>
          <a:prstGeom prst="rect">
            <a:avLst/>
          </a:prstGeom>
          <a:noFill/>
          <a:ln>
            <a:noFill/>
          </a:ln>
        </p:spPr>
      </p:pic>
      <p:sp>
        <p:nvSpPr>
          <p:cNvPr id="104" name="Google Shape;104;p19"/>
          <p:cNvSpPr txBox="1"/>
          <p:nvPr/>
        </p:nvSpPr>
        <p:spPr>
          <a:xfrm>
            <a:off x="355925" y="4615825"/>
            <a:ext cx="86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Source: https://elections.mit.edu/#/data/map</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799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Senate Data</a:t>
            </a:r>
            <a:endParaRPr/>
          </a:p>
        </p:txBody>
      </p:sp>
      <p:pic>
        <p:nvPicPr>
          <p:cNvPr id="110" name="Google Shape;110;p20"/>
          <p:cNvPicPr preferRelativeResize="0"/>
          <p:nvPr/>
        </p:nvPicPr>
        <p:blipFill>
          <a:blip r:embed="rId3">
            <a:alphaModFix/>
          </a:blip>
          <a:stretch>
            <a:fillRect/>
          </a:stretch>
        </p:blipFill>
        <p:spPr>
          <a:xfrm>
            <a:off x="311700" y="554912"/>
            <a:ext cx="8017777" cy="3712225"/>
          </a:xfrm>
          <a:prstGeom prst="rect">
            <a:avLst/>
          </a:prstGeom>
          <a:noFill/>
          <a:ln>
            <a:noFill/>
          </a:ln>
        </p:spPr>
      </p:pic>
      <p:sp>
        <p:nvSpPr>
          <p:cNvPr id="111" name="Google Shape;111;p20"/>
          <p:cNvSpPr txBox="1"/>
          <p:nvPr/>
        </p:nvSpPr>
        <p:spPr>
          <a:xfrm>
            <a:off x="431975" y="4312200"/>
            <a:ext cx="806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With this dataset alone, tracking victory since 1976, can be used to predict winners based on trends. By combining this dataset with others that help us understand where and why the nation is changing, we can build an accurate model to predict how and why different candidates can win in purple states.</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100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FEC Data </a:t>
            </a:r>
            <a:endParaRPr/>
          </a:p>
        </p:txBody>
      </p:sp>
      <p:pic>
        <p:nvPicPr>
          <p:cNvPr id="117" name="Google Shape;117;p21"/>
          <p:cNvPicPr preferRelativeResize="0"/>
          <p:nvPr/>
        </p:nvPicPr>
        <p:blipFill>
          <a:blip r:embed="rId3">
            <a:alphaModFix/>
          </a:blip>
          <a:stretch>
            <a:fillRect/>
          </a:stretch>
        </p:blipFill>
        <p:spPr>
          <a:xfrm>
            <a:off x="420250" y="783575"/>
            <a:ext cx="8520599" cy="3316675"/>
          </a:xfrm>
          <a:prstGeom prst="rect">
            <a:avLst/>
          </a:prstGeom>
          <a:noFill/>
          <a:ln>
            <a:noFill/>
          </a:ln>
        </p:spPr>
      </p:pic>
      <p:sp>
        <p:nvSpPr>
          <p:cNvPr id="118" name="Google Shape;118;p21"/>
          <p:cNvSpPr txBox="1"/>
          <p:nvPr/>
        </p:nvSpPr>
        <p:spPr>
          <a:xfrm>
            <a:off x="492250" y="4219275"/>
            <a:ext cx="797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Understanding not only how much but also on what campaigns spend their money is essential to deconstructing how the senate works, and how to better run campaigns.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