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heme/themeOverride2.xml" ContentType="application/vnd.openxmlformats-officedocument.themeOverride+xml"/>
  <Override PartName="/ppt/tags/tag4.xml" ContentType="application/vnd.openxmlformats-officedocument.presentationml.tags+xml"/>
  <Override PartName="/ppt/theme/themeOverride3.xml" ContentType="application/vnd.openxmlformats-officedocument.themeOverride+xml"/>
  <Override PartName="/ppt/theme/themeOverride4.xml" ContentType="application/vnd.openxmlformats-officedocument.themeOverride+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56" r:id="rId2"/>
    <p:sldId id="269" r:id="rId3"/>
    <p:sldId id="274" r:id="rId4"/>
    <p:sldId id="275" r:id="rId5"/>
    <p:sldId id="282" r:id="rId6"/>
    <p:sldId id="300" r:id="rId7"/>
    <p:sldId id="258" r:id="rId8"/>
    <p:sldId id="270" r:id="rId9"/>
    <p:sldId id="283" r:id="rId10"/>
    <p:sldId id="284" r:id="rId11"/>
    <p:sldId id="285" r:id="rId12"/>
    <p:sldId id="286" r:id="rId13"/>
    <p:sldId id="295" r:id="rId14"/>
    <p:sldId id="287" r:id="rId15"/>
    <p:sldId id="288" r:id="rId16"/>
    <p:sldId id="289" r:id="rId17"/>
    <p:sldId id="297" r:id="rId18"/>
    <p:sldId id="294" r:id="rId19"/>
    <p:sldId id="298" r:id="rId20"/>
    <p:sldId id="299" r:id="rId21"/>
    <p:sldId id="296" r:id="rId22"/>
    <p:sldId id="292" r:id="rId23"/>
    <p:sldId id="293" r:id="rId24"/>
    <p:sldId id="261"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9C08"/>
    <a:srgbClr val="FBAF3F"/>
    <a:srgbClr val="F89708"/>
    <a:srgbClr val="A20000"/>
    <a:srgbClr val="A40000"/>
    <a:srgbClr val="9E0000"/>
    <a:srgbClr val="C7450B"/>
    <a:srgbClr val="E24E0C"/>
    <a:srgbClr val="DC6140"/>
    <a:srgbClr val="E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82" autoAdjust="0"/>
  </p:normalViewPr>
  <p:slideViewPr>
    <p:cSldViewPr snapToGrid="0">
      <p:cViewPr varScale="1">
        <p:scale>
          <a:sx n="87" d="100"/>
          <a:sy n="87" d="100"/>
        </p:scale>
        <p:origin x="67" y="134"/>
      </p:cViewPr>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2019/3/25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40DC7FE0-21E6-412C-BEDF-7F7652DA4BAE}"/>
              </a:ext>
            </a:extLst>
          </p:cNvPr>
          <p:cNvSpPr>
            <a:spLocks noChangeAspect="1"/>
          </p:cNvSpPr>
          <p:nvPr userDrawn="1"/>
        </p:nvSpPr>
        <p:spPr>
          <a:xfrm>
            <a:off x="0" y="0"/>
            <a:ext cx="12192000" cy="6858000"/>
          </a:xfrm>
          <a:prstGeom prst="rect">
            <a:avLst/>
          </a:prstGeom>
          <a:blipFill dpi="0" rotWithShape="1">
            <a:blip r:embed="rId2"/>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800"/>
          </a:p>
        </p:txBody>
      </p:sp>
      <p:sp>
        <p:nvSpPr>
          <p:cNvPr id="152" name="矩形 151">
            <a:extLst>
              <a:ext uri="{FF2B5EF4-FFF2-40B4-BE49-F238E27FC236}">
                <a16:creationId xmlns="" xmlns:a16="http://schemas.microsoft.com/office/drawing/2014/main" id="{1CF1C83C-BE86-4CDD-A37F-E296AE15933C}"/>
              </a:ext>
            </a:extLst>
          </p:cNvPr>
          <p:cNvSpPr>
            <a:spLocks noChangeAspect="1"/>
          </p:cNvSpPr>
          <p:nvPr userDrawn="1"/>
        </p:nvSpPr>
        <p:spPr>
          <a:xfrm>
            <a:off x="-1" y="0"/>
            <a:ext cx="12192000" cy="6858000"/>
          </a:xfrm>
          <a:prstGeom prst="rect">
            <a:avLst/>
          </a:prstGeom>
          <a:solidFill>
            <a:schemeClr val="bg1">
              <a:alpha val="70000"/>
            </a:schemeClr>
          </a:solidFill>
          <a:ln w="12700" cap="flat" cmpd="sng" algn="ctr">
            <a:noFill/>
            <a:prstDash val="solid"/>
            <a:miter lim="800000"/>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800"/>
          </a:p>
        </p:txBody>
      </p:sp>
      <p:sp>
        <p:nvSpPr>
          <p:cNvPr id="5" name="直角三角形 4">
            <a:extLst>
              <a:ext uri="{FF2B5EF4-FFF2-40B4-BE49-F238E27FC236}">
                <a16:creationId xmlns="" xmlns:a16="http://schemas.microsoft.com/office/drawing/2014/main" id="{50C1C7FF-FC4C-40EA-8DD1-A1F229B8617E}"/>
              </a:ext>
            </a:extLst>
          </p:cNvPr>
          <p:cNvSpPr/>
          <p:nvPr userDrawn="1"/>
        </p:nvSpPr>
        <p:spPr>
          <a:xfrm flipV="1">
            <a:off x="-1" y="0"/>
            <a:ext cx="1737007" cy="189865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 name="直角三角形 3">
            <a:extLst>
              <a:ext uri="{FF2B5EF4-FFF2-40B4-BE49-F238E27FC236}">
                <a16:creationId xmlns="" xmlns:a16="http://schemas.microsoft.com/office/drawing/2014/main" id="{2ECCFBD3-5DD9-42F7-B21E-C84D9F47582F}"/>
              </a:ext>
            </a:extLst>
          </p:cNvPr>
          <p:cNvSpPr/>
          <p:nvPr userDrawn="1"/>
        </p:nvSpPr>
        <p:spPr>
          <a:xfrm>
            <a:off x="1" y="571500"/>
            <a:ext cx="3526972" cy="62865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58" name="任意多边形: 形状 157">
            <a:extLst>
              <a:ext uri="{FF2B5EF4-FFF2-40B4-BE49-F238E27FC236}">
                <a16:creationId xmlns="" xmlns:a16="http://schemas.microsoft.com/office/drawing/2014/main" id="{9E56C5ED-730D-4E0F-8B91-8AE7E01B5BA4}"/>
              </a:ext>
            </a:extLst>
          </p:cNvPr>
          <p:cNvSpPr/>
          <p:nvPr userDrawn="1"/>
        </p:nvSpPr>
        <p:spPr>
          <a:xfrm flipH="1">
            <a:off x="8455098" y="3162300"/>
            <a:ext cx="3736903" cy="3695700"/>
          </a:xfrm>
          <a:custGeom>
            <a:avLst/>
            <a:gdLst>
              <a:gd name="connsiteX0" fmla="*/ 0 w 3736900"/>
              <a:gd name="connsiteY0" fmla="*/ 0 h 3861022"/>
              <a:gd name="connsiteX1" fmla="*/ 0 w 3736900"/>
              <a:gd name="connsiteY1" fmla="*/ 3861022 h 3861022"/>
              <a:gd name="connsiteX2" fmla="*/ 3736900 w 3736900"/>
              <a:gd name="connsiteY2" fmla="*/ 3861022 h 3861022"/>
            </a:gdLst>
            <a:ahLst/>
            <a:cxnLst>
              <a:cxn ang="0">
                <a:pos x="connsiteX0" y="connsiteY0"/>
              </a:cxn>
              <a:cxn ang="0">
                <a:pos x="connsiteX1" y="connsiteY1"/>
              </a:cxn>
              <a:cxn ang="0">
                <a:pos x="connsiteX2" y="connsiteY2"/>
              </a:cxn>
            </a:cxnLst>
            <a:rect l="l" t="t" r="r" b="b"/>
            <a:pathLst>
              <a:path w="3736900" h="3861022">
                <a:moveTo>
                  <a:pt x="0" y="0"/>
                </a:moveTo>
                <a:lnTo>
                  <a:pt x="0" y="3861022"/>
                </a:lnTo>
                <a:lnTo>
                  <a:pt x="3736900" y="386102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53" name="直角三角形 152">
            <a:extLst>
              <a:ext uri="{FF2B5EF4-FFF2-40B4-BE49-F238E27FC236}">
                <a16:creationId xmlns="" xmlns:a16="http://schemas.microsoft.com/office/drawing/2014/main" id="{A3E9EECF-3E88-40E2-B2EE-EB09E425D202}"/>
              </a:ext>
            </a:extLst>
          </p:cNvPr>
          <p:cNvSpPr/>
          <p:nvPr userDrawn="1"/>
        </p:nvSpPr>
        <p:spPr>
          <a:xfrm flipH="1">
            <a:off x="8665026" y="4019550"/>
            <a:ext cx="3526973" cy="28384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9794" name="直接连接符 9793">
            <a:extLst>
              <a:ext uri="{FF2B5EF4-FFF2-40B4-BE49-F238E27FC236}">
                <a16:creationId xmlns="" xmlns:a16="http://schemas.microsoft.com/office/drawing/2014/main" id="{37F2DB4A-01CB-48ED-9500-C136D472BD13}"/>
              </a:ext>
            </a:extLst>
          </p:cNvPr>
          <p:cNvCxnSpPr>
            <a:cxnSpLocks/>
            <a:stCxn id="4" idx="0"/>
          </p:cNvCxnSpPr>
          <p:nvPr userDrawn="1"/>
        </p:nvCxnSpPr>
        <p:spPr>
          <a:xfrm>
            <a:off x="0" y="571500"/>
            <a:ext cx="3736903" cy="62865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801" name="副标题 2"/>
          <p:cNvSpPr>
            <a:spLocks noGrp="1"/>
          </p:cNvSpPr>
          <p:nvPr userDrawn="1">
            <p:ph type="subTitle" idx="1"/>
          </p:nvPr>
        </p:nvSpPr>
        <p:spPr>
          <a:xfrm>
            <a:off x="3496879" y="3060935"/>
            <a:ext cx="5618092" cy="558799"/>
          </a:xfrm>
        </p:spPr>
        <p:txBody>
          <a:bodyPr anchor="ctr">
            <a:normAutofit/>
          </a:bodyPr>
          <a:lstStyle>
            <a:lvl1pPr marL="0" indent="0" algn="ctr">
              <a:buNone/>
              <a:defRPr sz="2000">
                <a:solidFill>
                  <a:schemeClr val="tx1"/>
                </a:solidFill>
              </a:defRPr>
            </a:lvl1pPr>
            <a:lvl2pPr marL="457167" indent="0" algn="ctr">
              <a:buNone/>
              <a:defRPr sz="2000"/>
            </a:lvl2pPr>
            <a:lvl3pPr marL="914332" indent="0" algn="ctr">
              <a:buNone/>
              <a:defRPr sz="1800"/>
            </a:lvl3pPr>
            <a:lvl4pPr marL="1371498" indent="0" algn="ctr">
              <a:buNone/>
              <a:defRPr sz="1600"/>
            </a:lvl4pPr>
            <a:lvl5pPr marL="1828664" indent="0" algn="ctr">
              <a:buNone/>
              <a:defRPr sz="1600"/>
            </a:lvl5pPr>
            <a:lvl6pPr marL="2285830" indent="0" algn="ctr">
              <a:buNone/>
              <a:defRPr sz="1600"/>
            </a:lvl6pPr>
            <a:lvl7pPr marL="2742994" indent="0" algn="ctr">
              <a:buNone/>
              <a:defRPr sz="1600"/>
            </a:lvl7pPr>
            <a:lvl8pPr marL="3200160" indent="0" algn="ctr">
              <a:buNone/>
              <a:defRPr sz="1600"/>
            </a:lvl8pPr>
            <a:lvl9pPr marL="3657327" indent="0" algn="ctr">
              <a:buNone/>
              <a:defRPr sz="1600"/>
            </a:lvl9pPr>
          </a:lstStyle>
          <a:p>
            <a:r>
              <a:rPr lang="en-US" dirty="0"/>
              <a:t>Click to edit Master subtitle style</a:t>
            </a:r>
          </a:p>
        </p:txBody>
      </p:sp>
      <p:sp>
        <p:nvSpPr>
          <p:cNvPr id="9802" name="标题 1"/>
          <p:cNvSpPr>
            <a:spLocks noGrp="1"/>
          </p:cNvSpPr>
          <p:nvPr userDrawn="1">
            <p:ph type="ctrTitle"/>
          </p:nvPr>
        </p:nvSpPr>
        <p:spPr>
          <a:xfrm>
            <a:off x="3496879" y="1773874"/>
            <a:ext cx="5618092" cy="1117600"/>
          </a:xfrm>
        </p:spPr>
        <p:txBody>
          <a:bodyPr anchor="ctr">
            <a:normAutofit/>
          </a:bodyPr>
          <a:lstStyle>
            <a:lvl1pPr algn="ctr">
              <a:defRPr sz="4000">
                <a:solidFill>
                  <a:schemeClr val="tx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3496879" y="4476984"/>
            <a:ext cx="5618092" cy="296271"/>
          </a:xfrm>
        </p:spPr>
        <p:txBody>
          <a:bodyPr vert="horz" anchor="ctr">
            <a:noAutofit/>
          </a:bodyPr>
          <a:lstStyle>
            <a:lvl1pPr marL="0" indent="0" algn="ctr">
              <a:buNone/>
              <a:defRPr sz="1500" b="0">
                <a:solidFill>
                  <a:schemeClr val="tx1"/>
                </a:solidFill>
              </a:defRPr>
            </a:lvl1pPr>
            <a:lvl2pPr marL="457166" indent="0">
              <a:buNone/>
              <a:defRPr/>
            </a:lvl2pPr>
            <a:lvl3pPr marL="914330" indent="0">
              <a:buNone/>
              <a:defRPr/>
            </a:lvl3pPr>
            <a:lvl4pPr marL="1371496" indent="0">
              <a:buNone/>
              <a:defRPr/>
            </a:lvl4pPr>
            <a:lvl5pPr marL="1828664"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3496879" y="4773255"/>
            <a:ext cx="5618092" cy="296271"/>
          </a:xfrm>
        </p:spPr>
        <p:txBody>
          <a:bodyPr vert="horz" anchor="ctr">
            <a:noAutofit/>
          </a:bodyPr>
          <a:lstStyle>
            <a:lvl1pPr marL="0" indent="0" algn="ctr">
              <a:buNone/>
              <a:defRPr sz="1500" b="0">
                <a:solidFill>
                  <a:schemeClr val="tx1"/>
                </a:solidFill>
              </a:defRPr>
            </a:lvl1pPr>
            <a:lvl2pPr marL="457166" indent="0">
              <a:buNone/>
              <a:defRPr/>
            </a:lvl2pPr>
            <a:lvl3pPr marL="914330" indent="0">
              <a:buNone/>
              <a:defRPr/>
            </a:lvl3pPr>
            <a:lvl4pPr marL="1371496" indent="0">
              <a:buNone/>
              <a:defRPr/>
            </a:lvl4pPr>
            <a:lvl5pPr marL="1828664"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0" name="标题 1"/>
          <p:cNvSpPr>
            <a:spLocks noGrp="1"/>
          </p:cNvSpPr>
          <p:nvPr userDrawn="1">
            <p:ph type="title"/>
          </p:nvPr>
        </p:nvSpPr>
        <p:spPr>
          <a:xfrm>
            <a:off x="1863766" y="2926729"/>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1864882" y="3822081"/>
            <a:ext cx="5419185" cy="1015623"/>
          </a:xfrm>
        </p:spPr>
        <p:txBody>
          <a:bodyPr anchor="t">
            <a:normAutofit/>
          </a:bodyPr>
          <a:lstStyle>
            <a:lvl1pPr marL="0" indent="0" algn="l">
              <a:lnSpc>
                <a:spcPct val="100000"/>
              </a:lnSpc>
              <a:buNone/>
              <a:defRPr sz="1100">
                <a:solidFill>
                  <a:schemeClr val="tx1"/>
                </a:solidFill>
              </a:defRPr>
            </a:lvl1pPr>
            <a:lvl2pPr marL="457167" indent="0">
              <a:buNone/>
              <a:defRPr sz="2000">
                <a:solidFill>
                  <a:schemeClr val="tx1">
                    <a:tint val="75000"/>
                  </a:schemeClr>
                </a:solidFill>
              </a:defRPr>
            </a:lvl2pPr>
            <a:lvl3pPr marL="914332" indent="0">
              <a:buNone/>
              <a:defRPr sz="1800">
                <a:solidFill>
                  <a:schemeClr val="tx1">
                    <a:tint val="75000"/>
                  </a:schemeClr>
                </a:solidFill>
              </a:defRPr>
            </a:lvl3pPr>
            <a:lvl4pPr marL="1371498" indent="0">
              <a:buNone/>
              <a:defRPr sz="1600">
                <a:solidFill>
                  <a:schemeClr val="tx1">
                    <a:tint val="75000"/>
                  </a:schemeClr>
                </a:solidFill>
              </a:defRPr>
            </a:lvl4pPr>
            <a:lvl5pPr marL="1828664" indent="0">
              <a:buNone/>
              <a:defRPr sz="1600">
                <a:solidFill>
                  <a:schemeClr val="tx1">
                    <a:tint val="75000"/>
                  </a:schemeClr>
                </a:solidFill>
              </a:defRPr>
            </a:lvl5pPr>
            <a:lvl6pPr marL="2285830" indent="0">
              <a:buNone/>
              <a:defRPr sz="1600">
                <a:solidFill>
                  <a:schemeClr val="tx1">
                    <a:tint val="75000"/>
                  </a:schemeClr>
                </a:solidFill>
              </a:defRPr>
            </a:lvl6pPr>
            <a:lvl7pPr marL="2742994" indent="0">
              <a:buNone/>
              <a:defRPr sz="1600">
                <a:solidFill>
                  <a:schemeClr val="tx1">
                    <a:tint val="75000"/>
                  </a:schemeClr>
                </a:solidFill>
              </a:defRPr>
            </a:lvl7pPr>
            <a:lvl8pPr marL="3200160" indent="0">
              <a:buNone/>
              <a:defRPr sz="1600">
                <a:solidFill>
                  <a:schemeClr val="tx1">
                    <a:tint val="75000"/>
                  </a:schemeClr>
                </a:solidFill>
              </a:defRPr>
            </a:lvl8pPr>
            <a:lvl9pPr marL="3657327" indent="0">
              <a:buNone/>
              <a:defRPr sz="1600">
                <a:solidFill>
                  <a:schemeClr val="tx1">
                    <a:tint val="75000"/>
                  </a:schemeClr>
                </a:solidFill>
              </a:defRPr>
            </a:lvl9pPr>
          </a:lstStyle>
          <a:p>
            <a:pPr lvl="0"/>
            <a:r>
              <a:rPr lang="en-US" dirty="0"/>
              <a:t>Edit Master text styles</a:t>
            </a:r>
          </a:p>
        </p:txBody>
      </p:sp>
      <p:grpSp>
        <p:nvGrpSpPr>
          <p:cNvPr id="5" name="组合 4">
            <a:extLst>
              <a:ext uri="{FF2B5EF4-FFF2-40B4-BE49-F238E27FC236}">
                <a16:creationId xmlns="" xmlns:a16="http://schemas.microsoft.com/office/drawing/2014/main" id="{5AC59681-F11A-4532-9DB9-5A192353D748}"/>
              </a:ext>
            </a:extLst>
          </p:cNvPr>
          <p:cNvGrpSpPr/>
          <p:nvPr userDrawn="1"/>
        </p:nvGrpSpPr>
        <p:grpSpPr>
          <a:xfrm>
            <a:off x="6762750" y="2926731"/>
            <a:ext cx="3975100" cy="3931271"/>
            <a:chOff x="6096000" y="3162300"/>
            <a:chExt cx="3736902" cy="3695700"/>
          </a:xfrm>
        </p:grpSpPr>
        <p:sp>
          <p:nvSpPr>
            <p:cNvPr id="10" name="任意多边形: 形状 9">
              <a:extLst>
                <a:ext uri="{FF2B5EF4-FFF2-40B4-BE49-F238E27FC236}">
                  <a16:creationId xmlns="" xmlns:a16="http://schemas.microsoft.com/office/drawing/2014/main" id="{E6A5888F-D713-4E46-84DE-7ABF6477050A}"/>
                </a:ext>
              </a:extLst>
            </p:cNvPr>
            <p:cNvSpPr/>
            <p:nvPr userDrawn="1"/>
          </p:nvSpPr>
          <p:spPr>
            <a:xfrm flipH="1">
              <a:off x="6096000" y="3162300"/>
              <a:ext cx="3736902" cy="3695700"/>
            </a:xfrm>
            <a:custGeom>
              <a:avLst/>
              <a:gdLst>
                <a:gd name="connsiteX0" fmla="*/ 0 w 3736900"/>
                <a:gd name="connsiteY0" fmla="*/ 0 h 3861022"/>
                <a:gd name="connsiteX1" fmla="*/ 0 w 3736900"/>
                <a:gd name="connsiteY1" fmla="*/ 3861022 h 3861022"/>
                <a:gd name="connsiteX2" fmla="*/ 3736900 w 3736900"/>
                <a:gd name="connsiteY2" fmla="*/ 3861022 h 3861022"/>
              </a:gdLst>
              <a:ahLst/>
              <a:cxnLst>
                <a:cxn ang="0">
                  <a:pos x="connsiteX0" y="connsiteY0"/>
                </a:cxn>
                <a:cxn ang="0">
                  <a:pos x="connsiteX1" y="connsiteY1"/>
                </a:cxn>
                <a:cxn ang="0">
                  <a:pos x="connsiteX2" y="connsiteY2"/>
                </a:cxn>
              </a:cxnLst>
              <a:rect l="l" t="t" r="r" b="b"/>
              <a:pathLst>
                <a:path w="3736900" h="3861022">
                  <a:moveTo>
                    <a:pt x="0" y="0"/>
                  </a:moveTo>
                  <a:lnTo>
                    <a:pt x="0" y="3861022"/>
                  </a:lnTo>
                  <a:lnTo>
                    <a:pt x="3736900" y="386102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直角三角形 10">
              <a:extLst>
                <a:ext uri="{FF2B5EF4-FFF2-40B4-BE49-F238E27FC236}">
                  <a16:creationId xmlns="" xmlns:a16="http://schemas.microsoft.com/office/drawing/2014/main" id="{A909143A-6E6D-42D3-B70E-641FC4797D94}"/>
                </a:ext>
              </a:extLst>
            </p:cNvPr>
            <p:cNvSpPr/>
            <p:nvPr userDrawn="1"/>
          </p:nvSpPr>
          <p:spPr>
            <a:xfrm flipH="1">
              <a:off x="6305927" y="4019550"/>
              <a:ext cx="3526973" cy="28384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17" name="任意多边形: 形状 16">
            <a:extLst>
              <a:ext uri="{FF2B5EF4-FFF2-40B4-BE49-F238E27FC236}">
                <a16:creationId xmlns="" xmlns:a16="http://schemas.microsoft.com/office/drawing/2014/main" id="{A43CB56A-47A2-4167-BCC1-D971B443E93C}"/>
              </a:ext>
            </a:extLst>
          </p:cNvPr>
          <p:cNvSpPr/>
          <p:nvPr userDrawn="1"/>
        </p:nvSpPr>
        <p:spPr>
          <a:xfrm>
            <a:off x="6516914" y="0"/>
            <a:ext cx="5675087" cy="6858000"/>
          </a:xfrm>
          <a:custGeom>
            <a:avLst/>
            <a:gdLst>
              <a:gd name="connsiteX0" fmla="*/ 0 w 5675086"/>
              <a:gd name="connsiteY0" fmla="*/ 0 h 6858000"/>
              <a:gd name="connsiteX1" fmla="*/ 5675086 w 5675086"/>
              <a:gd name="connsiteY1" fmla="*/ 0 h 6858000"/>
              <a:gd name="connsiteX2" fmla="*/ 5675086 w 5675086"/>
              <a:gd name="connsiteY2" fmla="*/ 6858000 h 6858000"/>
              <a:gd name="connsiteX3" fmla="*/ 4093874 w 5675086"/>
              <a:gd name="connsiteY3" fmla="*/ 6858000 h 6858000"/>
              <a:gd name="connsiteX4" fmla="*/ 0 w 5675086"/>
              <a:gd name="connsiteY4" fmla="*/ 2008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5086" h="6858000">
                <a:moveTo>
                  <a:pt x="0" y="0"/>
                </a:moveTo>
                <a:lnTo>
                  <a:pt x="5675086" y="0"/>
                </a:lnTo>
                <a:lnTo>
                  <a:pt x="5675086" y="6858000"/>
                </a:lnTo>
                <a:lnTo>
                  <a:pt x="4093874" y="6858000"/>
                </a:lnTo>
                <a:lnTo>
                  <a:pt x="0" y="2008"/>
                </a:lnTo>
                <a:close/>
              </a:path>
            </a:pathLst>
          </a:custGeom>
          <a:blipFill>
            <a:blip r:embed="rId2"/>
            <a:stretch>
              <a:fillRect l="-38239" r="-3806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2019/3/25</a:t>
            </a:fld>
            <a:endParaRPr lang="zh-CN" altLang="en-US"/>
          </a:p>
        </p:txBody>
      </p:sp>
      <p:sp>
        <p:nvSpPr>
          <p:cNvPr id="4" name="页脚占位符 3">
            <a:extLst>
              <a:ext uri="{FF2B5EF4-FFF2-40B4-BE49-F238E27FC236}">
                <a16:creationId xmlns="" xmlns:a16="http://schemas.microsoft.com/office/drawing/2014/main" id="{7AC997A4-1DD8-4731-B9FD-42398A20FF85}"/>
              </a:ext>
            </a:extLst>
          </p:cNvPr>
          <p:cNvSpPr>
            <a:spLocks noGrp="1"/>
          </p:cNvSpPr>
          <p:nvPr>
            <p:ph type="ftr" sz="quarter" idx="11"/>
          </p:nvPr>
        </p:nvSpPr>
        <p:spPr/>
        <p:txBody>
          <a:bodyPr/>
          <a:lstStyle/>
          <a:p>
            <a:r>
              <a:rPr lang="en-US" altLang="zh-CN" dirty="0"/>
              <a:t>www.islide.cc</a:t>
            </a:r>
            <a:endParaRPr lang="zh-CN" altLang="en-US" dirty="0"/>
          </a:p>
        </p:txBody>
      </p:sp>
      <p:sp>
        <p:nvSpPr>
          <p:cNvPr id="5" name="灯片编号占位符 4">
            <a:extLst>
              <a:ext uri="{FF2B5EF4-FFF2-40B4-BE49-F238E27FC236}">
                <a16:creationId xmlns=""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 xmlns:a16="http://schemas.microsoft.com/office/drawing/2014/main" id="{2070191C-4093-409C-8FD5-7369A79637AD}"/>
              </a:ext>
            </a:extLst>
          </p:cNvPr>
          <p:cNvSpPr>
            <a:spLocks noGrp="1"/>
          </p:cNvSpPr>
          <p:nvPr>
            <p:ph sz="quarter" idx="13" hasCustomPrompt="1"/>
          </p:nvPr>
        </p:nvSpPr>
        <p:spPr>
          <a:xfrm>
            <a:off x="669925" y="1130301"/>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2019/3/25</a:t>
            </a:fld>
            <a:endParaRPr lang="zh-CN" altLang="en-US"/>
          </a:p>
        </p:txBody>
      </p:sp>
      <p:sp>
        <p:nvSpPr>
          <p:cNvPr id="4" name="Footer Placeholder 3">
            <a:extLst>
              <a:ext uri="{FF2B5EF4-FFF2-40B4-BE49-F238E27FC236}">
                <a16:creationId xmlns="" xmlns:a16="http://schemas.microsoft.com/office/drawing/2014/main" id="{00832621-D9D9-445E-BFF9-F8348FA1E262}"/>
              </a:ext>
            </a:extLst>
          </p:cNvPr>
          <p:cNvSpPr>
            <a:spLocks noGrp="1"/>
          </p:cNvSpPr>
          <p:nvPr>
            <p:ph type="ftr" sz="quarter" idx="11"/>
          </p:nvPr>
        </p:nvSpPr>
        <p:spPr/>
        <p:txBody>
          <a:bodyPr/>
          <a:lstStyle/>
          <a:p>
            <a:r>
              <a:rPr lang="en-US" altLang="zh-CN" dirty="0"/>
              <a:t>www.islide.cc</a:t>
            </a:r>
            <a:endParaRPr lang="zh-CN" altLang="en-US" dirty="0"/>
          </a:p>
        </p:txBody>
      </p:sp>
      <p:sp>
        <p:nvSpPr>
          <p:cNvPr id="5" name="Slide Number Placeholder 4">
            <a:extLst>
              <a:ext uri="{FF2B5EF4-FFF2-40B4-BE49-F238E27FC236}">
                <a16:creationId xmlns=""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8" name="直角三角形 7">
            <a:extLst>
              <a:ext uri="{FF2B5EF4-FFF2-40B4-BE49-F238E27FC236}">
                <a16:creationId xmlns="" xmlns:a16="http://schemas.microsoft.com/office/drawing/2014/main" id="{5A91033B-0FD1-4F81-938B-1B59EAD36061}"/>
              </a:ext>
            </a:extLst>
          </p:cNvPr>
          <p:cNvSpPr/>
          <p:nvPr userDrawn="1"/>
        </p:nvSpPr>
        <p:spPr>
          <a:xfrm flipH="1" flipV="1">
            <a:off x="10454994" y="0"/>
            <a:ext cx="1737007" cy="189865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直角三角形 8">
            <a:extLst>
              <a:ext uri="{FF2B5EF4-FFF2-40B4-BE49-F238E27FC236}">
                <a16:creationId xmlns="" xmlns:a16="http://schemas.microsoft.com/office/drawing/2014/main" id="{6C1416C0-35BC-40A9-AD02-B9F92DD39DBA}"/>
              </a:ext>
            </a:extLst>
          </p:cNvPr>
          <p:cNvSpPr/>
          <p:nvPr userDrawn="1"/>
        </p:nvSpPr>
        <p:spPr>
          <a:xfrm flipH="1">
            <a:off x="8665027" y="571500"/>
            <a:ext cx="3526972" cy="6286500"/>
          </a:xfrm>
          <a:prstGeom prst="rtTriangle">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任意多边形: 形状 9">
            <a:extLst>
              <a:ext uri="{FF2B5EF4-FFF2-40B4-BE49-F238E27FC236}">
                <a16:creationId xmlns="" xmlns:a16="http://schemas.microsoft.com/office/drawing/2014/main" id="{618C0A69-5102-4036-9C4A-0B57F4344D2C}"/>
              </a:ext>
            </a:extLst>
          </p:cNvPr>
          <p:cNvSpPr/>
          <p:nvPr userDrawn="1"/>
        </p:nvSpPr>
        <p:spPr>
          <a:xfrm>
            <a:off x="-2" y="3162300"/>
            <a:ext cx="3736903" cy="3695700"/>
          </a:xfrm>
          <a:custGeom>
            <a:avLst/>
            <a:gdLst>
              <a:gd name="connsiteX0" fmla="*/ 0 w 3736900"/>
              <a:gd name="connsiteY0" fmla="*/ 0 h 3861022"/>
              <a:gd name="connsiteX1" fmla="*/ 0 w 3736900"/>
              <a:gd name="connsiteY1" fmla="*/ 3861022 h 3861022"/>
              <a:gd name="connsiteX2" fmla="*/ 3736900 w 3736900"/>
              <a:gd name="connsiteY2" fmla="*/ 3861022 h 3861022"/>
            </a:gdLst>
            <a:ahLst/>
            <a:cxnLst>
              <a:cxn ang="0">
                <a:pos x="connsiteX0" y="connsiteY0"/>
              </a:cxn>
              <a:cxn ang="0">
                <a:pos x="connsiteX1" y="connsiteY1"/>
              </a:cxn>
              <a:cxn ang="0">
                <a:pos x="connsiteX2" y="connsiteY2"/>
              </a:cxn>
            </a:cxnLst>
            <a:rect l="l" t="t" r="r" b="b"/>
            <a:pathLst>
              <a:path w="3736900" h="3861022">
                <a:moveTo>
                  <a:pt x="0" y="0"/>
                </a:moveTo>
                <a:lnTo>
                  <a:pt x="0" y="3861022"/>
                </a:lnTo>
                <a:lnTo>
                  <a:pt x="3736900" y="386102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直角三角形 10">
            <a:extLst>
              <a:ext uri="{FF2B5EF4-FFF2-40B4-BE49-F238E27FC236}">
                <a16:creationId xmlns="" xmlns:a16="http://schemas.microsoft.com/office/drawing/2014/main" id="{9F10F22B-3423-489E-9DD5-8A1CE557D0E9}"/>
              </a:ext>
            </a:extLst>
          </p:cNvPr>
          <p:cNvSpPr/>
          <p:nvPr userDrawn="1"/>
        </p:nvSpPr>
        <p:spPr>
          <a:xfrm>
            <a:off x="0" y="4019550"/>
            <a:ext cx="3526973" cy="28384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12" name="直接连接符 11">
            <a:extLst>
              <a:ext uri="{FF2B5EF4-FFF2-40B4-BE49-F238E27FC236}">
                <a16:creationId xmlns="" xmlns:a16="http://schemas.microsoft.com/office/drawing/2014/main" id="{08614ACC-A7D7-4280-B112-6173086D611B}"/>
              </a:ext>
            </a:extLst>
          </p:cNvPr>
          <p:cNvCxnSpPr>
            <a:cxnSpLocks/>
            <a:stCxn id="9" idx="0"/>
          </p:cNvCxnSpPr>
          <p:nvPr userDrawn="1"/>
        </p:nvCxnSpPr>
        <p:spPr>
          <a:xfrm flipH="1">
            <a:off x="8455097" y="571500"/>
            <a:ext cx="3736903" cy="62865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标题 1"/>
          <p:cNvSpPr>
            <a:spLocks noGrp="1"/>
          </p:cNvSpPr>
          <p:nvPr userDrawn="1">
            <p:ph type="ctrTitle" hasCustomPrompt="1"/>
          </p:nvPr>
        </p:nvSpPr>
        <p:spPr>
          <a:xfrm>
            <a:off x="3382963" y="1898653"/>
            <a:ext cx="5426076" cy="1621509"/>
          </a:xfrm>
        </p:spPr>
        <p:txBody>
          <a:bodyPr anchor="b">
            <a:normAutofit/>
          </a:bodyPr>
          <a:lstStyle>
            <a:lvl1pPr marL="0" indent="0" algn="ct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3382963" y="4204889"/>
            <a:ext cx="5426076" cy="310871"/>
          </a:xfrm>
        </p:spPr>
        <p:txBody>
          <a:bodyPr vert="horz" lIns="91440" tIns="45720" rIns="91440" bIns="45720" rtlCol="0">
            <a:normAutofit/>
          </a:bodyPr>
          <a:lstStyle>
            <a:lvl1pPr marL="0" indent="0" algn="ctr">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4" marR="0" lvl="0" indent="-228584" fontAlgn="auto">
              <a:spcAft>
                <a:spcPts val="0"/>
              </a:spcAft>
              <a:buClrTx/>
              <a:buSzTx/>
              <a:tabLst/>
            </a:pPr>
            <a:r>
              <a:rPr lang="en-US" altLang="zh-CN" dirty="0"/>
              <a:t>Data</a:t>
            </a:r>
          </a:p>
        </p:txBody>
      </p:sp>
      <p:sp>
        <p:nvSpPr>
          <p:cNvPr id="6" name="文本占位符 13">
            <a:extLst>
              <a:ext uri="{FF2B5EF4-FFF2-40B4-BE49-F238E27FC236}">
                <a16:creationId xmlns="" xmlns:a16="http://schemas.microsoft.com/office/drawing/2014/main" id="{05EBDA4F-7210-4CAE-8333-80DB24212E78}"/>
              </a:ext>
            </a:extLst>
          </p:cNvPr>
          <p:cNvSpPr>
            <a:spLocks noGrp="1"/>
          </p:cNvSpPr>
          <p:nvPr userDrawn="1">
            <p:ph type="body" sz="quarter" idx="10" hasCustomPrompt="1"/>
          </p:nvPr>
        </p:nvSpPr>
        <p:spPr>
          <a:xfrm>
            <a:off x="3382963" y="3908618"/>
            <a:ext cx="5426076" cy="296271"/>
          </a:xfrm>
        </p:spPr>
        <p:txBody>
          <a:bodyPr vert="horz" anchor="ctr">
            <a:noAutofit/>
          </a:bodyPr>
          <a:lstStyle>
            <a:lvl1pPr marL="0" indent="0" algn="ctr">
              <a:buNone/>
              <a:defRPr sz="1500" b="0">
                <a:solidFill>
                  <a:schemeClr val="tx1"/>
                </a:solidFill>
              </a:defRPr>
            </a:lvl1pPr>
            <a:lvl2pPr marL="457166" indent="0">
              <a:buNone/>
              <a:defRPr/>
            </a:lvl2pPr>
            <a:lvl3pPr marL="914330" indent="0">
              <a:buNone/>
              <a:defRPr/>
            </a:lvl3pPr>
            <a:lvl4pPr marL="1371496" indent="0">
              <a:buNone/>
              <a:defRPr/>
            </a:lvl4pPr>
            <a:lvl5pPr marL="1828664"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5" y="3"/>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5" y="1123952"/>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5"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 xmlns:a16="http://schemas.microsoft.com/office/drawing/2014/main" id="{04388434-9949-479C-A9C3-67A953F6A939}"/>
              </a:ext>
            </a:extLst>
          </p:cNvPr>
          <p:cNvSpPr>
            <a:spLocks noGrp="1"/>
          </p:cNvSpPr>
          <p:nvPr>
            <p:ph type="dt" sz="half" idx="2"/>
          </p:nvPr>
        </p:nvSpPr>
        <p:spPr>
          <a:xfrm>
            <a:off x="5401732" y="6240465"/>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2019/3/25</a:t>
            </a:fld>
            <a:endParaRPr lang="zh-CN" altLang="en-US"/>
          </a:p>
        </p:txBody>
      </p:sp>
      <p:sp>
        <p:nvSpPr>
          <p:cNvPr id="9" name="页脚占位符 4">
            <a:extLst>
              <a:ext uri="{FF2B5EF4-FFF2-40B4-BE49-F238E27FC236}">
                <a16:creationId xmlns="" xmlns:a16="http://schemas.microsoft.com/office/drawing/2014/main" id="{50A5656E-7A33-4865-A262-1F96263BAA16}"/>
              </a:ext>
            </a:extLst>
          </p:cNvPr>
          <p:cNvSpPr>
            <a:spLocks noGrp="1"/>
          </p:cNvSpPr>
          <p:nvPr>
            <p:ph type="ftr" sz="quarter" idx="3"/>
          </p:nvPr>
        </p:nvSpPr>
        <p:spPr>
          <a:xfrm>
            <a:off x="669925" y="6240465"/>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5">
            <a:extLst>
              <a:ext uri="{FF2B5EF4-FFF2-40B4-BE49-F238E27FC236}">
                <a16:creationId xmlns="" xmlns:a16="http://schemas.microsoft.com/office/drawing/2014/main" id="{5BF52F79-380E-4278-8B67-588AFE5840F9}"/>
              </a:ext>
            </a:extLst>
          </p:cNvPr>
          <p:cNvSpPr>
            <a:spLocks noGrp="1"/>
          </p:cNvSpPr>
          <p:nvPr>
            <p:ph type="sldNum" sz="quarter" idx="4"/>
          </p:nvPr>
        </p:nvSpPr>
        <p:spPr>
          <a:xfrm>
            <a:off x="8610599" y="6240465"/>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32"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4" indent="-228584" algn="l" defTabSz="914332"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3"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3.emf"/><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oleObject" Target="../embeddings/oleObject1.bin"/><Relationship Id="rId5" Type="http://schemas.openxmlformats.org/officeDocument/2006/relationships/slideLayout" Target="../slideLayouts/slideLayout1.xml"/><Relationship Id="rId4"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4.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3.emf"/><Relationship Id="rId2" Type="http://schemas.openxmlformats.org/officeDocument/2006/relationships/vmlDrawing" Target="../drawings/vmlDrawing2.vml"/><Relationship Id="rId1" Type="http://schemas.openxmlformats.org/officeDocument/2006/relationships/themeOverride" Target="../theme/themeOverride4.xml"/><Relationship Id="rId6" Type="http://schemas.openxmlformats.org/officeDocument/2006/relationships/oleObject" Target="../embeddings/oleObject2.bin"/><Relationship Id="rId5" Type="http://schemas.openxmlformats.org/officeDocument/2006/relationships/slideLayout" Target="../slideLayouts/slideLayout6.xml"/><Relationship Id="rId4" Type="http://schemas.openxmlformats.org/officeDocument/2006/relationships/tags" Target="../tags/tag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 xmlns:a16="http://schemas.microsoft.com/office/drawing/2014/main" id="{3C326D0B-7DAB-41B6-8030-2E4A18CC949B}"/>
              </a:ext>
            </a:extLst>
          </p:cNvPr>
          <p:cNvGraphicFramePr>
            <a:graphicFrameLocks noChangeAspect="1"/>
          </p:cNvGraphicFramePr>
          <p:nvPr>
            <p:custDataLst>
              <p:tags r:id="rId3"/>
            </p:custDataLst>
            <p:extLst>
              <p:ext uri="{D42A27DB-BD31-4B8C-83A1-F6EECF244321}">
                <p14:modId xmlns:p14="http://schemas.microsoft.com/office/powerpoint/2010/main" val="2584086153"/>
              </p:ext>
            </p:ext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spid="_x0000_s1075" name="think-cell Slide" r:id="rId6" imgW="347" imgH="348" progId="TCLayout.ActiveDocument.1">
                  <p:embed/>
                </p:oleObj>
              </mc:Choice>
              <mc:Fallback>
                <p:oleObj name="think-cell Slide" r:id="rId6" imgW="347" imgH="348" progId="TCLayout.ActiveDocument.1">
                  <p:embed/>
                  <p:pic>
                    <p:nvPicPr>
                      <p:cNvPr id="3" name="对象 2" hidden="1">
                        <a:extLst>
                          <a:ext uri="{FF2B5EF4-FFF2-40B4-BE49-F238E27FC236}">
                            <a16:creationId xmlns="" xmlns:a16="http://schemas.microsoft.com/office/drawing/2014/main" id="{3C326D0B-7DAB-41B6-8030-2E4A18CC949B}"/>
                          </a:ext>
                        </a:extLst>
                      </p:cNvPr>
                      <p:cNvPicPr/>
                      <p:nvPr/>
                    </p:nvPicPr>
                    <p:blipFill>
                      <a:blip r:embed="rId7"/>
                      <a:stretch>
                        <a:fillRect/>
                      </a:stretch>
                    </p:blipFill>
                    <p:spPr>
                      <a:xfrm>
                        <a:off x="1589" y="1589"/>
                        <a:ext cx="1588" cy="1588"/>
                      </a:xfrm>
                      <a:prstGeom prst="rect">
                        <a:avLst/>
                      </a:prstGeom>
                    </p:spPr>
                  </p:pic>
                </p:oleObj>
              </mc:Fallback>
            </mc:AlternateContent>
          </a:graphicData>
        </a:graphic>
      </p:graphicFrame>
      <p:sp>
        <p:nvSpPr>
          <p:cNvPr id="2" name="矩形 1" hidden="1">
            <a:extLst>
              <a:ext uri="{FF2B5EF4-FFF2-40B4-BE49-F238E27FC236}">
                <a16:creationId xmlns="" xmlns:a16="http://schemas.microsoft.com/office/drawing/2014/main" id="{EC933494-1B63-4A32-964F-D05236799BAA}"/>
              </a:ext>
            </a:extLst>
          </p:cNvPr>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副标题 4"/>
          <p:cNvSpPr>
            <a:spLocks noGrp="1"/>
          </p:cNvSpPr>
          <p:nvPr>
            <p:ph type="subTitle" idx="1"/>
          </p:nvPr>
        </p:nvSpPr>
        <p:spPr/>
        <p:txBody>
          <a:bodyPr/>
          <a:lstStyle/>
          <a:p>
            <a:r>
              <a:rPr lang="zh-CN" altLang="en-US" dirty="0" smtClean="0"/>
              <a:t>注意力机制及其应用</a:t>
            </a:r>
            <a:endParaRPr lang="en-US" altLang="zh-CN" dirty="0"/>
          </a:p>
        </p:txBody>
      </p:sp>
      <p:sp>
        <p:nvSpPr>
          <p:cNvPr id="4" name="标题 3"/>
          <p:cNvSpPr>
            <a:spLocks noGrp="1"/>
          </p:cNvSpPr>
          <p:nvPr>
            <p:ph type="ctrTitle"/>
          </p:nvPr>
        </p:nvSpPr>
        <p:spPr/>
        <p:txBody>
          <a:bodyPr>
            <a:normAutofit fontScale="90000"/>
          </a:bodyPr>
          <a:lstStyle/>
          <a:p>
            <a:r>
              <a:rPr lang="en-US" altLang="zh-CN" dirty="0" smtClean="0"/>
              <a:t>Attention is All You Need</a:t>
            </a:r>
            <a:endParaRPr lang="zh-CN" altLang="en-US" dirty="0"/>
          </a:p>
        </p:txBody>
      </p:sp>
      <p:sp>
        <p:nvSpPr>
          <p:cNvPr id="6" name="文本占位符 5"/>
          <p:cNvSpPr>
            <a:spLocks noGrp="1"/>
          </p:cNvSpPr>
          <p:nvPr>
            <p:ph type="body" sz="quarter" idx="10"/>
          </p:nvPr>
        </p:nvSpPr>
        <p:spPr/>
        <p:txBody>
          <a:bodyPr/>
          <a:lstStyle/>
          <a:p>
            <a:r>
              <a:rPr lang="zh-CN" altLang="en-US" dirty="0" smtClean="0"/>
              <a:t>李少华</a:t>
            </a:r>
            <a:endParaRPr lang="en-US" altLang="zh-CN" dirty="0"/>
          </a:p>
        </p:txBody>
      </p:sp>
      <p:sp>
        <p:nvSpPr>
          <p:cNvPr id="7" name="文本占位符 6"/>
          <p:cNvSpPr>
            <a:spLocks noGrp="1"/>
          </p:cNvSpPr>
          <p:nvPr>
            <p:ph type="body" sz="quarter" idx="11"/>
          </p:nvPr>
        </p:nvSpPr>
        <p:spPr/>
        <p:txBody>
          <a:bodyPr/>
          <a:lstStyle/>
          <a:p>
            <a:r>
              <a:rPr lang="en-US" altLang="zh-CN" dirty="0" smtClean="0"/>
              <a:t>shlip@foxmail.com</a:t>
            </a:r>
            <a:endParaRPr lang="en-US" altLang="en-US" dirty="0"/>
          </a:p>
        </p:txBody>
      </p:sp>
      <p:cxnSp>
        <p:nvCxnSpPr>
          <p:cNvPr id="10" name="直接连接符 9">
            <a:extLst>
              <a:ext uri="{FF2B5EF4-FFF2-40B4-BE49-F238E27FC236}">
                <a16:creationId xmlns="" xmlns:a16="http://schemas.microsoft.com/office/drawing/2014/main" id="{757A9238-71E4-415D-A10C-26D3A95E3F57}"/>
              </a:ext>
            </a:extLst>
          </p:cNvPr>
          <p:cNvCxnSpPr>
            <a:cxnSpLocks/>
          </p:cNvCxnSpPr>
          <p:nvPr/>
        </p:nvCxnSpPr>
        <p:spPr>
          <a:xfrm>
            <a:off x="3267077" y="2980251"/>
            <a:ext cx="62960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 xmlns:a16="http://schemas.microsoft.com/office/drawing/2014/main" id="{219179BF-9239-47D4-B305-9CDA4389B244}"/>
              </a:ext>
            </a:extLst>
          </p:cNvPr>
          <p:cNvCxnSpPr>
            <a:cxnSpLocks/>
          </p:cNvCxnSpPr>
          <p:nvPr/>
        </p:nvCxnSpPr>
        <p:spPr>
          <a:xfrm>
            <a:off x="3267077" y="1608651"/>
            <a:ext cx="62960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1741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4294967295"/>
          </p:nvPr>
        </p:nvSpPr>
        <p:spPr>
          <a:xfrm>
            <a:off x="0" y="6240463"/>
            <a:ext cx="4140200" cy="206375"/>
          </a:xfrm>
        </p:spPr>
        <p:txBody>
          <a:bodyPr/>
          <a:lstStyle/>
          <a:p>
            <a:r>
              <a:rPr lang="en-US" altLang="zh-CN" dirty="0" smtClean="0"/>
              <a:t>shlip@foxmail.com</a:t>
            </a:r>
            <a:endParaRPr lang="zh-CN" altLang="en-US" dirty="0"/>
          </a:p>
        </p:txBody>
      </p:sp>
      <p:sp>
        <p:nvSpPr>
          <p:cNvPr id="4" name="灯片编号占位符 3"/>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pPr/>
              <a:t>10</a:t>
            </a:fld>
            <a:endParaRPr lang="zh-CN" altLang="en-US"/>
          </a:p>
        </p:txBody>
      </p:sp>
      <p:sp>
        <p:nvSpPr>
          <p:cNvPr id="5" name="内容占位符 4"/>
          <p:cNvSpPr>
            <a:spLocks noGrp="1"/>
          </p:cNvSpPr>
          <p:nvPr>
            <p:ph sz="quarter" idx="4294967295"/>
          </p:nvPr>
        </p:nvSpPr>
        <p:spPr>
          <a:xfrm>
            <a:off x="669924" y="516468"/>
            <a:ext cx="10850563" cy="5638712"/>
          </a:xfrm>
        </p:spPr>
        <p:txBody>
          <a:bodyPr/>
          <a:lstStyle/>
          <a:p>
            <a:r>
              <a:rPr lang="zh-CN" altLang="en-US" sz="2400" dirty="0" smtClean="0"/>
              <a:t>论文</a:t>
            </a:r>
            <a:r>
              <a:rPr lang="zh-CN" altLang="en-US" sz="2400" dirty="0"/>
              <a:t>主要</a:t>
            </a:r>
            <a:r>
              <a:rPr lang="zh-CN" altLang="en-US" sz="2400" dirty="0" smtClean="0"/>
              <a:t>亮点</a:t>
            </a:r>
            <a:endParaRPr lang="en-US" altLang="zh-CN" sz="2400" dirty="0" smtClean="0"/>
          </a:p>
          <a:p>
            <a:pPr lvl="1"/>
            <a:r>
              <a:rPr lang="en-US" altLang="zh-CN" sz="2000" dirty="0" smtClean="0"/>
              <a:t>1</a:t>
            </a:r>
            <a:r>
              <a:rPr lang="zh-CN" altLang="en-US" sz="2000" dirty="0"/>
              <a:t>）不同于以往主流机器翻译使用基于</a:t>
            </a:r>
            <a:r>
              <a:rPr lang="en-US" altLang="zh-CN" sz="2000" dirty="0"/>
              <a:t>RNN</a:t>
            </a:r>
            <a:r>
              <a:rPr lang="zh-CN" altLang="en-US" sz="2000" dirty="0"/>
              <a:t>的</a:t>
            </a:r>
            <a:r>
              <a:rPr lang="en-US" altLang="zh-CN" sz="2000" dirty="0"/>
              <a:t>seq2seq</a:t>
            </a:r>
            <a:r>
              <a:rPr lang="zh-CN" altLang="en-US" sz="2000" dirty="0"/>
              <a:t>模型框架，该论文用</a:t>
            </a:r>
            <a:r>
              <a:rPr lang="en-US" altLang="zh-CN" sz="2000" dirty="0"/>
              <a:t>attention</a:t>
            </a:r>
            <a:r>
              <a:rPr lang="zh-CN" altLang="en-US" sz="2000" dirty="0"/>
              <a:t>机制代替了</a:t>
            </a:r>
            <a:r>
              <a:rPr lang="en-US" altLang="zh-CN" sz="2000" dirty="0"/>
              <a:t>RNN</a:t>
            </a:r>
            <a:r>
              <a:rPr lang="zh-CN" altLang="en-US" sz="2000" dirty="0"/>
              <a:t>搭建了整个模型框架</a:t>
            </a:r>
            <a:r>
              <a:rPr lang="zh-CN" altLang="en-US" sz="2000" dirty="0" smtClean="0"/>
              <a:t>。</a:t>
            </a:r>
            <a:endParaRPr lang="en-US" altLang="zh-CN" sz="2000" dirty="0" smtClean="0"/>
          </a:p>
          <a:p>
            <a:pPr lvl="1"/>
            <a:r>
              <a:rPr lang="en-US" altLang="zh-CN" sz="2000" dirty="0" smtClean="0"/>
              <a:t>2</a:t>
            </a:r>
            <a:r>
              <a:rPr lang="zh-CN" altLang="en-US" sz="2000" dirty="0"/>
              <a:t>）提出了多头注意力（</a:t>
            </a:r>
            <a:r>
              <a:rPr lang="en-US" altLang="zh-CN" sz="2000" dirty="0"/>
              <a:t>Multi-headed attention</a:t>
            </a:r>
            <a:r>
              <a:rPr lang="zh-CN" altLang="en-US" sz="2000" dirty="0"/>
              <a:t>）机制方法，在编码器和解码器中大量的使用了多头自注意力机制（</a:t>
            </a:r>
            <a:r>
              <a:rPr lang="en-US" altLang="zh-CN" sz="2000" dirty="0"/>
              <a:t>Multi-headed self-attention</a:t>
            </a:r>
            <a:r>
              <a:rPr lang="zh-CN" altLang="en-US" sz="2000" dirty="0"/>
              <a:t>）</a:t>
            </a:r>
            <a:r>
              <a:rPr lang="zh-CN" altLang="en-US" sz="2000" dirty="0" smtClean="0"/>
              <a:t>。</a:t>
            </a:r>
            <a:endParaRPr lang="zh-CN" altLang="en-US" sz="2000" dirty="0"/>
          </a:p>
          <a:p>
            <a:r>
              <a:rPr lang="zh-CN" altLang="en-US" sz="2000" dirty="0"/>
              <a:t>该论文模型的整体结构如下图，还是由编码器和解码器组成，在编码器的一个网络块中，由一个多头</a:t>
            </a:r>
            <a:r>
              <a:rPr lang="en-US" altLang="zh-CN" sz="2000" dirty="0"/>
              <a:t>attention</a:t>
            </a:r>
            <a:r>
              <a:rPr lang="zh-CN" altLang="en-US" sz="2000" dirty="0"/>
              <a:t>子层和一个前馈神经网络子层组成，整个编码器栈式搭建了</a:t>
            </a:r>
            <a:r>
              <a:rPr lang="en-US" altLang="zh-CN" sz="2000" dirty="0"/>
              <a:t>N</a:t>
            </a:r>
            <a:r>
              <a:rPr lang="zh-CN" altLang="en-US" sz="2000" dirty="0"/>
              <a:t>个</a:t>
            </a:r>
            <a:r>
              <a:rPr lang="zh-CN" altLang="en-US" sz="2000" dirty="0" smtClean="0"/>
              <a:t>块。类似于编码器，网络块中多了一个多头</a:t>
            </a:r>
            <a:r>
              <a:rPr lang="en-US" altLang="zh-CN" sz="2000" dirty="0" smtClean="0"/>
              <a:t>attention</a:t>
            </a:r>
            <a:r>
              <a:rPr lang="zh-CN" altLang="en-US" sz="2000" dirty="0" smtClean="0"/>
              <a:t>层。为了</a:t>
            </a:r>
            <a:r>
              <a:rPr lang="zh-CN" altLang="en-US" sz="2000" dirty="0"/>
              <a:t>更好的优化深度网络，整个网络使用了残差连接和对层进行了规范化（</a:t>
            </a:r>
            <a:r>
              <a:rPr lang="en-US" altLang="zh-CN" sz="2000" dirty="0" err="1"/>
              <a:t>Add&amp;Norm</a:t>
            </a:r>
            <a:r>
              <a:rPr lang="zh-CN" altLang="en-US" sz="2000" dirty="0"/>
              <a:t>）。</a:t>
            </a:r>
          </a:p>
          <a:p>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0443" y="3430939"/>
            <a:ext cx="5409524" cy="2809524"/>
          </a:xfrm>
          <a:prstGeom prst="rect">
            <a:avLst/>
          </a:prstGeom>
        </p:spPr>
      </p:pic>
    </p:spTree>
    <p:extLst>
      <p:ext uri="{BB962C8B-B14F-4D97-AF65-F5344CB8AC3E}">
        <p14:creationId xmlns:p14="http://schemas.microsoft.com/office/powerpoint/2010/main" val="2130636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4294967295"/>
          </p:nvPr>
        </p:nvSpPr>
        <p:spPr>
          <a:xfrm>
            <a:off x="0" y="6240463"/>
            <a:ext cx="4140200" cy="206375"/>
          </a:xfrm>
        </p:spPr>
        <p:txBody>
          <a:bodyPr/>
          <a:lstStyle/>
          <a:p>
            <a:r>
              <a:rPr lang="en-US" altLang="zh-CN" dirty="0" smtClean="0"/>
              <a:t>shlip@foxmail.com</a:t>
            </a:r>
            <a:endParaRPr lang="zh-CN" altLang="en-US" dirty="0"/>
          </a:p>
        </p:txBody>
      </p:sp>
      <p:sp>
        <p:nvSpPr>
          <p:cNvPr id="4" name="灯片编号占位符 3"/>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pPr/>
              <a:t>11</a:t>
            </a:fld>
            <a:endParaRPr lang="zh-CN" altLang="en-US"/>
          </a:p>
        </p:txBody>
      </p:sp>
      <mc:AlternateContent xmlns:mc="http://schemas.openxmlformats.org/markup-compatibility/2006" xmlns:a14="http://schemas.microsoft.com/office/drawing/2010/main">
        <mc:Choice Requires="a14">
          <p:sp>
            <p:nvSpPr>
              <p:cNvPr id="5" name="内容占位符 4"/>
              <p:cNvSpPr>
                <a:spLocks noGrp="1"/>
              </p:cNvSpPr>
              <p:nvPr>
                <p:ph sz="quarter" idx="4294967295"/>
              </p:nvPr>
            </p:nvSpPr>
            <p:spPr>
              <a:xfrm>
                <a:off x="669924" y="516468"/>
                <a:ext cx="10850563" cy="5638712"/>
              </a:xfrm>
            </p:spPr>
            <p:txBody>
              <a:bodyPr/>
              <a:lstStyle/>
              <a:p>
                <a:pPr>
                  <a:lnSpc>
                    <a:spcPct val="150000"/>
                  </a:lnSpc>
                </a:pPr>
                <a:r>
                  <a:rPr lang="zh-CN" altLang="en-US" sz="2400" dirty="0" smtClean="0"/>
                  <a:t>放</a:t>
                </a:r>
                <a:r>
                  <a:rPr lang="zh-CN" altLang="en-US" sz="2400" dirty="0"/>
                  <a:t>缩点积</a:t>
                </a:r>
                <a:r>
                  <a:rPr lang="en-US" altLang="zh-CN" sz="2400" dirty="0"/>
                  <a:t>attention</a:t>
                </a:r>
                <a:r>
                  <a:rPr lang="zh-CN" altLang="en-US" sz="2400" dirty="0"/>
                  <a:t>（</a:t>
                </a:r>
                <a:r>
                  <a:rPr lang="en-US" altLang="zh-CN" sz="2400" dirty="0"/>
                  <a:t>scaled dot-Product attention</a:t>
                </a:r>
                <a:r>
                  <a:rPr lang="zh-CN" altLang="en-US" sz="2400" dirty="0" smtClean="0"/>
                  <a:t>）</a:t>
                </a:r>
                <a:endParaRPr lang="en-US" altLang="zh-CN" sz="2400" dirty="0" smtClean="0"/>
              </a:p>
              <a:p>
                <a:pPr lvl="1">
                  <a:lnSpc>
                    <a:spcPct val="150000"/>
                  </a:lnSpc>
                </a:pPr>
                <a:r>
                  <a:rPr lang="zh-CN" altLang="en-US" sz="2000" dirty="0" smtClean="0"/>
                  <a:t>对比</a:t>
                </a:r>
                <a:r>
                  <a:rPr lang="zh-CN" altLang="en-US" sz="2000" dirty="0"/>
                  <a:t>我在前面背景知识里提到的</a:t>
                </a:r>
                <a:r>
                  <a:rPr lang="en-US" altLang="zh-CN" sz="2000" dirty="0"/>
                  <a:t>attention</a:t>
                </a:r>
                <a:r>
                  <a:rPr lang="zh-CN" altLang="en-US" sz="2000" dirty="0"/>
                  <a:t>的一般形式，其实</a:t>
                </a:r>
                <a:r>
                  <a:rPr lang="en-US" altLang="zh-CN" sz="2000" dirty="0"/>
                  <a:t>scaled dot-Product attention</a:t>
                </a:r>
                <a:r>
                  <a:rPr lang="zh-CN" altLang="en-US" sz="2000" dirty="0"/>
                  <a:t>就是我们常用的使用点积进行相似度计算的</a:t>
                </a:r>
                <a:r>
                  <a:rPr lang="en-US" altLang="zh-CN" sz="2000" dirty="0"/>
                  <a:t>attention</a:t>
                </a:r>
                <a:r>
                  <a:rPr lang="zh-CN" altLang="en-US" sz="2000" dirty="0"/>
                  <a:t>，只是多除了一个（为</a:t>
                </a:r>
                <a:r>
                  <a:rPr lang="en-US" altLang="zh-CN" sz="2000" i="1" dirty="0"/>
                  <a:t>K</a:t>
                </a:r>
                <a:r>
                  <a:rPr lang="zh-CN" altLang="en-US" sz="2000" dirty="0"/>
                  <a:t>的维度）起到调节作用，使得内积不至于太大</a:t>
                </a:r>
                <a:r>
                  <a:rPr lang="zh-CN" altLang="en-US" sz="2000" dirty="0" smtClean="0"/>
                  <a:t>。</a:t>
                </a:r>
                <a:endParaRPr lang="en-US" altLang="zh-CN" sz="2000" dirty="0" smtClean="0"/>
              </a:p>
              <a:p>
                <a:pPr lvl="1">
                  <a:lnSpc>
                    <a:spcPct val="150000"/>
                  </a:lnSpc>
                </a:pPr>
                <a:endParaRPr lang="en-US" altLang="zh-CN" sz="2000" dirty="0" smtClean="0"/>
              </a:p>
              <a:p>
                <a:pPr lvl="1">
                  <a:lnSpc>
                    <a:spcPct val="150000"/>
                  </a:lnSpc>
                </a:pPr>
                <a:endParaRPr lang="en-US" altLang="zh-CN" sz="2000" dirty="0"/>
              </a:p>
              <a:p>
                <a:pPr lvl="1">
                  <a:lnSpc>
                    <a:spcPct val="150000"/>
                  </a:lnSpc>
                </a:pPr>
                <a:endParaRPr lang="en-US" altLang="zh-CN" sz="2000" dirty="0" smtClean="0"/>
              </a:p>
              <a:p>
                <a:pPr lvl="1">
                  <a:lnSpc>
                    <a:spcPct val="150000"/>
                  </a:lnSpc>
                </a:pPr>
                <a:endParaRPr lang="en-US" altLang="zh-CN" sz="2000" dirty="0" smtClean="0"/>
              </a:p>
              <a:p>
                <a:pPr lvl="1">
                  <a:lnSpc>
                    <a:spcPct val="150000"/>
                  </a:lnSpc>
                </a:pPr>
                <a:r>
                  <a:rPr lang="zh-CN" altLang="en-US" sz="2000" dirty="0" smtClean="0"/>
                  <a:t>如果</a:t>
                </a:r>
                <a:r>
                  <a:rPr lang="zh-CN" altLang="en-US" sz="2000" dirty="0"/>
                  <a:t>忽略激活函数</a:t>
                </a:r>
                <a:r>
                  <a:rPr lang="en-US" altLang="zh-CN" sz="2000" dirty="0" err="1"/>
                  <a:t>softmax</a:t>
                </a:r>
                <a:r>
                  <a:rPr lang="zh-CN" altLang="en-US" sz="2000" dirty="0"/>
                  <a:t>的话，那么事实上它就是三个</a:t>
                </a:r>
                <a14:m>
                  <m:oMath xmlns:m="http://schemas.openxmlformats.org/officeDocument/2006/math">
                    <m:r>
                      <a:rPr lang="en-US" altLang="zh-CN" sz="2000" i="1" dirty="0" smtClean="0">
                        <a:latin typeface="Cambria Math" panose="02040503050406030204" pitchFamily="18" charset="0"/>
                      </a:rPr>
                      <m:t>𝑛</m:t>
                    </m:r>
                    <m:r>
                      <a:rPr lang="en-US" altLang="zh-CN" sz="200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𝑑</m:t>
                        </m:r>
                      </m:e>
                      <m:sub>
                        <m:r>
                          <a:rPr lang="en-US" altLang="zh-CN" sz="2000" i="1" dirty="0" smtClean="0">
                            <a:latin typeface="Cambria Math" panose="02040503050406030204" pitchFamily="18" charset="0"/>
                          </a:rPr>
                          <m:t>𝑘</m:t>
                        </m:r>
                      </m:sub>
                    </m:sSub>
                    <m:r>
                      <a:rPr lang="en-US" altLang="zh-CN" sz="200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𝑑</m:t>
                        </m:r>
                      </m:e>
                      <m:sub>
                        <m:r>
                          <a:rPr lang="en-US" altLang="zh-CN" sz="2000" i="1" dirty="0" smtClean="0">
                            <a:latin typeface="Cambria Math" panose="02040503050406030204" pitchFamily="18" charset="0"/>
                          </a:rPr>
                          <m:t>𝑘</m:t>
                        </m:r>
                      </m:sub>
                    </m:sSub>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𝑚</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𝑚</m:t>
                    </m:r>
                    <m:r>
                      <a:rPr lang="en-US" altLang="zh-CN" sz="200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𝑑</m:t>
                        </m:r>
                      </m:e>
                      <m:sub>
                        <m:r>
                          <a:rPr lang="en-US" altLang="zh-CN" sz="2000" i="1" dirty="0" smtClean="0">
                            <a:latin typeface="Cambria Math" panose="02040503050406030204" pitchFamily="18" charset="0"/>
                          </a:rPr>
                          <m:t>𝑣</m:t>
                        </m:r>
                      </m:sub>
                    </m:sSub>
                  </m:oMath>
                </a14:m>
                <a:r>
                  <a:rPr lang="zh-CN" altLang="en-US" sz="2000" dirty="0"/>
                  <a:t>的矩阵相乘，最后的结果就是一个</a:t>
                </a:r>
                <a14:m>
                  <m:oMath xmlns:m="http://schemas.openxmlformats.org/officeDocument/2006/math">
                    <m:r>
                      <a:rPr lang="en-US" altLang="zh-CN" sz="2000" i="1" dirty="0" smtClean="0">
                        <a:latin typeface="Cambria Math" panose="02040503050406030204" pitchFamily="18" charset="0"/>
                      </a:rPr>
                      <m:t>𝑛</m:t>
                    </m:r>
                    <m:r>
                      <a:rPr lang="en-US" altLang="zh-CN" sz="200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𝑑</m:t>
                        </m:r>
                      </m:e>
                      <m:sub>
                        <m:r>
                          <a:rPr lang="en-US" altLang="zh-CN" sz="2000" i="1" dirty="0" smtClean="0">
                            <a:latin typeface="Cambria Math" panose="02040503050406030204" pitchFamily="18" charset="0"/>
                          </a:rPr>
                          <m:t>𝑣</m:t>
                        </m:r>
                      </m:sub>
                    </m:sSub>
                  </m:oMath>
                </a14:m>
                <a:r>
                  <a:rPr lang="zh-CN" altLang="en-US" sz="2000" dirty="0"/>
                  <a:t>的矩阵。于是我们可以认为：这是一个</a:t>
                </a:r>
                <a:r>
                  <a:rPr lang="en-US" altLang="zh-CN" sz="2000" dirty="0"/>
                  <a:t>Attention</a:t>
                </a:r>
                <a:r>
                  <a:rPr lang="zh-CN" altLang="en-US" sz="2000" dirty="0"/>
                  <a:t>层，</a:t>
                </a:r>
                <a:r>
                  <a:rPr lang="zh-CN" altLang="en-US" sz="2000" dirty="0" smtClean="0"/>
                  <a:t>将</a:t>
                </a:r>
                <a14:m>
                  <m:oMath xmlns:m="http://schemas.openxmlformats.org/officeDocument/2006/math">
                    <m:r>
                      <a:rPr lang="en-US" altLang="zh-CN" sz="2000" i="1" dirty="0" smtClean="0">
                        <a:latin typeface="Cambria Math" panose="02040503050406030204" pitchFamily="18" charset="0"/>
                      </a:rPr>
                      <m:t>𝑛</m:t>
                    </m:r>
                    <m:r>
                      <a:rPr lang="en-US" altLang="zh-CN" sz="200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𝑑</m:t>
                        </m:r>
                      </m:e>
                      <m:sub>
                        <m:r>
                          <a:rPr lang="en-US" altLang="zh-CN" sz="2000" i="1" dirty="0" smtClean="0">
                            <a:latin typeface="Cambria Math" panose="02040503050406030204" pitchFamily="18" charset="0"/>
                          </a:rPr>
                          <m:t>𝑘</m:t>
                        </m:r>
                      </m:sub>
                    </m:sSub>
                  </m:oMath>
                </a14:m>
                <a:r>
                  <a:rPr lang="zh-CN" altLang="en-US" sz="2000" dirty="0" smtClean="0"/>
                  <a:t>的</a:t>
                </a:r>
                <a:r>
                  <a:rPr lang="zh-CN" altLang="en-US" sz="2000" dirty="0"/>
                  <a:t>序列</a:t>
                </a:r>
                <a:r>
                  <a:rPr lang="en-US" altLang="zh-CN" sz="2000" dirty="0"/>
                  <a:t>Q</a:t>
                </a:r>
                <a:r>
                  <a:rPr lang="zh-CN" altLang="en-US" sz="2000" dirty="0"/>
                  <a:t>编码成了一个新的</a:t>
                </a:r>
                <a14:m>
                  <m:oMath xmlns:m="http://schemas.openxmlformats.org/officeDocument/2006/math">
                    <m:r>
                      <a:rPr lang="en-US" altLang="zh-CN" sz="2000" i="1" dirty="0" smtClean="0">
                        <a:latin typeface="Cambria Math" panose="02040503050406030204" pitchFamily="18" charset="0"/>
                      </a:rPr>
                      <m:t>𝑛</m:t>
                    </m:r>
                    <m:r>
                      <a:rPr lang="en-US" altLang="zh-CN" sz="200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𝑑</m:t>
                        </m:r>
                      </m:e>
                      <m:sub>
                        <m:r>
                          <a:rPr lang="en-US" altLang="zh-CN" sz="2000" i="1" dirty="0" smtClean="0">
                            <a:latin typeface="Cambria Math" panose="02040503050406030204" pitchFamily="18" charset="0"/>
                          </a:rPr>
                          <m:t>𝑣</m:t>
                        </m:r>
                      </m:sub>
                    </m:sSub>
                  </m:oMath>
                </a14:m>
                <a:r>
                  <a:rPr lang="zh-CN" altLang="en-US" sz="2000" dirty="0"/>
                  <a:t>的序列。</a:t>
                </a:r>
              </a:p>
              <a:p>
                <a:endParaRPr lang="zh-CN" altLang="en-US" dirty="0"/>
              </a:p>
            </p:txBody>
          </p:sp>
        </mc:Choice>
        <mc:Fallback xmlns="">
          <p:sp>
            <p:nvSpPr>
              <p:cNvPr id="5" name="内容占位符 4"/>
              <p:cNvSpPr>
                <a:spLocks noGrp="1" noRot="1" noChangeAspect="1" noMove="1" noResize="1" noEditPoints="1" noAdjustHandles="1" noChangeArrowheads="1" noChangeShapeType="1" noTextEdit="1"/>
              </p:cNvSpPr>
              <p:nvPr>
                <p:ph sz="quarter" idx="4294967295"/>
              </p:nvPr>
            </p:nvSpPr>
            <p:spPr>
              <a:xfrm>
                <a:off x="669924" y="516468"/>
                <a:ext cx="10850563" cy="5638712"/>
              </a:xfrm>
              <a:blipFill rotWithShape="0">
                <a:blip r:embed="rId2"/>
                <a:stretch>
                  <a:fillRect l="-787" r="-2865" b="-216"/>
                </a:stretch>
              </a:blipFill>
            </p:spPr>
            <p:txBody>
              <a:bodyPr/>
              <a:lstStyle/>
              <a:p>
                <a:r>
                  <a:rPr lang="zh-CN" altLang="en-US">
                    <a:noFill/>
                  </a:rPr>
                  <a:t> </a:t>
                </a:r>
              </a:p>
            </p:txBody>
          </p:sp>
        </mc:Fallback>
      </mc:AlternateContent>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7532" y="2183786"/>
            <a:ext cx="5409524" cy="2428571"/>
          </a:xfrm>
          <a:prstGeom prst="rect">
            <a:avLst/>
          </a:prstGeom>
        </p:spPr>
      </p:pic>
    </p:spTree>
    <p:extLst>
      <p:ext uri="{BB962C8B-B14F-4D97-AF65-F5344CB8AC3E}">
        <p14:creationId xmlns:p14="http://schemas.microsoft.com/office/powerpoint/2010/main" val="3465110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4294967295"/>
          </p:nvPr>
        </p:nvSpPr>
        <p:spPr>
          <a:xfrm>
            <a:off x="0" y="6240463"/>
            <a:ext cx="4140200" cy="206375"/>
          </a:xfrm>
        </p:spPr>
        <p:txBody>
          <a:bodyPr/>
          <a:lstStyle/>
          <a:p>
            <a:r>
              <a:rPr lang="en-US" altLang="zh-CN" dirty="0" smtClean="0"/>
              <a:t>shlip@foxmail.com</a:t>
            </a:r>
            <a:endParaRPr lang="zh-CN" altLang="en-US" dirty="0"/>
          </a:p>
        </p:txBody>
      </p:sp>
      <p:sp>
        <p:nvSpPr>
          <p:cNvPr id="4" name="灯片编号占位符 3"/>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pPr/>
              <a:t>12</a:t>
            </a:fld>
            <a:endParaRPr lang="zh-CN" altLang="en-US"/>
          </a:p>
        </p:txBody>
      </p:sp>
      <p:sp>
        <p:nvSpPr>
          <p:cNvPr id="5" name="内容占位符 4"/>
          <p:cNvSpPr>
            <a:spLocks noGrp="1"/>
          </p:cNvSpPr>
          <p:nvPr>
            <p:ph sz="quarter" idx="4294967295"/>
          </p:nvPr>
        </p:nvSpPr>
        <p:spPr>
          <a:xfrm>
            <a:off x="669924" y="516468"/>
            <a:ext cx="10850563" cy="5638712"/>
          </a:xfrm>
        </p:spPr>
        <p:txBody>
          <a:bodyPr/>
          <a:lstStyle/>
          <a:p>
            <a:pPr>
              <a:lnSpc>
                <a:spcPct val="150000"/>
              </a:lnSpc>
            </a:pPr>
            <a:r>
              <a:rPr lang="zh-CN" altLang="en-US" sz="2000" dirty="0" smtClean="0"/>
              <a:t>多头</a:t>
            </a:r>
            <a:r>
              <a:rPr lang="en-US" altLang="zh-CN" sz="2000" dirty="0" smtClean="0"/>
              <a:t>Attention</a:t>
            </a:r>
          </a:p>
          <a:p>
            <a:pPr lvl="1">
              <a:lnSpc>
                <a:spcPct val="150000"/>
              </a:lnSpc>
            </a:pPr>
            <a:r>
              <a:rPr lang="zh-CN" altLang="en-US" dirty="0" smtClean="0"/>
              <a:t>多头</a:t>
            </a:r>
            <a:r>
              <a:rPr lang="en-US" altLang="zh-CN" dirty="0"/>
              <a:t>attention</a:t>
            </a:r>
            <a:r>
              <a:rPr lang="zh-CN" altLang="en-US" dirty="0"/>
              <a:t>（</a:t>
            </a:r>
            <a:r>
              <a:rPr lang="en-US" altLang="zh-CN" dirty="0"/>
              <a:t>Multi-head attention</a:t>
            </a:r>
            <a:r>
              <a:rPr lang="zh-CN" altLang="en-US" dirty="0"/>
              <a:t>）即只多做几次同样的事情（参数不共享），然后把结果拼接。结构如下图，</a:t>
            </a:r>
            <a:r>
              <a:rPr lang="en-US" altLang="zh-CN" dirty="0"/>
              <a:t>Query</a:t>
            </a:r>
            <a:r>
              <a:rPr lang="zh-CN" altLang="en-US" dirty="0"/>
              <a:t>，</a:t>
            </a:r>
            <a:r>
              <a:rPr lang="en-US" altLang="zh-CN" dirty="0"/>
              <a:t>Key</a:t>
            </a:r>
            <a:r>
              <a:rPr lang="zh-CN" altLang="en-US" dirty="0"/>
              <a:t>，</a:t>
            </a:r>
            <a:r>
              <a:rPr lang="en-US" altLang="zh-CN" dirty="0"/>
              <a:t>Value</a:t>
            </a:r>
            <a:r>
              <a:rPr lang="zh-CN" altLang="en-US" dirty="0"/>
              <a:t>首先进过一个线性变换，然后输入到放缩点积</a:t>
            </a:r>
            <a:r>
              <a:rPr lang="en-US" altLang="zh-CN" dirty="0"/>
              <a:t>attention</a:t>
            </a:r>
            <a:r>
              <a:rPr lang="zh-CN" altLang="en-US" dirty="0"/>
              <a:t>，注意这里要做</a:t>
            </a:r>
            <a:r>
              <a:rPr lang="en-US" altLang="zh-CN" dirty="0"/>
              <a:t>h</a:t>
            </a:r>
            <a:r>
              <a:rPr lang="zh-CN" altLang="en-US" dirty="0"/>
              <a:t>次，其实也就是所谓的多头，每一次算一个头。而且每次</a:t>
            </a:r>
            <a:r>
              <a:rPr lang="en-US" altLang="zh-CN" dirty="0"/>
              <a:t>Q</a:t>
            </a:r>
            <a:r>
              <a:rPr lang="zh-CN" altLang="en-US" dirty="0"/>
              <a:t>，</a:t>
            </a:r>
            <a:r>
              <a:rPr lang="en-US" altLang="zh-CN" dirty="0"/>
              <a:t>K</a:t>
            </a:r>
            <a:r>
              <a:rPr lang="zh-CN" altLang="en-US" dirty="0"/>
              <a:t>，</a:t>
            </a:r>
            <a:r>
              <a:rPr lang="en-US" altLang="zh-CN" dirty="0"/>
              <a:t>V</a:t>
            </a:r>
            <a:r>
              <a:rPr lang="zh-CN" altLang="en-US" dirty="0"/>
              <a:t>进行线性变换的参数</a:t>
            </a:r>
            <a:r>
              <a:rPr lang="en-US" altLang="zh-CN" dirty="0"/>
              <a:t>W</a:t>
            </a:r>
            <a:r>
              <a:rPr lang="zh-CN" altLang="en-US" dirty="0"/>
              <a:t>是不一样的。然后将</a:t>
            </a:r>
            <a:r>
              <a:rPr lang="en-US" altLang="zh-CN" dirty="0"/>
              <a:t>h</a:t>
            </a:r>
            <a:r>
              <a:rPr lang="zh-CN" altLang="en-US" dirty="0"/>
              <a:t>次的放缩点积</a:t>
            </a:r>
            <a:r>
              <a:rPr lang="en-US" altLang="zh-CN" dirty="0"/>
              <a:t>attention</a:t>
            </a:r>
            <a:r>
              <a:rPr lang="zh-CN" altLang="en-US" dirty="0"/>
              <a:t>结果进行拼接，再进行一次线性变换得到的值作为多头</a:t>
            </a:r>
            <a:r>
              <a:rPr lang="en-US" altLang="zh-CN" dirty="0"/>
              <a:t>attention</a:t>
            </a:r>
            <a:r>
              <a:rPr lang="zh-CN" altLang="en-US" dirty="0"/>
              <a:t>的结果。可以看到，</a:t>
            </a:r>
            <a:r>
              <a:rPr lang="en-US" altLang="zh-CN" dirty="0"/>
              <a:t>google</a:t>
            </a:r>
            <a:r>
              <a:rPr lang="zh-CN" altLang="en-US" dirty="0"/>
              <a:t>提出来的多头</a:t>
            </a:r>
            <a:r>
              <a:rPr lang="en-US" altLang="zh-CN" dirty="0"/>
              <a:t>attention</a:t>
            </a:r>
            <a:r>
              <a:rPr lang="zh-CN" altLang="en-US" dirty="0"/>
              <a:t>的不同之处在于进行了</a:t>
            </a:r>
            <a:r>
              <a:rPr lang="en-US" altLang="zh-CN" dirty="0"/>
              <a:t>h</a:t>
            </a:r>
            <a:r>
              <a:rPr lang="zh-CN" altLang="en-US" dirty="0"/>
              <a:t>次计算而不仅仅算一次，论文中说到这样的好处是可以允许模型在不同的表示子空间里学习到相关的信息，后面还会根据</a:t>
            </a:r>
            <a:r>
              <a:rPr lang="en-US" altLang="zh-CN" dirty="0"/>
              <a:t>attention</a:t>
            </a:r>
            <a:r>
              <a:rPr lang="zh-CN" altLang="en-US" dirty="0"/>
              <a:t>可视化来验证。</a:t>
            </a:r>
          </a:p>
          <a:p>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0443" y="3335824"/>
            <a:ext cx="5409524" cy="2619048"/>
          </a:xfrm>
          <a:prstGeom prst="rect">
            <a:avLst/>
          </a:prstGeom>
        </p:spPr>
      </p:pic>
    </p:spTree>
    <p:extLst>
      <p:ext uri="{BB962C8B-B14F-4D97-AF65-F5344CB8AC3E}">
        <p14:creationId xmlns:p14="http://schemas.microsoft.com/office/powerpoint/2010/main" val="4053349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4294967295"/>
          </p:nvPr>
        </p:nvSpPr>
        <p:spPr>
          <a:xfrm>
            <a:off x="0" y="6240463"/>
            <a:ext cx="4140200" cy="206375"/>
          </a:xfrm>
        </p:spPr>
        <p:txBody>
          <a:bodyPr/>
          <a:lstStyle/>
          <a:p>
            <a:r>
              <a:rPr lang="en-US" altLang="zh-CN" dirty="0" smtClean="0"/>
              <a:t>shlip@foxmail.com</a:t>
            </a:r>
            <a:endParaRPr lang="zh-CN" altLang="en-US" dirty="0"/>
          </a:p>
        </p:txBody>
      </p:sp>
      <p:sp>
        <p:nvSpPr>
          <p:cNvPr id="4" name="灯片编号占位符 3"/>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pPr/>
              <a:t>13</a:t>
            </a:fld>
            <a:endParaRPr lang="zh-CN" altLang="en-US"/>
          </a:p>
        </p:txBody>
      </p:sp>
      <p:sp>
        <p:nvSpPr>
          <p:cNvPr id="5" name="内容占位符 4"/>
          <p:cNvSpPr>
            <a:spLocks noGrp="1"/>
          </p:cNvSpPr>
          <p:nvPr>
            <p:ph sz="quarter" idx="4294967295"/>
          </p:nvPr>
        </p:nvSpPr>
        <p:spPr>
          <a:xfrm>
            <a:off x="669924" y="516468"/>
            <a:ext cx="10850563" cy="5638712"/>
          </a:xfrm>
        </p:spPr>
        <p:txBody>
          <a:bodyPr/>
          <a:lstStyle/>
          <a:p>
            <a:r>
              <a:rPr lang="en-US" altLang="zh-CN" sz="2400" dirty="0" smtClean="0"/>
              <a:t>Self Attention</a:t>
            </a:r>
            <a:r>
              <a:rPr lang="zh-CN" altLang="en-US" sz="2400" dirty="0" smtClean="0"/>
              <a:t>：</a:t>
            </a:r>
            <a:endParaRPr lang="en-US" altLang="zh-CN" sz="2400" dirty="0" smtClean="0"/>
          </a:p>
          <a:p>
            <a:pPr lvl="1">
              <a:lnSpc>
                <a:spcPct val="150000"/>
              </a:lnSpc>
            </a:pPr>
            <a:r>
              <a:rPr lang="zh-CN" altLang="en-US" sz="2000" dirty="0" smtClean="0"/>
              <a:t>自注意力，或者叫内部注意力。其实</a:t>
            </a:r>
            <a:r>
              <a:rPr lang="zh-CN" altLang="en-US" sz="2000" dirty="0"/>
              <a:t>就是</a:t>
            </a:r>
            <a:r>
              <a:rPr lang="en-US" altLang="zh-CN" sz="2000" dirty="0"/>
              <a:t>Attention(X,X,X)</a:t>
            </a:r>
            <a:r>
              <a:rPr lang="zh-CN" altLang="en-US" sz="2000" dirty="0"/>
              <a:t>，</a:t>
            </a:r>
            <a:r>
              <a:rPr lang="en-US" altLang="zh-CN" sz="2000" dirty="0"/>
              <a:t>X</a:t>
            </a:r>
            <a:r>
              <a:rPr lang="zh-CN" altLang="en-US" sz="2000" dirty="0"/>
              <a:t>就是前面说的输入序列。也就是说，在序列内部做</a:t>
            </a:r>
            <a:r>
              <a:rPr lang="en-US" altLang="zh-CN" sz="2000" dirty="0"/>
              <a:t>Attention</a:t>
            </a:r>
            <a:r>
              <a:rPr lang="zh-CN" altLang="en-US" sz="2000" dirty="0"/>
              <a:t>，寻找序列内部的联系。</a:t>
            </a:r>
            <a:r>
              <a:rPr lang="en-US" altLang="zh-CN" sz="2000" dirty="0"/>
              <a:t>Google</a:t>
            </a:r>
            <a:r>
              <a:rPr lang="zh-CN" altLang="en-US" sz="2000" dirty="0"/>
              <a:t>论文的主要贡献</a:t>
            </a:r>
            <a:r>
              <a:rPr lang="zh-CN" altLang="en-US" sz="2000" dirty="0" smtClean="0"/>
              <a:t>之一是</a:t>
            </a:r>
            <a:r>
              <a:rPr lang="zh-CN" altLang="en-US" sz="2000" dirty="0"/>
              <a:t>它表明了内部注意力在机器翻译（甚至是一般的</a:t>
            </a:r>
            <a:r>
              <a:rPr lang="en-US" altLang="zh-CN" sz="2000" dirty="0"/>
              <a:t>Seq2Seq</a:t>
            </a:r>
            <a:r>
              <a:rPr lang="zh-CN" altLang="en-US" sz="2000" dirty="0"/>
              <a:t>任务）的序列编码上是相当重要的</a:t>
            </a:r>
            <a:r>
              <a:rPr lang="zh-CN" altLang="en-US" sz="2000" dirty="0" smtClean="0"/>
              <a:t>，而</a:t>
            </a:r>
            <a:r>
              <a:rPr lang="zh-CN" altLang="en-US" sz="2000" dirty="0"/>
              <a:t>之前关于</a:t>
            </a:r>
            <a:r>
              <a:rPr lang="en-US" altLang="zh-CN" sz="2000" dirty="0"/>
              <a:t>Seq2Seq</a:t>
            </a:r>
            <a:r>
              <a:rPr lang="zh-CN" altLang="en-US" sz="2000" dirty="0"/>
              <a:t>的研究基本都只是把注意力机制用在解码端。</a:t>
            </a:r>
          </a:p>
          <a:p>
            <a:endParaRPr lang="en-US" altLang="zh-CN" dirty="0"/>
          </a:p>
          <a:p>
            <a:endParaRPr lang="zh-CN" altLang="en-US" dirty="0"/>
          </a:p>
        </p:txBody>
      </p:sp>
    </p:spTree>
    <p:extLst>
      <p:ext uri="{BB962C8B-B14F-4D97-AF65-F5344CB8AC3E}">
        <p14:creationId xmlns:p14="http://schemas.microsoft.com/office/powerpoint/2010/main" val="28193350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4294967295"/>
          </p:nvPr>
        </p:nvSpPr>
        <p:spPr>
          <a:xfrm>
            <a:off x="0" y="6240463"/>
            <a:ext cx="4140200" cy="206375"/>
          </a:xfrm>
        </p:spPr>
        <p:txBody>
          <a:bodyPr/>
          <a:lstStyle/>
          <a:p>
            <a:r>
              <a:rPr lang="en-US" altLang="zh-CN" dirty="0" smtClean="0"/>
              <a:t>shlip@foxmail.com</a:t>
            </a:r>
            <a:endParaRPr lang="zh-CN" altLang="en-US" dirty="0"/>
          </a:p>
        </p:txBody>
      </p:sp>
      <p:sp>
        <p:nvSpPr>
          <p:cNvPr id="4" name="灯片编号占位符 3"/>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pPr/>
              <a:t>14</a:t>
            </a:fld>
            <a:endParaRPr lang="zh-CN" altLang="en-US"/>
          </a:p>
        </p:txBody>
      </p:sp>
      <p:sp>
        <p:nvSpPr>
          <p:cNvPr id="5" name="内容占位符 4"/>
          <p:cNvSpPr>
            <a:spLocks noGrp="1"/>
          </p:cNvSpPr>
          <p:nvPr>
            <p:ph sz="quarter" idx="4294967295"/>
          </p:nvPr>
        </p:nvSpPr>
        <p:spPr>
          <a:xfrm>
            <a:off x="669924" y="516468"/>
            <a:ext cx="10850563" cy="5638712"/>
          </a:xfrm>
        </p:spPr>
        <p:txBody>
          <a:bodyPr/>
          <a:lstStyle/>
          <a:p>
            <a:pPr algn="just">
              <a:lnSpc>
                <a:spcPct val="100000"/>
              </a:lnSpc>
            </a:pPr>
            <a:r>
              <a:rPr lang="zh-CN" altLang="en-US" sz="2400" dirty="0"/>
              <a:t>那么在整个模型中，是如何使用</a:t>
            </a:r>
            <a:r>
              <a:rPr lang="en-US" altLang="zh-CN" sz="2400" dirty="0"/>
              <a:t>attention</a:t>
            </a:r>
            <a:r>
              <a:rPr lang="zh-CN" altLang="en-US" sz="2400" dirty="0"/>
              <a:t>的呢</a:t>
            </a:r>
            <a:r>
              <a:rPr lang="zh-CN" altLang="en-US" sz="2400" dirty="0" smtClean="0"/>
              <a:t>？</a:t>
            </a:r>
            <a:endParaRPr lang="en-US" altLang="zh-CN" sz="2400" dirty="0" smtClean="0"/>
          </a:p>
          <a:p>
            <a:pPr lvl="1" algn="just">
              <a:lnSpc>
                <a:spcPct val="100000"/>
              </a:lnSpc>
            </a:pPr>
            <a:r>
              <a:rPr lang="zh-CN" altLang="en-US" sz="2000" dirty="0" smtClean="0"/>
              <a:t>如下</a:t>
            </a:r>
            <a:r>
              <a:rPr lang="zh-CN" altLang="en-US" sz="2000" dirty="0"/>
              <a:t>图，首先在编码器到解码器的地方使用了多头</a:t>
            </a:r>
            <a:r>
              <a:rPr lang="en-US" altLang="zh-CN" sz="2000" dirty="0"/>
              <a:t>attention</a:t>
            </a:r>
            <a:r>
              <a:rPr lang="zh-CN" altLang="en-US" sz="2000" dirty="0"/>
              <a:t>进行连接，</a:t>
            </a:r>
            <a:r>
              <a:rPr lang="en-US" altLang="zh-CN" sz="2000" dirty="0"/>
              <a:t>K</a:t>
            </a:r>
            <a:r>
              <a:rPr lang="zh-CN" altLang="en-US" sz="2000" dirty="0"/>
              <a:t>，</a:t>
            </a:r>
            <a:r>
              <a:rPr lang="en-US" altLang="zh-CN" sz="2000" dirty="0"/>
              <a:t>V</a:t>
            </a:r>
            <a:r>
              <a:rPr lang="zh-CN" altLang="en-US" sz="2000" dirty="0"/>
              <a:t>，</a:t>
            </a:r>
            <a:r>
              <a:rPr lang="en-US" altLang="zh-CN" sz="2000" dirty="0"/>
              <a:t>Q</a:t>
            </a:r>
            <a:r>
              <a:rPr lang="zh-CN" altLang="en-US" sz="2000" dirty="0"/>
              <a:t>分别是编码器的层输出（这里</a:t>
            </a:r>
            <a:r>
              <a:rPr lang="en-US" altLang="zh-CN" sz="2000" dirty="0"/>
              <a:t>K=V</a:t>
            </a:r>
            <a:r>
              <a:rPr lang="zh-CN" altLang="en-US" sz="2000" dirty="0"/>
              <a:t>）和解码器中都头</a:t>
            </a:r>
            <a:r>
              <a:rPr lang="en-US" altLang="zh-CN" sz="2000" dirty="0"/>
              <a:t>attention</a:t>
            </a:r>
            <a:r>
              <a:rPr lang="zh-CN" altLang="en-US" sz="2000" dirty="0"/>
              <a:t>的输入。其实就和主流的机器翻译模型中的</a:t>
            </a:r>
            <a:r>
              <a:rPr lang="en-US" altLang="zh-CN" sz="2000" dirty="0"/>
              <a:t>attention</a:t>
            </a:r>
            <a:r>
              <a:rPr lang="zh-CN" altLang="en-US" sz="2000" dirty="0"/>
              <a:t>一样，利用解码器和编码器</a:t>
            </a:r>
            <a:r>
              <a:rPr lang="en-US" altLang="zh-CN" sz="2000" dirty="0"/>
              <a:t>attention</a:t>
            </a:r>
            <a:r>
              <a:rPr lang="zh-CN" altLang="en-US" sz="2000" dirty="0"/>
              <a:t>来进行翻译对齐。然后在编码器和解码器中都使用了多头自注意力</a:t>
            </a:r>
            <a:r>
              <a:rPr lang="en-US" altLang="zh-CN" sz="2000" dirty="0"/>
              <a:t>self-attention</a:t>
            </a:r>
            <a:r>
              <a:rPr lang="zh-CN" altLang="en-US" sz="2000" dirty="0"/>
              <a:t>来学习文本的表示。</a:t>
            </a:r>
            <a:r>
              <a:rPr lang="en-US" altLang="zh-CN" sz="2000" dirty="0"/>
              <a:t>Self-attention</a:t>
            </a:r>
            <a:r>
              <a:rPr lang="zh-CN" altLang="en-US" sz="2000" dirty="0"/>
              <a:t>即</a:t>
            </a:r>
            <a:r>
              <a:rPr lang="en-US" altLang="zh-CN" sz="2000" dirty="0"/>
              <a:t>K=V=Q</a:t>
            </a:r>
            <a:r>
              <a:rPr lang="zh-CN" altLang="en-US" sz="2000" dirty="0"/>
              <a:t>，例如输入一个句子，那么里面的每个词都要和该句子中的所有词进行</a:t>
            </a:r>
            <a:r>
              <a:rPr lang="en-US" altLang="zh-CN" sz="2000" dirty="0"/>
              <a:t>attention</a:t>
            </a:r>
            <a:r>
              <a:rPr lang="zh-CN" altLang="en-US" sz="2000" dirty="0"/>
              <a:t>计算。目的是学习句子内部的词依赖关系，捕获句子的内部结构。</a:t>
            </a:r>
          </a:p>
          <a:p>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0443" y="3114857"/>
            <a:ext cx="5409524" cy="2914286"/>
          </a:xfrm>
          <a:prstGeom prst="rect">
            <a:avLst/>
          </a:prstGeom>
        </p:spPr>
      </p:pic>
    </p:spTree>
    <p:extLst>
      <p:ext uri="{BB962C8B-B14F-4D97-AF65-F5344CB8AC3E}">
        <p14:creationId xmlns:p14="http://schemas.microsoft.com/office/powerpoint/2010/main" val="755974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4294967295"/>
          </p:nvPr>
        </p:nvSpPr>
        <p:spPr>
          <a:xfrm>
            <a:off x="0" y="6240463"/>
            <a:ext cx="4140200" cy="206375"/>
          </a:xfrm>
        </p:spPr>
        <p:txBody>
          <a:bodyPr/>
          <a:lstStyle/>
          <a:p>
            <a:r>
              <a:rPr lang="en-US" altLang="zh-CN" dirty="0" smtClean="0"/>
              <a:t>shlip@foxmail.com</a:t>
            </a:r>
            <a:endParaRPr lang="zh-CN" altLang="en-US" dirty="0"/>
          </a:p>
        </p:txBody>
      </p:sp>
      <p:sp>
        <p:nvSpPr>
          <p:cNvPr id="4" name="灯片编号占位符 3"/>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pPr/>
              <a:t>15</a:t>
            </a:fld>
            <a:endParaRPr lang="zh-CN" altLang="en-US"/>
          </a:p>
        </p:txBody>
      </p:sp>
      <p:sp>
        <p:nvSpPr>
          <p:cNvPr id="5" name="内容占位符 4"/>
          <p:cNvSpPr>
            <a:spLocks noGrp="1"/>
          </p:cNvSpPr>
          <p:nvPr>
            <p:ph sz="quarter" idx="4294967295"/>
          </p:nvPr>
        </p:nvSpPr>
        <p:spPr>
          <a:xfrm>
            <a:off x="669924" y="516468"/>
            <a:ext cx="10850563" cy="5638712"/>
          </a:xfrm>
        </p:spPr>
        <p:txBody>
          <a:bodyPr/>
          <a:lstStyle/>
          <a:p>
            <a:r>
              <a:rPr lang="zh-CN" altLang="en-US" sz="2400" dirty="0" smtClean="0"/>
              <a:t>使用</a:t>
            </a:r>
            <a:r>
              <a:rPr lang="zh-CN" altLang="en-US" sz="2400" dirty="0"/>
              <a:t>自注意力机制的</a:t>
            </a:r>
            <a:r>
              <a:rPr lang="zh-CN" altLang="en-US" sz="2400" dirty="0" smtClean="0"/>
              <a:t>原因</a:t>
            </a:r>
            <a:endParaRPr lang="en-US" altLang="zh-CN" sz="2400" dirty="0" smtClean="0"/>
          </a:p>
          <a:p>
            <a:pPr lvl="1"/>
            <a:r>
              <a:rPr lang="zh-CN" altLang="en-US" sz="2000" dirty="0" smtClean="0"/>
              <a:t>主要</a:t>
            </a:r>
            <a:r>
              <a:rPr lang="zh-CN" altLang="en-US" sz="2000" dirty="0"/>
              <a:t>从三个方面考虑（每一层的复杂度，是否可以并行，长距离依赖学习</a:t>
            </a:r>
            <a:r>
              <a:rPr lang="zh-CN" altLang="en-US" sz="2000" dirty="0" smtClean="0"/>
              <a:t>）。如果</a:t>
            </a:r>
            <a:r>
              <a:rPr lang="zh-CN" altLang="en-US" sz="2000" dirty="0"/>
              <a:t>输入序列</a:t>
            </a:r>
            <a:r>
              <a:rPr lang="en-US" altLang="zh-CN" sz="2000" dirty="0"/>
              <a:t>n</a:t>
            </a:r>
            <a:r>
              <a:rPr lang="zh-CN" altLang="en-US" sz="2000" dirty="0"/>
              <a:t>小于表示维度</a:t>
            </a:r>
            <a:r>
              <a:rPr lang="en-US" altLang="zh-CN" sz="2000" dirty="0"/>
              <a:t>d</a:t>
            </a:r>
            <a:r>
              <a:rPr lang="zh-CN" altLang="en-US" sz="2000" dirty="0"/>
              <a:t>的话，每一层的时间复杂度</a:t>
            </a:r>
            <a:r>
              <a:rPr lang="en-US" altLang="zh-CN" sz="2000" dirty="0"/>
              <a:t>self-attention</a:t>
            </a:r>
            <a:r>
              <a:rPr lang="zh-CN" altLang="en-US" sz="2000" dirty="0"/>
              <a:t>是比较有优势的。当</a:t>
            </a:r>
            <a:r>
              <a:rPr lang="en-US" altLang="zh-CN" sz="2000" dirty="0"/>
              <a:t>n</a:t>
            </a:r>
            <a:r>
              <a:rPr lang="zh-CN" altLang="en-US" sz="2000" dirty="0"/>
              <a:t>比较大时，作者也给出了一种解决方案</a:t>
            </a:r>
            <a:r>
              <a:rPr lang="en-US" altLang="zh-CN" sz="2000" dirty="0"/>
              <a:t>self-attention</a:t>
            </a:r>
            <a:r>
              <a:rPr lang="zh-CN" altLang="en-US" sz="2000" dirty="0"/>
              <a:t>（</a:t>
            </a:r>
            <a:r>
              <a:rPr lang="en-US" altLang="zh-CN" sz="2000" dirty="0"/>
              <a:t>restricted</a:t>
            </a:r>
            <a:r>
              <a:rPr lang="zh-CN" altLang="en-US" sz="2000" dirty="0"/>
              <a:t>）即每个词不是和所有词计算</a:t>
            </a:r>
            <a:r>
              <a:rPr lang="en-US" altLang="zh-CN" sz="2000" dirty="0"/>
              <a:t>attention</a:t>
            </a:r>
            <a:r>
              <a:rPr lang="zh-CN" altLang="en-US" sz="2000" dirty="0"/>
              <a:t>，而是只与限制的</a:t>
            </a:r>
            <a:r>
              <a:rPr lang="en-US" altLang="zh-CN" sz="2000" dirty="0"/>
              <a:t>r</a:t>
            </a:r>
            <a:r>
              <a:rPr lang="zh-CN" altLang="en-US" sz="2000" dirty="0"/>
              <a:t>个词去计算</a:t>
            </a:r>
            <a:r>
              <a:rPr lang="en-US" altLang="zh-CN" sz="2000" dirty="0"/>
              <a:t>attention</a:t>
            </a:r>
            <a:r>
              <a:rPr lang="zh-CN" altLang="en-US" sz="2000" dirty="0"/>
              <a:t>。在并行方面，多头</a:t>
            </a:r>
            <a:r>
              <a:rPr lang="en-US" altLang="zh-CN" sz="2000" dirty="0"/>
              <a:t>attention</a:t>
            </a:r>
            <a:r>
              <a:rPr lang="zh-CN" altLang="en-US" sz="2000" dirty="0"/>
              <a:t>和</a:t>
            </a:r>
            <a:r>
              <a:rPr lang="en-US" altLang="zh-CN" sz="2000" dirty="0"/>
              <a:t>CNN</a:t>
            </a:r>
            <a:r>
              <a:rPr lang="zh-CN" altLang="en-US" sz="2000" dirty="0"/>
              <a:t>一样不依赖于前一时刻的计算，可以很好的并行，优于</a:t>
            </a:r>
            <a:r>
              <a:rPr lang="en-US" altLang="zh-CN" sz="2000" dirty="0"/>
              <a:t>RNN</a:t>
            </a:r>
            <a:r>
              <a:rPr lang="zh-CN" altLang="en-US" sz="2000" dirty="0"/>
              <a:t>。在长距离依赖上，由于</a:t>
            </a:r>
            <a:r>
              <a:rPr lang="en-US" altLang="zh-CN" sz="2000" dirty="0"/>
              <a:t>self-attention</a:t>
            </a:r>
            <a:r>
              <a:rPr lang="zh-CN" altLang="en-US" sz="2000" dirty="0"/>
              <a:t>是每个词和所有词都要计算</a:t>
            </a:r>
            <a:r>
              <a:rPr lang="en-US" altLang="zh-CN" sz="2000" dirty="0"/>
              <a:t>attention</a:t>
            </a:r>
            <a:r>
              <a:rPr lang="zh-CN" altLang="en-US" sz="2000" dirty="0"/>
              <a:t>，所以不管他们中间有多长距离，最大的路径长度也都只是</a:t>
            </a:r>
            <a:r>
              <a:rPr lang="en-US" altLang="zh-CN" sz="2000" dirty="0" smtClean="0"/>
              <a:t>1</a:t>
            </a:r>
            <a:r>
              <a:rPr lang="zh-CN" altLang="en-US" sz="2000" dirty="0"/>
              <a:t>，</a:t>
            </a:r>
            <a:r>
              <a:rPr lang="zh-CN" altLang="en-US" sz="2000" dirty="0" smtClean="0"/>
              <a:t>可以</a:t>
            </a:r>
            <a:r>
              <a:rPr lang="zh-CN" altLang="en-US" sz="2000" dirty="0"/>
              <a:t>捕获长距离依赖关系。</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0443" y="3454964"/>
            <a:ext cx="5409524" cy="2742857"/>
          </a:xfrm>
          <a:prstGeom prst="rect">
            <a:avLst/>
          </a:prstGeom>
        </p:spPr>
      </p:pic>
    </p:spTree>
    <p:extLst>
      <p:ext uri="{BB962C8B-B14F-4D97-AF65-F5344CB8AC3E}">
        <p14:creationId xmlns:p14="http://schemas.microsoft.com/office/powerpoint/2010/main" val="1766451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4294967295"/>
          </p:nvPr>
        </p:nvSpPr>
        <p:spPr>
          <a:xfrm>
            <a:off x="0" y="6240463"/>
            <a:ext cx="4140200" cy="206375"/>
          </a:xfrm>
        </p:spPr>
        <p:txBody>
          <a:bodyPr/>
          <a:lstStyle/>
          <a:p>
            <a:r>
              <a:rPr lang="en-US" altLang="zh-CN" dirty="0" smtClean="0"/>
              <a:t>shlip@foxmail.com</a:t>
            </a:r>
            <a:endParaRPr lang="zh-CN" altLang="en-US" dirty="0"/>
          </a:p>
        </p:txBody>
      </p:sp>
      <p:sp>
        <p:nvSpPr>
          <p:cNvPr id="4" name="灯片编号占位符 3"/>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pPr/>
              <a:t>16</a:t>
            </a:fld>
            <a:endParaRPr lang="zh-CN" altLang="en-US"/>
          </a:p>
        </p:txBody>
      </p:sp>
      <p:sp>
        <p:nvSpPr>
          <p:cNvPr id="5" name="内容占位符 4"/>
          <p:cNvSpPr>
            <a:spLocks noGrp="1"/>
          </p:cNvSpPr>
          <p:nvPr>
            <p:ph sz="quarter" idx="4294967295"/>
          </p:nvPr>
        </p:nvSpPr>
        <p:spPr>
          <a:xfrm>
            <a:off x="669924" y="516468"/>
            <a:ext cx="10850563" cy="5638712"/>
          </a:xfrm>
        </p:spPr>
        <p:txBody>
          <a:bodyPr/>
          <a:lstStyle/>
          <a:p>
            <a:r>
              <a:rPr lang="en-US" altLang="zh-CN" sz="2400" dirty="0"/>
              <a:t>attention</a:t>
            </a:r>
            <a:r>
              <a:rPr lang="zh-CN" altLang="en-US" sz="2400" dirty="0" smtClean="0"/>
              <a:t>可视化</a:t>
            </a:r>
            <a:endParaRPr lang="en-US" altLang="zh-CN" sz="2400" dirty="0"/>
          </a:p>
          <a:p>
            <a:pPr lvl="1"/>
            <a:r>
              <a:rPr lang="zh-CN" altLang="en-US" sz="2000" dirty="0" smtClean="0"/>
              <a:t>（</a:t>
            </a:r>
            <a:r>
              <a:rPr lang="zh-CN" altLang="en-US" sz="2000" dirty="0"/>
              <a:t>这里不同颜色代表</a:t>
            </a:r>
            <a:r>
              <a:rPr lang="en-US" altLang="zh-CN" sz="2000" dirty="0"/>
              <a:t>attention</a:t>
            </a:r>
            <a:r>
              <a:rPr lang="zh-CN" altLang="en-US" sz="2000" dirty="0"/>
              <a:t>不同头的结果，颜色越深</a:t>
            </a:r>
            <a:r>
              <a:rPr lang="en-US" altLang="zh-CN" sz="2000" dirty="0"/>
              <a:t>attention</a:t>
            </a:r>
            <a:r>
              <a:rPr lang="zh-CN" altLang="en-US" sz="2000" dirty="0"/>
              <a:t>值越大）。可以看到</a:t>
            </a:r>
            <a:r>
              <a:rPr lang="en-US" altLang="zh-CN" sz="2000" dirty="0"/>
              <a:t>self-attention</a:t>
            </a:r>
            <a:r>
              <a:rPr lang="zh-CN" altLang="en-US" sz="2000" dirty="0"/>
              <a:t>在这里可以学习到句子内部长距离依赖</a:t>
            </a:r>
            <a:r>
              <a:rPr lang="en-US" altLang="zh-CN" sz="2000" dirty="0"/>
              <a:t>"making…….more difficult"</a:t>
            </a:r>
            <a:r>
              <a:rPr lang="zh-CN" altLang="en-US" sz="2000" dirty="0"/>
              <a:t>这个短语。在两个头和单头的比较中，可以看到单头</a:t>
            </a:r>
            <a:r>
              <a:rPr lang="en-US" altLang="zh-CN" sz="2000" dirty="0"/>
              <a:t>"its"</a:t>
            </a:r>
            <a:r>
              <a:rPr lang="zh-CN" altLang="en-US" sz="2000" dirty="0"/>
              <a:t>这个词只能学习到</a:t>
            </a:r>
            <a:r>
              <a:rPr lang="en-US" altLang="zh-CN" sz="2000" dirty="0"/>
              <a:t>"law"</a:t>
            </a:r>
            <a:r>
              <a:rPr lang="zh-CN" altLang="en-US" sz="2000" dirty="0"/>
              <a:t>的依赖关系，而两个头</a:t>
            </a:r>
            <a:r>
              <a:rPr lang="en-US" altLang="zh-CN" sz="2000" dirty="0"/>
              <a:t>"its"</a:t>
            </a:r>
            <a:r>
              <a:rPr lang="zh-CN" altLang="en-US" sz="2000" dirty="0"/>
              <a:t>不仅学习到了</a:t>
            </a:r>
            <a:r>
              <a:rPr lang="en-US" altLang="zh-CN" sz="2000" dirty="0"/>
              <a:t>"law"</a:t>
            </a:r>
            <a:r>
              <a:rPr lang="zh-CN" altLang="en-US" sz="2000" dirty="0"/>
              <a:t>还学习到了</a:t>
            </a:r>
            <a:r>
              <a:rPr lang="en-US" altLang="zh-CN" sz="2000" dirty="0"/>
              <a:t>"application"</a:t>
            </a:r>
            <a:r>
              <a:rPr lang="zh-CN" altLang="en-US" sz="2000" dirty="0"/>
              <a:t>依赖关系。多头能够从不同的表示子空间里学习相关信息。</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439" y="3612323"/>
            <a:ext cx="5409524" cy="2542857"/>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817" y="3517085"/>
            <a:ext cx="5409524" cy="2638095"/>
          </a:xfrm>
          <a:prstGeom prst="rect">
            <a:avLst/>
          </a:prstGeom>
        </p:spPr>
      </p:pic>
    </p:spTree>
    <p:extLst>
      <p:ext uri="{BB962C8B-B14F-4D97-AF65-F5344CB8AC3E}">
        <p14:creationId xmlns:p14="http://schemas.microsoft.com/office/powerpoint/2010/main" val="2585975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Position Embedding</a:t>
            </a:r>
            <a:endParaRPr lang="zh-CN" altLang="en-US" dirty="0"/>
          </a:p>
        </p:txBody>
      </p:sp>
      <p:sp>
        <p:nvSpPr>
          <p:cNvPr id="6" name="文本占位符 5"/>
          <p:cNvSpPr>
            <a:spLocks noGrp="1"/>
          </p:cNvSpPr>
          <p:nvPr>
            <p:ph type="body" idx="1"/>
          </p:nvPr>
        </p:nvSpPr>
        <p:spPr/>
        <p:txBody>
          <a:bodyPr/>
          <a:lstStyle/>
          <a:p>
            <a:pPr lvl="0">
              <a:lnSpc>
                <a:spcPct val="100000"/>
              </a:lnSpc>
            </a:pPr>
            <a:r>
              <a:rPr lang="zh-CN" altLang="en-US" dirty="0" smtClean="0"/>
              <a:t>位置嵌入</a:t>
            </a:r>
            <a:endParaRPr lang="zh-CN" altLang="en-US" dirty="0"/>
          </a:p>
        </p:txBody>
      </p:sp>
      <p:sp>
        <p:nvSpPr>
          <p:cNvPr id="9" name="文本框 8">
            <a:extLst>
              <a:ext uri="{FF2B5EF4-FFF2-40B4-BE49-F238E27FC236}">
                <a16:creationId xmlns="" xmlns:a16="http://schemas.microsoft.com/office/drawing/2014/main" id="{04F69230-F3A6-4586-9371-A858F4763E9F}"/>
              </a:ext>
            </a:extLst>
          </p:cNvPr>
          <p:cNvSpPr txBox="1"/>
          <p:nvPr/>
        </p:nvSpPr>
        <p:spPr>
          <a:xfrm>
            <a:off x="2008083" y="238125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a:t>
            </a:r>
            <a:r>
              <a:rPr lang="en-US" altLang="zh-CN" spc="100" dirty="0" smtClean="0">
                <a:solidFill>
                  <a:schemeClr val="accent1"/>
                </a:solidFill>
                <a:latin typeface="Impact" panose="020B0806030902050204" pitchFamily="34" charset="0"/>
                <a:cs typeface="Arial" panose="020B0604020202020204" pitchFamily="34" charset="0"/>
              </a:rPr>
              <a:t>04</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901597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4294967295"/>
          </p:nvPr>
        </p:nvSpPr>
        <p:spPr>
          <a:xfrm>
            <a:off x="0" y="6240463"/>
            <a:ext cx="4140200" cy="206375"/>
          </a:xfrm>
        </p:spPr>
        <p:txBody>
          <a:bodyPr/>
          <a:lstStyle/>
          <a:p>
            <a:r>
              <a:rPr lang="en-US" altLang="zh-CN" dirty="0" smtClean="0"/>
              <a:t>shlip@foxmail.com</a:t>
            </a:r>
            <a:endParaRPr lang="zh-CN" altLang="en-US" dirty="0"/>
          </a:p>
        </p:txBody>
      </p:sp>
      <p:sp>
        <p:nvSpPr>
          <p:cNvPr id="4" name="灯片编号占位符 3"/>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pPr/>
              <a:t>18</a:t>
            </a:fld>
            <a:endParaRPr lang="zh-CN" altLang="en-US"/>
          </a:p>
        </p:txBody>
      </p:sp>
      <p:sp>
        <p:nvSpPr>
          <p:cNvPr id="5" name="内容占位符 4"/>
          <p:cNvSpPr>
            <a:spLocks noGrp="1"/>
          </p:cNvSpPr>
          <p:nvPr>
            <p:ph sz="quarter" idx="4294967295"/>
          </p:nvPr>
        </p:nvSpPr>
        <p:spPr>
          <a:xfrm>
            <a:off x="669924" y="516468"/>
            <a:ext cx="10850563" cy="5638712"/>
          </a:xfrm>
        </p:spPr>
        <p:txBody>
          <a:bodyPr/>
          <a:lstStyle/>
          <a:p>
            <a:r>
              <a:rPr lang="en-US" altLang="zh-CN" sz="2400" dirty="0" smtClean="0"/>
              <a:t>Position Embedding</a:t>
            </a:r>
            <a:r>
              <a:rPr lang="zh-CN" altLang="en-US" sz="2400" dirty="0" smtClean="0"/>
              <a:t>的必要性</a:t>
            </a:r>
            <a:endParaRPr lang="en-US" altLang="zh-CN" sz="2400" dirty="0" smtClean="0"/>
          </a:p>
          <a:p>
            <a:pPr lvl="1">
              <a:lnSpc>
                <a:spcPct val="100000"/>
              </a:lnSpc>
            </a:pPr>
            <a:r>
              <a:rPr lang="en-US" altLang="zh-CN" sz="2000" dirty="0" smtClean="0"/>
              <a:t>Attention</a:t>
            </a:r>
            <a:r>
              <a:rPr lang="zh-CN" altLang="en-US" sz="2000" dirty="0" smtClean="0"/>
              <a:t>机制不能捕捉</a:t>
            </a:r>
            <a:r>
              <a:rPr lang="zh-CN" altLang="en-US" sz="2000" dirty="0"/>
              <a:t>序列的顺序！换句话说，如果将</a:t>
            </a:r>
            <a:r>
              <a:rPr lang="en-US" altLang="zh-CN" sz="2000" dirty="0" smtClean="0"/>
              <a:t>K,V</a:t>
            </a:r>
            <a:r>
              <a:rPr lang="zh-CN" altLang="en-US" sz="2000" dirty="0" smtClean="0"/>
              <a:t>按</a:t>
            </a:r>
            <a:r>
              <a:rPr lang="zh-CN" altLang="en-US" sz="2000" dirty="0"/>
              <a:t>行打乱顺序（相当于句子中的词序打乱），那么</a:t>
            </a:r>
            <a:r>
              <a:rPr lang="en-US" altLang="zh-CN" sz="2000" dirty="0"/>
              <a:t>Attention</a:t>
            </a:r>
            <a:r>
              <a:rPr lang="zh-CN" altLang="en-US" sz="2000" dirty="0"/>
              <a:t>的结果还是一样的。这就表明了，到目前为止，</a:t>
            </a:r>
            <a:r>
              <a:rPr lang="en-US" altLang="zh-CN" sz="2000" dirty="0"/>
              <a:t>Attention</a:t>
            </a:r>
            <a:r>
              <a:rPr lang="zh-CN" altLang="en-US" sz="2000" dirty="0"/>
              <a:t>模型顶多是一个非常精妙的“词袋模型”而已</a:t>
            </a:r>
            <a:r>
              <a:rPr lang="zh-CN" altLang="en-US" sz="2000" dirty="0" smtClean="0"/>
              <a:t>。</a:t>
            </a:r>
            <a:endParaRPr lang="zh-CN" altLang="en-US" sz="2000" dirty="0"/>
          </a:p>
          <a:p>
            <a:pPr lvl="1">
              <a:lnSpc>
                <a:spcPct val="100000"/>
              </a:lnSpc>
            </a:pPr>
            <a:r>
              <a:rPr lang="zh-CN" altLang="en-US" sz="2000" dirty="0" smtClean="0"/>
              <a:t>对于</a:t>
            </a:r>
            <a:r>
              <a:rPr lang="zh-CN" altLang="en-US" sz="2000" dirty="0"/>
              <a:t>时间序列来说，尤其是对于</a:t>
            </a:r>
            <a:r>
              <a:rPr lang="en-US" altLang="zh-CN" sz="2000" dirty="0"/>
              <a:t>NLP</a:t>
            </a:r>
            <a:r>
              <a:rPr lang="zh-CN" altLang="en-US" sz="2000" dirty="0"/>
              <a:t>中的任务来说，顺序是很重要的信息，它代表着局部甚至是全局的结构，学习不到顺序信息，那么效果将会大打折扣（比如机器翻译中，有可能只把每个词都翻译出来了，但是不能组织成合理的句子）</a:t>
            </a:r>
            <a:r>
              <a:rPr lang="zh-CN" altLang="en-US" sz="2000" dirty="0" smtClean="0"/>
              <a:t>。</a:t>
            </a:r>
            <a:endParaRPr lang="en-US" altLang="zh-CN" sz="2000" dirty="0" smtClean="0"/>
          </a:p>
          <a:p>
            <a:pPr lvl="1">
              <a:lnSpc>
                <a:spcPct val="100000"/>
              </a:lnSpc>
            </a:pPr>
            <a:r>
              <a:rPr lang="zh-CN" altLang="en-US" sz="2000" dirty="0"/>
              <a:t>在这个纯</a:t>
            </a:r>
            <a:r>
              <a:rPr lang="en-US" altLang="zh-CN" sz="2000" dirty="0"/>
              <a:t>Attention</a:t>
            </a:r>
            <a:r>
              <a:rPr lang="zh-CN" altLang="en-US" sz="2000" dirty="0"/>
              <a:t>模型中，</a:t>
            </a:r>
            <a:r>
              <a:rPr lang="en-US" altLang="zh-CN" sz="2000" dirty="0"/>
              <a:t>Position Embedding</a:t>
            </a:r>
            <a:r>
              <a:rPr lang="zh-CN" altLang="en-US" sz="2000" dirty="0"/>
              <a:t>是位置信息的唯一来源，因此它是模型的核心成分</a:t>
            </a:r>
            <a:r>
              <a:rPr lang="zh-CN" altLang="en-US" sz="2000" dirty="0" smtClean="0"/>
              <a:t>之一。</a:t>
            </a:r>
            <a:endParaRPr lang="zh-CN" altLang="en-US" sz="2000" dirty="0"/>
          </a:p>
          <a:p>
            <a:endParaRPr lang="zh-CN" altLang="en-US" dirty="0"/>
          </a:p>
        </p:txBody>
      </p:sp>
    </p:spTree>
    <p:extLst>
      <p:ext uri="{BB962C8B-B14F-4D97-AF65-F5344CB8AC3E}">
        <p14:creationId xmlns:p14="http://schemas.microsoft.com/office/powerpoint/2010/main" val="24695448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4294967295"/>
          </p:nvPr>
        </p:nvSpPr>
        <p:spPr>
          <a:xfrm>
            <a:off x="0" y="6240463"/>
            <a:ext cx="4140200" cy="206375"/>
          </a:xfrm>
        </p:spPr>
        <p:txBody>
          <a:bodyPr/>
          <a:lstStyle/>
          <a:p>
            <a:r>
              <a:rPr lang="en-US" altLang="zh-CN" dirty="0" smtClean="0"/>
              <a:t>shlip@foxmail.com</a:t>
            </a:r>
            <a:endParaRPr lang="zh-CN" altLang="en-US" dirty="0"/>
          </a:p>
        </p:txBody>
      </p:sp>
      <p:sp>
        <p:nvSpPr>
          <p:cNvPr id="4" name="灯片编号占位符 3"/>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pPr/>
              <a:t>19</a:t>
            </a:fld>
            <a:endParaRPr lang="zh-CN" altLang="en-US"/>
          </a:p>
        </p:txBody>
      </p:sp>
      <mc:AlternateContent xmlns:mc="http://schemas.openxmlformats.org/markup-compatibility/2006" xmlns:a14="http://schemas.microsoft.com/office/drawing/2010/main">
        <mc:Choice Requires="a14">
          <p:sp>
            <p:nvSpPr>
              <p:cNvPr id="5" name="内容占位符 4"/>
              <p:cNvSpPr>
                <a:spLocks noGrp="1"/>
              </p:cNvSpPr>
              <p:nvPr>
                <p:ph sz="quarter" idx="4294967295"/>
              </p:nvPr>
            </p:nvSpPr>
            <p:spPr>
              <a:xfrm>
                <a:off x="669924" y="516468"/>
                <a:ext cx="10850563" cy="5638712"/>
              </a:xfrm>
            </p:spPr>
            <p:txBody>
              <a:bodyPr/>
              <a:lstStyle/>
              <a:p>
                <a:r>
                  <a:rPr lang="en-US" altLang="zh-CN" sz="2400" dirty="0" smtClean="0"/>
                  <a:t>Position Embedding</a:t>
                </a:r>
                <a:r>
                  <a:rPr lang="zh-CN" altLang="en-US" sz="2400" dirty="0" smtClean="0"/>
                  <a:t>的含义：</a:t>
                </a:r>
                <a:endParaRPr lang="zh-CN" altLang="en-US" dirty="0"/>
              </a:p>
              <a:p>
                <a:pPr lvl="1"/>
                <a:r>
                  <a:rPr lang="en-US" altLang="zh-CN" sz="2000" dirty="0" smtClean="0"/>
                  <a:t>Position </a:t>
                </a:r>
                <a:r>
                  <a:rPr lang="en-US" altLang="zh-CN" sz="2000" dirty="0"/>
                  <a:t>Embedding</a:t>
                </a:r>
                <a:r>
                  <a:rPr lang="zh-CN" altLang="en-US" sz="2000" dirty="0"/>
                  <a:t>，也就是“位置向量”，将每个位置编号，然后每个编号对应一个向量，通过结合位置向量和词向量，就给每个词都引入了一定的位置信息，这样</a:t>
                </a:r>
                <a:r>
                  <a:rPr lang="en-US" altLang="zh-CN" sz="2000" dirty="0"/>
                  <a:t>Attention</a:t>
                </a:r>
                <a:r>
                  <a:rPr lang="zh-CN" altLang="en-US" sz="2000" dirty="0"/>
                  <a:t>就可以分辨出不同位置的词了</a:t>
                </a:r>
                <a:r>
                  <a:rPr lang="zh-CN" altLang="en-US" sz="2000" dirty="0" smtClean="0"/>
                  <a:t>。</a:t>
                </a:r>
                <a:endParaRPr lang="en-US" altLang="zh-CN" sz="2000" dirty="0" smtClean="0"/>
              </a:p>
              <a:p>
                <a:endParaRPr lang="en-US" altLang="zh-CN" dirty="0"/>
              </a:p>
              <a:p>
                <a:endParaRPr lang="en-US" altLang="zh-CN" dirty="0" smtClean="0"/>
              </a:p>
              <a:p>
                <a:endParaRPr lang="en-US" altLang="zh-CN" dirty="0"/>
              </a:p>
              <a:p>
                <a:endParaRPr lang="en-US" altLang="zh-CN" dirty="0" smtClean="0"/>
              </a:p>
              <a:p>
                <a:pPr lvl="1"/>
                <a:r>
                  <a:rPr lang="zh-CN" altLang="en-US" sz="2000" dirty="0"/>
                  <a:t>这里的意思是将</a:t>
                </a:r>
                <a:r>
                  <a:rPr lang="en-US" altLang="zh-CN" sz="2000" dirty="0"/>
                  <a:t>id</a:t>
                </a:r>
                <a:r>
                  <a:rPr lang="zh-CN" altLang="en-US" sz="2000" dirty="0"/>
                  <a:t>为</a:t>
                </a:r>
                <a:r>
                  <a:rPr lang="en-US" altLang="zh-CN" sz="2000" dirty="0"/>
                  <a:t>p</a:t>
                </a:r>
                <a:r>
                  <a:rPr lang="zh-CN" altLang="en-US" sz="2000" dirty="0"/>
                  <a:t>的位置映射为一个</a:t>
                </a:r>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𝑑</m:t>
                        </m:r>
                      </m:e>
                      <m:sub>
                        <m:r>
                          <a:rPr lang="en-US" altLang="zh-CN" sz="2000" b="0" i="1" dirty="0" smtClean="0">
                            <a:latin typeface="Cambria Math" panose="02040503050406030204" pitchFamily="18" charset="0"/>
                          </a:rPr>
                          <m:t>𝑝</m:t>
                        </m:r>
                        <m:r>
                          <a:rPr lang="en-US" altLang="zh-CN" sz="2000" i="1" dirty="0" smtClean="0">
                            <a:latin typeface="Cambria Math" panose="02040503050406030204" pitchFamily="18" charset="0"/>
                          </a:rPr>
                          <m:t>𝑜𝑠</m:t>
                        </m:r>
                      </m:sub>
                    </m:sSub>
                  </m:oMath>
                </a14:m>
                <a:r>
                  <a:rPr lang="zh-CN" altLang="en-US" sz="2000" dirty="0"/>
                  <a:t>维的位置向量，这个向量的第</a:t>
                </a:r>
                <a:r>
                  <a:rPr lang="en-US" altLang="zh-CN" sz="2000" dirty="0" err="1"/>
                  <a:t>i</a:t>
                </a:r>
                <a:r>
                  <a:rPr lang="zh-CN" altLang="en-US" sz="2000" dirty="0"/>
                  <a:t>个元素的数值就是</a:t>
                </a:r>
                <a14:m>
                  <m:oMath xmlns:m="http://schemas.openxmlformats.org/officeDocument/2006/math">
                    <m:r>
                      <a:rPr lang="en-US" altLang="zh-CN" sz="2000" i="1" dirty="0" smtClean="0">
                        <a:latin typeface="Cambria Math" panose="02040503050406030204" pitchFamily="18" charset="0"/>
                      </a:rPr>
                      <m:t>𝑃</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𝐸</m:t>
                        </m:r>
                      </m:e>
                      <m:sub>
                        <m:r>
                          <a:rPr lang="en-US" altLang="zh-CN" sz="2000" i="1" dirty="0" smtClean="0">
                            <a:latin typeface="Cambria Math" panose="02040503050406030204" pitchFamily="18" charset="0"/>
                          </a:rPr>
                          <m:t>𝑖</m:t>
                        </m:r>
                      </m:sub>
                    </m:sSub>
                    <m:r>
                      <a:rPr lang="en-US" altLang="zh-CN" sz="2000" i="1" dirty="0">
                        <a:latin typeface="Cambria Math" panose="02040503050406030204" pitchFamily="18" charset="0"/>
                      </a:rPr>
                      <m:t>(</m:t>
                    </m:r>
                    <m:r>
                      <a:rPr lang="en-US" altLang="zh-CN" sz="2000" i="1" dirty="0">
                        <a:latin typeface="Cambria Math" panose="02040503050406030204" pitchFamily="18" charset="0"/>
                      </a:rPr>
                      <m:t>𝑝</m:t>
                    </m:r>
                    <m:r>
                      <a:rPr lang="en-US" altLang="zh-CN" sz="2000" i="1" dirty="0">
                        <a:latin typeface="Cambria Math" panose="02040503050406030204" pitchFamily="18" charset="0"/>
                      </a:rPr>
                      <m:t>)</m:t>
                    </m:r>
                  </m:oMath>
                </a14:m>
                <a:r>
                  <a:rPr lang="zh-CN" altLang="en-US" sz="2000" dirty="0" smtClean="0"/>
                  <a:t>。</a:t>
                </a:r>
                <a:endParaRPr lang="en-US" altLang="zh-CN" sz="2000" dirty="0" smtClean="0"/>
              </a:p>
              <a:p>
                <a:pPr lvl="1"/>
                <a:r>
                  <a:rPr lang="en-US" altLang="zh-CN" sz="2000" dirty="0" smtClean="0"/>
                  <a:t>Position Embedding</a:t>
                </a:r>
                <a:r>
                  <a:rPr lang="zh-CN" altLang="en-US" sz="2000" dirty="0" smtClean="0"/>
                  <a:t>是一个绝对位置的信息。</a:t>
                </a:r>
                <a:endParaRPr lang="en-US" altLang="zh-CN" sz="2000" dirty="0" smtClean="0"/>
              </a:p>
              <a:p>
                <a:pPr lvl="1"/>
                <a:endParaRPr lang="zh-CN" altLang="en-US" sz="2000" dirty="0"/>
              </a:p>
            </p:txBody>
          </p:sp>
        </mc:Choice>
        <mc:Fallback xmlns="">
          <p:sp>
            <p:nvSpPr>
              <p:cNvPr id="5" name="内容占位符 4"/>
              <p:cNvSpPr>
                <a:spLocks noGrp="1" noRot="1" noChangeAspect="1" noMove="1" noResize="1" noEditPoints="1" noAdjustHandles="1" noChangeArrowheads="1" noChangeShapeType="1" noTextEdit="1"/>
              </p:cNvSpPr>
              <p:nvPr>
                <p:ph sz="quarter" idx="4294967295"/>
              </p:nvPr>
            </p:nvSpPr>
            <p:spPr>
              <a:xfrm>
                <a:off x="669924" y="516468"/>
                <a:ext cx="10850563" cy="5638712"/>
              </a:xfrm>
              <a:blipFill rotWithShape="0">
                <a:blip r:embed="rId2"/>
                <a:stretch>
                  <a:fillRect l="-787" t="-1514"/>
                </a:stretch>
              </a:blipFill>
            </p:spPr>
            <p:txBody>
              <a:bodyPr/>
              <a:lstStyle/>
              <a:p>
                <a:r>
                  <a:rPr lang="zh-CN" altLang="en-US">
                    <a:noFill/>
                  </a:rPr>
                  <a:t> </a:t>
                </a:r>
              </a:p>
            </p:txBody>
          </p:sp>
        </mc:Fallback>
      </mc:AlternateContent>
      <p:pic>
        <p:nvPicPr>
          <p:cNvPr id="8" name="图片 7"/>
          <p:cNvPicPr>
            <a:picLocks noChangeAspect="1"/>
          </p:cNvPicPr>
          <p:nvPr/>
        </p:nvPicPr>
        <p:blipFill>
          <a:blip r:embed="rId3"/>
          <a:stretch>
            <a:fillRect/>
          </a:stretch>
        </p:blipFill>
        <p:spPr>
          <a:xfrm>
            <a:off x="4407228" y="1927757"/>
            <a:ext cx="3375953" cy="1028789"/>
          </a:xfrm>
          <a:prstGeom prst="rect">
            <a:avLst/>
          </a:prstGeom>
        </p:spPr>
      </p:pic>
    </p:spTree>
    <p:extLst>
      <p:ext uri="{BB962C8B-B14F-4D97-AF65-F5344CB8AC3E}">
        <p14:creationId xmlns:p14="http://schemas.microsoft.com/office/powerpoint/2010/main" val="332013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C0498D3A-B738-48EC-A39C-94C58B88932B}"/>
              </a:ext>
            </a:extLst>
          </p:cNvPr>
          <p:cNvGrpSpPr/>
          <p:nvPr/>
        </p:nvGrpSpPr>
        <p:grpSpPr>
          <a:xfrm>
            <a:off x="757283" y="1700808"/>
            <a:ext cx="10763205" cy="4083608"/>
            <a:chOff x="757282" y="1700808"/>
            <a:chExt cx="10763205" cy="4083608"/>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 xmlns:a16="http://schemas.microsoft.com/office/drawing/2014/main" id="{A759C196-DA28-4241-ABB5-975367026FE9}"/>
                </a:ext>
              </a:extLst>
            </p:cNvPr>
            <p:cNvGrpSpPr>
              <a:grpSpLocks noChangeAspect="1"/>
            </p:cNvGrpSpPr>
            <p:nvPr>
              <p:custDataLst>
                <p:tags r:id="rId2"/>
              </p:custDataLst>
            </p:nvPr>
          </p:nvGrpSpPr>
          <p:grpSpPr>
            <a:xfrm>
              <a:off x="757282" y="1700808"/>
              <a:ext cx="10763205" cy="4083608"/>
              <a:chOff x="1175743" y="1700808"/>
              <a:chExt cx="10344744" cy="4083608"/>
            </a:xfrm>
          </p:grpSpPr>
          <p:sp>
            <p:nvSpPr>
              <p:cNvPr id="7" name="iṡľïḑè">
                <a:extLst>
                  <a:ext uri="{FF2B5EF4-FFF2-40B4-BE49-F238E27FC236}">
                    <a16:creationId xmlns="" xmlns:a16="http://schemas.microsoft.com/office/drawing/2014/main"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891" indent="-342891">
                  <a:lnSpc>
                    <a:spcPct val="150000"/>
                  </a:lnSpc>
                  <a:buFont typeface="+mj-lt"/>
                  <a:buAutoNum type="arabicPeriod"/>
                </a:pPr>
                <a:r>
                  <a:rPr lang="zh-CN" altLang="en-US" b="0" dirty="0" smtClean="0">
                    <a:latin typeface="+mn-lt"/>
                    <a:ea typeface="+mn-ea"/>
                    <a:sym typeface="+mn-lt"/>
                  </a:rPr>
                  <a:t>注意力机制概述</a:t>
                </a:r>
                <a:endParaRPr lang="en-US" altLang="zh-CN" b="0" dirty="0" smtClean="0">
                  <a:latin typeface="+mn-lt"/>
                  <a:ea typeface="+mn-ea"/>
                  <a:sym typeface="+mn-lt"/>
                </a:endParaRPr>
              </a:p>
              <a:p>
                <a:pPr marL="342891" indent="-342891">
                  <a:lnSpc>
                    <a:spcPct val="150000"/>
                  </a:lnSpc>
                  <a:buFont typeface="+mj-lt"/>
                  <a:buAutoNum type="arabicPeriod"/>
                </a:pPr>
                <a:r>
                  <a:rPr lang="zh-CN" altLang="en-US" b="0" dirty="0" smtClean="0">
                    <a:latin typeface="+mn-lt"/>
                    <a:ea typeface="+mn-ea"/>
                    <a:sym typeface="+mn-lt"/>
                  </a:rPr>
                  <a:t>注意力机制发展历程</a:t>
                </a:r>
                <a:endParaRPr lang="en-US" altLang="zh-CN" b="0" dirty="0" smtClean="0">
                  <a:latin typeface="+mn-lt"/>
                  <a:ea typeface="+mn-ea"/>
                  <a:sym typeface="+mn-lt"/>
                </a:endParaRPr>
              </a:p>
              <a:p>
                <a:pPr marL="342891" indent="-342891">
                  <a:lnSpc>
                    <a:spcPct val="150000"/>
                  </a:lnSpc>
                  <a:buFont typeface="+mj-lt"/>
                  <a:buAutoNum type="arabicPeriod"/>
                </a:pPr>
                <a:r>
                  <a:rPr lang="en-US" altLang="zh-CN" b="0" dirty="0" smtClean="0">
                    <a:latin typeface="+mn-lt"/>
                    <a:ea typeface="+mn-ea"/>
                    <a:sym typeface="+mn-lt"/>
                  </a:rPr>
                  <a:t>Attention is All </a:t>
                </a:r>
                <a:r>
                  <a:rPr lang="en-US" altLang="zh-CN" b="0" dirty="0">
                    <a:latin typeface="+mn-lt"/>
                    <a:ea typeface="+mn-ea"/>
                    <a:sym typeface="+mn-lt"/>
                  </a:rPr>
                  <a:t>Y</a:t>
                </a:r>
                <a:r>
                  <a:rPr lang="en-US" altLang="zh-CN" b="0" dirty="0" smtClean="0">
                    <a:latin typeface="+mn-lt"/>
                    <a:ea typeface="+mn-ea"/>
                    <a:sym typeface="+mn-lt"/>
                  </a:rPr>
                  <a:t>ou Need</a:t>
                </a:r>
              </a:p>
              <a:p>
                <a:pPr marL="342891" indent="-342891">
                  <a:lnSpc>
                    <a:spcPct val="150000"/>
                  </a:lnSpc>
                  <a:buFont typeface="+mj-lt"/>
                  <a:buAutoNum type="arabicPeriod"/>
                </a:pPr>
                <a:r>
                  <a:rPr lang="en-US" altLang="zh-CN" b="0" dirty="0" smtClean="0">
                    <a:latin typeface="+mn-lt"/>
                    <a:ea typeface="+mn-ea"/>
                    <a:sym typeface="+mn-lt"/>
                  </a:rPr>
                  <a:t>Position Embedding</a:t>
                </a:r>
              </a:p>
              <a:p>
                <a:pPr marL="342891" indent="-342891">
                  <a:lnSpc>
                    <a:spcPct val="150000"/>
                  </a:lnSpc>
                  <a:buFont typeface="+mj-lt"/>
                  <a:buAutoNum type="arabicPeriod"/>
                </a:pPr>
                <a:r>
                  <a:rPr lang="zh-CN" altLang="en-US" b="0" smtClean="0">
                    <a:latin typeface="+mn-lt"/>
                    <a:ea typeface="+mn-ea"/>
                    <a:sym typeface="+mn-lt"/>
                  </a:rPr>
                  <a:t>注意力机制的</a:t>
                </a:r>
                <a:r>
                  <a:rPr lang="zh-CN" altLang="en-US" b="0" dirty="0" smtClean="0">
                    <a:latin typeface="+mn-lt"/>
                    <a:ea typeface="+mn-ea"/>
                    <a:sym typeface="+mn-lt"/>
                  </a:rPr>
                  <a:t>应用</a:t>
                </a:r>
                <a:endParaRPr lang="en-US" altLang="zh-CN" b="0" dirty="0">
                  <a:latin typeface="+mn-lt"/>
                  <a:ea typeface="+mn-ea"/>
                  <a:sym typeface="+mn-lt"/>
                </a:endParaRPr>
              </a:p>
            </p:txBody>
          </p:sp>
          <p:cxnSp>
            <p:nvCxnSpPr>
              <p:cNvPr id="8" name="直接连接符 7">
                <a:extLst>
                  <a:ext uri="{FF2B5EF4-FFF2-40B4-BE49-F238E27FC236}">
                    <a16:creationId xmlns="" xmlns:a16="http://schemas.microsoft.com/office/drawing/2014/main"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išľïḋé">
                <a:extLst>
                  <a:ext uri="{FF2B5EF4-FFF2-40B4-BE49-F238E27FC236}">
                    <a16:creationId xmlns="" xmlns:a16="http://schemas.microsoft.com/office/drawing/2014/main"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dirty="0">
                    <a:solidFill>
                      <a:schemeClr val="accent1"/>
                    </a:solidFill>
                    <a:cs typeface="+mn-ea"/>
                    <a:sym typeface="+mn-lt"/>
                  </a:rPr>
                  <a:t>CONTENTS</a:t>
                </a:r>
              </a:p>
            </p:txBody>
          </p:sp>
        </p:grpSp>
        <p:sp>
          <p:nvSpPr>
            <p:cNvPr id="10" name="poetry_91022">
              <a:extLst>
                <a:ext uri="{FF2B5EF4-FFF2-40B4-BE49-F238E27FC236}">
                  <a16:creationId xmlns="" xmlns:a16="http://schemas.microsoft.com/office/drawing/2014/main"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9119331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4294967295"/>
          </p:nvPr>
        </p:nvSpPr>
        <p:spPr>
          <a:xfrm>
            <a:off x="0" y="6240463"/>
            <a:ext cx="4140200" cy="206375"/>
          </a:xfrm>
        </p:spPr>
        <p:txBody>
          <a:bodyPr/>
          <a:lstStyle/>
          <a:p>
            <a:r>
              <a:rPr lang="en-US" altLang="zh-CN" dirty="0" smtClean="0"/>
              <a:t>shlip@foxmail.com</a:t>
            </a:r>
            <a:endParaRPr lang="zh-CN" altLang="en-US" dirty="0"/>
          </a:p>
        </p:txBody>
      </p:sp>
      <p:sp>
        <p:nvSpPr>
          <p:cNvPr id="4" name="灯片编号占位符 3"/>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pPr/>
              <a:t>20</a:t>
            </a:fld>
            <a:endParaRPr lang="zh-CN" altLang="en-US"/>
          </a:p>
        </p:txBody>
      </p:sp>
      <p:sp>
        <p:nvSpPr>
          <p:cNvPr id="5" name="内容占位符 4"/>
          <p:cNvSpPr>
            <a:spLocks noGrp="1"/>
          </p:cNvSpPr>
          <p:nvPr>
            <p:ph sz="quarter" idx="4294967295"/>
          </p:nvPr>
        </p:nvSpPr>
        <p:spPr>
          <a:xfrm>
            <a:off x="669924" y="516468"/>
            <a:ext cx="10850563" cy="5638712"/>
          </a:xfrm>
        </p:spPr>
        <p:txBody>
          <a:bodyPr/>
          <a:lstStyle/>
          <a:p>
            <a:r>
              <a:rPr lang="en-US" altLang="zh-CN" sz="2400" dirty="0" smtClean="0"/>
              <a:t>Position Embedding</a:t>
            </a:r>
            <a:r>
              <a:rPr lang="zh-CN" altLang="en-US" sz="2400" dirty="0" smtClean="0"/>
              <a:t>的应用：</a:t>
            </a:r>
            <a:endParaRPr lang="zh-CN" altLang="en-US" dirty="0"/>
          </a:p>
          <a:p>
            <a:pPr lvl="1">
              <a:lnSpc>
                <a:spcPct val="150000"/>
              </a:lnSpc>
            </a:pPr>
            <a:r>
              <a:rPr lang="zh-CN" altLang="en-US" sz="2000" dirty="0"/>
              <a:t>结合位置向量和词向量有几个可选方案，可以把它们拼接起来作为一个新向量，也可以把位置向量定义为跟词向量一样大小，然后两者加起来</a:t>
            </a:r>
            <a:r>
              <a:rPr lang="zh-CN" altLang="en-US" sz="2000" dirty="0" smtClean="0"/>
              <a:t>。</a:t>
            </a:r>
            <a:r>
              <a:rPr lang="en-US" altLang="zh-CN" sz="2000" dirty="0" err="1"/>
              <a:t>FaceBook</a:t>
            </a:r>
            <a:r>
              <a:rPr lang="zh-CN" altLang="en-US" sz="2000" dirty="0"/>
              <a:t>的论文和</a:t>
            </a:r>
            <a:r>
              <a:rPr lang="en-US" altLang="zh-CN" sz="2000" dirty="0"/>
              <a:t>Google</a:t>
            </a:r>
            <a:r>
              <a:rPr lang="zh-CN" altLang="en-US" sz="2000" dirty="0"/>
              <a:t>论文中用的都是后者</a:t>
            </a:r>
            <a:r>
              <a:rPr lang="zh-CN" altLang="en-US" sz="2000" dirty="0" smtClean="0"/>
              <a:t>。</a:t>
            </a:r>
            <a:endParaRPr lang="en-US" altLang="zh-CN" sz="2000" dirty="0" smtClean="0"/>
          </a:p>
        </p:txBody>
      </p:sp>
    </p:spTree>
    <p:extLst>
      <p:ext uri="{BB962C8B-B14F-4D97-AF65-F5344CB8AC3E}">
        <p14:creationId xmlns:p14="http://schemas.microsoft.com/office/powerpoint/2010/main" val="38586910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注意力机制的应用</a:t>
            </a:r>
            <a:endParaRPr lang="zh-CN" altLang="en-US" dirty="0"/>
          </a:p>
        </p:txBody>
      </p:sp>
      <p:sp>
        <p:nvSpPr>
          <p:cNvPr id="6" name="文本占位符 5"/>
          <p:cNvSpPr>
            <a:spLocks noGrp="1"/>
          </p:cNvSpPr>
          <p:nvPr>
            <p:ph type="body" idx="1"/>
          </p:nvPr>
        </p:nvSpPr>
        <p:spPr/>
        <p:txBody>
          <a:bodyPr/>
          <a:lstStyle/>
          <a:p>
            <a:pPr lvl="0">
              <a:lnSpc>
                <a:spcPct val="100000"/>
              </a:lnSpc>
            </a:pPr>
            <a:r>
              <a:rPr lang="en-US" altLang="zh-CN" dirty="0" smtClean="0"/>
              <a:t>Attention</a:t>
            </a:r>
            <a:r>
              <a:rPr lang="zh-CN" altLang="en-US" dirty="0" smtClean="0"/>
              <a:t>的不足及与其他方法的结合</a:t>
            </a:r>
            <a:endParaRPr lang="zh-CN" altLang="en-US" dirty="0"/>
          </a:p>
        </p:txBody>
      </p:sp>
      <p:sp>
        <p:nvSpPr>
          <p:cNvPr id="9" name="文本框 8">
            <a:extLst>
              <a:ext uri="{FF2B5EF4-FFF2-40B4-BE49-F238E27FC236}">
                <a16:creationId xmlns="" xmlns:a16="http://schemas.microsoft.com/office/drawing/2014/main" id="{04F69230-F3A6-4586-9371-A858F4763E9F}"/>
              </a:ext>
            </a:extLst>
          </p:cNvPr>
          <p:cNvSpPr txBox="1"/>
          <p:nvPr/>
        </p:nvSpPr>
        <p:spPr>
          <a:xfrm>
            <a:off x="2008083" y="238125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a:t>
            </a:r>
            <a:r>
              <a:rPr lang="en-US" altLang="zh-CN" spc="100" dirty="0" smtClean="0">
                <a:solidFill>
                  <a:schemeClr val="accent1"/>
                </a:solidFill>
                <a:latin typeface="Impact" panose="020B0806030902050204" pitchFamily="34" charset="0"/>
                <a:cs typeface="Arial" panose="020B0604020202020204" pitchFamily="34" charset="0"/>
              </a:rPr>
              <a:t>05</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446007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4294967295"/>
          </p:nvPr>
        </p:nvSpPr>
        <p:spPr>
          <a:xfrm>
            <a:off x="0" y="6240463"/>
            <a:ext cx="4140200" cy="206375"/>
          </a:xfrm>
        </p:spPr>
        <p:txBody>
          <a:bodyPr/>
          <a:lstStyle/>
          <a:p>
            <a:r>
              <a:rPr lang="en-US" altLang="zh-CN" dirty="0" smtClean="0"/>
              <a:t>shlip@foxmail.com</a:t>
            </a:r>
            <a:endParaRPr lang="zh-CN" altLang="en-US" dirty="0"/>
          </a:p>
        </p:txBody>
      </p:sp>
      <p:sp>
        <p:nvSpPr>
          <p:cNvPr id="4" name="灯片编号占位符 3"/>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pPr/>
              <a:t>22</a:t>
            </a:fld>
            <a:endParaRPr lang="zh-CN" altLang="en-US"/>
          </a:p>
        </p:txBody>
      </p:sp>
      <p:sp>
        <p:nvSpPr>
          <p:cNvPr id="5" name="内容占位符 4"/>
          <p:cNvSpPr>
            <a:spLocks noGrp="1"/>
          </p:cNvSpPr>
          <p:nvPr>
            <p:ph sz="quarter" idx="4294967295"/>
          </p:nvPr>
        </p:nvSpPr>
        <p:spPr>
          <a:xfrm>
            <a:off x="669924" y="516468"/>
            <a:ext cx="10850563" cy="5638712"/>
          </a:xfrm>
        </p:spPr>
        <p:txBody>
          <a:bodyPr>
            <a:normAutofit/>
          </a:bodyPr>
          <a:lstStyle/>
          <a:p>
            <a:r>
              <a:rPr lang="en-US" altLang="zh-CN" sz="2400" dirty="0" smtClean="0"/>
              <a:t>Attention</a:t>
            </a:r>
            <a:r>
              <a:rPr lang="zh-CN" altLang="en-US" sz="2400" dirty="0" smtClean="0"/>
              <a:t>的优点：</a:t>
            </a:r>
            <a:endParaRPr lang="en-US" altLang="zh-CN" sz="2400" dirty="0" smtClean="0"/>
          </a:p>
          <a:p>
            <a:pPr lvl="1">
              <a:lnSpc>
                <a:spcPct val="100000"/>
              </a:lnSpc>
            </a:pPr>
            <a:r>
              <a:rPr lang="en-US" altLang="zh-CN" sz="2000" dirty="0"/>
              <a:t>Attention</a:t>
            </a:r>
            <a:r>
              <a:rPr lang="zh-CN" altLang="en-US" sz="2000" dirty="0"/>
              <a:t>层的好处是能够一步到位捕捉到全局的联系，因为它直接把序列两两</a:t>
            </a:r>
            <a:r>
              <a:rPr lang="zh-CN" altLang="en-US" sz="2000" dirty="0" smtClean="0"/>
              <a:t>比较；</a:t>
            </a:r>
            <a:endParaRPr lang="en-US" altLang="zh-CN" sz="2000" dirty="0"/>
          </a:p>
          <a:p>
            <a:pPr lvl="1">
              <a:lnSpc>
                <a:spcPct val="100000"/>
              </a:lnSpc>
            </a:pPr>
            <a:r>
              <a:rPr lang="en-US" altLang="zh-CN" sz="2000" dirty="0" smtClean="0"/>
              <a:t>RNN</a:t>
            </a:r>
            <a:r>
              <a:rPr lang="zh-CN" altLang="en-US" sz="2000" dirty="0"/>
              <a:t>需要一步步递推才能捕捉</a:t>
            </a:r>
            <a:r>
              <a:rPr lang="zh-CN" altLang="en-US" sz="2000" dirty="0" smtClean="0"/>
              <a:t>到</a:t>
            </a:r>
            <a:r>
              <a:rPr lang="zh-CN" altLang="en-US" sz="2000" dirty="0"/>
              <a:t>；</a:t>
            </a:r>
            <a:endParaRPr lang="en-US" altLang="zh-CN" sz="2000" dirty="0" smtClean="0"/>
          </a:p>
          <a:p>
            <a:pPr lvl="1">
              <a:lnSpc>
                <a:spcPct val="100000"/>
              </a:lnSpc>
            </a:pPr>
            <a:r>
              <a:rPr lang="en-US" altLang="zh-CN" sz="2000" dirty="0" smtClean="0"/>
              <a:t>CNN</a:t>
            </a:r>
            <a:r>
              <a:rPr lang="zh-CN" altLang="en-US" sz="2000" dirty="0" smtClean="0"/>
              <a:t>需要</a:t>
            </a:r>
            <a:r>
              <a:rPr lang="zh-CN" altLang="en-US" sz="2000" dirty="0"/>
              <a:t>通过层叠来扩大</a:t>
            </a:r>
            <a:r>
              <a:rPr lang="zh-CN" altLang="en-US" sz="2000" dirty="0" smtClean="0"/>
              <a:t>感受野。</a:t>
            </a:r>
            <a:endParaRPr lang="en-US" altLang="zh-CN" sz="2000" dirty="0" smtClean="0"/>
          </a:p>
          <a:p>
            <a:pPr>
              <a:lnSpc>
                <a:spcPct val="100000"/>
              </a:lnSpc>
            </a:pPr>
            <a:r>
              <a:rPr lang="en-US" altLang="zh-CN" sz="2400" dirty="0" smtClean="0"/>
              <a:t>Attention</a:t>
            </a:r>
            <a:r>
              <a:rPr lang="zh-CN" altLang="en-US" sz="2400" dirty="0" smtClean="0"/>
              <a:t>的缺点：</a:t>
            </a:r>
            <a:endParaRPr lang="en-US" altLang="zh-CN" sz="2400" dirty="0" smtClean="0"/>
          </a:p>
          <a:p>
            <a:pPr lvl="1">
              <a:lnSpc>
                <a:spcPct val="100000"/>
              </a:lnSpc>
            </a:pPr>
            <a:r>
              <a:rPr lang="zh-CN" altLang="en-US" sz="2000" dirty="0"/>
              <a:t>无法对位置信息进行很好地建模，需要引入</a:t>
            </a:r>
            <a:r>
              <a:rPr lang="en-US" altLang="zh-CN" sz="2000" dirty="0"/>
              <a:t>Position Embedding</a:t>
            </a:r>
            <a:r>
              <a:rPr lang="zh-CN" altLang="en-US" sz="2000" dirty="0"/>
              <a:t>。</a:t>
            </a:r>
            <a:endParaRPr lang="en-US" altLang="zh-CN" sz="2000" dirty="0"/>
          </a:p>
          <a:p>
            <a:pPr lvl="1">
              <a:lnSpc>
                <a:spcPct val="100000"/>
              </a:lnSpc>
            </a:pPr>
            <a:r>
              <a:rPr lang="zh-CN" altLang="en-US" sz="2000" dirty="0"/>
              <a:t>并非所有问题都需要长程的、全局的依赖的，也有很多问题只依赖于局部结构，这时候用纯</a:t>
            </a:r>
            <a:r>
              <a:rPr lang="en-US" altLang="zh-CN" sz="2000" dirty="0"/>
              <a:t>Attention</a:t>
            </a:r>
            <a:r>
              <a:rPr lang="zh-CN" altLang="en-US" sz="2000" dirty="0"/>
              <a:t>效果不佳。事实上，</a:t>
            </a:r>
            <a:r>
              <a:rPr lang="en-US" altLang="zh-CN" sz="2000" dirty="0"/>
              <a:t>Google</a:t>
            </a:r>
            <a:r>
              <a:rPr lang="zh-CN" altLang="en-US" sz="2000" dirty="0"/>
              <a:t>似乎也意识到了这个问题，因此论文中也提到了一个</a:t>
            </a:r>
            <a:r>
              <a:rPr lang="en-US" altLang="zh-CN" sz="2000" dirty="0"/>
              <a:t>restricted</a:t>
            </a:r>
            <a:r>
              <a:rPr lang="zh-CN" altLang="en-US" sz="2000" dirty="0"/>
              <a:t>版的</a:t>
            </a:r>
            <a:r>
              <a:rPr lang="en-US" altLang="zh-CN" sz="2000" dirty="0"/>
              <a:t>Self-Attention</a:t>
            </a:r>
            <a:r>
              <a:rPr lang="zh-CN" altLang="en-US" sz="2000" dirty="0"/>
              <a:t>（不过论文正文应该没有用到它），它假设当前词只与前后</a:t>
            </a:r>
            <a:r>
              <a:rPr lang="en-US" altLang="zh-CN" sz="2000" dirty="0"/>
              <a:t>r</a:t>
            </a:r>
            <a:r>
              <a:rPr lang="zh-CN" altLang="en-US" sz="2000" dirty="0"/>
              <a:t>个词发生联系，因此注意力也只发生在这</a:t>
            </a:r>
            <a:r>
              <a:rPr lang="en-US" altLang="zh-CN" sz="2000" dirty="0"/>
              <a:t>2r+1</a:t>
            </a:r>
            <a:r>
              <a:rPr lang="zh-CN" altLang="en-US" sz="2000" dirty="0"/>
              <a:t>个词之间，这样计算量就是</a:t>
            </a:r>
            <a:r>
              <a:rPr lang="en-US" altLang="zh-CN" sz="2000" dirty="0"/>
              <a:t>O(</a:t>
            </a:r>
            <a:r>
              <a:rPr lang="en-US" altLang="zh-CN" sz="2000" dirty="0" err="1"/>
              <a:t>nr</a:t>
            </a:r>
            <a:r>
              <a:rPr lang="en-US" altLang="zh-CN" sz="2000" dirty="0"/>
              <a:t>)</a:t>
            </a:r>
            <a:r>
              <a:rPr lang="zh-CN" altLang="en-US" sz="2000" dirty="0"/>
              <a:t>，这样也能捕捉到序列的局部结构了。（卷积核中的卷积窗口的概念）</a:t>
            </a:r>
            <a:endParaRPr lang="en-US" altLang="zh-CN" sz="2000" dirty="0"/>
          </a:p>
          <a:p>
            <a:pPr>
              <a:lnSpc>
                <a:spcPct val="100000"/>
              </a:lnSpc>
            </a:pPr>
            <a:endParaRPr lang="en-US" altLang="zh-CN" sz="2200" dirty="0" smtClean="0"/>
          </a:p>
          <a:p>
            <a:pPr>
              <a:lnSpc>
                <a:spcPct val="100000"/>
              </a:lnSpc>
            </a:pPr>
            <a:endParaRPr lang="en-US" altLang="zh-CN" sz="2200" dirty="0" smtClean="0"/>
          </a:p>
          <a:p>
            <a:endParaRPr lang="zh-CN" altLang="en-US" dirty="0"/>
          </a:p>
        </p:txBody>
      </p:sp>
    </p:spTree>
    <p:extLst>
      <p:ext uri="{BB962C8B-B14F-4D97-AF65-F5344CB8AC3E}">
        <p14:creationId xmlns:p14="http://schemas.microsoft.com/office/powerpoint/2010/main" val="34230768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4294967295"/>
          </p:nvPr>
        </p:nvSpPr>
        <p:spPr>
          <a:xfrm>
            <a:off x="0" y="6240463"/>
            <a:ext cx="4140200" cy="206375"/>
          </a:xfrm>
        </p:spPr>
        <p:txBody>
          <a:bodyPr/>
          <a:lstStyle/>
          <a:p>
            <a:r>
              <a:rPr lang="en-US" altLang="zh-CN" dirty="0" smtClean="0"/>
              <a:t>shlip@foxmail.com</a:t>
            </a:r>
            <a:endParaRPr lang="zh-CN" altLang="en-US" dirty="0"/>
          </a:p>
        </p:txBody>
      </p:sp>
      <p:sp>
        <p:nvSpPr>
          <p:cNvPr id="4" name="灯片编号占位符 3"/>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pPr/>
              <a:t>23</a:t>
            </a:fld>
            <a:endParaRPr lang="zh-CN" altLang="en-US"/>
          </a:p>
        </p:txBody>
      </p:sp>
      <p:sp>
        <p:nvSpPr>
          <p:cNvPr id="5" name="内容占位符 4"/>
          <p:cNvSpPr>
            <a:spLocks noGrp="1"/>
          </p:cNvSpPr>
          <p:nvPr>
            <p:ph sz="quarter" idx="4294967295"/>
          </p:nvPr>
        </p:nvSpPr>
        <p:spPr>
          <a:xfrm>
            <a:off x="669924" y="516468"/>
            <a:ext cx="10850563" cy="5638712"/>
          </a:xfrm>
        </p:spPr>
        <p:txBody>
          <a:bodyPr>
            <a:normAutofit/>
          </a:bodyPr>
          <a:lstStyle/>
          <a:p>
            <a:r>
              <a:rPr lang="en-US" altLang="zh-CN" sz="2400" dirty="0" smtClean="0"/>
              <a:t>Attention</a:t>
            </a:r>
            <a:r>
              <a:rPr lang="zh-CN" altLang="en-US" sz="2400" dirty="0" smtClean="0"/>
              <a:t>与其他神经网络的关联：</a:t>
            </a:r>
            <a:endParaRPr lang="en-US" altLang="zh-CN" sz="2400" dirty="0"/>
          </a:p>
          <a:p>
            <a:pPr lvl="1">
              <a:lnSpc>
                <a:spcPct val="100000"/>
              </a:lnSpc>
            </a:pPr>
            <a:r>
              <a:rPr lang="en-US" altLang="zh-CN" sz="2000" dirty="0" smtClean="0"/>
              <a:t>《Attention </a:t>
            </a:r>
            <a:r>
              <a:rPr lang="en-US" altLang="zh-CN" sz="2000" dirty="0"/>
              <a:t>is All You Need</a:t>
            </a:r>
            <a:r>
              <a:rPr lang="en-US" altLang="zh-CN" sz="2000" dirty="0" smtClean="0"/>
              <a:t>》</a:t>
            </a:r>
            <a:r>
              <a:rPr lang="zh-CN" altLang="en-US" sz="2000" dirty="0" smtClean="0"/>
              <a:t>专门</a:t>
            </a:r>
            <a:r>
              <a:rPr lang="zh-CN" altLang="en-US" sz="2000" dirty="0"/>
              <a:t>命名了一种</a:t>
            </a:r>
            <a:r>
              <a:rPr lang="en-US" altLang="zh-CN" sz="2000" dirty="0"/>
              <a:t>Position-wise Feed-Forward Networks</a:t>
            </a:r>
            <a:r>
              <a:rPr lang="zh-CN" altLang="en-US" sz="2000" dirty="0"/>
              <a:t>，事实上它就是窗口大小为</a:t>
            </a:r>
            <a:r>
              <a:rPr lang="en-US" altLang="zh-CN" sz="2000" dirty="0"/>
              <a:t>1</a:t>
            </a:r>
            <a:r>
              <a:rPr lang="zh-CN" altLang="en-US" sz="2000" dirty="0"/>
              <a:t>的一维</a:t>
            </a:r>
            <a:r>
              <a:rPr lang="zh-CN" altLang="en-US" sz="2000" dirty="0" smtClean="0"/>
              <a:t>卷积。</a:t>
            </a:r>
            <a:endParaRPr lang="en-US" altLang="zh-CN" sz="2000" dirty="0" smtClean="0"/>
          </a:p>
          <a:p>
            <a:pPr lvl="1">
              <a:lnSpc>
                <a:spcPct val="100000"/>
              </a:lnSpc>
            </a:pPr>
            <a:r>
              <a:rPr lang="en-US" altLang="zh-CN" sz="2000" dirty="0" smtClean="0"/>
              <a:t>Attention</a:t>
            </a:r>
            <a:r>
              <a:rPr lang="zh-CN" altLang="en-US" sz="2000" dirty="0" smtClean="0"/>
              <a:t>充分</a:t>
            </a:r>
            <a:r>
              <a:rPr lang="zh-CN" altLang="en-US" sz="2000" dirty="0"/>
              <a:t>借鉴了</a:t>
            </a:r>
            <a:r>
              <a:rPr lang="en-US" altLang="zh-CN" sz="2000" dirty="0"/>
              <a:t>CNN</a:t>
            </a:r>
            <a:r>
              <a:rPr lang="zh-CN" altLang="en-US" sz="2000" dirty="0"/>
              <a:t>的思想，比如</a:t>
            </a:r>
            <a:r>
              <a:rPr lang="en-US" altLang="zh-CN" sz="2000" dirty="0"/>
              <a:t>Multi-Head Attention</a:t>
            </a:r>
            <a:r>
              <a:rPr lang="zh-CN" altLang="en-US" sz="2000" dirty="0"/>
              <a:t>就是</a:t>
            </a:r>
            <a:r>
              <a:rPr lang="en-US" altLang="zh-CN" sz="2000" dirty="0"/>
              <a:t>Attention</a:t>
            </a:r>
            <a:r>
              <a:rPr lang="zh-CN" altLang="en-US" sz="2000" dirty="0"/>
              <a:t>做多次然后拼接，这跟</a:t>
            </a:r>
            <a:r>
              <a:rPr lang="en-US" altLang="zh-CN" sz="2000" dirty="0"/>
              <a:t>CNN</a:t>
            </a:r>
            <a:r>
              <a:rPr lang="zh-CN" altLang="en-US" sz="2000" dirty="0"/>
              <a:t>中的多个卷积核的思想是一致的；还有论文用到了残差结构，这也源于</a:t>
            </a:r>
            <a:r>
              <a:rPr lang="en-US" altLang="zh-CN" sz="2000" dirty="0"/>
              <a:t>CNN</a:t>
            </a:r>
            <a:r>
              <a:rPr lang="zh-CN" altLang="en-US" sz="2000" dirty="0"/>
              <a:t>网络</a:t>
            </a:r>
            <a:r>
              <a:rPr lang="zh-CN" altLang="en-US" sz="2000" dirty="0" smtClean="0"/>
              <a:t>。</a:t>
            </a:r>
            <a:endParaRPr lang="en-US" altLang="zh-CN" sz="2000" dirty="0" smtClean="0"/>
          </a:p>
          <a:p>
            <a:pPr>
              <a:lnSpc>
                <a:spcPct val="100000"/>
              </a:lnSpc>
            </a:pPr>
            <a:r>
              <a:rPr lang="zh-CN" altLang="en-US" sz="2400" dirty="0" smtClean="0"/>
              <a:t>如何应用</a:t>
            </a:r>
            <a:r>
              <a:rPr lang="en-US" altLang="zh-CN" sz="2400" dirty="0" smtClean="0"/>
              <a:t>Attention</a:t>
            </a:r>
            <a:r>
              <a:rPr lang="zh-CN" altLang="en-US" sz="2400" dirty="0" smtClean="0"/>
              <a:t>：</a:t>
            </a:r>
            <a:endParaRPr lang="en-US" altLang="zh-CN" sz="2400" dirty="0" smtClean="0"/>
          </a:p>
          <a:p>
            <a:pPr lvl="1">
              <a:lnSpc>
                <a:spcPct val="100000"/>
              </a:lnSpc>
            </a:pPr>
            <a:r>
              <a:rPr lang="zh-CN" altLang="en-US" sz="2000" dirty="0" smtClean="0"/>
              <a:t>把</a:t>
            </a:r>
            <a:r>
              <a:rPr lang="en-US" altLang="zh-CN" sz="2000" dirty="0"/>
              <a:t>Attention</a:t>
            </a:r>
            <a:r>
              <a:rPr lang="zh-CN" altLang="en-US" sz="2000" dirty="0"/>
              <a:t>作为一个单独的层来看，跟</a:t>
            </a:r>
            <a:r>
              <a:rPr lang="en-US" altLang="zh-CN" sz="2000" dirty="0"/>
              <a:t>CNN</a:t>
            </a:r>
            <a:r>
              <a:rPr lang="zh-CN" altLang="en-US" sz="2000" dirty="0"/>
              <a:t>、</a:t>
            </a:r>
            <a:r>
              <a:rPr lang="en-US" altLang="zh-CN" sz="2000" dirty="0"/>
              <a:t>RNN</a:t>
            </a:r>
            <a:r>
              <a:rPr lang="zh-CN" altLang="en-US" sz="2000" dirty="0"/>
              <a:t>等结构混合使用</a:t>
            </a:r>
            <a:r>
              <a:rPr lang="zh-CN" altLang="en-US" sz="2000" dirty="0" smtClean="0"/>
              <a:t>，能</a:t>
            </a:r>
            <a:r>
              <a:rPr lang="zh-CN" altLang="en-US" sz="2000" dirty="0"/>
              <a:t>更充分融合它们各自的</a:t>
            </a:r>
            <a:r>
              <a:rPr lang="zh-CN" altLang="en-US" sz="2000" dirty="0" smtClean="0"/>
              <a:t>优势。</a:t>
            </a:r>
            <a:endParaRPr lang="zh-CN" altLang="en-US" sz="2000" dirty="0"/>
          </a:p>
        </p:txBody>
      </p:sp>
    </p:spTree>
    <p:extLst>
      <p:ext uri="{BB962C8B-B14F-4D97-AF65-F5344CB8AC3E}">
        <p14:creationId xmlns:p14="http://schemas.microsoft.com/office/powerpoint/2010/main" val="7466498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 xmlns:a16="http://schemas.microsoft.com/office/drawing/2014/main" id="{A6A819F1-33AF-45D7-8BF6-2B0A9769CAD4}"/>
              </a:ext>
            </a:extLst>
          </p:cNvPr>
          <p:cNvGraphicFramePr>
            <a:graphicFrameLocks noChangeAspect="1"/>
          </p:cNvGraphicFramePr>
          <p:nvPr>
            <p:custDataLst>
              <p:tags r:id="rId3"/>
            </p:custDataLst>
            <p:extLst>
              <p:ext uri="{D42A27DB-BD31-4B8C-83A1-F6EECF244321}">
                <p14:modId xmlns:p14="http://schemas.microsoft.com/office/powerpoint/2010/main" val="1096986971"/>
              </p:ext>
            </p:ext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spid="_x0000_s3124" name="think-cell Slide" r:id="rId6" imgW="347" imgH="348" progId="TCLayout.ActiveDocument.1">
                  <p:embed/>
                </p:oleObj>
              </mc:Choice>
              <mc:Fallback>
                <p:oleObj name="think-cell Slide" r:id="rId6" imgW="347" imgH="348" progId="TCLayout.ActiveDocument.1">
                  <p:embed/>
                  <p:pic>
                    <p:nvPicPr>
                      <p:cNvPr id="3" name="对象 2" hidden="1">
                        <a:extLst>
                          <a:ext uri="{FF2B5EF4-FFF2-40B4-BE49-F238E27FC236}">
                            <a16:creationId xmlns="" xmlns:a16="http://schemas.microsoft.com/office/drawing/2014/main" id="{A6A819F1-33AF-45D7-8BF6-2B0A9769CAD4}"/>
                          </a:ext>
                        </a:extLst>
                      </p:cNvPr>
                      <p:cNvPicPr/>
                      <p:nvPr/>
                    </p:nvPicPr>
                    <p:blipFill>
                      <a:blip r:embed="rId7"/>
                      <a:stretch>
                        <a:fillRect/>
                      </a:stretch>
                    </p:blipFill>
                    <p:spPr>
                      <a:xfrm>
                        <a:off x="1589" y="1589"/>
                        <a:ext cx="1588" cy="1588"/>
                      </a:xfrm>
                      <a:prstGeom prst="rect">
                        <a:avLst/>
                      </a:prstGeom>
                    </p:spPr>
                  </p:pic>
                </p:oleObj>
              </mc:Fallback>
            </mc:AlternateContent>
          </a:graphicData>
        </a:graphic>
      </p:graphicFrame>
      <p:sp>
        <p:nvSpPr>
          <p:cNvPr id="2" name="矩形 1" hidden="1">
            <a:extLst>
              <a:ext uri="{FF2B5EF4-FFF2-40B4-BE49-F238E27FC236}">
                <a16:creationId xmlns="" xmlns:a16="http://schemas.microsoft.com/office/drawing/2014/main" id="{FF51F16D-1BAD-46EE-A6F4-B8B94C9DF628}"/>
              </a:ext>
            </a:extLst>
          </p:cNvPr>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标题 4"/>
          <p:cNvSpPr>
            <a:spLocks noGrp="1"/>
          </p:cNvSpPr>
          <p:nvPr>
            <p:ph type="ctrTitle"/>
          </p:nvPr>
        </p:nvSpPr>
        <p:spPr/>
        <p:txBody>
          <a:bodyPr>
            <a:normAutofit/>
          </a:bodyPr>
          <a:lstStyle/>
          <a:p>
            <a:r>
              <a:rPr lang="en-US" altLang="zh-CN" sz="4800" dirty="0" smtClean="0"/>
              <a:t>Thanks</a:t>
            </a:r>
            <a:endParaRPr lang="zh-CN" altLang="en-US" sz="4800" dirty="0"/>
          </a:p>
        </p:txBody>
      </p:sp>
      <p:sp>
        <p:nvSpPr>
          <p:cNvPr id="7" name="文本占位符 6"/>
          <p:cNvSpPr>
            <a:spLocks noGrp="1"/>
          </p:cNvSpPr>
          <p:nvPr>
            <p:ph type="body" sz="quarter" idx="18"/>
          </p:nvPr>
        </p:nvSpPr>
        <p:spPr/>
        <p:txBody>
          <a:bodyPr/>
          <a:lstStyle/>
          <a:p>
            <a:r>
              <a:rPr lang="en-US" altLang="zh-CN" dirty="0" smtClean="0"/>
              <a:t>shlip@foxmail.com</a:t>
            </a:r>
            <a:endParaRPr lang="en-US" altLang="en-US" dirty="0"/>
          </a:p>
        </p:txBody>
      </p:sp>
      <p:sp>
        <p:nvSpPr>
          <p:cNvPr id="6" name="文本占位符 5"/>
          <p:cNvSpPr>
            <a:spLocks noGrp="1"/>
          </p:cNvSpPr>
          <p:nvPr>
            <p:ph type="body" sz="quarter" idx="10"/>
          </p:nvPr>
        </p:nvSpPr>
        <p:spPr/>
        <p:txBody>
          <a:bodyPr/>
          <a:lstStyle/>
          <a:p>
            <a:r>
              <a:rPr lang="en-US" altLang="zh-CN" dirty="0" smtClean="0"/>
              <a:t>Li </a:t>
            </a:r>
            <a:r>
              <a:rPr lang="en-US" altLang="zh-CN" dirty="0" smtClean="0"/>
              <a:t>Shaohua</a:t>
            </a:r>
            <a:endParaRPr lang="en-US" altLang="zh-CN" dirty="0"/>
          </a:p>
        </p:txBody>
      </p:sp>
    </p:spTree>
    <p:extLst>
      <p:ext uri="{BB962C8B-B14F-4D97-AF65-F5344CB8AC3E}">
        <p14:creationId xmlns:p14="http://schemas.microsoft.com/office/powerpoint/2010/main" val="125904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注意力机制概述</a:t>
            </a:r>
            <a:endParaRPr lang="zh-CN" altLang="en-US" dirty="0"/>
          </a:p>
        </p:txBody>
      </p:sp>
      <p:sp>
        <p:nvSpPr>
          <p:cNvPr id="6" name="文本占位符 5"/>
          <p:cNvSpPr>
            <a:spLocks noGrp="1"/>
          </p:cNvSpPr>
          <p:nvPr>
            <p:ph type="body" idx="1"/>
          </p:nvPr>
        </p:nvSpPr>
        <p:spPr/>
        <p:txBody>
          <a:bodyPr/>
          <a:lstStyle/>
          <a:p>
            <a:pPr lvl="0">
              <a:lnSpc>
                <a:spcPct val="100000"/>
              </a:lnSpc>
            </a:pPr>
            <a:r>
              <a:rPr lang="zh-CN" altLang="en-US" dirty="0" smtClean="0"/>
              <a:t>注意力机制的主要思想</a:t>
            </a:r>
            <a:endParaRPr lang="zh-CN" altLang="en-US" dirty="0"/>
          </a:p>
        </p:txBody>
      </p:sp>
      <p:sp>
        <p:nvSpPr>
          <p:cNvPr id="9" name="文本框 8">
            <a:extLst>
              <a:ext uri="{FF2B5EF4-FFF2-40B4-BE49-F238E27FC236}">
                <a16:creationId xmlns="" xmlns:a16="http://schemas.microsoft.com/office/drawing/2014/main" id="{04F69230-F3A6-4586-9371-A858F4763E9F}"/>
              </a:ext>
            </a:extLst>
          </p:cNvPr>
          <p:cNvSpPr txBox="1"/>
          <p:nvPr/>
        </p:nvSpPr>
        <p:spPr>
          <a:xfrm>
            <a:off x="2008083" y="238125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a:t>
            </a:r>
            <a:r>
              <a:rPr lang="en-US" altLang="zh-CN" spc="100" dirty="0" smtClean="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817496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4294967295"/>
          </p:nvPr>
        </p:nvSpPr>
        <p:spPr>
          <a:xfrm>
            <a:off x="0" y="6240463"/>
            <a:ext cx="4140200" cy="206375"/>
          </a:xfrm>
        </p:spPr>
        <p:txBody>
          <a:bodyPr/>
          <a:lstStyle/>
          <a:p>
            <a:r>
              <a:rPr lang="en-US" altLang="zh-CN" dirty="0" smtClean="0"/>
              <a:t>shlip@foxmail.com</a:t>
            </a:r>
            <a:endParaRPr lang="zh-CN" altLang="en-US" dirty="0"/>
          </a:p>
        </p:txBody>
      </p:sp>
      <p:sp>
        <p:nvSpPr>
          <p:cNvPr id="4" name="灯片编号占位符 3"/>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pPr/>
              <a:t>4</a:t>
            </a:fld>
            <a:endParaRPr lang="zh-CN" altLang="en-US"/>
          </a:p>
        </p:txBody>
      </p:sp>
      <p:sp>
        <p:nvSpPr>
          <p:cNvPr id="5" name="内容占位符 4"/>
          <p:cNvSpPr>
            <a:spLocks noGrp="1"/>
          </p:cNvSpPr>
          <p:nvPr>
            <p:ph sz="quarter" idx="4294967295"/>
          </p:nvPr>
        </p:nvSpPr>
        <p:spPr>
          <a:xfrm>
            <a:off x="669924" y="414867"/>
            <a:ext cx="10850563" cy="5731783"/>
          </a:xfrm>
        </p:spPr>
        <p:txBody>
          <a:bodyPr>
            <a:normAutofit/>
          </a:bodyPr>
          <a:lstStyle/>
          <a:p>
            <a:pPr>
              <a:lnSpc>
                <a:spcPct val="150000"/>
              </a:lnSpc>
            </a:pPr>
            <a:r>
              <a:rPr lang="en-US" altLang="zh-CN" sz="2000" dirty="0"/>
              <a:t>Attention</a:t>
            </a:r>
            <a:r>
              <a:rPr lang="zh-CN" altLang="en-US" sz="2000" dirty="0"/>
              <a:t>机制的本质来自于人类视觉注意力机制。人们视觉在感知东西的时候一般不会是一个场景从到头看到尾每次全部都看，而往往是根据需求观察注意特定的一部分。而且当人们发现一个场景经常在某部分出现自己想观察的东西时，人们会进行学习在将来再出现类似场景时把注意力放到该部分上。</a:t>
            </a:r>
          </a:p>
          <a:p>
            <a:pPr>
              <a:lnSpc>
                <a:spcPct val="150000"/>
              </a:lnSpc>
            </a:pPr>
            <a:endParaRPr lang="zh-CN" altLang="en-US" sz="2000"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0443" y="3205768"/>
            <a:ext cx="5409524" cy="2419048"/>
          </a:xfrm>
          <a:prstGeom prst="rect">
            <a:avLst/>
          </a:prstGeom>
        </p:spPr>
      </p:pic>
    </p:spTree>
    <p:extLst>
      <p:ext uri="{BB962C8B-B14F-4D97-AF65-F5344CB8AC3E}">
        <p14:creationId xmlns:p14="http://schemas.microsoft.com/office/powerpoint/2010/main" val="2363945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4294967295"/>
          </p:nvPr>
        </p:nvSpPr>
        <p:spPr>
          <a:xfrm>
            <a:off x="0" y="6240463"/>
            <a:ext cx="4140200" cy="206375"/>
          </a:xfrm>
        </p:spPr>
        <p:txBody>
          <a:bodyPr/>
          <a:lstStyle/>
          <a:p>
            <a:r>
              <a:rPr lang="en-US" altLang="zh-CN" dirty="0" smtClean="0"/>
              <a:t>shlip@foxmail.com</a:t>
            </a:r>
            <a:endParaRPr lang="zh-CN" altLang="en-US" dirty="0"/>
          </a:p>
        </p:txBody>
      </p:sp>
      <p:sp>
        <p:nvSpPr>
          <p:cNvPr id="4" name="灯片编号占位符 3"/>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pPr/>
              <a:t>5</a:t>
            </a:fld>
            <a:endParaRPr lang="zh-CN" altLang="en-US"/>
          </a:p>
        </p:txBody>
      </p:sp>
      <p:sp>
        <p:nvSpPr>
          <p:cNvPr id="5" name="内容占位符 4"/>
          <p:cNvSpPr>
            <a:spLocks noGrp="1"/>
          </p:cNvSpPr>
          <p:nvPr>
            <p:ph sz="quarter" idx="4294967295"/>
          </p:nvPr>
        </p:nvSpPr>
        <p:spPr>
          <a:xfrm>
            <a:off x="669924" y="414867"/>
            <a:ext cx="10850563" cy="5731783"/>
          </a:xfrm>
        </p:spPr>
        <p:txBody>
          <a:bodyPr/>
          <a:lstStyle/>
          <a:p>
            <a:pPr>
              <a:lnSpc>
                <a:spcPct val="150000"/>
              </a:lnSpc>
            </a:pPr>
            <a:r>
              <a:rPr lang="en-US" altLang="zh-CN" sz="2000" dirty="0"/>
              <a:t>Attention</a:t>
            </a:r>
            <a:r>
              <a:rPr lang="zh-CN" altLang="en-US" sz="2000" dirty="0"/>
              <a:t>函数的本质可以被描述为一个查询（</a:t>
            </a:r>
            <a:r>
              <a:rPr lang="en-US" altLang="zh-CN" sz="2000" dirty="0"/>
              <a:t>query</a:t>
            </a:r>
            <a:r>
              <a:rPr lang="zh-CN" altLang="en-US" sz="2000" dirty="0"/>
              <a:t>）到一系列（键</a:t>
            </a:r>
            <a:r>
              <a:rPr lang="en-US" altLang="zh-CN" sz="2000" dirty="0"/>
              <a:t>key-</a:t>
            </a:r>
            <a:r>
              <a:rPr lang="zh-CN" altLang="en-US" sz="2000" dirty="0"/>
              <a:t>值</a:t>
            </a:r>
            <a:r>
              <a:rPr lang="en-US" altLang="zh-CN" sz="2000" dirty="0"/>
              <a:t>value</a:t>
            </a:r>
            <a:r>
              <a:rPr lang="zh-CN" altLang="en-US" sz="2000" dirty="0"/>
              <a:t>）对的映射，</a:t>
            </a:r>
            <a:r>
              <a:rPr lang="zh-CN" altLang="en-US" sz="2000" dirty="0" smtClean="0"/>
              <a:t>如图。</a:t>
            </a:r>
            <a:endParaRPr lang="en-US" altLang="zh-CN" sz="2000" dirty="0" smtClean="0"/>
          </a:p>
          <a:p>
            <a:pPr>
              <a:lnSpc>
                <a:spcPct val="100000"/>
              </a:lnSpc>
            </a:pPr>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0443" y="3403793"/>
            <a:ext cx="5409524" cy="2742857"/>
          </a:xfrm>
          <a:prstGeom prst="rect">
            <a:avLst/>
          </a:prstGeom>
        </p:spPr>
      </p:pic>
    </p:spTree>
    <p:extLst>
      <p:ext uri="{BB962C8B-B14F-4D97-AF65-F5344CB8AC3E}">
        <p14:creationId xmlns:p14="http://schemas.microsoft.com/office/powerpoint/2010/main" val="823634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4294967295"/>
          </p:nvPr>
        </p:nvSpPr>
        <p:spPr>
          <a:xfrm>
            <a:off x="0" y="6240463"/>
            <a:ext cx="4140200" cy="206375"/>
          </a:xfrm>
        </p:spPr>
        <p:txBody>
          <a:bodyPr/>
          <a:lstStyle/>
          <a:p>
            <a:r>
              <a:rPr lang="en-US" altLang="zh-CN" dirty="0" smtClean="0"/>
              <a:t>shlip@foxmail.com</a:t>
            </a:r>
            <a:endParaRPr lang="zh-CN" altLang="en-US" dirty="0"/>
          </a:p>
        </p:txBody>
      </p:sp>
      <p:sp>
        <p:nvSpPr>
          <p:cNvPr id="4" name="灯片编号占位符 3"/>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pPr/>
              <a:t>6</a:t>
            </a:fld>
            <a:endParaRPr lang="zh-CN" altLang="en-US"/>
          </a:p>
        </p:txBody>
      </p:sp>
      <p:sp>
        <p:nvSpPr>
          <p:cNvPr id="5" name="内容占位符 4"/>
          <p:cNvSpPr>
            <a:spLocks noGrp="1"/>
          </p:cNvSpPr>
          <p:nvPr>
            <p:ph sz="quarter" idx="4294967295"/>
          </p:nvPr>
        </p:nvSpPr>
        <p:spPr>
          <a:xfrm>
            <a:off x="669924" y="414867"/>
            <a:ext cx="10850563" cy="5731783"/>
          </a:xfrm>
        </p:spPr>
        <p:txBody>
          <a:bodyPr/>
          <a:lstStyle/>
          <a:p>
            <a:pPr>
              <a:lnSpc>
                <a:spcPct val="150000"/>
              </a:lnSpc>
            </a:pPr>
            <a:r>
              <a:rPr lang="zh-CN" altLang="en-US" sz="2400" dirty="0" smtClean="0"/>
              <a:t>在</a:t>
            </a:r>
            <a:r>
              <a:rPr lang="zh-CN" altLang="en-US" sz="2400" dirty="0"/>
              <a:t>计算</a:t>
            </a:r>
            <a:r>
              <a:rPr lang="en-US" altLang="zh-CN" sz="2400" dirty="0"/>
              <a:t>attention</a:t>
            </a:r>
            <a:r>
              <a:rPr lang="zh-CN" altLang="en-US" sz="2400" dirty="0"/>
              <a:t>时主要分为三</a:t>
            </a:r>
            <a:r>
              <a:rPr lang="zh-CN" altLang="en-US" sz="2400" dirty="0" smtClean="0"/>
              <a:t>步</a:t>
            </a:r>
            <a:endParaRPr lang="en-US" altLang="zh-CN" sz="2400" dirty="0" smtClean="0"/>
          </a:p>
          <a:p>
            <a:pPr lvl="1">
              <a:lnSpc>
                <a:spcPct val="150000"/>
              </a:lnSpc>
            </a:pPr>
            <a:r>
              <a:rPr lang="zh-CN" altLang="en-US" sz="2000" dirty="0" smtClean="0"/>
              <a:t>第一</a:t>
            </a:r>
            <a:r>
              <a:rPr lang="zh-CN" altLang="en-US" sz="2000" dirty="0"/>
              <a:t>步是将</a:t>
            </a:r>
            <a:r>
              <a:rPr lang="en-US" altLang="zh-CN" sz="2000" dirty="0"/>
              <a:t>query</a:t>
            </a:r>
            <a:r>
              <a:rPr lang="zh-CN" altLang="en-US" sz="2000" dirty="0"/>
              <a:t>和每个</a:t>
            </a:r>
            <a:r>
              <a:rPr lang="en-US" altLang="zh-CN" sz="2000" dirty="0"/>
              <a:t>key</a:t>
            </a:r>
            <a:r>
              <a:rPr lang="zh-CN" altLang="en-US" sz="2000" dirty="0"/>
              <a:t>进行相似度计算得到权重，常用的相似度函数有点积，拼接，感知机等</a:t>
            </a:r>
            <a:r>
              <a:rPr lang="zh-CN" altLang="en-US" sz="2000" dirty="0" smtClean="0"/>
              <a:t>；</a:t>
            </a:r>
            <a:endParaRPr lang="en-US" altLang="zh-CN" sz="2000" dirty="0" smtClean="0"/>
          </a:p>
          <a:p>
            <a:pPr lvl="1">
              <a:lnSpc>
                <a:spcPct val="150000"/>
              </a:lnSpc>
            </a:pPr>
            <a:r>
              <a:rPr lang="zh-CN" altLang="en-US" sz="2000" dirty="0" smtClean="0"/>
              <a:t>第二</a:t>
            </a:r>
            <a:r>
              <a:rPr lang="zh-CN" altLang="en-US" sz="2000" dirty="0"/>
              <a:t>步一般是使用一个</a:t>
            </a:r>
            <a:r>
              <a:rPr lang="en-US" altLang="zh-CN" sz="2000" dirty="0" err="1"/>
              <a:t>softmax</a:t>
            </a:r>
            <a:r>
              <a:rPr lang="zh-CN" altLang="en-US" sz="2000" dirty="0"/>
              <a:t>函数对这些权重进行归一化</a:t>
            </a:r>
            <a:r>
              <a:rPr lang="zh-CN" altLang="en-US" sz="2000" dirty="0" smtClean="0"/>
              <a:t>；</a:t>
            </a:r>
            <a:endParaRPr lang="en-US" altLang="zh-CN" sz="2000" dirty="0" smtClean="0"/>
          </a:p>
          <a:p>
            <a:pPr lvl="1">
              <a:lnSpc>
                <a:spcPct val="150000"/>
              </a:lnSpc>
            </a:pPr>
            <a:r>
              <a:rPr lang="zh-CN" altLang="en-US" sz="2000" dirty="0" smtClean="0"/>
              <a:t>最后</a:t>
            </a:r>
            <a:r>
              <a:rPr lang="zh-CN" altLang="en-US" sz="2000" dirty="0"/>
              <a:t>将权重和相应的键值</a:t>
            </a:r>
            <a:r>
              <a:rPr lang="en-US" altLang="zh-CN" sz="2000" dirty="0"/>
              <a:t>value</a:t>
            </a:r>
            <a:r>
              <a:rPr lang="zh-CN" altLang="en-US" sz="2000" dirty="0"/>
              <a:t>进行加权求和得到最后的</a:t>
            </a:r>
            <a:r>
              <a:rPr lang="en-US" altLang="zh-CN" sz="2000" dirty="0"/>
              <a:t>attention</a:t>
            </a:r>
            <a:r>
              <a:rPr lang="zh-CN" altLang="en-US" sz="2000" dirty="0"/>
              <a:t>。目前在</a:t>
            </a:r>
            <a:r>
              <a:rPr lang="en-US" altLang="zh-CN" sz="2000" dirty="0"/>
              <a:t>NLP</a:t>
            </a:r>
            <a:r>
              <a:rPr lang="zh-CN" altLang="en-US" sz="2000" dirty="0"/>
              <a:t>研究中，</a:t>
            </a:r>
            <a:r>
              <a:rPr lang="en-US" altLang="zh-CN" sz="2000" dirty="0"/>
              <a:t>key</a:t>
            </a:r>
            <a:r>
              <a:rPr lang="zh-CN" altLang="en-US" sz="2000" dirty="0"/>
              <a:t>和</a:t>
            </a:r>
            <a:r>
              <a:rPr lang="en-US" altLang="zh-CN" sz="2000" dirty="0"/>
              <a:t>value</a:t>
            </a:r>
            <a:r>
              <a:rPr lang="zh-CN" altLang="en-US" sz="2000" dirty="0"/>
              <a:t>常常都是同一个，即</a:t>
            </a:r>
            <a:r>
              <a:rPr lang="en-US" altLang="zh-CN" sz="2000" dirty="0"/>
              <a:t>key=value</a:t>
            </a:r>
            <a:r>
              <a:rPr lang="zh-CN" altLang="en-US" sz="2000" dirty="0"/>
              <a:t>。</a:t>
            </a:r>
          </a:p>
          <a:p>
            <a:pPr>
              <a:lnSpc>
                <a:spcPct val="100000"/>
              </a:lnSpc>
            </a:pP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0443" y="3564985"/>
            <a:ext cx="5409524" cy="2628571"/>
          </a:xfrm>
          <a:prstGeom prst="rect">
            <a:avLst/>
          </a:prstGeom>
        </p:spPr>
      </p:pic>
    </p:spTree>
    <p:extLst>
      <p:ext uri="{BB962C8B-B14F-4D97-AF65-F5344CB8AC3E}">
        <p14:creationId xmlns:p14="http://schemas.microsoft.com/office/powerpoint/2010/main" val="3669104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注意力机制发展历程</a:t>
            </a:r>
            <a:endParaRPr lang="zh-CN" altLang="en-US" dirty="0"/>
          </a:p>
        </p:txBody>
      </p:sp>
      <p:sp>
        <p:nvSpPr>
          <p:cNvPr id="6" name="文本占位符 5"/>
          <p:cNvSpPr>
            <a:spLocks noGrp="1"/>
          </p:cNvSpPr>
          <p:nvPr>
            <p:ph type="body" idx="1"/>
          </p:nvPr>
        </p:nvSpPr>
        <p:spPr/>
        <p:txBody>
          <a:bodyPr/>
          <a:lstStyle/>
          <a:p>
            <a:pPr lvl="0">
              <a:lnSpc>
                <a:spcPct val="100000"/>
              </a:lnSpc>
            </a:pPr>
            <a:r>
              <a:rPr lang="zh-CN" altLang="en-US" dirty="0" smtClean="0"/>
              <a:t>注意力机制的发展历程</a:t>
            </a:r>
            <a:endParaRPr lang="zh-CN" altLang="en-US" dirty="0"/>
          </a:p>
        </p:txBody>
      </p:sp>
      <p:sp>
        <p:nvSpPr>
          <p:cNvPr id="9" name="文本框 8">
            <a:extLst>
              <a:ext uri="{FF2B5EF4-FFF2-40B4-BE49-F238E27FC236}">
                <a16:creationId xmlns="" xmlns:a16="http://schemas.microsoft.com/office/drawing/2014/main" id="{04F69230-F3A6-4586-9371-A858F4763E9F}"/>
              </a:ext>
            </a:extLst>
          </p:cNvPr>
          <p:cNvSpPr txBox="1"/>
          <p:nvPr/>
        </p:nvSpPr>
        <p:spPr>
          <a:xfrm>
            <a:off x="2008083" y="238125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a:t>
            </a:r>
            <a:r>
              <a:rPr lang="en-US" altLang="zh-CN" spc="100" dirty="0" smtClean="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4294967295"/>
          </p:nvPr>
        </p:nvSpPr>
        <p:spPr>
          <a:xfrm>
            <a:off x="0" y="6240463"/>
            <a:ext cx="4140200" cy="206375"/>
          </a:xfrm>
        </p:spPr>
        <p:txBody>
          <a:bodyPr/>
          <a:lstStyle/>
          <a:p>
            <a:r>
              <a:rPr lang="en-US" altLang="zh-CN" dirty="0" smtClean="0"/>
              <a:t>shlip@foxmail.com</a:t>
            </a:r>
            <a:endParaRPr lang="zh-CN" altLang="en-US" dirty="0"/>
          </a:p>
        </p:txBody>
      </p:sp>
      <p:sp>
        <p:nvSpPr>
          <p:cNvPr id="4" name="灯片编号占位符 3"/>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pPr/>
              <a:t>8</a:t>
            </a:fld>
            <a:endParaRPr lang="zh-CN" altLang="en-US"/>
          </a:p>
        </p:txBody>
      </p:sp>
      <p:sp>
        <p:nvSpPr>
          <p:cNvPr id="5" name="内容占位符 4"/>
          <p:cNvSpPr>
            <a:spLocks noGrp="1"/>
          </p:cNvSpPr>
          <p:nvPr>
            <p:ph sz="quarter" idx="4294967295"/>
          </p:nvPr>
        </p:nvSpPr>
        <p:spPr>
          <a:xfrm>
            <a:off x="279400" y="338668"/>
            <a:ext cx="11353799" cy="5798608"/>
          </a:xfrm>
        </p:spPr>
        <p:txBody>
          <a:bodyPr>
            <a:normAutofit/>
          </a:bodyPr>
          <a:lstStyle/>
          <a:p>
            <a:pPr>
              <a:lnSpc>
                <a:spcPct val="100000"/>
              </a:lnSpc>
            </a:pPr>
            <a:r>
              <a:rPr lang="en-US" altLang="zh-CN" sz="2000" dirty="0" smtClean="0"/>
              <a:t>2014</a:t>
            </a:r>
            <a:r>
              <a:rPr lang="zh-CN" altLang="en-US" sz="2000" dirty="0"/>
              <a:t>年</a:t>
            </a:r>
            <a:r>
              <a:rPr lang="en-US" altLang="zh-CN" sz="2000" dirty="0"/>
              <a:t>google mind</a:t>
            </a:r>
            <a:r>
              <a:rPr lang="zh-CN" altLang="en-US" sz="2000" dirty="0"/>
              <a:t>团队的这篇论文</a:t>
            </a:r>
            <a:r>
              <a:rPr lang="en-US" altLang="zh-CN" sz="2000" dirty="0"/>
              <a:t>《Recurrent Models of Visual Attention》</a:t>
            </a:r>
            <a:r>
              <a:rPr lang="zh-CN" altLang="en-US" sz="2000" dirty="0"/>
              <a:t>，他们在</a:t>
            </a:r>
            <a:r>
              <a:rPr lang="en-US" altLang="zh-CN" sz="2000" dirty="0"/>
              <a:t>RNN</a:t>
            </a:r>
            <a:r>
              <a:rPr lang="zh-CN" altLang="en-US" sz="2000" dirty="0"/>
              <a:t>模型上使用了</a:t>
            </a:r>
            <a:r>
              <a:rPr lang="en-US" altLang="zh-CN" sz="2000" dirty="0"/>
              <a:t>attention</a:t>
            </a:r>
            <a:r>
              <a:rPr lang="zh-CN" altLang="en-US" sz="2000" dirty="0"/>
              <a:t>机制来进行图像分类</a:t>
            </a:r>
            <a:r>
              <a:rPr lang="zh-CN" altLang="en-US" sz="2000" dirty="0" smtClean="0"/>
              <a:t>。</a:t>
            </a:r>
            <a:endParaRPr lang="en-US" altLang="zh-CN" sz="2000" dirty="0" smtClean="0"/>
          </a:p>
          <a:p>
            <a:pPr>
              <a:lnSpc>
                <a:spcPct val="100000"/>
              </a:lnSpc>
            </a:pPr>
            <a:r>
              <a:rPr lang="zh-CN" altLang="en-US" sz="2000" dirty="0" smtClean="0"/>
              <a:t>随后</a:t>
            </a:r>
            <a:r>
              <a:rPr lang="zh-CN" altLang="en-US" sz="2000" dirty="0"/>
              <a:t>，</a:t>
            </a:r>
            <a:r>
              <a:rPr lang="en-US" altLang="zh-CN" sz="2000" dirty="0" err="1"/>
              <a:t>Bahdanau</a:t>
            </a:r>
            <a:r>
              <a:rPr lang="zh-CN" altLang="en-US" sz="2000" dirty="0"/>
              <a:t>等人在论文</a:t>
            </a:r>
            <a:r>
              <a:rPr lang="en-US" altLang="zh-CN" sz="2000" dirty="0"/>
              <a:t>《Neural Machine Translation by Jointly Learning to Align and Translate》</a:t>
            </a:r>
            <a:r>
              <a:rPr lang="zh-CN" altLang="en-US" sz="2000" dirty="0"/>
              <a:t>中，使用类似</a:t>
            </a:r>
            <a:r>
              <a:rPr lang="en-US" altLang="zh-CN" sz="2000" dirty="0"/>
              <a:t>attention</a:t>
            </a:r>
            <a:r>
              <a:rPr lang="zh-CN" altLang="en-US" sz="2000" dirty="0"/>
              <a:t>的机制在机器翻译任务上将翻译和对齐同时进行，他们的工作算是第一个将</a:t>
            </a:r>
            <a:r>
              <a:rPr lang="en-US" altLang="zh-CN" sz="2000" dirty="0"/>
              <a:t>attention</a:t>
            </a:r>
            <a:r>
              <a:rPr lang="zh-CN" altLang="en-US" sz="2000" dirty="0"/>
              <a:t>机制应用到</a:t>
            </a:r>
            <a:r>
              <a:rPr lang="en-US" altLang="zh-CN" sz="2000" dirty="0"/>
              <a:t>NLP</a:t>
            </a:r>
            <a:r>
              <a:rPr lang="zh-CN" altLang="en-US" sz="2000" dirty="0"/>
              <a:t>领域中</a:t>
            </a:r>
            <a:r>
              <a:rPr lang="zh-CN" altLang="en-US" sz="2000" dirty="0" smtClean="0"/>
              <a:t>。接着</a:t>
            </a:r>
            <a:r>
              <a:rPr lang="en-US" altLang="zh-CN" sz="2000" dirty="0"/>
              <a:t>attention</a:t>
            </a:r>
            <a:r>
              <a:rPr lang="zh-CN" altLang="en-US" sz="2000" dirty="0"/>
              <a:t>机制被广泛应用在基于</a:t>
            </a:r>
            <a:r>
              <a:rPr lang="en-US" altLang="zh-CN" sz="2000" dirty="0"/>
              <a:t>RNN/CNN</a:t>
            </a:r>
            <a:r>
              <a:rPr lang="zh-CN" altLang="en-US" sz="2000" dirty="0"/>
              <a:t>等神经网络模型的各种</a:t>
            </a:r>
            <a:r>
              <a:rPr lang="en-US" altLang="zh-CN" sz="2000" dirty="0"/>
              <a:t>NLP</a:t>
            </a:r>
            <a:r>
              <a:rPr lang="zh-CN" altLang="en-US" sz="2000" dirty="0"/>
              <a:t>任务中</a:t>
            </a:r>
            <a:r>
              <a:rPr lang="zh-CN" altLang="en-US" sz="2000" dirty="0" smtClean="0"/>
              <a:t>。</a:t>
            </a:r>
            <a:endParaRPr lang="en-US" altLang="zh-CN" sz="2000" dirty="0" smtClean="0"/>
          </a:p>
          <a:p>
            <a:pPr>
              <a:lnSpc>
                <a:spcPct val="100000"/>
              </a:lnSpc>
            </a:pPr>
            <a:r>
              <a:rPr lang="en-US" altLang="zh-CN" sz="2000" dirty="0" smtClean="0"/>
              <a:t>2017</a:t>
            </a:r>
            <a:r>
              <a:rPr lang="zh-CN" altLang="en-US" sz="2000" dirty="0"/>
              <a:t>年，</a:t>
            </a:r>
            <a:r>
              <a:rPr lang="en-US" altLang="zh-CN" sz="2000" dirty="0"/>
              <a:t>google</a:t>
            </a:r>
            <a:r>
              <a:rPr lang="zh-CN" altLang="en-US" sz="2000" dirty="0"/>
              <a:t>机器翻译团队发表的</a:t>
            </a:r>
            <a:r>
              <a:rPr lang="en-US" altLang="zh-CN" sz="2000" dirty="0"/>
              <a:t>《Attention is all you need》</a:t>
            </a:r>
            <a:r>
              <a:rPr lang="zh-CN" altLang="en-US" sz="2000" dirty="0"/>
              <a:t>中大量使用了自注意力（</a:t>
            </a:r>
            <a:r>
              <a:rPr lang="en-US" altLang="zh-CN" sz="2000" dirty="0"/>
              <a:t>self-attention</a:t>
            </a:r>
            <a:r>
              <a:rPr lang="zh-CN" altLang="en-US" sz="2000" dirty="0"/>
              <a:t>）机制来学习文本表示。自注意力机制也成为了大家近期的研究热点，并在各种</a:t>
            </a:r>
            <a:r>
              <a:rPr lang="en-US" altLang="zh-CN" sz="2000" dirty="0"/>
              <a:t>NLP</a:t>
            </a:r>
            <a:r>
              <a:rPr lang="zh-CN" altLang="en-US" sz="2000" dirty="0"/>
              <a:t>任务上进行探索。</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3951" y="3237972"/>
            <a:ext cx="6404695" cy="2886623"/>
          </a:xfrm>
          <a:prstGeom prst="rect">
            <a:avLst/>
          </a:prstGeom>
        </p:spPr>
      </p:pic>
    </p:spTree>
    <p:extLst>
      <p:ext uri="{BB962C8B-B14F-4D97-AF65-F5344CB8AC3E}">
        <p14:creationId xmlns:p14="http://schemas.microsoft.com/office/powerpoint/2010/main" val="681774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Attention is All You Need</a:t>
            </a:r>
            <a:endParaRPr lang="zh-CN" altLang="en-US" dirty="0"/>
          </a:p>
        </p:txBody>
      </p:sp>
      <p:sp>
        <p:nvSpPr>
          <p:cNvPr id="6" name="文本占位符 5"/>
          <p:cNvSpPr>
            <a:spLocks noGrp="1"/>
          </p:cNvSpPr>
          <p:nvPr>
            <p:ph type="body" idx="1"/>
          </p:nvPr>
        </p:nvSpPr>
        <p:spPr/>
        <p:txBody>
          <a:bodyPr/>
          <a:lstStyle/>
          <a:p>
            <a:pPr lvl="0">
              <a:lnSpc>
                <a:spcPct val="100000"/>
              </a:lnSpc>
            </a:pPr>
            <a:r>
              <a:rPr lang="zh-CN" altLang="en-US" dirty="0" smtClean="0"/>
              <a:t>只使用注意力机制代替</a:t>
            </a:r>
            <a:r>
              <a:rPr lang="en-US" altLang="zh-CN" dirty="0" smtClean="0"/>
              <a:t>RNN</a:t>
            </a:r>
            <a:r>
              <a:rPr lang="zh-CN" altLang="en-US" dirty="0" smtClean="0"/>
              <a:t>搭建</a:t>
            </a:r>
            <a:r>
              <a:rPr lang="en-US" altLang="zh-CN" dirty="0" smtClean="0"/>
              <a:t>seq2seq</a:t>
            </a:r>
            <a:r>
              <a:rPr lang="zh-CN" altLang="en-US" dirty="0" smtClean="0"/>
              <a:t>模型框架</a:t>
            </a:r>
            <a:endParaRPr lang="zh-CN" altLang="en-US" dirty="0"/>
          </a:p>
        </p:txBody>
      </p:sp>
      <p:sp>
        <p:nvSpPr>
          <p:cNvPr id="9" name="文本框 8">
            <a:extLst>
              <a:ext uri="{FF2B5EF4-FFF2-40B4-BE49-F238E27FC236}">
                <a16:creationId xmlns="" xmlns:a16="http://schemas.microsoft.com/office/drawing/2014/main" id="{04F69230-F3A6-4586-9371-A858F4763E9F}"/>
              </a:ext>
            </a:extLst>
          </p:cNvPr>
          <p:cNvSpPr txBox="1"/>
          <p:nvPr/>
        </p:nvSpPr>
        <p:spPr>
          <a:xfrm>
            <a:off x="2008083" y="238125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a:t>
            </a:r>
            <a:r>
              <a:rPr lang="en-US" altLang="zh-CN" spc="100" dirty="0" smtClean="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7588978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e65689fe-6797-4cb7-96fe-01dc2e5a56d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4.xml><?xml version="1.0" encoding="utf-8"?>
<p:tagLst xmlns:a="http://schemas.openxmlformats.org/drawingml/2006/main" xmlns:r="http://schemas.openxmlformats.org/officeDocument/2006/relationships" xmlns:p="http://schemas.openxmlformats.org/presentationml/2006/main">
  <p:tag name="ISLIDE.DIAGRAM" val="2b751056-6b97-492c-b763-340acee7e99d"/>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FFBF00"/>
      </a:accent1>
      <a:accent2>
        <a:srgbClr val="FAAF3F"/>
      </a:accent2>
      <a:accent3>
        <a:srgbClr val="000000"/>
      </a:accent3>
      <a:accent4>
        <a:srgbClr val="727272"/>
      </a:accent4>
      <a:accent5>
        <a:srgbClr val="595959"/>
      </a:accent5>
      <a:accent6>
        <a:srgbClr val="666666"/>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FFBF00"/>
    </a:accent1>
    <a:accent2>
      <a:srgbClr val="FAAF3F"/>
    </a:accent2>
    <a:accent3>
      <a:srgbClr val="000000"/>
    </a:accent3>
    <a:accent4>
      <a:srgbClr val="727272"/>
    </a:accent4>
    <a:accent5>
      <a:srgbClr val="595959"/>
    </a:accent5>
    <a:accent6>
      <a:srgbClr val="666666"/>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FFBF00"/>
    </a:accent1>
    <a:accent2>
      <a:srgbClr val="FAAF3F"/>
    </a:accent2>
    <a:accent3>
      <a:srgbClr val="000000"/>
    </a:accent3>
    <a:accent4>
      <a:srgbClr val="727272"/>
    </a:accent4>
    <a:accent5>
      <a:srgbClr val="595959"/>
    </a:accent5>
    <a:accent6>
      <a:srgbClr val="666666"/>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FFBF00"/>
    </a:accent1>
    <a:accent2>
      <a:srgbClr val="FAAF3F"/>
    </a:accent2>
    <a:accent3>
      <a:srgbClr val="000000"/>
    </a:accent3>
    <a:accent4>
      <a:srgbClr val="727272"/>
    </a:accent4>
    <a:accent5>
      <a:srgbClr val="595959"/>
    </a:accent5>
    <a:accent6>
      <a:srgbClr val="666666"/>
    </a:accent6>
    <a:hlink>
      <a:srgbClr val="4276AA"/>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FFBF00"/>
    </a:accent1>
    <a:accent2>
      <a:srgbClr val="FAAF3F"/>
    </a:accent2>
    <a:accent3>
      <a:srgbClr val="000000"/>
    </a:accent3>
    <a:accent4>
      <a:srgbClr val="727272"/>
    </a:accent4>
    <a:accent5>
      <a:srgbClr val="595959"/>
    </a:accent5>
    <a:accent6>
      <a:srgbClr val="666666"/>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464</TotalTime>
  <Words>1932</Words>
  <Application>Microsoft Office PowerPoint</Application>
  <PresentationFormat>宽屏</PresentationFormat>
  <Paragraphs>117</Paragraphs>
  <Slides>24</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32" baseType="lpstr">
      <vt:lpstr>宋体</vt:lpstr>
      <vt:lpstr>微软雅黑</vt:lpstr>
      <vt:lpstr>Arial</vt:lpstr>
      <vt:lpstr>Calibri</vt:lpstr>
      <vt:lpstr>Cambria Math</vt:lpstr>
      <vt:lpstr>Impact</vt:lpstr>
      <vt:lpstr>主题5</vt:lpstr>
      <vt:lpstr>think-cell Slide</vt:lpstr>
      <vt:lpstr>Attention is All You Need</vt:lpstr>
      <vt:lpstr>PowerPoint 演示文稿</vt:lpstr>
      <vt:lpstr>注意力机制概述</vt:lpstr>
      <vt:lpstr>PowerPoint 演示文稿</vt:lpstr>
      <vt:lpstr>PowerPoint 演示文稿</vt:lpstr>
      <vt:lpstr>PowerPoint 演示文稿</vt:lpstr>
      <vt:lpstr>注意力机制发展历程</vt:lpstr>
      <vt:lpstr>PowerPoint 演示文稿</vt:lpstr>
      <vt:lpstr>Attention is All You Need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Position Embedding</vt:lpstr>
      <vt:lpstr>PowerPoint 演示文稿</vt:lpstr>
      <vt:lpstr>PowerPoint 演示文稿</vt:lpstr>
      <vt:lpstr>PowerPoint 演示文稿</vt:lpstr>
      <vt:lpstr>注意力机制的应用</vt:lpstr>
      <vt:lpstr>PowerPoint 演示文稿</vt:lpstr>
      <vt:lpstr>PowerPoint 演示文稿</vt:lpstr>
      <vt:lpstr>Thanks</vt:lpstr>
    </vt:vector>
  </TitlesOfParts>
  <Manager>iSlide</Manager>
  <Company>iSlide</Company>
  <LinksUpToDate>false</LinksUpToDate>
  <SharedDoc>false</SharedDoc>
  <HyperlinkBase>https://www.islide.cc</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Li Shaohua</cp:lastModifiedBy>
  <cp:revision>23</cp:revision>
  <cp:lastPrinted>2018-06-07T16:00:00Z</cp:lastPrinted>
  <dcterms:created xsi:type="dcterms:W3CDTF">2018-06-07T16:00:00Z</dcterms:created>
  <dcterms:modified xsi:type="dcterms:W3CDTF">2019-03-25T13:48:56Z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