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1" r:id="rId3"/>
    <p:sldId id="272" r:id="rId4"/>
    <p:sldId id="273" r:id="rId5"/>
    <p:sldId id="274" r:id="rId6"/>
    <p:sldId id="275" r:id="rId7"/>
    <p:sldId id="276" r:id="rId8"/>
    <p:sldId id="277" r:id="rId9"/>
    <p:sldId id="278" r:id="rId10"/>
    <p:sldId id="266" r:id="rId11"/>
    <p:sldId id="282" r:id="rId12"/>
    <p:sldId id="281" r:id="rId13"/>
    <p:sldId id="279" r:id="rId14"/>
    <p:sldId id="283" r:id="rId15"/>
    <p:sldId id="28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BD"/>
    <a:srgbClr val="FFC715"/>
    <a:srgbClr val="FFFFFF"/>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73776" autoAdjust="0"/>
  </p:normalViewPr>
  <p:slideViewPr>
    <p:cSldViewPr snapToGrid="0">
      <p:cViewPr varScale="1">
        <p:scale>
          <a:sx n="66" d="100"/>
          <a:sy n="66" d="100"/>
        </p:scale>
        <p:origin x="5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CDFA4-A3EE-47EC-8219-B0FACD1ACE85}" type="doc">
      <dgm:prSet loTypeId="urn:microsoft.com/office/officeart/2005/8/layout/arrow2" loCatId="process" qsTypeId="urn:microsoft.com/office/officeart/2005/8/quickstyle/simple1" qsCatId="simple" csTypeId="urn:microsoft.com/office/officeart/2005/8/colors/accent1_2" csCatId="accent1" phldr="1"/>
      <dgm:spPr/>
    </dgm:pt>
    <dgm:pt modelId="{2060A550-8A33-4250-BA69-11852090963C}">
      <dgm:prSet phldrT="[文本]" custT="1"/>
      <dgm:spPr/>
      <dgm:t>
        <a:bodyPr/>
        <a:lstStyle/>
        <a:p>
          <a:r>
            <a:rPr lang="en-US" altLang="zh-CN" sz="2800" dirty="0" smtClean="0">
              <a:latin typeface="Times New Roman" panose="02020603050405020304" pitchFamily="18" charset="0"/>
              <a:cs typeface="Times New Roman" panose="02020603050405020304" pitchFamily="18" charset="0"/>
            </a:rPr>
            <a:t>GNN</a:t>
          </a:r>
          <a:endParaRPr lang="zh-CN" altLang="en-US" sz="2800" dirty="0">
            <a:latin typeface="Times New Roman" panose="02020603050405020304" pitchFamily="18" charset="0"/>
            <a:cs typeface="Times New Roman" panose="02020603050405020304" pitchFamily="18" charset="0"/>
          </a:endParaRPr>
        </a:p>
      </dgm:t>
    </dgm:pt>
    <dgm:pt modelId="{AC6BB0BA-86CF-42CA-A62D-18B8C415A838}" type="parTrans" cxnId="{7161E9FE-F2DC-47CF-8767-5EFE581C9B33}">
      <dgm:prSet/>
      <dgm:spPr/>
      <dgm:t>
        <a:bodyPr/>
        <a:lstStyle/>
        <a:p>
          <a:endParaRPr lang="zh-CN" altLang="en-US"/>
        </a:p>
      </dgm:t>
    </dgm:pt>
    <dgm:pt modelId="{8296EFB8-A6C5-464C-B8D0-EB3473B1BA16}" type="sibTrans" cxnId="{7161E9FE-F2DC-47CF-8767-5EFE581C9B33}">
      <dgm:prSet/>
      <dgm:spPr/>
      <dgm:t>
        <a:bodyPr/>
        <a:lstStyle/>
        <a:p>
          <a:endParaRPr lang="zh-CN" altLang="en-US"/>
        </a:p>
      </dgm:t>
    </dgm:pt>
    <dgm:pt modelId="{059B1266-0EC3-4878-AC69-97D397771E91}">
      <dgm:prSet phldrT="[文本]"/>
      <dgm:spPr/>
      <dgm:t>
        <a:bodyPr/>
        <a:lstStyle/>
        <a:p>
          <a:r>
            <a:rPr lang="en-US" altLang="zh-CN" dirty="0" smtClean="0">
              <a:latin typeface="Times New Roman" panose="02020603050405020304" pitchFamily="18" charset="0"/>
              <a:cs typeface="Times New Roman" panose="02020603050405020304" pitchFamily="18" charset="0"/>
            </a:rPr>
            <a:t>GGNN</a:t>
          </a:r>
          <a:endParaRPr lang="zh-CN" altLang="en-US" dirty="0">
            <a:latin typeface="Times New Roman" panose="02020603050405020304" pitchFamily="18" charset="0"/>
            <a:cs typeface="Times New Roman" panose="02020603050405020304" pitchFamily="18" charset="0"/>
          </a:endParaRPr>
        </a:p>
      </dgm:t>
    </dgm:pt>
    <dgm:pt modelId="{D945D213-68CF-4768-81B4-280F2623E979}" type="parTrans" cxnId="{74BA0AF3-B149-4CCC-AF36-BF8F72B26EC6}">
      <dgm:prSet/>
      <dgm:spPr/>
      <dgm:t>
        <a:bodyPr/>
        <a:lstStyle/>
        <a:p>
          <a:endParaRPr lang="zh-CN" altLang="en-US"/>
        </a:p>
      </dgm:t>
    </dgm:pt>
    <dgm:pt modelId="{1E7F4BC0-DB0D-4882-9F34-5DDC493CD205}" type="sibTrans" cxnId="{74BA0AF3-B149-4CCC-AF36-BF8F72B26EC6}">
      <dgm:prSet/>
      <dgm:spPr/>
      <dgm:t>
        <a:bodyPr/>
        <a:lstStyle/>
        <a:p>
          <a:endParaRPr lang="zh-CN" altLang="en-US"/>
        </a:p>
      </dgm:t>
    </dgm:pt>
    <dgm:pt modelId="{53034228-2C40-4D76-8D35-ED34B2D469CD}">
      <dgm:prSet phldrT="[文本]"/>
      <dgm:spPr/>
      <dgm:t>
        <a:bodyPr/>
        <a:lstStyle/>
        <a:p>
          <a:r>
            <a:rPr lang="en-US" altLang="zh-CN" dirty="0" smtClean="0">
              <a:latin typeface="Times New Roman" panose="02020603050405020304" pitchFamily="18" charset="0"/>
              <a:cs typeface="Times New Roman" panose="02020603050405020304" pitchFamily="18" charset="0"/>
            </a:rPr>
            <a:t>SGNN</a:t>
          </a:r>
          <a:endParaRPr lang="zh-CN" altLang="en-US" dirty="0">
            <a:latin typeface="Times New Roman" panose="02020603050405020304" pitchFamily="18" charset="0"/>
            <a:cs typeface="Times New Roman" panose="02020603050405020304" pitchFamily="18" charset="0"/>
          </a:endParaRPr>
        </a:p>
      </dgm:t>
    </dgm:pt>
    <dgm:pt modelId="{57CB29AA-B488-425C-A641-3F8D00D57598}" type="parTrans" cxnId="{F32C93C3-AF44-4120-A06D-C82AB6575C20}">
      <dgm:prSet/>
      <dgm:spPr/>
      <dgm:t>
        <a:bodyPr/>
        <a:lstStyle/>
        <a:p>
          <a:endParaRPr lang="zh-CN" altLang="en-US"/>
        </a:p>
      </dgm:t>
    </dgm:pt>
    <dgm:pt modelId="{4D3EAB09-CA3C-40DE-837F-C56D737F8055}" type="sibTrans" cxnId="{F32C93C3-AF44-4120-A06D-C82AB6575C20}">
      <dgm:prSet/>
      <dgm:spPr/>
      <dgm:t>
        <a:bodyPr/>
        <a:lstStyle/>
        <a:p>
          <a:endParaRPr lang="zh-CN" altLang="en-US"/>
        </a:p>
      </dgm:t>
    </dgm:pt>
    <dgm:pt modelId="{DC973957-6065-4B67-BE31-12EAE3E225E0}" type="pres">
      <dgm:prSet presAssocID="{3D4CDFA4-A3EE-47EC-8219-B0FACD1ACE85}" presName="arrowDiagram" presStyleCnt="0">
        <dgm:presLayoutVars>
          <dgm:chMax val="5"/>
          <dgm:dir/>
          <dgm:resizeHandles val="exact"/>
        </dgm:presLayoutVars>
      </dgm:prSet>
      <dgm:spPr/>
    </dgm:pt>
    <dgm:pt modelId="{4917F4F5-8AA9-44A1-86E9-5450AC2FB79E}" type="pres">
      <dgm:prSet presAssocID="{3D4CDFA4-A3EE-47EC-8219-B0FACD1ACE85}" presName="arrow" presStyleLbl="bgShp" presStyleIdx="0" presStyleCnt="1"/>
      <dgm:spPr>
        <a:gradFill flip="none" rotWithShape="1">
          <a:gsLst>
            <a:gs pos="70000">
              <a:srgbClr val="00B0F0"/>
            </a:gs>
            <a:gs pos="100000">
              <a:schemeClr val="accent5">
                <a:lumMod val="0"/>
                <a:lumOff val="100000"/>
              </a:schemeClr>
            </a:gs>
            <a:gs pos="100000">
              <a:schemeClr val="accent5">
                <a:lumMod val="100000"/>
              </a:schemeClr>
            </a:gs>
          </a:gsLst>
          <a:path path="circle">
            <a:fillToRect l="50000" t="-80000" r="50000" b="180000"/>
          </a:path>
          <a:tileRect/>
        </a:gradFill>
      </dgm:spPr>
      <dgm:t>
        <a:bodyPr/>
        <a:lstStyle/>
        <a:p>
          <a:endParaRPr lang="zh-CN" altLang="en-US"/>
        </a:p>
      </dgm:t>
    </dgm:pt>
    <dgm:pt modelId="{724FD9C9-E76D-4527-9A27-156FC7977474}" type="pres">
      <dgm:prSet presAssocID="{3D4CDFA4-A3EE-47EC-8219-B0FACD1ACE85}" presName="arrowDiagram3" presStyleCnt="0"/>
      <dgm:spPr/>
    </dgm:pt>
    <dgm:pt modelId="{D5D10D4F-5013-4146-9778-F67FA129277D}" type="pres">
      <dgm:prSet presAssocID="{2060A550-8A33-4250-BA69-11852090963C}" presName="bullet3a" presStyleLbl="node1" presStyleIdx="0" presStyleCnt="3"/>
      <dgm:spPr>
        <a:solidFill>
          <a:schemeClr val="accent2">
            <a:lumMod val="60000"/>
            <a:lumOff val="40000"/>
          </a:schemeClr>
        </a:solidFill>
      </dgm:spPr>
    </dgm:pt>
    <dgm:pt modelId="{13588D5B-FD9E-418E-9A45-A6DCDA279323}" type="pres">
      <dgm:prSet presAssocID="{2060A550-8A33-4250-BA69-11852090963C}" presName="textBox3a" presStyleLbl="revTx" presStyleIdx="0" presStyleCnt="3">
        <dgm:presLayoutVars>
          <dgm:bulletEnabled val="1"/>
        </dgm:presLayoutVars>
      </dgm:prSet>
      <dgm:spPr/>
      <dgm:t>
        <a:bodyPr/>
        <a:lstStyle/>
        <a:p>
          <a:endParaRPr lang="zh-CN" altLang="en-US"/>
        </a:p>
      </dgm:t>
    </dgm:pt>
    <dgm:pt modelId="{32DE9445-3E33-4B07-9477-8C1F8D1364DC}" type="pres">
      <dgm:prSet presAssocID="{059B1266-0EC3-4878-AC69-97D397771E91}" presName="bullet3b" presStyleLbl="node1" presStyleIdx="1" presStyleCnt="3"/>
      <dgm:spPr>
        <a:solidFill>
          <a:schemeClr val="accent2">
            <a:lumMod val="60000"/>
            <a:lumOff val="40000"/>
          </a:schemeClr>
        </a:solidFill>
      </dgm:spPr>
    </dgm:pt>
    <dgm:pt modelId="{041BC861-1BFA-4437-90F0-B45AE19F3622}" type="pres">
      <dgm:prSet presAssocID="{059B1266-0EC3-4878-AC69-97D397771E91}" presName="textBox3b" presStyleLbl="revTx" presStyleIdx="1" presStyleCnt="3" custLinFactNeighborX="-10569" custLinFactNeighborY="14561">
        <dgm:presLayoutVars>
          <dgm:bulletEnabled val="1"/>
        </dgm:presLayoutVars>
      </dgm:prSet>
      <dgm:spPr/>
      <dgm:t>
        <a:bodyPr/>
        <a:lstStyle/>
        <a:p>
          <a:endParaRPr lang="zh-CN" altLang="en-US"/>
        </a:p>
      </dgm:t>
    </dgm:pt>
    <dgm:pt modelId="{45ACD8F1-AA2C-4A70-839E-C26DBA2A4E3A}" type="pres">
      <dgm:prSet presAssocID="{53034228-2C40-4D76-8D35-ED34B2D469CD}" presName="bullet3c" presStyleLbl="node1" presStyleIdx="2" presStyleCnt="3"/>
      <dgm:spPr>
        <a:solidFill>
          <a:srgbClr val="FF0000"/>
        </a:solidFill>
      </dgm:spPr>
    </dgm:pt>
    <dgm:pt modelId="{F345C68E-A7B4-4DC2-B405-782E0CE55DD2}" type="pres">
      <dgm:prSet presAssocID="{53034228-2C40-4D76-8D35-ED34B2D469CD}" presName="textBox3c" presStyleLbl="revTx" presStyleIdx="2" presStyleCnt="3" custLinFactNeighborX="-15868" custLinFactNeighborY="12890">
        <dgm:presLayoutVars>
          <dgm:bulletEnabled val="1"/>
        </dgm:presLayoutVars>
      </dgm:prSet>
      <dgm:spPr/>
      <dgm:t>
        <a:bodyPr/>
        <a:lstStyle/>
        <a:p>
          <a:endParaRPr lang="zh-CN" altLang="en-US"/>
        </a:p>
      </dgm:t>
    </dgm:pt>
  </dgm:ptLst>
  <dgm:cxnLst>
    <dgm:cxn modelId="{7161E9FE-F2DC-47CF-8767-5EFE581C9B33}" srcId="{3D4CDFA4-A3EE-47EC-8219-B0FACD1ACE85}" destId="{2060A550-8A33-4250-BA69-11852090963C}" srcOrd="0" destOrd="0" parTransId="{AC6BB0BA-86CF-42CA-A62D-18B8C415A838}" sibTransId="{8296EFB8-A6C5-464C-B8D0-EB3473B1BA16}"/>
    <dgm:cxn modelId="{C7788F9D-DC8B-402A-ADF6-63B6922B5AA4}" type="presOf" srcId="{3D4CDFA4-A3EE-47EC-8219-B0FACD1ACE85}" destId="{DC973957-6065-4B67-BE31-12EAE3E225E0}" srcOrd="0" destOrd="0" presId="urn:microsoft.com/office/officeart/2005/8/layout/arrow2"/>
    <dgm:cxn modelId="{F32C93C3-AF44-4120-A06D-C82AB6575C20}" srcId="{3D4CDFA4-A3EE-47EC-8219-B0FACD1ACE85}" destId="{53034228-2C40-4D76-8D35-ED34B2D469CD}" srcOrd="2" destOrd="0" parTransId="{57CB29AA-B488-425C-A641-3F8D00D57598}" sibTransId="{4D3EAB09-CA3C-40DE-837F-C56D737F8055}"/>
    <dgm:cxn modelId="{3739584A-7880-44D9-862C-F1B7061BC33F}" type="presOf" srcId="{53034228-2C40-4D76-8D35-ED34B2D469CD}" destId="{F345C68E-A7B4-4DC2-B405-782E0CE55DD2}" srcOrd="0" destOrd="0" presId="urn:microsoft.com/office/officeart/2005/8/layout/arrow2"/>
    <dgm:cxn modelId="{AF1C13C6-1676-4EC7-8E82-B39BFC040E6F}" type="presOf" srcId="{2060A550-8A33-4250-BA69-11852090963C}" destId="{13588D5B-FD9E-418E-9A45-A6DCDA279323}" srcOrd="0" destOrd="0" presId="urn:microsoft.com/office/officeart/2005/8/layout/arrow2"/>
    <dgm:cxn modelId="{451F0583-7709-4F26-9F19-B6A96C9B3416}" type="presOf" srcId="{059B1266-0EC3-4878-AC69-97D397771E91}" destId="{041BC861-1BFA-4437-90F0-B45AE19F3622}" srcOrd="0" destOrd="0" presId="urn:microsoft.com/office/officeart/2005/8/layout/arrow2"/>
    <dgm:cxn modelId="{74BA0AF3-B149-4CCC-AF36-BF8F72B26EC6}" srcId="{3D4CDFA4-A3EE-47EC-8219-B0FACD1ACE85}" destId="{059B1266-0EC3-4878-AC69-97D397771E91}" srcOrd="1" destOrd="0" parTransId="{D945D213-68CF-4768-81B4-280F2623E979}" sibTransId="{1E7F4BC0-DB0D-4882-9F34-5DDC493CD205}"/>
    <dgm:cxn modelId="{546D6842-7344-4621-BA67-837A830FD07C}" type="presParOf" srcId="{DC973957-6065-4B67-BE31-12EAE3E225E0}" destId="{4917F4F5-8AA9-44A1-86E9-5450AC2FB79E}" srcOrd="0" destOrd="0" presId="urn:microsoft.com/office/officeart/2005/8/layout/arrow2"/>
    <dgm:cxn modelId="{DB5DAA29-5A9F-4012-A5E0-CE7069CE6CE2}" type="presParOf" srcId="{DC973957-6065-4B67-BE31-12EAE3E225E0}" destId="{724FD9C9-E76D-4527-9A27-156FC7977474}" srcOrd="1" destOrd="0" presId="urn:microsoft.com/office/officeart/2005/8/layout/arrow2"/>
    <dgm:cxn modelId="{E9C33FF2-3869-45B6-9822-AEEEF1565779}" type="presParOf" srcId="{724FD9C9-E76D-4527-9A27-156FC7977474}" destId="{D5D10D4F-5013-4146-9778-F67FA129277D}" srcOrd="0" destOrd="0" presId="urn:microsoft.com/office/officeart/2005/8/layout/arrow2"/>
    <dgm:cxn modelId="{7431D32E-D7B9-4AB2-924D-8E6B9C396298}" type="presParOf" srcId="{724FD9C9-E76D-4527-9A27-156FC7977474}" destId="{13588D5B-FD9E-418E-9A45-A6DCDA279323}" srcOrd="1" destOrd="0" presId="urn:microsoft.com/office/officeart/2005/8/layout/arrow2"/>
    <dgm:cxn modelId="{B8E33431-A633-462E-A2D2-84E0C5EC3D32}" type="presParOf" srcId="{724FD9C9-E76D-4527-9A27-156FC7977474}" destId="{32DE9445-3E33-4B07-9477-8C1F8D1364DC}" srcOrd="2" destOrd="0" presId="urn:microsoft.com/office/officeart/2005/8/layout/arrow2"/>
    <dgm:cxn modelId="{FB51B03E-6636-414E-832A-C6E4D6CEF189}" type="presParOf" srcId="{724FD9C9-E76D-4527-9A27-156FC7977474}" destId="{041BC861-1BFA-4437-90F0-B45AE19F3622}" srcOrd="3" destOrd="0" presId="urn:microsoft.com/office/officeart/2005/8/layout/arrow2"/>
    <dgm:cxn modelId="{A4A0EFC4-14A0-4F0D-BD48-6AC8EFA969CB}" type="presParOf" srcId="{724FD9C9-E76D-4527-9A27-156FC7977474}" destId="{45ACD8F1-AA2C-4A70-839E-C26DBA2A4E3A}" srcOrd="4" destOrd="0" presId="urn:microsoft.com/office/officeart/2005/8/layout/arrow2"/>
    <dgm:cxn modelId="{6A7F654F-D4B6-4A17-A53F-494FB189303B}" type="presParOf" srcId="{724FD9C9-E76D-4527-9A27-156FC7977474}" destId="{F345C68E-A7B4-4DC2-B405-782E0CE55DD2}"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F4F5-8AA9-44A1-86E9-5450AC2FB79E}">
      <dsp:nvSpPr>
        <dsp:cNvPr id="0" name=""/>
        <dsp:cNvSpPr/>
      </dsp:nvSpPr>
      <dsp:spPr>
        <a:xfrm>
          <a:off x="0" y="1042954"/>
          <a:ext cx="4453929" cy="2783705"/>
        </a:xfrm>
        <a:prstGeom prst="swooshArrow">
          <a:avLst>
            <a:gd name="adj1" fmla="val 25000"/>
            <a:gd name="adj2" fmla="val 25000"/>
          </a:avLst>
        </a:prstGeom>
        <a:gradFill flip="none" rotWithShape="1">
          <a:gsLst>
            <a:gs pos="70000">
              <a:srgbClr val="00B0F0"/>
            </a:gs>
            <a:gs pos="100000">
              <a:schemeClr val="accent5">
                <a:lumMod val="0"/>
                <a:lumOff val="100000"/>
              </a:schemeClr>
            </a:gs>
            <a:gs pos="100000">
              <a:schemeClr val="accent5">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D5D10D4F-5013-4146-9778-F67FA129277D}">
      <dsp:nvSpPr>
        <dsp:cNvPr id="0" name=""/>
        <dsp:cNvSpPr/>
      </dsp:nvSpPr>
      <dsp:spPr>
        <a:xfrm>
          <a:off x="565648" y="2964268"/>
          <a:ext cx="115802" cy="115802"/>
        </a:xfrm>
        <a:prstGeom prst="ellips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88D5B-FD9E-418E-9A45-A6DCDA279323}">
      <dsp:nvSpPr>
        <dsp:cNvPr id="0" name=""/>
        <dsp:cNvSpPr/>
      </dsp:nvSpPr>
      <dsp:spPr>
        <a:xfrm>
          <a:off x="623550" y="3022169"/>
          <a:ext cx="1037765" cy="80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1" tIns="0" rIns="0" bIns="0" numCol="1" spcCol="1270" anchor="t" anchorCtr="0">
          <a:noAutofit/>
        </a:bodyPr>
        <a:lstStyle/>
        <a:p>
          <a:pPr lvl="0" algn="l" defTabSz="1244600">
            <a:lnSpc>
              <a:spcPct val="90000"/>
            </a:lnSpc>
            <a:spcBef>
              <a:spcPct val="0"/>
            </a:spcBef>
            <a:spcAft>
              <a:spcPct val="35000"/>
            </a:spcAft>
          </a:pPr>
          <a:r>
            <a:rPr lang="en-US" altLang="zh-CN" sz="2800" kern="1200" dirty="0" smtClean="0">
              <a:latin typeface="Times New Roman" panose="02020603050405020304" pitchFamily="18" charset="0"/>
              <a:cs typeface="Times New Roman" panose="02020603050405020304" pitchFamily="18" charset="0"/>
            </a:rPr>
            <a:t>GNN</a:t>
          </a:r>
          <a:endParaRPr lang="zh-CN" altLang="en-US" sz="2800" kern="1200" dirty="0">
            <a:latin typeface="Times New Roman" panose="02020603050405020304" pitchFamily="18" charset="0"/>
            <a:cs typeface="Times New Roman" panose="02020603050405020304" pitchFamily="18" charset="0"/>
          </a:endParaRPr>
        </a:p>
      </dsp:txBody>
      <dsp:txXfrm>
        <a:off x="623550" y="3022169"/>
        <a:ext cx="1037765" cy="804490"/>
      </dsp:txXfrm>
    </dsp:sp>
    <dsp:sp modelId="{32DE9445-3E33-4B07-9477-8C1F8D1364DC}">
      <dsp:nvSpPr>
        <dsp:cNvPr id="0" name=""/>
        <dsp:cNvSpPr/>
      </dsp:nvSpPr>
      <dsp:spPr>
        <a:xfrm>
          <a:off x="1587825" y="2207657"/>
          <a:ext cx="209334" cy="209334"/>
        </a:xfrm>
        <a:prstGeom prst="ellips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BC861-1BFA-4437-90F0-B45AE19F3622}">
      <dsp:nvSpPr>
        <dsp:cNvPr id="0" name=""/>
        <dsp:cNvSpPr/>
      </dsp:nvSpPr>
      <dsp:spPr>
        <a:xfrm>
          <a:off x="1579516" y="2532826"/>
          <a:ext cx="1068942" cy="1514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22" tIns="0" rIns="0" bIns="0" numCol="1" spcCol="1270" anchor="t" anchorCtr="0">
          <a:noAutofit/>
        </a:bodyPr>
        <a:lstStyle/>
        <a:p>
          <a:pPr lvl="0" algn="l" defTabSz="1155700">
            <a:lnSpc>
              <a:spcPct val="90000"/>
            </a:lnSpc>
            <a:spcBef>
              <a:spcPct val="0"/>
            </a:spcBef>
            <a:spcAft>
              <a:spcPct val="35000"/>
            </a:spcAft>
          </a:pPr>
          <a:r>
            <a:rPr lang="en-US" altLang="zh-CN" sz="2600" kern="1200" dirty="0" smtClean="0">
              <a:latin typeface="Times New Roman" panose="02020603050405020304" pitchFamily="18" charset="0"/>
              <a:cs typeface="Times New Roman" panose="02020603050405020304" pitchFamily="18" charset="0"/>
            </a:rPr>
            <a:t>GGNN</a:t>
          </a:r>
          <a:endParaRPr lang="zh-CN" altLang="en-US" sz="2600" kern="1200" dirty="0">
            <a:latin typeface="Times New Roman" panose="02020603050405020304" pitchFamily="18" charset="0"/>
            <a:cs typeface="Times New Roman" panose="02020603050405020304" pitchFamily="18" charset="0"/>
          </a:endParaRPr>
        </a:p>
      </dsp:txBody>
      <dsp:txXfrm>
        <a:off x="1579516" y="2532826"/>
        <a:ext cx="1068942" cy="1514335"/>
      </dsp:txXfrm>
    </dsp:sp>
    <dsp:sp modelId="{45ACD8F1-AA2C-4A70-839E-C26DBA2A4E3A}">
      <dsp:nvSpPr>
        <dsp:cNvPr id="0" name=""/>
        <dsp:cNvSpPr/>
      </dsp:nvSpPr>
      <dsp:spPr>
        <a:xfrm>
          <a:off x="2817110" y="1747232"/>
          <a:ext cx="289505" cy="289505"/>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5C68E-A7B4-4DC2-B405-782E0CE55DD2}">
      <dsp:nvSpPr>
        <dsp:cNvPr id="0" name=""/>
        <dsp:cNvSpPr/>
      </dsp:nvSpPr>
      <dsp:spPr>
        <a:xfrm>
          <a:off x="2792242" y="2141364"/>
          <a:ext cx="1068942" cy="193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03" tIns="0" rIns="0" bIns="0" numCol="1" spcCol="1270" anchor="t" anchorCtr="0">
          <a:noAutofit/>
        </a:bodyPr>
        <a:lstStyle/>
        <a:p>
          <a:pPr lvl="0" algn="l" defTabSz="1155700">
            <a:lnSpc>
              <a:spcPct val="90000"/>
            </a:lnSpc>
            <a:spcBef>
              <a:spcPct val="0"/>
            </a:spcBef>
            <a:spcAft>
              <a:spcPct val="35000"/>
            </a:spcAft>
          </a:pPr>
          <a:r>
            <a:rPr lang="en-US" altLang="zh-CN" sz="2600" kern="1200" dirty="0" smtClean="0">
              <a:latin typeface="Times New Roman" panose="02020603050405020304" pitchFamily="18" charset="0"/>
              <a:cs typeface="Times New Roman" panose="02020603050405020304" pitchFamily="18" charset="0"/>
            </a:rPr>
            <a:t>SGNN</a:t>
          </a:r>
          <a:endParaRPr lang="zh-CN" altLang="en-US" sz="2600" kern="1200" dirty="0">
            <a:latin typeface="Times New Roman" panose="02020603050405020304" pitchFamily="18" charset="0"/>
            <a:cs typeface="Times New Roman" panose="02020603050405020304" pitchFamily="18" charset="0"/>
          </a:endParaRPr>
        </a:p>
      </dsp:txBody>
      <dsp:txXfrm>
        <a:off x="2792242" y="2141364"/>
        <a:ext cx="1068942" cy="193467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2019/3/21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extLst>
      <p:ext uri="{BB962C8B-B14F-4D97-AF65-F5344CB8AC3E}">
        <p14:creationId xmlns:p14="http://schemas.microsoft.com/office/powerpoint/2010/main" val="62556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a:t>
            </a:fld>
            <a:endParaRPr lang="en-US" altLang="zh-CN"/>
          </a:p>
        </p:txBody>
      </p:sp>
    </p:spTree>
    <p:extLst>
      <p:ext uri="{BB962C8B-B14F-4D97-AF65-F5344CB8AC3E}">
        <p14:creationId xmlns:p14="http://schemas.microsoft.com/office/powerpoint/2010/main" val="3130793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13</a:t>
            </a:fld>
            <a:endParaRPr lang="en-US" altLang="zh-CN"/>
          </a:p>
        </p:txBody>
      </p:sp>
    </p:spTree>
    <p:extLst>
      <p:ext uri="{BB962C8B-B14F-4D97-AF65-F5344CB8AC3E}">
        <p14:creationId xmlns:p14="http://schemas.microsoft.com/office/powerpoint/2010/main" val="4225391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14</a:t>
            </a:fld>
            <a:endParaRPr lang="en-US" altLang="zh-CN"/>
          </a:p>
        </p:txBody>
      </p:sp>
    </p:spTree>
    <p:extLst>
      <p:ext uri="{BB962C8B-B14F-4D97-AF65-F5344CB8AC3E}">
        <p14:creationId xmlns:p14="http://schemas.microsoft.com/office/powerpoint/2010/main" val="174279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15</a:t>
            </a:fld>
            <a:endParaRPr lang="en-US" altLang="zh-CN"/>
          </a:p>
        </p:txBody>
      </p:sp>
    </p:spTree>
    <p:extLst>
      <p:ext uri="{BB962C8B-B14F-4D97-AF65-F5344CB8AC3E}">
        <p14:creationId xmlns:p14="http://schemas.microsoft.com/office/powerpoint/2010/main" val="87449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E928BA7-4A45-4FFE-A583-CA964C03D947}" type="slidenum">
              <a:rPr lang="zh-CN" altLang="en-US" smtClean="0"/>
              <a:t>2</a:t>
            </a:fld>
            <a:endParaRPr lang="zh-CN" altLang="en-US"/>
          </a:p>
        </p:txBody>
      </p:sp>
    </p:spTree>
    <p:extLst>
      <p:ext uri="{BB962C8B-B14F-4D97-AF65-F5344CB8AC3E}">
        <p14:creationId xmlns:p14="http://schemas.microsoft.com/office/powerpoint/2010/main" val="197728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28BA7-4A45-4FFE-A583-CA964C03D947}" type="slidenum">
              <a:rPr lang="zh-CN" altLang="en-US" smtClean="0"/>
              <a:t>5</a:t>
            </a:fld>
            <a:endParaRPr lang="zh-CN" altLang="en-US"/>
          </a:p>
        </p:txBody>
      </p:sp>
    </p:spTree>
    <p:extLst>
      <p:ext uri="{BB962C8B-B14F-4D97-AF65-F5344CB8AC3E}">
        <p14:creationId xmlns:p14="http://schemas.microsoft.com/office/powerpoint/2010/main" val="142453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7</a:t>
            </a:fld>
            <a:endParaRPr lang="en-US" altLang="zh-CN"/>
          </a:p>
        </p:txBody>
      </p:sp>
    </p:spTree>
    <p:extLst>
      <p:ext uri="{BB962C8B-B14F-4D97-AF65-F5344CB8AC3E}">
        <p14:creationId xmlns:p14="http://schemas.microsoft.com/office/powerpoint/2010/main" val="121895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8</a:t>
            </a:fld>
            <a:endParaRPr lang="en-US" altLang="zh-CN"/>
          </a:p>
        </p:txBody>
      </p:sp>
    </p:spTree>
    <p:extLst>
      <p:ext uri="{BB962C8B-B14F-4D97-AF65-F5344CB8AC3E}">
        <p14:creationId xmlns:p14="http://schemas.microsoft.com/office/powerpoint/2010/main" val="61736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9</a:t>
            </a:fld>
            <a:endParaRPr lang="en-US" altLang="zh-CN"/>
          </a:p>
        </p:txBody>
      </p:sp>
    </p:spTree>
    <p:extLst>
      <p:ext uri="{BB962C8B-B14F-4D97-AF65-F5344CB8AC3E}">
        <p14:creationId xmlns:p14="http://schemas.microsoft.com/office/powerpoint/2010/main" val="89543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10</a:t>
            </a:fld>
            <a:endParaRPr lang="en-US" altLang="zh-CN"/>
          </a:p>
        </p:txBody>
      </p:sp>
    </p:spTree>
    <p:extLst>
      <p:ext uri="{BB962C8B-B14F-4D97-AF65-F5344CB8AC3E}">
        <p14:creationId xmlns:p14="http://schemas.microsoft.com/office/powerpoint/2010/main" val="70083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GGNN</a:t>
            </a:r>
            <a:r>
              <a:rPr lang="zh-CN" altLang="en-US" sz="1200" dirty="0" smtClean="0"/>
              <a:t>多应用于小规模图上（如几十上百个节点），每次对整个图进行处理。这不能适用于本文的大规模图结构上。为了解决可扩展性的问题，本文将‘分治’思想引入</a:t>
            </a:r>
            <a:r>
              <a:rPr lang="en-US" altLang="zh-CN" sz="1200" dirty="0" smtClean="0"/>
              <a:t>GGNN</a:t>
            </a:r>
            <a:r>
              <a:rPr lang="zh-CN" altLang="en-US" sz="1200" dirty="0" smtClean="0"/>
              <a:t>模型中，每次仅仅处理涉及到的一个子图（包括一条上下文和候选事件节点，以及他们之间的边</a:t>
            </a:r>
            <a:r>
              <a:rPr lang="en-US" altLang="zh-CN" sz="1200" dirty="0" smtClean="0"/>
              <a:t>.</a:t>
            </a:r>
          </a:p>
          <a:p>
            <a:endParaRPr lang="zh-CN" altLang="en-US" dirty="0" smtClean="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pPr/>
              <a:t>11</a:t>
            </a:fld>
            <a:endParaRPr lang="en-US" altLang="zh-CN"/>
          </a:p>
        </p:txBody>
      </p:sp>
    </p:spTree>
    <p:extLst>
      <p:ext uri="{BB962C8B-B14F-4D97-AF65-F5344CB8AC3E}">
        <p14:creationId xmlns:p14="http://schemas.microsoft.com/office/powerpoint/2010/main" val="183949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37891" name="备注占位符 2"/>
              <p:cNvSpPr>
                <a:spLocks noGrp="1"/>
              </p:cNvSpPr>
              <p:nvPr>
                <p:ph type="body" idx="1"/>
              </p:nvPr>
            </p:nvSpPr>
            <p:spPr>
              <a:noFill/>
            </p:spPr>
            <p:txBody>
              <a:bodyPr/>
              <a:lstStyle/>
              <a:p>
                <a:r>
                  <a:rPr lang="zh-CN" altLang="en-US" sz="1200" b="0" i="0" kern="1200" dirty="0" smtClean="0">
                    <a:solidFill>
                      <a:schemeClr val="tx1"/>
                    </a:solidFill>
                    <a:effectLst/>
                    <a:latin typeface="+mn-lt"/>
                    <a:ea typeface="+mn-ea"/>
                    <a:cs typeface="+mn-cs"/>
                  </a:rPr>
                  <a:t>模型分为两步：构建叙事事理图谱和利用</a:t>
                </a:r>
                <a:r>
                  <a:rPr lang="en-US" altLang="zh-CN" sz="1200" b="0" i="0" kern="1200" dirty="0" smtClean="0">
                    <a:solidFill>
                      <a:schemeClr val="tx1"/>
                    </a:solidFill>
                    <a:effectLst/>
                    <a:latin typeface="+mn-lt"/>
                    <a:ea typeface="+mn-ea"/>
                    <a:cs typeface="+mn-cs"/>
                  </a:rPr>
                  <a:t>SGNN</a:t>
                </a:r>
                <a:r>
                  <a:rPr lang="zh-CN" altLang="en-US" sz="1200" b="0" i="0" kern="1200" dirty="0" smtClean="0">
                    <a:solidFill>
                      <a:schemeClr val="tx1"/>
                    </a:solidFill>
                    <a:effectLst/>
                    <a:latin typeface="+mn-lt"/>
                    <a:ea typeface="+mn-ea"/>
                    <a:cs typeface="+mn-cs"/>
                  </a:rPr>
                  <a:t>进行网络表示学习用于预测后续事件。假设图</a:t>
                </a:r>
                <a:r>
                  <a:rPr lang="en-US" altLang="zh-CN" sz="1200" b="0" i="0" kern="1200" dirty="0" smtClean="0">
                    <a:solidFill>
                      <a:schemeClr val="tx1"/>
                    </a:solidFill>
                    <a:effectLst/>
                    <a:latin typeface="+mn-lt"/>
                    <a:ea typeface="+mn-ea"/>
                    <a:cs typeface="+mn-cs"/>
                  </a:rPr>
                  <a:t>4(a)</a:t>
                </a:r>
                <a:r>
                  <a:rPr lang="zh-CN" altLang="en-US" sz="1200" b="0" i="0" kern="1200" dirty="0" smtClean="0">
                    <a:solidFill>
                      <a:schemeClr val="tx1"/>
                    </a:solidFill>
                    <a:effectLst/>
                    <a:latin typeface="+mn-lt"/>
                    <a:ea typeface="+mn-ea"/>
                    <a:cs typeface="+mn-cs"/>
                  </a:rPr>
                  <a:t>是我们构建的叙事事理图谱，我们每次从中取出涉及到的一个子图，如图</a:t>
                </a:r>
                <a:r>
                  <a:rPr lang="en-US" altLang="zh-CN" sz="1200" b="0" i="0" kern="1200" dirty="0" smtClean="0">
                    <a:solidFill>
                      <a:schemeClr val="tx1"/>
                    </a:solidFill>
                    <a:effectLst/>
                    <a:latin typeface="+mn-lt"/>
                    <a:ea typeface="+mn-ea"/>
                    <a:cs typeface="+mn-cs"/>
                  </a:rPr>
                  <a:t>4(b)</a:t>
                </a:r>
                <a:r>
                  <a:rPr lang="zh-CN" altLang="en-US" sz="1200" b="0" i="0" kern="1200" dirty="0" smtClean="0">
                    <a:solidFill>
                      <a:schemeClr val="tx1"/>
                    </a:solidFill>
                    <a:effectLst/>
                    <a:latin typeface="+mn-lt"/>
                    <a:ea typeface="+mn-ea"/>
                    <a:cs typeface="+mn-cs"/>
                  </a:rPr>
                  <a:t>，然后将其送入图</a:t>
                </a:r>
                <a:r>
                  <a:rPr lang="en-US" altLang="zh-CN" sz="1200" b="0" i="0" kern="1200" dirty="0" smtClean="0">
                    <a:solidFill>
                      <a:schemeClr val="tx1"/>
                    </a:solidFill>
                    <a:effectLst/>
                    <a:latin typeface="+mn-lt"/>
                    <a:ea typeface="+mn-ea"/>
                    <a:cs typeface="+mn-cs"/>
                  </a:rPr>
                  <a:t>4(c)</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GGNN</a:t>
                </a:r>
                <a:r>
                  <a:rPr lang="zh-CN" altLang="en-US" sz="1200" b="0" i="0" kern="1200" dirty="0" smtClean="0">
                    <a:solidFill>
                      <a:schemeClr val="tx1"/>
                    </a:solidFill>
                    <a:effectLst/>
                    <a:latin typeface="+mn-lt"/>
                    <a:ea typeface="+mn-ea"/>
                    <a:cs typeface="+mn-cs"/>
                  </a:rPr>
                  <a:t>模型中，学习并更新该子图上的事件表示。具体地，每个子图包括上下文和所有候选事件节点，以及这些节点之间的有向边。</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SGNN</a:t>
                </a:r>
                <a:r>
                  <a:rPr lang="zh-CN" altLang="en-US" sz="1200" dirty="0" smtClean="0"/>
                  <a:t>模型主要包含</a:t>
                </a:r>
                <a:r>
                  <a:rPr lang="en-US" altLang="zh-CN" sz="1200" dirty="0" smtClean="0"/>
                  <a:t>3</a:t>
                </a:r>
                <a:r>
                  <a:rPr lang="zh-CN" altLang="en-US" sz="1200" dirty="0" smtClean="0"/>
                  <a:t>个部分：事件表示层、</a:t>
                </a:r>
                <a:r>
                  <a:rPr lang="en-US" altLang="zh-CN" sz="1200" dirty="0" smtClean="0"/>
                  <a:t>GGNN</a:t>
                </a:r>
                <a:r>
                  <a:rPr lang="zh-CN" altLang="en-US" sz="1200" dirty="0" smtClean="0"/>
                  <a:t>计算层、挑选后续事件层。</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事件表示层：</a:t>
                </a:r>
                <a:r>
                  <a:rPr lang="zh-CN" altLang="en-US" dirty="0" smtClean="0"/>
                  <a:t>将前续事件和候选预测事件的表示进行拼接，作为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(0)</m:t>
                        </m:r>
                      </m:sup>
                    </m:sSup>
                  </m:oMath>
                </a14:m>
                <a:r>
                  <a:rPr lang="zh-CN" altLang="en-US" dirty="0" smtClean="0"/>
                  <a:t>输入。矩阵</a:t>
                </a:r>
                <a:r>
                  <a:rPr lang="en-US" altLang="zh-CN" dirty="0" smtClean="0"/>
                  <a:t>A</a:t>
                </a:r>
                <a:r>
                  <a:rPr lang="zh-CN" altLang="en-US" dirty="0" smtClean="0"/>
                  <a:t>就类似于一个基于统计的概率转移矩阵作为输入</a:t>
                </a:r>
                <a:endPar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2.GGNN</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计算层：每个循环</a:t>
                </a: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都会更新子图中所有节点的事件表示，每次循环节点之间的信息传递给一度相邻节点。多个循环得以让各个节点的信息在子图结构上充分流动交互。最终模型的输出为，包含了学习到的子图中的事件表示。</a:t>
                </a:r>
                <a:r>
                  <a:rPr lang="zh-CN" altLang="en-US" dirty="0" smtClean="0"/>
                  <a:t>得到前续事件和候选预测事件新的表示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sSup>
                  </m:oMath>
                </a14:m>
                <a:endPar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挑选后续事件层：欧几里德距离公式</a:t>
                </a:r>
                <a:r>
                  <a:rPr lang="zh-CN" altLang="en-US" dirty="0" smtClean="0"/>
                  <a:t>计算候选事件与每一个前续事件的关联得分，以平均分作为最后输出。经过多个子图的运算，以最后平均分最高的最为最佳的后续预测事件。</a:t>
                </a:r>
                <a:endPar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p>
              <a:p>
                <a:r>
                  <a:rPr lang="zh-CN" altLang="en-US" dirty="0" smtClean="0"/>
                  <a:t>改进：因每个前续事件对候选的后续事件有不同权值大小的影响，所以加入了注意力机制来重新计算关联得分。准确率约提高了</a:t>
                </a:r>
                <a:r>
                  <a:rPr lang="en-US" altLang="zh-CN" dirty="0" smtClean="0"/>
                  <a:t>0.8%</a:t>
                </a:r>
              </a:p>
              <a:p>
                <a:r>
                  <a:rPr lang="zh-CN" altLang="en-US" dirty="0" smtClean="0"/>
                  <a:t>未加入</a:t>
                </a:r>
                <a:r>
                  <a:rPr lang="en-US" altLang="zh-CN" dirty="0" smtClean="0"/>
                  <a:t>attention</a:t>
                </a:r>
                <a:r>
                  <a:rPr lang="en-US" altLang="zh-CN" baseline="0" dirty="0" smtClean="0"/>
                  <a:t> </a:t>
                </a:r>
                <a:r>
                  <a:rPr lang="zh-CN" altLang="en-US" baseline="0" dirty="0" smtClean="0"/>
                  <a:t>的准确率为</a:t>
                </a:r>
                <a:r>
                  <a:rPr lang="en-US" altLang="zh-CN" baseline="0" dirty="0" smtClean="0"/>
                  <a:t>51.56%</a:t>
                </a:r>
                <a:r>
                  <a:rPr lang="zh-CN" altLang="en-US" baseline="0" dirty="0" smtClean="0"/>
                  <a:t>，加入</a:t>
                </a:r>
                <a:r>
                  <a:rPr lang="en-US" altLang="zh-CN" baseline="0" dirty="0" smtClean="0"/>
                  <a:t>attention</a:t>
                </a:r>
                <a:endParaRPr lang="en-US" altLang="zh-CN" dirty="0" smtClean="0"/>
              </a:p>
              <a:p>
                <a:endParaRPr lang="zh-CN" altLang="en-US" dirty="0" smtClean="0">
                  <a:latin typeface="Times New Roman" panose="02020603050405020304" pitchFamily="18" charset="0"/>
                  <a:cs typeface="Times New Roman" panose="02020603050405020304" pitchFamily="18" charset="0"/>
                </a:endParaRPr>
              </a:p>
            </p:txBody>
          </p:sp>
        </mc:Choice>
        <mc:Fallback xmlns="">
          <p:sp>
            <p:nvSpPr>
              <p:cNvPr id="37891" name="备注占位符 2"/>
              <p:cNvSpPr>
                <a:spLocks noGrp="1"/>
              </p:cNvSpPr>
              <p:nvPr>
                <p:ph type="body" idx="1"/>
              </p:nvPr>
            </p:nvSpPr>
            <p:spPr>
              <a:noFill/>
            </p:spPr>
            <p:txBody>
              <a:bodyPr/>
              <a:lstStyle/>
              <a:p>
                <a:r>
                  <a:rPr lang="zh-CN" altLang="en-US" sz="1200" b="0" i="0" kern="1200" dirty="0" smtClean="0">
                    <a:solidFill>
                      <a:schemeClr val="tx1"/>
                    </a:solidFill>
                    <a:effectLst/>
                    <a:latin typeface="+mn-lt"/>
                    <a:ea typeface="+mn-ea"/>
                    <a:cs typeface="+mn-cs"/>
                  </a:rPr>
                  <a:t>模型分为两步：构建叙事事理图谱和利用</a:t>
                </a:r>
                <a:r>
                  <a:rPr lang="en-US" altLang="zh-CN" sz="1200" b="0" i="0" kern="1200" dirty="0" smtClean="0">
                    <a:solidFill>
                      <a:schemeClr val="tx1"/>
                    </a:solidFill>
                    <a:effectLst/>
                    <a:latin typeface="+mn-lt"/>
                    <a:ea typeface="+mn-ea"/>
                    <a:cs typeface="+mn-cs"/>
                  </a:rPr>
                  <a:t>SGNN</a:t>
                </a:r>
                <a:r>
                  <a:rPr lang="zh-CN" altLang="en-US" sz="1200" b="0" i="0" kern="1200" dirty="0" smtClean="0">
                    <a:solidFill>
                      <a:schemeClr val="tx1"/>
                    </a:solidFill>
                    <a:effectLst/>
                    <a:latin typeface="+mn-lt"/>
                    <a:ea typeface="+mn-ea"/>
                    <a:cs typeface="+mn-cs"/>
                  </a:rPr>
                  <a:t>进行网络表示学习用于预测后续事件。假设图</a:t>
                </a:r>
                <a:r>
                  <a:rPr lang="en-US" altLang="zh-CN" sz="1200" b="0" i="0" kern="1200" dirty="0" smtClean="0">
                    <a:solidFill>
                      <a:schemeClr val="tx1"/>
                    </a:solidFill>
                    <a:effectLst/>
                    <a:latin typeface="+mn-lt"/>
                    <a:ea typeface="+mn-ea"/>
                    <a:cs typeface="+mn-cs"/>
                  </a:rPr>
                  <a:t>4(a)</a:t>
                </a:r>
                <a:r>
                  <a:rPr lang="zh-CN" altLang="en-US" sz="1200" b="0" i="0" kern="1200" dirty="0" smtClean="0">
                    <a:solidFill>
                      <a:schemeClr val="tx1"/>
                    </a:solidFill>
                    <a:effectLst/>
                    <a:latin typeface="+mn-lt"/>
                    <a:ea typeface="+mn-ea"/>
                    <a:cs typeface="+mn-cs"/>
                  </a:rPr>
                  <a:t>是我们构建的叙事事理图谱，我们每次从中取出涉及到的一个子图，如图</a:t>
                </a:r>
                <a:r>
                  <a:rPr lang="en-US" altLang="zh-CN" sz="1200" b="0" i="0" kern="1200" dirty="0" smtClean="0">
                    <a:solidFill>
                      <a:schemeClr val="tx1"/>
                    </a:solidFill>
                    <a:effectLst/>
                    <a:latin typeface="+mn-lt"/>
                    <a:ea typeface="+mn-ea"/>
                    <a:cs typeface="+mn-cs"/>
                  </a:rPr>
                  <a:t>4(b)</a:t>
                </a:r>
                <a:r>
                  <a:rPr lang="zh-CN" altLang="en-US" sz="1200" b="0" i="0" kern="1200" dirty="0" smtClean="0">
                    <a:solidFill>
                      <a:schemeClr val="tx1"/>
                    </a:solidFill>
                    <a:effectLst/>
                    <a:latin typeface="+mn-lt"/>
                    <a:ea typeface="+mn-ea"/>
                    <a:cs typeface="+mn-cs"/>
                  </a:rPr>
                  <a:t>，然后将其送入图</a:t>
                </a:r>
                <a:r>
                  <a:rPr lang="en-US" altLang="zh-CN" sz="1200" b="0" i="0" kern="1200" dirty="0" smtClean="0">
                    <a:solidFill>
                      <a:schemeClr val="tx1"/>
                    </a:solidFill>
                    <a:effectLst/>
                    <a:latin typeface="+mn-lt"/>
                    <a:ea typeface="+mn-ea"/>
                    <a:cs typeface="+mn-cs"/>
                  </a:rPr>
                  <a:t>4(c)</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GGNN</a:t>
                </a:r>
                <a:r>
                  <a:rPr lang="zh-CN" altLang="en-US" sz="1200" b="0" i="0" kern="1200" dirty="0" smtClean="0">
                    <a:solidFill>
                      <a:schemeClr val="tx1"/>
                    </a:solidFill>
                    <a:effectLst/>
                    <a:latin typeface="+mn-lt"/>
                    <a:ea typeface="+mn-ea"/>
                    <a:cs typeface="+mn-cs"/>
                  </a:rPr>
                  <a:t>模型中，学习并更新该子图上的事件表示。具体地，每个子图包括上下文和所有候选事件节点，以及这些节点之间的有向边。</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SGNN</a:t>
                </a:r>
                <a:r>
                  <a:rPr lang="zh-CN" altLang="en-US" sz="1200" dirty="0" smtClean="0"/>
                  <a:t>模型主要包含</a:t>
                </a:r>
                <a:r>
                  <a:rPr lang="en-US" altLang="zh-CN" sz="1200" dirty="0" smtClean="0"/>
                  <a:t>3</a:t>
                </a:r>
                <a:r>
                  <a:rPr lang="zh-CN" altLang="en-US" sz="1200" dirty="0" smtClean="0"/>
                  <a:t>个部分：事件表示层、</a:t>
                </a:r>
                <a:r>
                  <a:rPr lang="en-US" altLang="zh-CN" sz="1200" dirty="0" smtClean="0"/>
                  <a:t>GGNN</a:t>
                </a:r>
                <a:r>
                  <a:rPr lang="zh-CN" altLang="en-US" sz="1200" dirty="0" smtClean="0"/>
                  <a:t>计算层、挑选后续事件层。</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事件表示层：</a:t>
                </a:r>
                <a:r>
                  <a:rPr lang="zh-CN" altLang="en-US" dirty="0" smtClean="0"/>
                  <a:t>将前续事件和候选预测事件的表示进行拼接，作为</a:t>
                </a:r>
                <a:r>
                  <a:rPr lang="en-US" altLang="zh-CN" b="0" i="0" smtClean="0">
                    <a:latin typeface="Cambria Math" panose="02040503050406030204" pitchFamily="18" charset="0"/>
                  </a:rPr>
                  <a:t>ℎ^((0))</a:t>
                </a:r>
                <a:r>
                  <a:rPr lang="zh-CN" altLang="en-US" dirty="0" smtClean="0"/>
                  <a:t>输入。矩阵</a:t>
                </a:r>
                <a:r>
                  <a:rPr lang="en-US" altLang="zh-CN" dirty="0" smtClean="0"/>
                  <a:t>A</a:t>
                </a:r>
                <a:r>
                  <a:rPr lang="zh-CN" altLang="en-US" dirty="0" smtClean="0"/>
                  <a:t>就类似于一个基于统计的概率转移矩阵作为输入</a:t>
                </a:r>
                <a:endPar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2.GGNN</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计算层：每个循环</a:t>
                </a: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都会更新子图中所有节点的事件表示，每次循环节点之间的信息传递给一度相邻节点。多个循环得以让各个节点的信息在子图结构上充分流动交互。最终模型的输出为，包含了学习到的子图中的事件表示。</a:t>
                </a:r>
                <a:r>
                  <a:rPr lang="zh-CN" altLang="en-US" dirty="0" smtClean="0"/>
                  <a:t>得到前续事件和候选预测事件新的表示</a:t>
                </a:r>
                <a:r>
                  <a:rPr lang="en-US" altLang="zh-CN" b="0" i="0" smtClean="0">
                    <a:latin typeface="Cambria Math" panose="02040503050406030204" pitchFamily="18" charset="0"/>
                  </a:rPr>
                  <a:t>ℎ^((𝑡))</a:t>
                </a:r>
                <a:endPar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rPr>
                  <a:t>挑选后续事件层：欧几里德距离公式</a:t>
                </a:r>
                <a:r>
                  <a:rPr lang="zh-CN" altLang="en-US" dirty="0" smtClean="0"/>
                  <a:t>计算候选事件与每一个前续事件的关联得分，以平均分作为最后输出。经过多个子图的运算，以最后平均分最高的最为最佳的后续预测事件。</a:t>
                </a:r>
                <a:endParaRPr lang="zh-CN" altLang="en-US" sz="12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p>
              <a:p>
                <a:r>
                  <a:rPr lang="zh-CN" altLang="en-US" dirty="0" smtClean="0"/>
                  <a:t>改进：因每个前续事件对候选的后续事件有不同权值大小的影响，所以加入了注意力机制来重新计算关联得分。准确率约提高了</a:t>
                </a:r>
                <a:r>
                  <a:rPr lang="en-US" altLang="zh-CN" dirty="0" smtClean="0"/>
                  <a:t>0.8%</a:t>
                </a:r>
              </a:p>
              <a:p>
                <a:r>
                  <a:rPr lang="zh-CN" altLang="en-US" dirty="0" smtClean="0"/>
                  <a:t>未加入</a:t>
                </a:r>
                <a:r>
                  <a:rPr lang="en-US" altLang="zh-CN" dirty="0" smtClean="0"/>
                  <a:t>attention</a:t>
                </a:r>
                <a:r>
                  <a:rPr lang="en-US" altLang="zh-CN" baseline="0" dirty="0" smtClean="0"/>
                  <a:t> </a:t>
                </a:r>
                <a:r>
                  <a:rPr lang="zh-CN" altLang="en-US" baseline="0" dirty="0" smtClean="0"/>
                  <a:t>的准确率为</a:t>
                </a:r>
                <a:r>
                  <a:rPr lang="en-US" altLang="zh-CN" baseline="0" dirty="0" smtClean="0"/>
                  <a:t>51.56%</a:t>
                </a:r>
                <a:r>
                  <a:rPr lang="zh-CN" altLang="en-US" baseline="0" dirty="0" smtClean="0"/>
                  <a:t>，加入</a:t>
                </a:r>
                <a:r>
                  <a:rPr lang="en-US" altLang="zh-CN" baseline="0" dirty="0" smtClean="0"/>
                  <a:t>attention</a:t>
                </a:r>
                <a:endParaRPr lang="en-US" altLang="zh-CN" dirty="0" smtClean="0"/>
              </a:p>
              <a:p>
                <a:endParaRPr lang="zh-CN" altLang="en-US" dirty="0" smtClean="0">
                  <a:latin typeface="Times New Roman" panose="02020603050405020304" pitchFamily="18" charset="0"/>
                  <a:cs typeface="Times New Roman" panose="02020603050405020304" pitchFamily="18" charset="0"/>
                </a:endParaRPr>
              </a:p>
            </p:txBody>
          </p:sp>
        </mc:Fallback>
      </mc:AlternateContent>
      <p:sp>
        <p:nvSpPr>
          <p:cNvPr id="37892" name="灯片编号占位符 3"/>
          <p:cNvSpPr>
            <a:spLocks noGrp="1"/>
          </p:cNvSpPr>
          <p:nvPr>
            <p:ph type="sldNum" sz="quarter" idx="5"/>
          </p:nvPr>
        </p:nvSpPr>
        <p:spPr>
          <a:noFill/>
        </p:spPr>
        <p:txBody>
          <a:bodyPr/>
          <a:lstStyle/>
          <a:p>
            <a:fld id="{72DC1DC6-B42F-4EDB-90F2-8B5D9D0AEF88}" type="slidenum">
              <a:rPr lang="zh-CN" altLang="en-US"/>
              <a:pPr/>
              <a:t>12</a:t>
            </a:fld>
            <a:endParaRPr lang="en-US" altLang="zh-CN"/>
          </a:p>
        </p:txBody>
      </p:sp>
    </p:spTree>
    <p:extLst>
      <p:ext uri="{BB962C8B-B14F-4D97-AF65-F5344CB8AC3E}">
        <p14:creationId xmlns:p14="http://schemas.microsoft.com/office/powerpoint/2010/main" val="366391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2019/3/21</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192635949"/>
      </p:ext>
    </p:extLst>
  </p:cSld>
  <p:clrMapOvr>
    <a:masterClrMapping/>
  </p:clrMapOvr>
  <p:transition spd="med">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2019/3/21</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617223796"/>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2019/3/21</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1210281323"/>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2019/3/21</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055209"/>
      </p:ext>
    </p:extLst>
  </p:cSld>
  <p:clrMapOvr>
    <a:masterClrMapping/>
  </p:clrMapOvr>
  <p:transition spd="med">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2019/3/21</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1361668335"/>
      </p:ext>
    </p:extLst>
  </p:cSld>
  <p:clrMapOvr>
    <a:masterClrMapping/>
  </p:clrMapOvr>
  <p:transition spd="med">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2019/3/21</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1754578312"/>
      </p:ext>
    </p:extLst>
  </p:cSld>
  <p:clrMapOvr>
    <a:masterClrMapping/>
  </p:clrMapOvr>
  <p:transition spd="med">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2019/3/21</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839165614"/>
      </p:ext>
    </p:extLst>
  </p:cSld>
  <p:clrMapOvr>
    <a:masterClrMapping/>
  </p:clrMapOvr>
  <p:transition spd="med">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2019/3/21</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383295182"/>
      </p:ext>
    </p:extLst>
  </p:cSld>
  <p:clrMapOvr>
    <a:masterClrMapping/>
  </p:clrMapOvr>
  <p:transition spd="med">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2019/3/21</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666230324"/>
      </p:ext>
    </p:extLst>
  </p:cSld>
  <p:clrMapOvr>
    <a:masterClrMapping/>
  </p:clrMapOvr>
  <p:transition spd="med">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2019/3/21</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1950131021"/>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2019/3/21</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1731033411"/>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2019/3/21</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117741" y="1"/>
            <a:ext cx="564195" cy="537029"/>
          </a:xfrm>
          <a:prstGeom prst="rect">
            <a:avLst/>
          </a:prstGeom>
        </p:spPr>
      </p:pic>
    </p:spTree>
    <p:extLst>
      <p:ext uri="{BB962C8B-B14F-4D97-AF65-F5344CB8AC3E}">
        <p14:creationId xmlns:p14="http://schemas.microsoft.com/office/powerpoint/2010/main" val="116469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0" y="2423372"/>
            <a:ext cx="10875009" cy="938530"/>
          </a:xfrm>
        </p:spPr>
        <p:txBody>
          <a:bodyPr/>
          <a:lstStyle/>
          <a:p>
            <a:pPr algn="ctr"/>
            <a:r>
              <a:rPr lang="en-US" altLang="zh-CN" sz="4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GNN</a:t>
            </a:r>
            <a:r>
              <a:rPr lang="zh-CN" altLang="en-US" sz="4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系列应用</a:t>
            </a:r>
            <a:endParaRPr lang="zh-CN" altLang="en-US" sz="4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373991916"/>
      </p:ext>
    </p:extLst>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55014" y="357722"/>
            <a:ext cx="9364751" cy="646331"/>
          </a:xfrm>
          <a:prstGeom prst="rect">
            <a:avLst/>
          </a:prstGeom>
          <a:noFill/>
        </p:spPr>
        <p:txBody>
          <a:bodyPr wrap="square" rtlCol="0">
            <a:spAutoFit/>
          </a:bodyPr>
          <a:lstStyle/>
          <a:p>
            <a:r>
              <a:rPr kumimoji="1" lang="en-US" altLang="zh-CN" sz="3600" b="1" dirty="0" smtClean="0">
                <a:latin typeface="Times New Roman" panose="02020603050405020304" pitchFamily="18" charset="0"/>
                <a:ea typeface="KaiTi" charset="0"/>
                <a:cs typeface="Times New Roman" panose="02020603050405020304" pitchFamily="18" charset="0"/>
              </a:rPr>
              <a:t>GGNN-</a:t>
            </a:r>
            <a:r>
              <a:rPr kumimoji="1" lang="zh-CN" altLang="en-US" sz="3600" b="1" dirty="0" smtClean="0">
                <a:latin typeface="Times New Roman" panose="02020603050405020304" pitchFamily="18" charset="0"/>
                <a:ea typeface="KaiTi" charset="0"/>
                <a:cs typeface="Times New Roman" panose="02020603050405020304" pitchFamily="18" charset="0"/>
              </a:rPr>
              <a:t>脚本事件预测</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p:cNvSpPr txBox="1"/>
              <p:nvPr/>
            </p:nvSpPr>
            <p:spPr>
              <a:xfrm>
                <a:off x="79971" y="1108927"/>
                <a:ext cx="6209027" cy="4743735"/>
              </a:xfrm>
              <a:prstGeom prst="rect">
                <a:avLst/>
              </a:prstGeom>
              <a:noFill/>
            </p:spPr>
            <p:txBody>
              <a:bodyPr wrap="square" rtlCol="0">
                <a:spAutoFit/>
              </a:bodyPr>
              <a:lstStyle/>
              <a:p>
                <a:pPr>
                  <a:lnSpc>
                    <a:spcPct val="13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文本中描述了一系列有连接性发生的事件，通过事件链将其连接为一个有向加权图。</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30000"/>
                  </a:lnSpc>
                  <a:buFont typeface="Wingdings" panose="05000000000000000000" pitchFamily="2" charset="2"/>
                  <a:buChar char="Ø"/>
                </a:pPr>
                <a:r>
                  <a:rPr lang="zh-CN" altLang="en-US" sz="2400" dirty="0">
                    <a:solidFill>
                      <a:srgbClr val="FF0000"/>
                    </a:solidFill>
                    <a:latin typeface="楷体" panose="02010609060101010101" pitchFamily="49" charset="-122"/>
                    <a:ea typeface="楷体" panose="02010609060101010101" pitchFamily="49" charset="-122"/>
                  </a:rPr>
                  <a:t>节点</a:t>
                </a:r>
                <a:r>
                  <a:rPr lang="zh-CN" altLang="en-US" sz="2400" dirty="0">
                    <a:latin typeface="楷体" panose="02010609060101010101" pitchFamily="49" charset="-122"/>
                    <a:ea typeface="楷体" panose="02010609060101010101" pitchFamily="49" charset="-122"/>
                  </a:rPr>
                  <a:t>是事件</a:t>
                </a:r>
                <a:r>
                  <a:rPr lang="zh-CN" altLang="en-US" sz="2400" dirty="0"/>
                  <a:t>     </a:t>
                </a:r>
                <a14:m>
                  <m:oMath xmlns:m="http://schemas.openxmlformats.org/officeDocument/2006/math">
                    <m:r>
                      <a:rPr lang="en-US" altLang="zh-CN" sz="2400" i="1">
                        <a:latin typeface="Cambria Math" panose="02040503050406030204" pitchFamily="18" charset="0"/>
                      </a:rPr>
                      <m:t>𝑉</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𝑃</m:t>
                        </m:r>
                      </m:sub>
                    </m:sSub>
                    <m:r>
                      <a:rPr lang="en-US" altLang="zh-CN" sz="2400" i="1">
                        <a:latin typeface="Cambria Math" panose="02040503050406030204" pitchFamily="18" charset="0"/>
                      </a:rPr>
                      <m:t>}</m:t>
                    </m:r>
                  </m:oMath>
                </a14:m>
                <a:endParaRPr lang="en-US" altLang="zh-CN" sz="2400" dirty="0" smtClean="0"/>
              </a:p>
              <a:p>
                <a:pPr>
                  <a:lnSpc>
                    <a:spcPct val="130000"/>
                  </a:lnSpc>
                </a:pP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事件</a:t>
                </a:r>
                <a14:m>
                  <m:oMath xmlns:m="http://schemas.openxmlformats.org/officeDocument/2006/math">
                    <m:sSub>
                      <m:sSubPr>
                        <m:ctrlPr>
                          <a:rPr lang="en-US" altLang="zh-CN" sz="2400" i="1" dirty="0">
                            <a:solidFill>
                              <a:srgbClr val="FF0000"/>
                            </a:solidFill>
                            <a:latin typeface="Cambria Math" panose="02040503050406030204" pitchFamily="18" charset="0"/>
                            <a:ea typeface="楷体" panose="02010609060101010101" pitchFamily="49" charset="-122"/>
                          </a:rPr>
                        </m:ctrlPr>
                      </m:sSubPr>
                      <m:e>
                        <m:r>
                          <a:rPr lang="en-US" altLang="zh-CN" sz="2400" i="1" dirty="0">
                            <a:solidFill>
                              <a:srgbClr val="FF0000"/>
                            </a:solidFill>
                            <a:latin typeface="Cambria Math" panose="02040503050406030204" pitchFamily="18" charset="0"/>
                            <a:ea typeface="楷体" panose="02010609060101010101" pitchFamily="49" charset="-122"/>
                          </a:rPr>
                          <m:t> </m:t>
                        </m:r>
                        <m:r>
                          <a:rPr lang="en-US" altLang="zh-CN" sz="2400" i="1" dirty="0">
                            <a:solidFill>
                              <a:srgbClr val="FF0000"/>
                            </a:solidFill>
                            <a:latin typeface="Cambria Math" panose="02040503050406030204" pitchFamily="18" charset="0"/>
                            <a:ea typeface="楷体" panose="02010609060101010101" pitchFamily="49" charset="-122"/>
                          </a:rPr>
                          <m:t>𝑒</m:t>
                        </m:r>
                      </m:e>
                      <m:sub>
                        <m:r>
                          <a:rPr lang="en-US" altLang="zh-CN" sz="2400" i="1" dirty="0">
                            <a:solidFill>
                              <a:srgbClr val="FF0000"/>
                            </a:solidFill>
                            <a:latin typeface="Cambria Math" panose="02040503050406030204" pitchFamily="18" charset="0"/>
                            <a:ea typeface="楷体" panose="02010609060101010101" pitchFamily="49" charset="-122"/>
                          </a:rPr>
                          <m:t>𝑖</m:t>
                        </m:r>
                      </m:sub>
                    </m:sSub>
                    <m:r>
                      <a:rPr lang="en-US" altLang="zh-CN" sz="2400" i="1" dirty="0">
                        <a:latin typeface="Cambria Math" panose="02040503050406030204" pitchFamily="18" charset="0"/>
                        <a:ea typeface="楷体" panose="02010609060101010101" pitchFamily="49" charset="-122"/>
                      </a:rPr>
                      <m:t>=</m:t>
                    </m:r>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𝑝</m:t>
                    </m:r>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其中</a:t>
                </a:r>
                <a14:m>
                  <m:oMath xmlns:m="http://schemas.openxmlformats.org/officeDocument/2006/math">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𝑝</m:t>
                    </m:r>
                  </m:oMath>
                </a14:m>
                <a:r>
                  <a:rPr lang="zh-CN" altLang="en-US" sz="2400" dirty="0">
                    <a:latin typeface="楷体" panose="02010609060101010101" pitchFamily="49" charset="-122"/>
                    <a:ea typeface="楷体" panose="02010609060101010101" pitchFamily="49" charset="-122"/>
                  </a:rPr>
                  <a:t>是描述动词，</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dirty="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400" i="1" dirty="0">
                            <a:latin typeface="Cambria Math" panose="02040503050406030204" pitchFamily="18" charset="0"/>
                            <a:ea typeface="楷体" panose="02010609060101010101" pitchFamily="49" charset="-122"/>
                            <a:cs typeface="Times New Roman" panose="02020603050405020304" pitchFamily="18" charset="0"/>
                          </a:rPr>
                          <m:t>2</m:t>
                        </m:r>
                      </m:sub>
                    </m:sSub>
                  </m:oMath>
                </a14:m>
                <a:r>
                  <a:rPr lang="zh-CN" altLang="en-US" sz="2400" dirty="0">
                    <a:latin typeface="楷体" panose="02010609060101010101" pitchFamily="49" charset="-122"/>
                    <a:ea typeface="楷体" panose="02010609060101010101" pitchFamily="49" charset="-122"/>
                  </a:rPr>
                  <a:t>分别是主语，宾语以及动词的间接宾语</a:t>
                </a:r>
                <a:r>
                  <a:rPr lang="zh-CN" altLang="en-US" sz="2400" dirty="0" smtClean="0">
                    <a:latin typeface="楷体" panose="02010609060101010101" pitchFamily="49" charset="-122"/>
                    <a:ea typeface="楷体" panose="02010609060101010101" pitchFamily="49" charset="-122"/>
                  </a:rPr>
                  <a:t>。</a:t>
                </a:r>
                <a:endParaRPr lang="en-US" altLang="zh-CN" sz="2400" dirty="0"/>
              </a:p>
              <a:p>
                <a:pPr marL="342900" indent="-342900">
                  <a:buFont typeface="Wingdings" panose="05000000000000000000" pitchFamily="2" charset="2"/>
                  <a:buChar char="Ø"/>
                </a:pPr>
                <a:r>
                  <a:rPr lang="zh-CN" altLang="en-US" sz="2400" dirty="0">
                    <a:solidFill>
                      <a:srgbClr val="FF0000"/>
                    </a:solidFill>
                    <a:latin typeface="楷体" panose="02010609060101010101" pitchFamily="49" charset="-122"/>
                    <a:ea typeface="楷体" panose="02010609060101010101" pitchFamily="49" charset="-122"/>
                  </a:rPr>
                  <a:t>边</a:t>
                </a:r>
                <a:r>
                  <a:rPr lang="zh-CN" altLang="en-US" sz="2400" dirty="0">
                    <a:latin typeface="楷体" panose="02010609060101010101" pitchFamily="49" charset="-122"/>
                    <a:ea typeface="楷体" panose="02010609060101010101" pitchFamily="49" charset="-122"/>
                  </a:rPr>
                  <a:t>是事件之间的联系 </a:t>
                </a:r>
                <a14:m>
                  <m:oMath xmlns:m="http://schemas.openxmlformats.org/officeDocument/2006/math">
                    <m:r>
                      <a:rPr lang="en-US" altLang="zh-CN" sz="2400" i="1">
                        <a:latin typeface="Cambria Math" panose="02040503050406030204" pitchFamily="18" charset="0"/>
                        <a:ea typeface="楷体" panose="02010609060101010101" pitchFamily="49" charset="-122"/>
                      </a:rPr>
                      <m:t>𝐸</m:t>
                    </m:r>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𝑙</m:t>
                        </m:r>
                      </m:e>
                      <m:sub>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𝑙</m:t>
                        </m:r>
                      </m:e>
                      <m:sub>
                        <m:r>
                          <a:rPr lang="en-US" altLang="zh-CN" sz="2400" i="1">
                            <a:latin typeface="Cambria Math" panose="02040503050406030204" pitchFamily="18" charset="0"/>
                            <a:ea typeface="楷体" panose="02010609060101010101" pitchFamily="49" charset="-122"/>
                          </a:rPr>
                          <m:t>2</m:t>
                        </m:r>
                      </m:sub>
                    </m:sSub>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𝑙</m:t>
                        </m:r>
                      </m:e>
                      <m:sub>
                        <m:r>
                          <a:rPr lang="en-US" altLang="zh-CN" sz="2400" i="1">
                            <a:latin typeface="Cambria Math" panose="02040503050406030204" pitchFamily="18" charset="0"/>
                            <a:ea typeface="楷体" panose="02010609060101010101" pitchFamily="49" charset="-122"/>
                          </a:rPr>
                          <m:t>3</m:t>
                        </m:r>
                      </m:sub>
                    </m:sSub>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𝑙</m:t>
                        </m:r>
                      </m:e>
                      <m:sub>
                        <m:r>
                          <a:rPr lang="en-US" altLang="zh-CN" sz="2400" i="1">
                            <a:latin typeface="Cambria Math" panose="02040503050406030204" pitchFamily="18" charset="0"/>
                            <a:ea typeface="楷体" panose="02010609060101010101" pitchFamily="49" charset="-122"/>
                          </a:rPr>
                          <m:t>𝑄</m:t>
                        </m:r>
                      </m:sub>
                    </m:sSub>
                    <m:r>
                      <a:rPr lang="en-US" altLang="zh-CN" sz="2400" i="1">
                        <a:latin typeface="Cambria Math" panose="02040503050406030204" pitchFamily="18" charset="0"/>
                        <a:ea typeface="楷体" panose="02010609060101010101" pitchFamily="49" charset="-122"/>
                      </a:rPr>
                      <m:t>}</m:t>
                    </m:r>
                  </m:oMath>
                </a14:m>
                <a:r>
                  <a:rPr lang="en-US" altLang="zh-CN" sz="2400" dirty="0"/>
                  <a:t> </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a:solidFill>
                      <a:srgbClr val="FF0000"/>
                    </a:solidFill>
                    <a:latin typeface="楷体" panose="02010609060101010101" pitchFamily="49" charset="-122"/>
                    <a:ea typeface="楷体" panose="02010609060101010101" pitchFamily="49" charset="-122"/>
                  </a:rPr>
                  <a:t>权重</a:t>
                </a:r>
                <a:r>
                  <a:rPr lang="zh-CN" altLang="en-US" sz="2400" dirty="0">
                    <a:latin typeface="楷体" panose="02010609060101010101" pitchFamily="49" charset="-122"/>
                    <a:ea typeface="楷体" panose="02010609060101010101" pitchFamily="49" charset="-122"/>
                  </a:rPr>
                  <a:t>为两个事件同时出现在训练事件</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链中的频率  </a:t>
                </a:r>
                <a14:m>
                  <m:oMath xmlns:m="http://schemas.openxmlformats.org/officeDocument/2006/math">
                    <m:r>
                      <a:rPr lang="en-US" altLang="zh-CN" sz="2400" i="1">
                        <a:latin typeface="Cambria Math" panose="02040503050406030204" pitchFamily="18" charset="0"/>
                        <a:ea typeface="楷体" panose="02010609060101010101" pitchFamily="49" charset="-122"/>
                      </a:rPr>
                      <m:t>𝑤</m:t>
                    </m:r>
                    <m:d>
                      <m:dPr>
                        <m:ctrlPr>
                          <a:rPr lang="en-US" altLang="zh-CN" sz="2400" i="1">
                            <a:latin typeface="Cambria Math" panose="02040503050406030204" pitchFamily="18" charset="0"/>
                            <a:ea typeface="楷体" panose="02010609060101010101" pitchFamily="49" charset="-122"/>
                          </a:rPr>
                        </m:ctrlPr>
                      </m:dPr>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𝑗</m:t>
                            </m:r>
                          </m:sub>
                        </m:sSub>
                      </m:e>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𝑖</m:t>
                            </m:r>
                          </m:sub>
                        </m:sSub>
                      </m:e>
                    </m:d>
                    <m:r>
                      <a:rPr lang="en-US" altLang="zh-CN" sz="2400" i="1">
                        <a:latin typeface="Cambria Math" panose="02040503050406030204" pitchFamily="18" charset="0"/>
                        <a:ea typeface="楷体" panose="02010609060101010101" pitchFamily="49" charset="-122"/>
                      </a:rPr>
                      <m:t>=</m:t>
                    </m:r>
                    <m:f>
                      <m:fPr>
                        <m:ctrlPr>
                          <a:rPr lang="en-US" altLang="zh-CN" sz="2400" i="1">
                            <a:latin typeface="Cambria Math" panose="02040503050406030204" pitchFamily="18" charset="0"/>
                            <a:ea typeface="楷体" panose="02010609060101010101" pitchFamily="49" charset="-122"/>
                          </a:rPr>
                        </m:ctrlPr>
                      </m:fPr>
                      <m:num>
                        <m:r>
                          <a:rPr lang="en-US" altLang="zh-CN" sz="2400" i="1">
                            <a:latin typeface="Cambria Math" panose="02040503050406030204" pitchFamily="18" charset="0"/>
                            <a:ea typeface="楷体" panose="02010609060101010101" pitchFamily="49" charset="-122"/>
                          </a:rPr>
                          <m:t>𝑐𝑜𝑢𝑛𝑡</m:t>
                        </m:r>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𝑖</m:t>
                            </m:r>
                          </m:sub>
                        </m:sSub>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𝑗</m:t>
                            </m:r>
                          </m:sub>
                        </m:sSub>
                        <m:r>
                          <a:rPr lang="en-US" altLang="zh-CN" sz="2400" i="1">
                            <a:latin typeface="Cambria Math" panose="02040503050406030204" pitchFamily="18" charset="0"/>
                            <a:ea typeface="楷体" panose="02010609060101010101" pitchFamily="49" charset="-122"/>
                          </a:rPr>
                          <m:t>)</m:t>
                        </m:r>
                      </m:num>
                      <m:den>
                        <m:nary>
                          <m:naryPr>
                            <m:chr m:val="∑"/>
                            <m:limLoc m:val="subSup"/>
                            <m:supHide m:val="on"/>
                            <m:ctrlPr>
                              <a:rPr lang="en-US" altLang="zh-CN" sz="2400" i="1">
                                <a:latin typeface="Cambria Math" panose="02040503050406030204" pitchFamily="18" charset="0"/>
                                <a:ea typeface="楷体" panose="02010609060101010101" pitchFamily="49" charset="-122"/>
                              </a:rPr>
                            </m:ctrlPr>
                          </m:naryPr>
                          <m:sub>
                            <m:r>
                              <m:rPr>
                                <m:brk m:alnAt="9"/>
                              </m:rPr>
                              <a:rPr lang="en-US" altLang="zh-CN" sz="2400" i="1">
                                <a:latin typeface="Cambria Math" panose="02040503050406030204" pitchFamily="18" charset="0"/>
                                <a:ea typeface="楷体" panose="02010609060101010101" pitchFamily="49" charset="-122"/>
                              </a:rPr>
                              <m:t>𝑘</m:t>
                            </m:r>
                          </m:sub>
                          <m:sup/>
                          <m:e>
                            <m:r>
                              <a:rPr lang="en-US" altLang="zh-CN" sz="2400" i="1">
                                <a:latin typeface="Cambria Math" panose="02040503050406030204" pitchFamily="18" charset="0"/>
                                <a:ea typeface="楷体" panose="02010609060101010101" pitchFamily="49" charset="-122"/>
                              </a:rPr>
                              <m:t>𝑐𝑜𝑢𝑛𝑡</m:t>
                            </m:r>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𝑖</m:t>
                                </m:r>
                              </m:sub>
                            </m:sSub>
                            <m:r>
                              <a:rPr lang="en-US" altLang="zh-CN" sz="2400" i="1">
                                <a:latin typeface="Cambria Math" panose="02040503050406030204" pitchFamily="18" charset="0"/>
                                <a:ea typeface="楷体" panose="02010609060101010101" pitchFamily="49" charset="-122"/>
                              </a:rPr>
                              <m:t>,</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𝑣</m:t>
                                </m:r>
                              </m:e>
                              <m:sub>
                                <m:r>
                                  <a:rPr lang="en-US" altLang="zh-CN" sz="2400" i="1">
                                    <a:latin typeface="Cambria Math" panose="02040503050406030204" pitchFamily="18" charset="0"/>
                                    <a:ea typeface="楷体" panose="02010609060101010101" pitchFamily="49" charset="-122"/>
                                  </a:rPr>
                                  <m:t>𝑘</m:t>
                                </m:r>
                              </m:sub>
                            </m:sSub>
                            <m:r>
                              <a:rPr lang="en-US" altLang="zh-CN" sz="2400" i="1">
                                <a:latin typeface="Cambria Math" panose="02040503050406030204" pitchFamily="18" charset="0"/>
                                <a:ea typeface="楷体" panose="02010609060101010101" pitchFamily="49" charset="-122"/>
                              </a:rPr>
                              <m:t>)</m:t>
                            </m:r>
                          </m:e>
                        </m:nary>
                      </m:den>
                    </m:f>
                  </m:oMath>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9971" y="1108927"/>
                <a:ext cx="6209027" cy="4743735"/>
              </a:xfrm>
              <a:prstGeom prst="rect">
                <a:avLst/>
              </a:prstGeom>
              <a:blipFill rotWithShape="0">
                <a:blip r:embed="rId3"/>
                <a:stretch>
                  <a:fillRect l="-1472" t="-129" r="-6379"/>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6288998" y="1917700"/>
            <a:ext cx="5699802" cy="3515524"/>
          </a:xfrm>
          <a:prstGeom prst="rect">
            <a:avLst/>
          </a:prstGeom>
        </p:spPr>
      </p:pic>
    </p:spTree>
    <p:extLst>
      <p:ext uri="{BB962C8B-B14F-4D97-AF65-F5344CB8AC3E}">
        <p14:creationId xmlns:p14="http://schemas.microsoft.com/office/powerpoint/2010/main" val="2424126747"/>
      </p:ext>
    </p:extLst>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55014" y="357722"/>
            <a:ext cx="9364751" cy="646331"/>
          </a:xfrm>
          <a:prstGeom prst="rect">
            <a:avLst/>
          </a:prstGeom>
          <a:noFill/>
        </p:spPr>
        <p:txBody>
          <a:bodyPr wrap="square" rtlCol="0">
            <a:spAutoFit/>
          </a:bodyPr>
          <a:lstStyle/>
          <a:p>
            <a:r>
              <a:rPr kumimoji="1" lang="en-US" altLang="zh-CN" sz="3600" b="1" dirty="0" smtClean="0">
                <a:latin typeface="Times New Roman" panose="02020603050405020304" pitchFamily="18" charset="0"/>
                <a:ea typeface="KaiTi" charset="0"/>
                <a:cs typeface="Times New Roman" panose="02020603050405020304" pitchFamily="18" charset="0"/>
              </a:rPr>
              <a:t>SGNN</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589007" y="1644923"/>
            <a:ext cx="6209027" cy="4302716"/>
          </a:xfrm>
          <a:prstGeom prst="rect">
            <a:avLst/>
          </a:prstGeom>
          <a:noFill/>
        </p:spPr>
        <p:txBody>
          <a:bodyPr wrap="square" rtlCol="0">
            <a:spAutoFit/>
          </a:bodyPr>
          <a:lstStyle/>
          <a:p>
            <a:pPr indent="720000">
              <a:lnSpc>
                <a:spcPct val="130000"/>
              </a:lnSpc>
            </a:pP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SGNN ?</a:t>
            </a:r>
          </a:p>
          <a:p>
            <a:pPr indent="720000">
              <a:lnSpc>
                <a:spcPct val="13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相比</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于</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GNN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的特点在于使用了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GRU</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单元</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其隐含层的层数可以不断增加。</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的输入稍作改变。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indent="720000">
              <a:lnSpc>
                <a:spcPct val="13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的输入是整个图，根据本文的任务，将</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的输入改进为只输入部分子图。因此，</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的整体结构还是与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GGNN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相同，知识输入稍作变换。</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9" name="图示 8"/>
          <p:cNvGraphicFramePr/>
          <p:nvPr>
            <p:extLst>
              <p:ext uri="{D42A27DB-BD31-4B8C-83A1-F6EECF244321}">
                <p14:modId xmlns:p14="http://schemas.microsoft.com/office/powerpoint/2010/main" val="1341844809"/>
              </p:ext>
            </p:extLst>
          </p:nvPr>
        </p:nvGraphicFramePr>
        <p:xfrm>
          <a:off x="7267016" y="1361474"/>
          <a:ext cx="4453929" cy="4869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0300239"/>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55014" y="357722"/>
            <a:ext cx="9364751" cy="646331"/>
          </a:xfrm>
          <a:prstGeom prst="rect">
            <a:avLst/>
          </a:prstGeom>
          <a:noFill/>
        </p:spPr>
        <p:txBody>
          <a:bodyPr wrap="square" rtlCol="0">
            <a:spAutoFit/>
          </a:bodyPr>
          <a:lstStyle/>
          <a:p>
            <a:r>
              <a:rPr kumimoji="1" lang="en-US" altLang="zh-CN" sz="3600" b="1" dirty="0" smtClean="0">
                <a:latin typeface="Times New Roman" panose="02020603050405020304" pitchFamily="18" charset="0"/>
                <a:ea typeface="KaiTi" charset="0"/>
                <a:cs typeface="Times New Roman" panose="02020603050405020304" pitchFamily="18" charset="0"/>
              </a:rPr>
              <a:t>SGNN-</a:t>
            </a:r>
            <a:r>
              <a:rPr kumimoji="1" lang="zh-CN" altLang="en-US" sz="3600" b="1" dirty="0">
                <a:latin typeface="Times New Roman" panose="02020603050405020304" pitchFamily="18" charset="0"/>
                <a:ea typeface="KaiTi" charset="0"/>
                <a:cs typeface="Times New Roman" panose="02020603050405020304" pitchFamily="18" charset="0"/>
              </a:rPr>
              <a:t>脚本事件预测</a:t>
            </a:r>
            <a:endParaRPr lang="zh-CN" altLang="en-US" sz="3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bwMode="auto">
          <a:xfrm>
            <a:off x="4771085" y="5963276"/>
            <a:ext cx="2394899" cy="494676"/>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SGNN</a:t>
            </a:r>
            <a:endPar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92" y="1460310"/>
            <a:ext cx="10636631" cy="4294047"/>
          </a:xfrm>
          <a:prstGeom prst="rect">
            <a:avLst/>
          </a:prstGeom>
        </p:spPr>
      </p:pic>
    </p:spTree>
    <p:extLst>
      <p:ext uri="{BB962C8B-B14F-4D97-AF65-F5344CB8AC3E}">
        <p14:creationId xmlns:p14="http://schemas.microsoft.com/office/powerpoint/2010/main" val="1824769311"/>
      </p:ext>
    </p:extLst>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83430" y="252848"/>
            <a:ext cx="5135479" cy="751205"/>
          </a:xfrm>
          <a:prstGeom prst="rect">
            <a:avLst/>
          </a:prstGeom>
          <a:noFill/>
          <a:ln>
            <a:noFill/>
          </a:ln>
        </p:spPr>
        <p:txBody>
          <a:bodyPr vert="horz" wrap="square" lIns="91440" tIns="45720" rIns="91440" bIns="45720" numCol="1" rtlCol="0" anchor="b" anchorCtr="0" compatLnSpc="1">
            <a:noAutofit/>
          </a:bodyPr>
          <a:lstStyle/>
          <a:p>
            <a:pPr fontAlgn="base">
              <a:lnSpc>
                <a:spcPct val="85000"/>
              </a:lnSpc>
              <a:spcBef>
                <a:spcPct val="0"/>
              </a:spcBef>
              <a:spcAft>
                <a:spcPct val="0"/>
              </a:spcAft>
            </a:pPr>
            <a:r>
              <a:rPr kumimoji="1" lang="en-US" altLang="zh-CN" sz="3600" b="1" dirty="0">
                <a:latin typeface="Times New Roman" panose="02020603050405020304" pitchFamily="18" charset="0"/>
                <a:ea typeface="KaiTi" charset="0"/>
                <a:cs typeface="Times New Roman" panose="02020603050405020304" pitchFamily="18" charset="0"/>
                <a:sym typeface="+mn-ea"/>
              </a:rPr>
              <a:t>GNN</a:t>
            </a:r>
            <a:r>
              <a:rPr kumimoji="1" lang="zh-CN" altLang="en-US" sz="3600" b="1" dirty="0">
                <a:latin typeface="Times New Roman" panose="02020603050405020304" pitchFamily="18" charset="0"/>
                <a:ea typeface="KaiTi" charset="0"/>
                <a:cs typeface="Times New Roman" panose="02020603050405020304" pitchFamily="18" charset="0"/>
                <a:sym typeface="+mn-ea"/>
              </a:rPr>
              <a:t>在图像领域的应用</a:t>
            </a:r>
          </a:p>
        </p:txBody>
      </p:sp>
      <p:sp>
        <p:nvSpPr>
          <p:cNvPr id="4" name="矩形 3"/>
          <p:cNvSpPr/>
          <p:nvPr/>
        </p:nvSpPr>
        <p:spPr>
          <a:xfrm>
            <a:off x="-169204" y="1342196"/>
            <a:ext cx="9105378" cy="5144870"/>
          </a:xfrm>
          <a:prstGeom prst="rect">
            <a:avLst/>
          </a:prstGeom>
          <a:noFill/>
        </p:spPr>
        <p:txBody>
          <a:bodyPr wrap="none" lIns="91440" tIns="45720" rIns="91440" bIns="45720">
            <a:spAutoFit/>
          </a:bodyPr>
          <a:lstStyle/>
          <a:p>
            <a:pPr algn="ctr">
              <a:lnSpc>
                <a:spcPct val="130000"/>
              </a:lnSpc>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GNN</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在图像领域的应用也十分广泛</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nSpc>
                <a:spcPct val="130000"/>
              </a:lnSpc>
              <a:buFont typeface="Wingdings" panose="05000000000000000000" pitchFamily="2" charset="2"/>
              <a:buChar char="u"/>
            </a:pP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图像分类</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(Image classification)</a:t>
            </a:r>
          </a:p>
          <a:p>
            <a:pPr marL="457200" indent="-457200">
              <a:lnSpc>
                <a:spcPct val="130000"/>
              </a:lnSpc>
              <a:buFont typeface="Wingdings" panose="05000000000000000000" pitchFamily="2" charset="2"/>
              <a:buChar char="u"/>
            </a:pP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冲突检测</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(Interaction Detection</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30000"/>
              </a:lnSpc>
              <a:buFont typeface="Wingdings" panose="05000000000000000000" pitchFamily="2" charset="2"/>
              <a:buChar char="u"/>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检测</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(Object Detection</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30000"/>
              </a:lnSpc>
              <a:buFont typeface="Wingdings" panose="05000000000000000000" pitchFamily="2" charset="2"/>
              <a:buChar char="u"/>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区域</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分类</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(Region Classification</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30000"/>
              </a:lnSpc>
              <a:buFont typeface="Wingdings" panose="05000000000000000000" pitchFamily="2" charset="2"/>
              <a:buChar char="u"/>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语义</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分割</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(Semantic Segmentation</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30000"/>
              </a:lnSpc>
              <a:buFont typeface="Wingdings" panose="05000000000000000000" pitchFamily="2" charset="2"/>
              <a:buChar char="u"/>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社会关系</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理解</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(Social Relationship Understanding</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30000"/>
              </a:lnSpc>
              <a:buFont typeface="Wingdings" panose="05000000000000000000" pitchFamily="2" charset="2"/>
              <a:buChar char="u"/>
            </a:pP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视觉问答</a:t>
            </a:r>
            <a:r>
              <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Visual Question Answering)</a:t>
            </a:r>
            <a:endParaRPr lang="zh-CN" altLang="en-US" sz="3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38858708"/>
      </p:ext>
    </p:extLst>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208847" y="267363"/>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3"/>
          <a:stretch>
            <a:fillRect/>
          </a:stretch>
        </p:blipFill>
        <p:spPr>
          <a:xfrm>
            <a:off x="2216940" y="0"/>
            <a:ext cx="5993704" cy="6858000"/>
          </a:xfrm>
          <a:prstGeom prst="rect">
            <a:avLst/>
          </a:prstGeom>
        </p:spPr>
      </p:pic>
    </p:spTree>
    <p:extLst>
      <p:ext uri="{BB962C8B-B14F-4D97-AF65-F5344CB8AC3E}">
        <p14:creationId xmlns:p14="http://schemas.microsoft.com/office/powerpoint/2010/main" val="4166952875"/>
      </p:ext>
    </p:extLst>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778926" y="2738735"/>
            <a:ext cx="8379217" cy="923330"/>
          </a:xfrm>
          <a:prstGeom prst="rect">
            <a:avLst/>
          </a:prstGeom>
          <a:noFill/>
        </p:spPr>
        <p:txBody>
          <a:bodyPr wrap="none" lIns="91440" tIns="45720" rIns="91440" bIns="45720">
            <a:spAutoFit/>
          </a:bodyPr>
          <a:lstStyle/>
          <a:p>
            <a:pPr algn="ctr"/>
            <a:r>
              <a:rPr lang="en-US" altLang="zh-CN" sz="5400" dirty="0" smtClean="0">
                <a:latin typeface="Times New Roman" panose="02020603050405020304" pitchFamily="18" charset="0"/>
                <a:cs typeface="Times New Roman" panose="02020603050405020304" pitchFamily="18" charset="0"/>
              </a:rPr>
              <a:t>Thank </a:t>
            </a:r>
            <a:r>
              <a:rPr lang="en-US" altLang="zh-CN" sz="5400" dirty="0">
                <a:latin typeface="Times New Roman" panose="02020603050405020304" pitchFamily="18" charset="0"/>
                <a:cs typeface="Times New Roman" panose="02020603050405020304" pitchFamily="18" charset="0"/>
              </a:rPr>
              <a:t>you for your listening</a:t>
            </a:r>
            <a:r>
              <a:rPr lang="en-US" altLang="zh-CN" sz="5400" dirty="0" smtClean="0">
                <a:latin typeface="Times New Roman" panose="02020603050405020304" pitchFamily="18" charset="0"/>
                <a:cs typeface="Times New Roman" panose="02020603050405020304" pitchFamily="18" charset="0"/>
              </a:rPr>
              <a:t>!</a:t>
            </a:r>
            <a:endParaRPr lang="zh-CN"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368644"/>
      </p:ext>
    </p:ext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smtClean="0">
                <a:solidFill>
                  <a:schemeClr val="tx1"/>
                </a:solidFill>
                <a:latin typeface="Times New Roman" panose="02020603050405020304" pitchFamily="18" charset="0"/>
                <a:ea typeface="KaiTi" charset="0"/>
                <a:cs typeface="Times New Roman" panose="02020603050405020304" pitchFamily="18" charset="0"/>
              </a:rPr>
              <a:t>GNN</a:t>
            </a:r>
            <a:r>
              <a:rPr kumimoji="1" lang="zh-CN" altLang="en-US" sz="3600" b="1" dirty="0" smtClean="0">
                <a:solidFill>
                  <a:schemeClr val="tx1"/>
                </a:solidFill>
                <a:latin typeface="Times New Roman" panose="02020603050405020304" pitchFamily="18" charset="0"/>
                <a:ea typeface="KaiTi" charset="0"/>
                <a:cs typeface="Times New Roman" panose="02020603050405020304" pitchFamily="18" charset="0"/>
              </a:rPr>
              <a:t>及其变体</a:t>
            </a:r>
            <a:endParaRPr kumimoji="1" lang="zh-CN" altLang="en-US" sz="3600" b="1" dirty="0">
              <a:solidFill>
                <a:schemeClr val="tx1"/>
              </a:solidFill>
              <a:latin typeface="Times New Roman" panose="02020603050405020304" pitchFamily="18" charset="0"/>
              <a:ea typeface="KaiTi" charset="0"/>
              <a:cs typeface="Times New Roman" panose="02020603050405020304" pitchFamily="18" charset="0"/>
            </a:endParaRPr>
          </a:p>
        </p:txBody>
      </p:sp>
      <p:sp>
        <p:nvSpPr>
          <p:cNvPr id="3" name="内容占位符 2"/>
          <p:cNvSpPr>
            <a:spLocks noGrp="1"/>
          </p:cNvSpPr>
          <p:nvPr>
            <p:ph idx="1"/>
          </p:nvPr>
        </p:nvSpPr>
        <p:spPr>
          <a:xfrm>
            <a:off x="116379" y="1222374"/>
            <a:ext cx="11804072" cy="5192715"/>
          </a:xfrm>
        </p:spPr>
        <p:txBody>
          <a:bodyPr/>
          <a:lstStyle/>
          <a:p>
            <a:pPr marL="0" indent="720000">
              <a:lnSpc>
                <a:spcPct val="130000"/>
              </a:lnSpc>
              <a:spcBef>
                <a:spcPts val="0"/>
              </a:spcBef>
              <a:spcAft>
                <a:spcPts val="0"/>
              </a:spcAft>
              <a:buNone/>
            </a:pPr>
            <a:r>
              <a:rPr lang="zh-CN" altLang="en-US" dirty="0" smtClean="0">
                <a:latin typeface="Times New Roman" panose="02020603050405020304" pitchFamily="18" charset="0"/>
                <a:ea typeface="KaiTi" charset="0"/>
                <a:cs typeface="Times New Roman" panose="02020603050405020304" pitchFamily="18" charset="0"/>
              </a:rPr>
              <a:t>图神经网络</a:t>
            </a:r>
            <a:r>
              <a:rPr lang="en-US" altLang="zh-CN" dirty="0" smtClean="0">
                <a:latin typeface="Times New Roman" panose="02020603050405020304" pitchFamily="18" charset="0"/>
                <a:ea typeface="KaiTi" charset="0"/>
                <a:cs typeface="Times New Roman" panose="02020603050405020304" pitchFamily="18" charset="0"/>
              </a:rPr>
              <a:t>GNN</a:t>
            </a:r>
            <a:r>
              <a:rPr lang="zh-CN" altLang="en-US" dirty="0" smtClean="0">
                <a:latin typeface="Times New Roman" panose="02020603050405020304" pitchFamily="18" charset="0"/>
                <a:ea typeface="KaiTi" charset="0"/>
                <a:cs typeface="Times New Roman" panose="02020603050405020304" pitchFamily="18" charset="0"/>
              </a:rPr>
              <a:t>是一种可以将图或图中节点映射为某种向量表示的神经网络，其主要有以下几种变体：</a:t>
            </a:r>
            <a:endParaRPr lang="en-US" altLang="zh-CN" dirty="0" smtClean="0">
              <a:latin typeface="Times New Roman" panose="02020603050405020304" pitchFamily="18" charset="0"/>
              <a:ea typeface="KaiTi" charset="0"/>
              <a:cs typeface="Times New Roman" panose="02020603050405020304" pitchFamily="18" charset="0"/>
            </a:endParaRPr>
          </a:p>
          <a:p>
            <a:pPr indent="720000">
              <a:lnSpc>
                <a:spcPct val="130000"/>
              </a:lnSpc>
              <a:spcBef>
                <a:spcPts val="0"/>
              </a:spcBef>
              <a:spcAft>
                <a:spcPts val="0"/>
              </a:spcAft>
              <a:buFont typeface="Wingdings" panose="05000000000000000000" pitchFamily="2" charset="2"/>
              <a:buChar char="u"/>
            </a:pPr>
            <a:r>
              <a:rPr lang="en-US" altLang="zh-CN" dirty="0" smtClean="0">
                <a:solidFill>
                  <a:srgbClr val="FF0000"/>
                </a:solidFill>
                <a:latin typeface="Times New Roman" panose="02020603050405020304" pitchFamily="18" charset="0"/>
                <a:cs typeface="Times New Roman" panose="02020603050405020304" pitchFamily="18" charset="0"/>
              </a:rPr>
              <a:t>GCN</a:t>
            </a:r>
          </a:p>
          <a:p>
            <a:pPr marL="0" indent="720000">
              <a:lnSpc>
                <a:spcPct val="130000"/>
              </a:lnSpc>
              <a:spcBef>
                <a:spcPts val="0"/>
              </a:spcBef>
              <a:spcAft>
                <a:spcPts val="0"/>
              </a:spcAft>
              <a:buNone/>
            </a:pPr>
            <a:r>
              <a:rPr lang="en-US" altLang="zh-CN" dirty="0">
                <a:latin typeface="Times New Roman" panose="02020603050405020304" pitchFamily="18" charset="0"/>
                <a:ea typeface="KaiTi" charset="0"/>
                <a:cs typeface="Times New Roman" panose="02020603050405020304" pitchFamily="18" charset="0"/>
              </a:rPr>
              <a:t>Modeling Relational Data with Graph Convolutional Networks –arxiv-2017</a:t>
            </a:r>
          </a:p>
          <a:p>
            <a:pPr marL="0" indent="720000">
              <a:lnSpc>
                <a:spcPct val="130000"/>
              </a:lnSpc>
              <a:spcBef>
                <a:spcPts val="0"/>
              </a:spcBef>
              <a:spcAft>
                <a:spcPts val="0"/>
              </a:spcAft>
              <a:buNone/>
            </a:pPr>
            <a:r>
              <a:rPr lang="zh-CN" altLang="en-US" dirty="0">
                <a:latin typeface="Times New Roman" panose="02020603050405020304" pitchFamily="18" charset="0"/>
                <a:ea typeface="KaiTi" charset="0"/>
                <a:cs typeface="Times New Roman" panose="02020603050405020304" pitchFamily="18" charset="0"/>
              </a:rPr>
              <a:t>使用</a:t>
            </a:r>
            <a:r>
              <a:rPr lang="en-US" altLang="zh-CN" dirty="0">
                <a:latin typeface="Times New Roman" panose="02020603050405020304" pitchFamily="18" charset="0"/>
                <a:ea typeface="KaiTi" charset="0"/>
                <a:cs typeface="Times New Roman" panose="02020603050405020304" pitchFamily="18" charset="0"/>
              </a:rPr>
              <a:t>GCN</a:t>
            </a:r>
            <a:r>
              <a:rPr lang="zh-CN" altLang="en-US" dirty="0">
                <a:latin typeface="Times New Roman" panose="02020603050405020304" pitchFamily="18" charset="0"/>
                <a:ea typeface="KaiTi" charset="0"/>
                <a:cs typeface="Times New Roman" panose="02020603050405020304" pitchFamily="18" charset="0"/>
              </a:rPr>
              <a:t>对知识图谱中的实体进行表示，进而实现知识图谱的关系补全和实体分类</a:t>
            </a:r>
            <a:endParaRPr lang="en-US" altLang="zh-CN" dirty="0">
              <a:latin typeface="Times New Roman" panose="02020603050405020304" pitchFamily="18" charset="0"/>
              <a:ea typeface="KaiTi" charset="0"/>
              <a:cs typeface="Times New Roman" panose="02020603050405020304" pitchFamily="18" charset="0"/>
            </a:endParaRPr>
          </a:p>
          <a:p>
            <a:pPr indent="720000">
              <a:lnSpc>
                <a:spcPct val="130000"/>
              </a:lnSpc>
              <a:spcBef>
                <a:spcPts val="0"/>
              </a:spcBef>
              <a:spcAft>
                <a:spcPts val="0"/>
              </a:spcAft>
              <a:buFont typeface="Wingdings" panose="05000000000000000000" pitchFamily="2" charset="2"/>
              <a:buChar char="u"/>
            </a:pPr>
            <a:r>
              <a:rPr lang="en-US" altLang="zh-CN" dirty="0" smtClean="0">
                <a:solidFill>
                  <a:srgbClr val="FF0000"/>
                </a:solidFill>
                <a:latin typeface="Times New Roman" panose="02020603050405020304" pitchFamily="18" charset="0"/>
                <a:cs typeface="Times New Roman" panose="02020603050405020304" pitchFamily="18" charset="0"/>
              </a:rPr>
              <a:t>GGNN</a:t>
            </a:r>
          </a:p>
          <a:p>
            <a:pPr marL="0" indent="720000">
              <a:lnSpc>
                <a:spcPct val="130000"/>
              </a:lnSpc>
              <a:spcBef>
                <a:spcPts val="0"/>
              </a:spcBef>
              <a:spcAft>
                <a:spcPts val="0"/>
              </a:spcAft>
              <a:buNone/>
            </a:pPr>
            <a:r>
              <a:rPr lang="en-US" altLang="zh-CN" dirty="0">
                <a:latin typeface="Times New Roman" panose="02020603050405020304" pitchFamily="18" charset="0"/>
                <a:ea typeface="KaiTi" charset="0"/>
                <a:cs typeface="Times New Roman" panose="02020603050405020304" pitchFamily="18" charset="0"/>
              </a:rPr>
              <a:t>Constructing Narrative Event Evolutionary Graph for Script Event Prediction -IJCAI-18</a:t>
            </a:r>
          </a:p>
          <a:p>
            <a:pPr marL="0" indent="720000">
              <a:lnSpc>
                <a:spcPct val="130000"/>
              </a:lnSpc>
              <a:spcBef>
                <a:spcPts val="0"/>
              </a:spcBef>
              <a:spcAft>
                <a:spcPts val="0"/>
              </a:spcAft>
              <a:buNone/>
            </a:pPr>
            <a:r>
              <a:rPr lang="zh-CN" altLang="en-US" dirty="0">
                <a:latin typeface="Times New Roman" panose="02020603050405020304" pitchFamily="18" charset="0"/>
                <a:ea typeface="KaiTi" charset="0"/>
                <a:cs typeface="Times New Roman" panose="02020603050405020304" pitchFamily="18" charset="0"/>
              </a:rPr>
              <a:t>使用</a:t>
            </a:r>
            <a:r>
              <a:rPr lang="en-US" altLang="zh-CN" dirty="0">
                <a:latin typeface="Times New Roman" panose="02020603050405020304" pitchFamily="18" charset="0"/>
                <a:ea typeface="KaiTi" charset="0"/>
                <a:cs typeface="Times New Roman" panose="02020603050405020304" pitchFamily="18" charset="0"/>
              </a:rPr>
              <a:t>GGNN</a:t>
            </a:r>
            <a:r>
              <a:rPr lang="zh-CN" altLang="en-US" dirty="0">
                <a:latin typeface="Times New Roman" panose="02020603050405020304" pitchFamily="18" charset="0"/>
                <a:ea typeface="KaiTi" charset="0"/>
                <a:cs typeface="Times New Roman" panose="02020603050405020304" pitchFamily="18" charset="0"/>
              </a:rPr>
              <a:t>对事件链中的事件实体进行表示，进而实现事件预测</a:t>
            </a:r>
            <a:endParaRPr lang="en-US" altLang="zh-CN" dirty="0">
              <a:latin typeface="Times New Roman" panose="02020603050405020304" pitchFamily="18" charset="0"/>
              <a:ea typeface="KaiTi" charset="0"/>
              <a:cs typeface="Times New Roman" panose="02020603050405020304" pitchFamily="18" charset="0"/>
            </a:endParaRPr>
          </a:p>
          <a:p>
            <a:pPr indent="720000">
              <a:lnSpc>
                <a:spcPct val="130000"/>
              </a:lnSpc>
              <a:spcBef>
                <a:spcPts val="0"/>
              </a:spcBef>
              <a:spcAft>
                <a:spcPts val="0"/>
              </a:spcAft>
              <a:buFont typeface="Wingdings" panose="05000000000000000000" pitchFamily="2" charset="2"/>
              <a:buChar char="u"/>
            </a:pPr>
            <a:r>
              <a:rPr lang="en-US" altLang="zh-CN" dirty="0">
                <a:solidFill>
                  <a:srgbClr val="FF0000"/>
                </a:solidFill>
                <a:latin typeface="Times New Roman" panose="02020603050405020304" pitchFamily="18" charset="0"/>
                <a:cs typeface="Times New Roman" panose="02020603050405020304" pitchFamily="18" charset="0"/>
              </a:rPr>
              <a:t>GAT</a:t>
            </a:r>
            <a:r>
              <a:rPr lang="zh-CN" altLang="en-US" dirty="0" smtClean="0">
                <a:latin typeface="Times New Roman" panose="02020603050405020304" pitchFamily="18" charset="0"/>
                <a:cs typeface="Times New Roman" panose="02020603050405020304" pitchFamily="18" charset="0"/>
              </a:rPr>
              <a:t>	</a:t>
            </a:r>
            <a:r>
              <a:rPr lang="zh-CN" altLang="en-US" dirty="0" smtClean="0"/>
              <a:t>					           </a:t>
            </a:r>
            <a:endParaRPr lang="zh-CN" altLang="en-US" dirty="0"/>
          </a:p>
          <a:p>
            <a:pPr marL="0" indent="720000">
              <a:lnSpc>
                <a:spcPct val="130000"/>
              </a:lnSpc>
              <a:spcBef>
                <a:spcPts val="0"/>
              </a:spcBef>
              <a:spcAft>
                <a:spcPts val="0"/>
              </a:spcAft>
              <a:buNone/>
            </a:pPr>
            <a:endParaRPr lang="zh-CN" altLang="en-US" dirty="0" smtClean="0"/>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pPr/>
              <a:t>2</a:t>
            </a:fld>
            <a:endParaRPr lang="zh-CN" altLang="en-US" dirty="0"/>
          </a:p>
        </p:txBody>
      </p:sp>
    </p:spTree>
    <p:extLst>
      <p:ext uri="{BB962C8B-B14F-4D97-AF65-F5344CB8AC3E}">
        <p14:creationId xmlns:p14="http://schemas.microsoft.com/office/powerpoint/2010/main" val="537899814"/>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a:solidFill>
                  <a:schemeClr val="tx1"/>
                </a:solidFill>
                <a:latin typeface="Times New Roman" panose="02020603050405020304" pitchFamily="18" charset="0"/>
                <a:ea typeface="KaiTi" charset="0"/>
                <a:cs typeface="Times New Roman" panose="02020603050405020304" pitchFamily="18" charset="0"/>
              </a:rPr>
              <a:t>知识图谱补全和实体分类</a:t>
            </a:r>
            <a:endParaRPr kumimoji="1" lang="en-US" altLang="zh-CN" sz="3600" b="1" dirty="0">
              <a:solidFill>
                <a:schemeClr val="tx1"/>
              </a:solidFill>
              <a:latin typeface="Times New Roman" panose="02020603050405020304" pitchFamily="18" charset="0"/>
              <a:ea typeface="KaiTi" charset="0"/>
              <a:cs typeface="Times New Roman" panose="02020603050405020304" pitchFamily="18" charset="0"/>
            </a:endParaRPr>
          </a:p>
        </p:txBody>
      </p:sp>
      <p:sp>
        <p:nvSpPr>
          <p:cNvPr id="3" name="内容占位符 2"/>
          <p:cNvSpPr>
            <a:spLocks noGrp="1"/>
          </p:cNvSpPr>
          <p:nvPr>
            <p:ph idx="1"/>
          </p:nvPr>
        </p:nvSpPr>
        <p:spPr>
          <a:xfrm>
            <a:off x="149629" y="1239000"/>
            <a:ext cx="5611679" cy="5176090"/>
          </a:xfrm>
        </p:spPr>
        <p:txBody>
          <a:bodyPr/>
          <a:lstStyle/>
          <a:p>
            <a:r>
              <a:rPr lang="zh-CN" altLang="en-US" dirty="0" smtClean="0">
                <a:solidFill>
                  <a:srgbClr val="C00000"/>
                </a:solidFill>
                <a:latin typeface="KaiTi" charset="0"/>
                <a:ea typeface="KaiTi" charset="0"/>
                <a:cs typeface="KaiTi" charset="0"/>
              </a:rPr>
              <a:t>知识图谱补全</a:t>
            </a:r>
            <a:endParaRPr lang="en-US" altLang="zh-CN" dirty="0" smtClean="0">
              <a:solidFill>
                <a:srgbClr val="C00000"/>
              </a:solidFill>
              <a:latin typeface="KaiTi" charset="0"/>
              <a:ea typeface="KaiTi" charset="0"/>
              <a:cs typeface="KaiTi" charset="0"/>
            </a:endParaRPr>
          </a:p>
          <a:p>
            <a:r>
              <a:rPr kumimoji="1" lang="zh-CN" altLang="en-US" dirty="0" smtClean="0">
                <a:latin typeface="KaiTi" charset="0"/>
                <a:ea typeface="KaiTi" charset="0"/>
                <a:cs typeface="KaiTi" charset="0"/>
              </a:rPr>
              <a:t>给定三元组</a:t>
            </a:r>
            <a:r>
              <a:rPr kumimoji="1" lang="en-US" altLang="zh-CN" dirty="0" smtClean="0">
                <a:latin typeface="KaiTi" charset="0"/>
                <a:ea typeface="KaiTi" charset="0"/>
                <a:cs typeface="KaiTi" charset="0"/>
              </a:rPr>
              <a:t>(</a:t>
            </a:r>
            <a:r>
              <a:rPr kumimoji="1" lang="en-US" altLang="zh-CN" i="1" dirty="0" err="1" smtClean="0">
                <a:latin typeface="KaiTi" charset="0"/>
                <a:ea typeface="KaiTi" charset="0"/>
                <a:cs typeface="KaiTi" charset="0"/>
              </a:rPr>
              <a:t>h,r,t</a:t>
            </a:r>
            <a:r>
              <a:rPr kumimoji="1" lang="en-US" altLang="zh-CN" i="1" dirty="0" smtClean="0">
                <a:latin typeface="KaiTi" charset="0"/>
                <a:ea typeface="KaiTi" charset="0"/>
                <a:cs typeface="KaiTi" charset="0"/>
              </a:rPr>
              <a:t>)</a:t>
            </a:r>
            <a:r>
              <a:rPr kumimoji="1" lang="zh-CN" altLang="en-US" dirty="0" smtClean="0">
                <a:latin typeface="KaiTi" charset="0"/>
                <a:ea typeface="KaiTi" charset="0"/>
                <a:cs typeface="KaiTi" charset="0"/>
              </a:rPr>
              <a:t>中</a:t>
            </a:r>
            <a:r>
              <a:rPr kumimoji="1" lang="zh-CN" altLang="en-US" dirty="0">
                <a:latin typeface="KaiTi" charset="0"/>
                <a:ea typeface="KaiTi" charset="0"/>
                <a:cs typeface="KaiTi" charset="0"/>
              </a:rPr>
              <a:t>任意两个元素</a:t>
            </a:r>
            <a:r>
              <a:rPr kumimoji="1" lang="en-US" altLang="zh-CN" dirty="0">
                <a:latin typeface="KaiTi" charset="0"/>
                <a:ea typeface="KaiTi" charset="0"/>
                <a:cs typeface="KaiTi" charset="0"/>
              </a:rPr>
              <a:t>,</a:t>
            </a:r>
            <a:r>
              <a:rPr kumimoji="1" lang="zh-CN" altLang="en-US" dirty="0">
                <a:latin typeface="KaiTi" charset="0"/>
                <a:ea typeface="KaiTi" charset="0"/>
                <a:cs typeface="KaiTi" charset="0"/>
              </a:rPr>
              <a:t>试图推理出缺失的另外一个</a:t>
            </a:r>
            <a:r>
              <a:rPr kumimoji="1" lang="zh-CN" altLang="en-US" dirty="0" smtClean="0">
                <a:latin typeface="KaiTi" charset="0"/>
                <a:ea typeface="KaiTi" charset="0"/>
                <a:cs typeface="KaiTi" charset="0"/>
              </a:rPr>
              <a:t>元素</a:t>
            </a:r>
            <a:r>
              <a:rPr kumimoji="1" lang="en-US" altLang="zh-CN" dirty="0" smtClean="0">
                <a:latin typeface="KaiTi" charset="0"/>
                <a:ea typeface="KaiTi" charset="0"/>
                <a:cs typeface="KaiTi" charset="0"/>
              </a:rPr>
              <a:t>.</a:t>
            </a:r>
          </a:p>
          <a:p>
            <a:pPr>
              <a:lnSpc>
                <a:spcPct val="130000"/>
              </a:lnSpc>
              <a:spcBef>
                <a:spcPts val="0"/>
              </a:spcBef>
              <a:spcAft>
                <a:spcPts val="0"/>
              </a:spcAft>
              <a:buFont typeface="Wingdings" panose="05000000000000000000" pitchFamily="2" charset="2"/>
              <a:buChar char="n"/>
            </a:pPr>
            <a:r>
              <a:rPr kumimoji="1" lang="zh-CN" altLang="en-US" dirty="0">
                <a:latin typeface="KaiTi" charset="0"/>
                <a:ea typeface="KaiTi" charset="0"/>
                <a:cs typeface="KaiTi" charset="0"/>
              </a:rPr>
              <a:t>实体</a:t>
            </a:r>
            <a:r>
              <a:rPr kumimoji="1" lang="zh-CN" altLang="en-US" dirty="0" smtClean="0">
                <a:latin typeface="KaiTi" charset="0"/>
                <a:ea typeface="KaiTi" charset="0"/>
                <a:cs typeface="KaiTi" charset="0"/>
              </a:rPr>
              <a:t>预测：</a:t>
            </a:r>
            <a:r>
              <a:rPr kumimoji="1" lang="en-US" altLang="zh-CN" dirty="0" err="1" smtClean="0">
                <a:latin typeface="KaiTi" charset="0"/>
                <a:ea typeface="KaiTi" charset="0"/>
                <a:cs typeface="KaiTi" charset="0"/>
              </a:rPr>
              <a:t>h+r</a:t>
            </a:r>
            <a:r>
              <a:rPr kumimoji="1" lang="en-US" altLang="zh-CN" dirty="0" smtClean="0">
                <a:latin typeface="KaiTi" charset="0"/>
                <a:ea typeface="KaiTi" charset="0"/>
                <a:cs typeface="KaiTi" charset="0"/>
              </a:rPr>
              <a:t>-&gt;t    </a:t>
            </a:r>
            <a:r>
              <a:rPr kumimoji="1" lang="en-US" altLang="zh-CN" dirty="0" err="1" smtClean="0">
                <a:latin typeface="KaiTi" charset="0"/>
                <a:ea typeface="KaiTi" charset="0"/>
                <a:cs typeface="KaiTi" charset="0"/>
              </a:rPr>
              <a:t>r+t</a:t>
            </a:r>
            <a:r>
              <a:rPr kumimoji="1" lang="en-US" altLang="zh-CN" dirty="0" smtClean="0">
                <a:latin typeface="KaiTi" charset="0"/>
                <a:ea typeface="KaiTi" charset="0"/>
                <a:cs typeface="KaiTi" charset="0"/>
              </a:rPr>
              <a:t>-&gt;h</a:t>
            </a:r>
          </a:p>
          <a:p>
            <a:pPr>
              <a:lnSpc>
                <a:spcPct val="130000"/>
              </a:lnSpc>
              <a:spcBef>
                <a:spcPts val="0"/>
              </a:spcBef>
              <a:spcAft>
                <a:spcPts val="0"/>
              </a:spcAft>
              <a:buFont typeface="Wingdings" panose="05000000000000000000" pitchFamily="2" charset="2"/>
              <a:buChar char="n"/>
            </a:pPr>
            <a:r>
              <a:rPr kumimoji="1" lang="zh-CN" altLang="en-US" dirty="0">
                <a:latin typeface="KaiTi" charset="0"/>
                <a:ea typeface="KaiTi" charset="0"/>
                <a:cs typeface="KaiTi" charset="0"/>
              </a:rPr>
              <a:t>关系</a:t>
            </a:r>
            <a:r>
              <a:rPr kumimoji="1" lang="zh-CN" altLang="en-US" dirty="0" smtClean="0">
                <a:latin typeface="KaiTi" charset="0"/>
                <a:ea typeface="KaiTi" charset="0"/>
                <a:cs typeface="KaiTi" charset="0"/>
              </a:rPr>
              <a:t>预测：</a:t>
            </a:r>
            <a:r>
              <a:rPr kumimoji="1" lang="en-US" altLang="zh-CN" dirty="0" err="1" smtClean="0">
                <a:latin typeface="KaiTi" charset="0"/>
                <a:ea typeface="KaiTi" charset="0"/>
                <a:cs typeface="KaiTi" charset="0"/>
              </a:rPr>
              <a:t>h+t</a:t>
            </a:r>
            <a:r>
              <a:rPr kumimoji="1" lang="en-US" altLang="zh-CN" dirty="0" smtClean="0">
                <a:latin typeface="KaiTi" charset="0"/>
                <a:ea typeface="KaiTi" charset="0"/>
                <a:cs typeface="KaiTi" charset="0"/>
              </a:rPr>
              <a:t>-&gt;r</a:t>
            </a:r>
          </a:p>
          <a:p>
            <a:pPr marL="0" indent="720000">
              <a:lnSpc>
                <a:spcPct val="130000"/>
              </a:lnSpc>
              <a:spcBef>
                <a:spcPts val="0"/>
              </a:spcBef>
              <a:spcAft>
                <a:spcPts val="0"/>
              </a:spcAft>
            </a:pPr>
            <a:r>
              <a:rPr kumimoji="1" lang="zh-CN" altLang="en-US" dirty="0" smtClean="0">
                <a:latin typeface="KaiTi" charset="0"/>
                <a:ea typeface="KaiTi" charset="0"/>
                <a:cs typeface="KaiTi" charset="0"/>
              </a:rPr>
              <a:t>无论</a:t>
            </a:r>
            <a:r>
              <a:rPr kumimoji="1" lang="zh-CN" altLang="en-US" dirty="0">
                <a:latin typeface="KaiTi" charset="0"/>
                <a:ea typeface="KaiTi" charset="0"/>
                <a:cs typeface="KaiTi" charset="0"/>
              </a:rPr>
              <a:t>实体预测还是关系预测</a:t>
            </a:r>
            <a:r>
              <a:rPr kumimoji="1" lang="en-US" altLang="zh-CN" dirty="0">
                <a:latin typeface="KaiTi" charset="0"/>
                <a:ea typeface="KaiTi" charset="0"/>
                <a:cs typeface="KaiTi" charset="0"/>
              </a:rPr>
              <a:t>,</a:t>
            </a:r>
            <a:r>
              <a:rPr kumimoji="1" lang="zh-CN" altLang="en-US" dirty="0">
                <a:latin typeface="KaiTi" charset="0"/>
                <a:ea typeface="KaiTi" charset="0"/>
                <a:cs typeface="KaiTi" charset="0"/>
              </a:rPr>
              <a:t>最后都转化为选择与给定元素形成的三元组更可能有效的实体</a:t>
            </a:r>
            <a:r>
              <a:rPr kumimoji="1" lang="en-US" altLang="zh-CN" dirty="0">
                <a:latin typeface="KaiTi" charset="0"/>
                <a:ea typeface="KaiTi" charset="0"/>
                <a:cs typeface="KaiTi" charset="0"/>
              </a:rPr>
              <a:t>/</a:t>
            </a:r>
            <a:r>
              <a:rPr kumimoji="1" lang="zh-CN" altLang="en-US" dirty="0">
                <a:latin typeface="KaiTi" charset="0"/>
                <a:ea typeface="KaiTi" charset="0"/>
                <a:cs typeface="KaiTi" charset="0"/>
              </a:rPr>
              <a:t>关系作为推理预测结果</a:t>
            </a:r>
            <a:r>
              <a:rPr kumimoji="1" lang="en-US" altLang="zh-CN" dirty="0" smtClean="0">
                <a:latin typeface="KaiTi" charset="0"/>
                <a:ea typeface="KaiTi" charset="0"/>
                <a:cs typeface="KaiTi" charset="0"/>
              </a:rPr>
              <a:t>.</a:t>
            </a:r>
          </a:p>
          <a:p>
            <a:pPr marL="0" indent="720000">
              <a:lnSpc>
                <a:spcPct val="130000"/>
              </a:lnSpc>
              <a:spcBef>
                <a:spcPts val="0"/>
              </a:spcBef>
              <a:spcAft>
                <a:spcPts val="0"/>
              </a:spcAft>
            </a:pPr>
            <a:endParaRPr kumimoji="1" lang="en-US" altLang="zh-CN" dirty="0" smtClean="0">
              <a:latin typeface="KaiTi" charset="0"/>
              <a:ea typeface="KaiTi" charset="0"/>
              <a:cs typeface="KaiTi" charset="0"/>
            </a:endParaRPr>
          </a:p>
          <a:p>
            <a:pPr marL="0" indent="0">
              <a:lnSpc>
                <a:spcPct val="130000"/>
              </a:lnSpc>
              <a:spcBef>
                <a:spcPts val="0"/>
              </a:spcBef>
              <a:spcAft>
                <a:spcPts val="0"/>
              </a:spcAft>
              <a:buNone/>
            </a:pPr>
            <a:r>
              <a:rPr kumimoji="1" lang="zh-CN" altLang="en-US" dirty="0">
                <a:solidFill>
                  <a:srgbClr val="C00000"/>
                </a:solidFill>
                <a:latin typeface="KaiTi" charset="0"/>
                <a:ea typeface="KaiTi" charset="0"/>
                <a:cs typeface="KaiTi" charset="0"/>
              </a:rPr>
              <a:t>实体</a:t>
            </a:r>
            <a:r>
              <a:rPr kumimoji="1" lang="zh-CN" altLang="en-US" dirty="0" smtClean="0">
                <a:solidFill>
                  <a:srgbClr val="C00000"/>
                </a:solidFill>
                <a:latin typeface="KaiTi" charset="0"/>
                <a:ea typeface="KaiTi" charset="0"/>
                <a:cs typeface="KaiTi" charset="0"/>
              </a:rPr>
              <a:t>分类</a:t>
            </a:r>
            <a:endParaRPr kumimoji="1" lang="en-US" altLang="zh-CN" dirty="0" smtClean="0">
              <a:solidFill>
                <a:srgbClr val="C00000"/>
              </a:solidFill>
              <a:latin typeface="KaiTi" charset="0"/>
              <a:ea typeface="KaiTi" charset="0"/>
              <a:cs typeface="KaiTi" charset="0"/>
            </a:endParaRPr>
          </a:p>
          <a:p>
            <a:pPr marL="0" indent="0">
              <a:lnSpc>
                <a:spcPct val="130000"/>
              </a:lnSpc>
              <a:spcBef>
                <a:spcPts val="0"/>
              </a:spcBef>
              <a:spcAft>
                <a:spcPts val="0"/>
              </a:spcAft>
              <a:buNone/>
            </a:pPr>
            <a:r>
              <a:rPr kumimoji="1" lang="zh-CN" altLang="en-US" dirty="0" smtClean="0">
                <a:solidFill>
                  <a:schemeClr val="tx1"/>
                </a:solidFill>
                <a:latin typeface="KaiTi" charset="0"/>
                <a:ea typeface="KaiTi" charset="0"/>
                <a:cs typeface="KaiTi" charset="0"/>
              </a:rPr>
              <a:t>给定实体的标签</a:t>
            </a:r>
            <a:endParaRPr kumimoji="1" lang="zh-CN" altLang="en-US" dirty="0">
              <a:solidFill>
                <a:schemeClr val="tx1"/>
              </a:solidFill>
              <a:latin typeface="KaiTi" charset="0"/>
              <a:ea typeface="KaiTi" charset="0"/>
              <a:cs typeface="KaiTi" charset="0"/>
            </a:endParaRPr>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pPr/>
              <a:t>3</a:t>
            </a:fld>
            <a:endParaRPr lang="zh-CN" altLang="en-US" dirty="0"/>
          </a:p>
        </p:txBody>
      </p:sp>
      <p:pic>
        <p:nvPicPr>
          <p:cNvPr id="1026" name="Picture 2" descr="https://timgsa.baidu.com/timg?image&amp;quality=80&amp;size=b9999_10000&amp;sec=1553095636355&amp;di=72cf63de4e2582d3928ea4575b4cbe62&amp;imgtype=0&amp;src=http%3A%2F%2Fimg-xz.100szy.com%2Fu0%2Fa72cf569c5297b87d00f8844b09ffc2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308" y="1239000"/>
            <a:ext cx="6042765" cy="484591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6966066" y="4219228"/>
            <a:ext cx="532014" cy="55227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人</a:t>
            </a:r>
          </a:p>
        </p:txBody>
      </p:sp>
      <p:pic>
        <p:nvPicPr>
          <p:cNvPr id="6" name="图片 5"/>
          <p:cNvPicPr>
            <a:picLocks noChangeAspect="1"/>
          </p:cNvPicPr>
          <p:nvPr/>
        </p:nvPicPr>
        <p:blipFill>
          <a:blip r:embed="rId3"/>
          <a:stretch>
            <a:fillRect/>
          </a:stretch>
        </p:blipFill>
        <p:spPr>
          <a:xfrm>
            <a:off x="5902036" y="3015726"/>
            <a:ext cx="676715" cy="646232"/>
          </a:xfrm>
          <a:prstGeom prst="rect">
            <a:avLst/>
          </a:prstGeom>
        </p:spPr>
      </p:pic>
      <p:pic>
        <p:nvPicPr>
          <p:cNvPr id="7" name="图片 6"/>
          <p:cNvPicPr>
            <a:picLocks noChangeAspect="1"/>
          </p:cNvPicPr>
          <p:nvPr/>
        </p:nvPicPr>
        <p:blipFill>
          <a:blip r:embed="rId3"/>
          <a:stretch>
            <a:fillRect/>
          </a:stretch>
        </p:blipFill>
        <p:spPr>
          <a:xfrm>
            <a:off x="10778385" y="3180813"/>
            <a:ext cx="676715" cy="646232"/>
          </a:xfrm>
          <a:prstGeom prst="rect">
            <a:avLst/>
          </a:prstGeom>
        </p:spPr>
      </p:pic>
    </p:spTree>
    <p:extLst>
      <p:ext uri="{BB962C8B-B14F-4D97-AF65-F5344CB8AC3E}">
        <p14:creationId xmlns:p14="http://schemas.microsoft.com/office/powerpoint/2010/main" val="2094877386"/>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a:solidFill>
                  <a:schemeClr val="tx1"/>
                </a:solidFill>
                <a:latin typeface="Times New Roman" panose="02020603050405020304" pitchFamily="18" charset="0"/>
                <a:ea typeface="KaiTi" charset="0"/>
                <a:cs typeface="Times New Roman" panose="02020603050405020304" pitchFamily="18" charset="0"/>
              </a:rPr>
              <a:t>GCN</a:t>
            </a:r>
            <a:r>
              <a:rPr kumimoji="1" lang="zh-CN" altLang="en-US" sz="3600" b="1" dirty="0">
                <a:solidFill>
                  <a:schemeClr val="tx1"/>
                </a:solidFill>
                <a:latin typeface="Times New Roman" panose="02020603050405020304" pitchFamily="18" charset="0"/>
                <a:ea typeface="KaiTi" charset="0"/>
                <a:cs typeface="Times New Roman" panose="02020603050405020304" pitchFamily="18" charset="0"/>
              </a:rPr>
              <a:t>用于知识图谱补全</a:t>
            </a:r>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pPr/>
              <a:t>4</a:t>
            </a:fld>
            <a:endParaRPr lang="zh-CN" altLang="en-US" dirty="0"/>
          </a:p>
        </p:txBody>
      </p:sp>
      <p:pic>
        <p:nvPicPr>
          <p:cNvPr id="7" name="图片 6"/>
          <p:cNvPicPr>
            <a:picLocks noChangeAspect="1"/>
          </p:cNvPicPr>
          <p:nvPr/>
        </p:nvPicPr>
        <p:blipFill>
          <a:blip r:embed="rId2"/>
          <a:stretch>
            <a:fillRect/>
          </a:stretch>
        </p:blipFill>
        <p:spPr>
          <a:xfrm>
            <a:off x="6383368" y="1571188"/>
            <a:ext cx="6060012" cy="4752083"/>
          </a:xfrm>
          <a:prstGeom prst="rect">
            <a:avLst/>
          </a:prstGeom>
        </p:spPr>
      </p:pic>
      <p:sp>
        <p:nvSpPr>
          <p:cNvPr id="6" name="文本框 5"/>
          <p:cNvSpPr txBox="1"/>
          <p:nvPr/>
        </p:nvSpPr>
        <p:spPr>
          <a:xfrm>
            <a:off x="660400" y="1980537"/>
            <a:ext cx="5306676" cy="3933384"/>
          </a:xfrm>
          <a:prstGeom prst="rect">
            <a:avLst/>
          </a:prstGeom>
          <a:noFill/>
        </p:spPr>
        <p:txBody>
          <a:bodyPr wrap="square" rtlCol="0">
            <a:spAutoFit/>
          </a:bodyPr>
          <a:lstStyle/>
          <a:p>
            <a:pPr indent="720000">
              <a:lnSpc>
                <a:spcPct val="13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R-GCN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进行知识图谱的补全，主要有两个应用：</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连接预测和实体分类</a:t>
            </a:r>
            <a:endPar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indent="720000">
              <a:lnSpc>
                <a:spcPct val="13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在知识图谱中，目标节点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实体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的表示不</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再</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是简单的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embedding vector,</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它</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是通过其邻居节点的表示，映射出的具有当前语义信息的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embedding vector.</a:t>
            </a:r>
          </a:p>
        </p:txBody>
      </p:sp>
    </p:spTree>
    <p:extLst>
      <p:ext uri="{BB962C8B-B14F-4D97-AF65-F5344CB8AC3E}">
        <p14:creationId xmlns:p14="http://schemas.microsoft.com/office/powerpoint/2010/main" val="1687015675"/>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a:solidFill>
                  <a:schemeClr val="tx1"/>
                </a:solidFill>
                <a:latin typeface="Times New Roman" panose="02020603050405020304" pitchFamily="18" charset="0"/>
                <a:ea typeface="KaiTi" charset="0"/>
                <a:cs typeface="Times New Roman" panose="02020603050405020304" pitchFamily="18" charset="0"/>
              </a:rPr>
              <a:t>GCN</a:t>
            </a:r>
            <a:r>
              <a:rPr kumimoji="1" lang="zh-CN" altLang="en-US" sz="3600" b="1" dirty="0">
                <a:solidFill>
                  <a:schemeClr val="tx1"/>
                </a:solidFill>
                <a:latin typeface="Times New Roman" panose="02020603050405020304" pitchFamily="18" charset="0"/>
                <a:ea typeface="KaiTi" charset="0"/>
                <a:cs typeface="Times New Roman" panose="02020603050405020304" pitchFamily="18" charset="0"/>
              </a:rPr>
              <a:t>用于知识图谱补全</a:t>
            </a:r>
          </a:p>
        </p:txBody>
      </p:sp>
      <p:sp>
        <p:nvSpPr>
          <p:cNvPr id="3" name="内容占位符 2"/>
          <p:cNvSpPr>
            <a:spLocks noGrp="1"/>
          </p:cNvSpPr>
          <p:nvPr>
            <p:ph idx="1"/>
          </p:nvPr>
        </p:nvSpPr>
        <p:spPr>
          <a:xfrm>
            <a:off x="-218509" y="1127749"/>
            <a:ext cx="11138355" cy="4775200"/>
          </a:xfrm>
        </p:spPr>
        <p:txBody>
          <a:bodyPr/>
          <a:lstStyle/>
          <a:p>
            <a:pPr marL="0" indent="0">
              <a:buNone/>
            </a:pPr>
            <a:r>
              <a:rPr lang="zh-CN" altLang="en-US" b="1" dirty="0" smtClean="0">
                <a:latin typeface="KaiTi" charset="0"/>
                <a:ea typeface="KaiTi" charset="0"/>
                <a:cs typeface="KaiTi" charset="0"/>
              </a:rPr>
              <a:t> </a:t>
            </a:r>
            <a:endParaRPr lang="en-US" altLang="zh-CN" dirty="0"/>
          </a:p>
          <a:p>
            <a:endParaRPr lang="zh-CN" altLang="en-US" dirty="0">
              <a:latin typeface="KaiTi" charset="0"/>
              <a:ea typeface="KaiTi" charset="0"/>
              <a:cs typeface="KaiTi" charset="0"/>
            </a:endParaRPr>
          </a:p>
          <a:p>
            <a:endParaRPr lang="zh-CN" altLang="en-US" dirty="0" smtClean="0">
              <a:latin typeface="KaiTi" charset="0"/>
              <a:ea typeface="KaiTi" charset="0"/>
              <a:cs typeface="KaiTi" charset="0"/>
            </a:endParaRPr>
          </a:p>
          <a:p>
            <a:endParaRPr lang="zh-CN" altLang="en-US" dirty="0">
              <a:latin typeface="KaiTi" charset="0"/>
              <a:ea typeface="KaiTi" charset="0"/>
              <a:cs typeface="KaiTi" charset="0"/>
            </a:endParaRPr>
          </a:p>
          <a:p>
            <a:endParaRPr lang="zh-CN" altLang="en-US" dirty="0" smtClean="0">
              <a:latin typeface="KaiTi" charset="0"/>
              <a:ea typeface="KaiTi" charset="0"/>
              <a:cs typeface="KaiTi" charset="0"/>
            </a:endParaRPr>
          </a:p>
          <a:p>
            <a:endParaRPr lang="zh-CN" altLang="en-US" dirty="0"/>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pPr/>
              <a:t>5</a:t>
            </a:fld>
            <a:endParaRPr lang="zh-CN" altLang="en-US" dirty="0"/>
          </a:p>
        </p:txBody>
      </p:sp>
      <p:grpSp>
        <p:nvGrpSpPr>
          <p:cNvPr id="5" name="组合 4"/>
          <p:cNvGrpSpPr/>
          <p:nvPr/>
        </p:nvGrpSpPr>
        <p:grpSpPr>
          <a:xfrm>
            <a:off x="112970" y="1544199"/>
            <a:ext cx="3018580" cy="3460627"/>
            <a:chOff x="129354" y="1349448"/>
            <a:chExt cx="3018580" cy="3460627"/>
          </a:xfrm>
        </p:grpSpPr>
        <p:pic>
          <p:nvPicPr>
            <p:cNvPr id="6" name="图片 5"/>
            <p:cNvPicPr>
              <a:picLocks noChangeAspect="1"/>
            </p:cNvPicPr>
            <p:nvPr/>
          </p:nvPicPr>
          <p:blipFill>
            <a:blip r:embed="rId3"/>
            <a:stretch>
              <a:fillRect/>
            </a:stretch>
          </p:blipFill>
          <p:spPr>
            <a:xfrm rot="16200000">
              <a:off x="-209580" y="2027574"/>
              <a:ext cx="2776041" cy="2098171"/>
            </a:xfrm>
            <a:prstGeom prst="rect">
              <a:avLst/>
            </a:prstGeom>
          </p:spPr>
        </p:pic>
        <p:sp>
          <p:nvSpPr>
            <p:cNvPr id="7" name="矩形 6"/>
            <p:cNvSpPr/>
            <p:nvPr/>
          </p:nvSpPr>
          <p:spPr>
            <a:xfrm>
              <a:off x="2040660" y="2942892"/>
              <a:ext cx="953787" cy="369332"/>
            </a:xfrm>
            <a:prstGeom prst="rect">
              <a:avLst/>
            </a:prstGeom>
          </p:spPr>
          <p:txBody>
            <a:bodyPr wrap="none">
              <a:spAutoFit/>
            </a:bodyPr>
            <a:lstStyle/>
            <a:p>
              <a:pPr fontAlgn="base">
                <a:spcBef>
                  <a:spcPct val="0"/>
                </a:spcBef>
                <a:spcAft>
                  <a:spcPct val="0"/>
                </a:spcAft>
              </a:pPr>
              <a:r>
                <a:rPr lang="en-US" altLang="zh-CN"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Encoder</a:t>
              </a:r>
              <a:endParaRPr lang="zh-CN" altLang="en-US"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8" name="矩形 7"/>
            <p:cNvSpPr/>
            <p:nvPr/>
          </p:nvSpPr>
          <p:spPr bwMode="auto">
            <a:xfrm>
              <a:off x="129354" y="1349448"/>
              <a:ext cx="3018580" cy="3460627"/>
            </a:xfrm>
            <a:prstGeom prst="rect">
              <a:avLst/>
            </a:prstGeom>
            <a:noFill/>
            <a:ln w="15875" cap="flat" cmpd="sng" algn="ctr">
              <a:solidFill>
                <a:schemeClr val="tx1"/>
              </a:solidFill>
              <a:prstDash val="lgDash"/>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grpSp>
        <p:nvGrpSpPr>
          <p:cNvPr id="9" name="组合 8"/>
          <p:cNvGrpSpPr/>
          <p:nvPr/>
        </p:nvGrpSpPr>
        <p:grpSpPr>
          <a:xfrm>
            <a:off x="8216359" y="1349448"/>
            <a:ext cx="3051350" cy="3770776"/>
            <a:chOff x="3352839" y="1322205"/>
            <a:chExt cx="3051350" cy="3770776"/>
          </a:xfrm>
        </p:grpSpPr>
        <p:pic>
          <p:nvPicPr>
            <p:cNvPr id="10" name="图片 9"/>
            <p:cNvPicPr>
              <a:picLocks noChangeAspect="1"/>
            </p:cNvPicPr>
            <p:nvPr/>
          </p:nvPicPr>
          <p:blipFill>
            <a:blip r:embed="rId4"/>
            <a:stretch>
              <a:fillRect/>
            </a:stretch>
          </p:blipFill>
          <p:spPr>
            <a:xfrm rot="16200000">
              <a:off x="3350938" y="2179936"/>
              <a:ext cx="3770775" cy="2055315"/>
            </a:xfrm>
            <a:prstGeom prst="rect">
              <a:avLst/>
            </a:prstGeom>
          </p:spPr>
        </p:pic>
        <p:sp>
          <p:nvSpPr>
            <p:cNvPr id="11" name="矩形 10"/>
            <p:cNvSpPr/>
            <p:nvPr/>
          </p:nvSpPr>
          <p:spPr bwMode="auto">
            <a:xfrm>
              <a:off x="3352839" y="3457622"/>
              <a:ext cx="1007219" cy="494676"/>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Encoder</a:t>
              </a:r>
              <a:endParaRPr kumimoji="0" lang="zh-CN" altLang="en-US" sz="18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2" name="矩形 11"/>
            <p:cNvSpPr/>
            <p:nvPr/>
          </p:nvSpPr>
          <p:spPr bwMode="auto">
            <a:xfrm>
              <a:off x="3352839" y="2448216"/>
              <a:ext cx="1004341" cy="494676"/>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Decode</a:t>
              </a:r>
              <a:r>
                <a:rPr kumimoji="0" lang="en-US" altLang="zh-CN" sz="1800" b="0" i="0" u="none" strike="noStrike" cap="none" normalizeH="0" baseline="0" dirty="0" smtClean="0">
                  <a:ln>
                    <a:noFill/>
                  </a:ln>
                  <a:solidFill>
                    <a:srgbClr val="00B050"/>
                  </a:solidFill>
                  <a:effectLst/>
                  <a:latin typeface="Calibri" panose="020F0502020204030204" pitchFamily="34" charset="0"/>
                  <a:ea typeface="宋体" panose="02010600030101010101" pitchFamily="2" charset="-122"/>
                  <a:sym typeface="Calibri" panose="020F0502020204030204" pitchFamily="34" charset="0"/>
                </a:rPr>
                <a:t>r</a:t>
              </a:r>
              <a:endParaRPr kumimoji="0" lang="zh-CN" altLang="en-US" sz="1800" b="0" i="0" u="none" strike="noStrike" cap="none" normalizeH="0" baseline="0" dirty="0" smtClean="0">
                <a:ln>
                  <a:noFill/>
                </a:ln>
                <a:solidFill>
                  <a:srgbClr val="00B05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3" name="矩形 12"/>
            <p:cNvSpPr/>
            <p:nvPr/>
          </p:nvSpPr>
          <p:spPr bwMode="auto">
            <a:xfrm>
              <a:off x="3385609" y="1322205"/>
              <a:ext cx="3018580" cy="3769008"/>
            </a:xfrm>
            <a:prstGeom prst="rect">
              <a:avLst/>
            </a:prstGeom>
            <a:noFill/>
            <a:ln w="15875" cap="flat" cmpd="sng" algn="ctr">
              <a:solidFill>
                <a:schemeClr val="tx1"/>
              </a:solidFill>
              <a:prstDash val="lgDash"/>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sp>
        <p:nvSpPr>
          <p:cNvPr id="15" name="矩形 14"/>
          <p:cNvSpPr/>
          <p:nvPr/>
        </p:nvSpPr>
        <p:spPr>
          <a:xfrm>
            <a:off x="129354" y="5415704"/>
            <a:ext cx="2754041" cy="461665"/>
          </a:xfrm>
          <a:prstGeom prst="rect">
            <a:avLst/>
          </a:prstGeom>
        </p:spPr>
        <p:txBody>
          <a:bodyPr wrap="square">
            <a:spAutoFit/>
          </a:bodyPr>
          <a:lstStyle/>
          <a:p>
            <a:pPr fontAlgn="base">
              <a:spcBef>
                <a:spcPct val="0"/>
              </a:spcBef>
              <a:spcAft>
                <a:spcPct val="0"/>
              </a:spcAft>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Entity classification</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6" name="矩形 15"/>
          <p:cNvSpPr/>
          <p:nvPr/>
        </p:nvSpPr>
        <p:spPr>
          <a:xfrm>
            <a:off x="8679893" y="5441284"/>
            <a:ext cx="2098492" cy="461665"/>
          </a:xfrm>
          <a:prstGeom prst="rect">
            <a:avLst/>
          </a:prstGeom>
        </p:spPr>
        <p:txBody>
          <a:bodyPr wrap="square">
            <a:spAutoFit/>
          </a:bodyPr>
          <a:lstStyle/>
          <a:p>
            <a:pPr fontAlgn="base">
              <a:spcBef>
                <a:spcPct val="0"/>
              </a:spcBef>
              <a:spcAft>
                <a:spcPct val="0"/>
              </a:spcAft>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Link prediction</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8" name="矩形 17"/>
          <p:cNvSpPr/>
          <p:nvPr/>
        </p:nvSpPr>
        <p:spPr>
          <a:xfrm>
            <a:off x="3147935" y="1012827"/>
            <a:ext cx="5101194" cy="4893647"/>
          </a:xfrm>
          <a:prstGeom prst="rect">
            <a:avLst/>
          </a:prstGeom>
        </p:spPr>
        <p:txBody>
          <a:bodyPr wrap="square">
            <a:spAutoFit/>
          </a:bodyPr>
          <a:lstStyle/>
          <a:p>
            <a:pPr marL="285750" indent="-285750">
              <a:lnSpc>
                <a:spcPct val="130000"/>
              </a:lnSpc>
              <a:buFont typeface="Wingdings" panose="05000000000000000000" pitchFamily="2" charset="2"/>
              <a:buChar char="l"/>
            </a:pP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实体分类：</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知识图谱中的节点表示由</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R-GCN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给出</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，然后给每个节点使用</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softmax</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分类器，给出实体的分类标签</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30000"/>
              </a:lnSpc>
              <a:buFont typeface="Wingdings" panose="05000000000000000000" pitchFamily="2" charset="2"/>
              <a:buChar char="l"/>
            </a:pP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连接预测：</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连接预测模型看成是一个自编码器。</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编码层：</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R-GCN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提供</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实体表示</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pP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解码层：</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张量分解模型（一种得分函数）使用这种潜在特征表示来预测边，即给出</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s,r,o</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的得分</a:t>
            </a:r>
          </a:p>
        </p:txBody>
      </p:sp>
    </p:spTree>
    <p:extLst>
      <p:ext uri="{BB962C8B-B14F-4D97-AF65-F5344CB8AC3E}">
        <p14:creationId xmlns:p14="http://schemas.microsoft.com/office/powerpoint/2010/main" val="971415505"/>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a:solidFill>
                  <a:schemeClr val="tx1"/>
                </a:solidFill>
                <a:latin typeface="Times New Roman" panose="02020603050405020304" pitchFamily="18" charset="0"/>
                <a:ea typeface="KaiTi" charset="0"/>
                <a:cs typeface="Times New Roman" panose="02020603050405020304" pitchFamily="18" charset="0"/>
              </a:rPr>
              <a:t>GCN</a:t>
            </a:r>
            <a:r>
              <a:rPr kumimoji="1" lang="zh-CN" altLang="en-US" sz="3600" b="1" dirty="0">
                <a:solidFill>
                  <a:schemeClr val="tx1"/>
                </a:solidFill>
                <a:latin typeface="Times New Roman" panose="02020603050405020304" pitchFamily="18" charset="0"/>
                <a:ea typeface="KaiTi" charset="0"/>
                <a:cs typeface="Times New Roman" panose="02020603050405020304" pitchFamily="18" charset="0"/>
              </a:rPr>
              <a:t>用于知识图谱补全</a:t>
            </a:r>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pPr/>
              <a:t>6</a:t>
            </a:fld>
            <a:endParaRPr lang="zh-CN" altLang="en-US" dirty="0"/>
          </a:p>
        </p:txBody>
      </p:sp>
      <p:pic>
        <p:nvPicPr>
          <p:cNvPr id="9" name="内容占位符 8"/>
          <p:cNvPicPr>
            <a:picLocks noGrp="1" noChangeAspect="1"/>
          </p:cNvPicPr>
          <p:nvPr>
            <p:ph idx="1"/>
          </p:nvPr>
        </p:nvPicPr>
        <p:blipFill>
          <a:blip r:embed="rId2"/>
          <a:stretch>
            <a:fillRect/>
          </a:stretch>
        </p:blipFill>
        <p:spPr>
          <a:xfrm>
            <a:off x="660400" y="1012827"/>
            <a:ext cx="4863393" cy="4998397"/>
          </a:xfrm>
          <a:prstGeom prst="rect">
            <a:avLst/>
          </a:prstGeom>
        </p:spPr>
      </p:pic>
      <p:sp>
        <p:nvSpPr>
          <p:cNvPr id="10" name="矩形 9"/>
          <p:cNvSpPr/>
          <p:nvPr/>
        </p:nvSpPr>
        <p:spPr bwMode="auto">
          <a:xfrm>
            <a:off x="1357564" y="5953664"/>
            <a:ext cx="2394899" cy="494676"/>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Encoder   R-GCN</a:t>
            </a:r>
            <a:endPar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1" name="文本框 10"/>
          <p:cNvSpPr txBox="1"/>
          <p:nvPr/>
        </p:nvSpPr>
        <p:spPr>
          <a:xfrm>
            <a:off x="6001789" y="2011680"/>
            <a:ext cx="5336771" cy="3822585"/>
          </a:xfrm>
          <a:prstGeom prst="rect">
            <a:avLst/>
          </a:prstGeom>
          <a:noFill/>
        </p:spPr>
        <p:txBody>
          <a:bodyPr wrap="square" rtlCol="0">
            <a:spAutoFit/>
          </a:bodyPr>
          <a:lstStyle/>
          <a:p>
            <a:pPr indent="720000">
              <a:lnSpc>
                <a:spcPct val="13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知识图</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谱表示为一</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种有向图，每个节点（实体）可能会有出度和入度。本文将目标节点在知识图谱中的连接分为每种关系下的出和入的关系，并认为每一个节点都有一个自循环的关系。目标节点的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embedding</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就通过这三种关系来</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表示</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76488595"/>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51663" y="1446415"/>
                <a:ext cx="11103428" cy="2992358"/>
              </a:xfrm>
              <a:prstGeom prst="rect">
                <a:avLst/>
              </a:prstGeom>
              <a:noFill/>
              <a:ln>
                <a:noFill/>
              </a:ln>
            </p:spPr>
            <p:txBody>
              <a:bodyPr wrap="square" rtlCol="0">
                <a:spAutoFit/>
              </a:bodyPr>
              <a:lstStyle/>
              <a:p>
                <a:pPr>
                  <a:lnSpc>
                    <a:spcPct val="13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Decoder                               </a:t>
                </a:r>
                <a:r>
                  <a:rPr lang="zh-CN" altLang="en-US" sz="2400" dirty="0" smtClean="0">
                    <a:latin typeface="楷体" panose="02010609060101010101" pitchFamily="49" charset="-122"/>
                    <a:ea typeface="楷体" panose="02010609060101010101" pitchFamily="49" charset="-122"/>
                  </a:rPr>
                  <a:t>张量分解</a:t>
                </a:r>
                <a:r>
                  <a:rPr lang="zh-CN" altLang="en-US" sz="2400" dirty="0">
                    <a:latin typeface="楷体" panose="02010609060101010101" pitchFamily="49" charset="-122"/>
                    <a:ea typeface="楷体" panose="02010609060101010101" pitchFamily="49" charset="-122"/>
                  </a:rPr>
                  <a:t>模型</a:t>
                </a:r>
                <a:endParaRPr lang="en-US" altLang="zh-CN" sz="2400" dirty="0">
                  <a:latin typeface="楷体" panose="02010609060101010101" pitchFamily="49" charset="-122"/>
                  <a:ea typeface="楷体" panose="02010609060101010101" pitchFamily="49" charset="-122"/>
                </a:endParaRPr>
              </a:p>
              <a:p>
                <a:pPr>
                  <a:lnSpc>
                    <a:spcPct val="130000"/>
                  </a:lnSpc>
                </a:pPr>
                <a:endParaRPr lang="en-US" altLang="zh-CN" sz="2400" dirty="0" smtClean="0">
                  <a:latin typeface="楷体" panose="02010609060101010101" pitchFamily="49" charset="-122"/>
                  <a:ea typeface="楷体" panose="02010609060101010101" pitchFamily="49" charset="-122"/>
                </a:endParaRPr>
              </a:p>
              <a:p>
                <a:pPr>
                  <a:lnSpc>
                    <a:spcPct val="130000"/>
                  </a:lnSpc>
                </a:pPr>
                <a:r>
                  <a:rPr lang="zh-CN" altLang="en-US" sz="2400" dirty="0" smtClean="0">
                    <a:latin typeface="楷体" panose="02010609060101010101" pitchFamily="49" charset="-122"/>
                    <a:ea typeface="楷体" panose="02010609060101010101" pitchFamily="49" charset="-122"/>
                  </a:rPr>
                  <a:t>在</a:t>
                </a:r>
                <a:r>
                  <a:rPr lang="en-US" altLang="zh-CN" sz="2400" dirty="0" err="1" smtClean="0">
                    <a:latin typeface="楷体" panose="02010609060101010101" pitchFamily="49" charset="-122"/>
                    <a:ea typeface="楷体" panose="02010609060101010101" pitchFamily="49" charset="-122"/>
                  </a:rPr>
                  <a:t>DistMult</a:t>
                </a:r>
                <a:r>
                  <a:rPr lang="zh-CN" altLang="en-US" sz="2400" dirty="0" smtClean="0">
                    <a:latin typeface="楷体" panose="02010609060101010101" pitchFamily="49" charset="-122"/>
                    <a:ea typeface="楷体" panose="02010609060101010101" pitchFamily="49" charset="-122"/>
                  </a:rPr>
                  <a:t>中，关系对应与一个</a:t>
                </a:r>
                <a:r>
                  <a:rPr lang="zh-CN" altLang="en-US" sz="2400" dirty="0">
                    <a:latin typeface="楷体" panose="02010609060101010101" pitchFamily="49" charset="-122"/>
                    <a:ea typeface="楷体" panose="02010609060101010101" pitchFamily="49" charset="-122"/>
                  </a:rPr>
                  <a:t>对角</a:t>
                </a:r>
                <a:r>
                  <a:rPr lang="zh-CN" altLang="en-US" sz="2400" dirty="0" smtClean="0">
                    <a:latin typeface="楷体" panose="02010609060101010101" pitchFamily="49" charset="-122"/>
                    <a:ea typeface="楷体" panose="02010609060101010101" pitchFamily="49" charset="-122"/>
                  </a:rPr>
                  <a:t>矩阵</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𝑅</m:t>
                        </m:r>
                      </m:e>
                      <m:sub>
                        <m:r>
                          <a:rPr lang="en-US" altLang="zh-CN" sz="2400" i="1">
                            <a:latin typeface="Cambria Math" panose="02040503050406030204" pitchFamily="18" charset="0"/>
                            <a:ea typeface="楷体" panose="02010609060101010101" pitchFamily="49" charset="-122"/>
                          </a:rPr>
                          <m:t>𝑟</m:t>
                        </m:r>
                      </m:sub>
                    </m:sSub>
                  </m:oMath>
                </a14:m>
                <a:r>
                  <a:rPr lang="zh-CN" altLang="en-US" sz="2400" dirty="0" smtClean="0">
                    <a:latin typeface="楷体" panose="02010609060101010101" pitchFamily="49" charset="-122"/>
                    <a:ea typeface="楷体" panose="02010609060101010101" pitchFamily="49" charset="-122"/>
                  </a:rPr>
                  <a:t>，由此，三元组的得分函数为：</a:t>
                </a:r>
                <a:endParaRPr lang="en-US" altLang="zh-CN" sz="2400" dirty="0" smtClean="0">
                  <a:latin typeface="楷体" panose="02010609060101010101" pitchFamily="49" charset="-122"/>
                  <a:ea typeface="楷体" panose="02010609060101010101" pitchFamily="49" charset="-122"/>
                </a:endParaRPr>
              </a:p>
              <a:p>
                <a:pPr>
                  <a:lnSpc>
                    <a:spcPct val="13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𝑓</m:t>
                      </m:r>
                      <m:d>
                        <m:dPr>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𝑠</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𝑜</m:t>
                          </m:r>
                        </m:e>
                      </m:d>
                      <m:r>
                        <a:rPr lang="en-US" altLang="zh-CN" sz="2400" b="0" i="1" smtClean="0">
                          <a:latin typeface="Cambria Math" panose="02040503050406030204" pitchFamily="18" charset="0"/>
                          <a:ea typeface="楷体" panose="02010609060101010101" pitchFamily="49" charset="-122"/>
                        </a:rPr>
                        <m:t>=</m:t>
                      </m:r>
                      <m:sSubSup>
                        <m:sSubSupPr>
                          <m:ctrlPr>
                            <a:rPr lang="en-US" altLang="zh-CN" sz="2400" b="0" i="1" smtClean="0">
                              <a:latin typeface="Cambria Math" panose="02040503050406030204" pitchFamily="18" charset="0"/>
                              <a:ea typeface="楷体" panose="02010609060101010101" pitchFamily="49" charset="-122"/>
                            </a:rPr>
                          </m:ctrlPr>
                        </m:sSubSupPr>
                        <m:e>
                          <m:r>
                            <a:rPr lang="en-US" altLang="zh-CN" sz="2400" b="0" i="1" smtClean="0">
                              <a:latin typeface="Cambria Math" panose="02040503050406030204" pitchFamily="18" charset="0"/>
                              <a:ea typeface="楷体" panose="02010609060101010101" pitchFamily="49" charset="-122"/>
                            </a:rPr>
                            <m:t>𝑒</m:t>
                          </m:r>
                        </m:e>
                        <m:sub>
                          <m:r>
                            <a:rPr lang="en-US" altLang="zh-CN" sz="2400" b="0" i="1" smtClean="0">
                              <a:latin typeface="Cambria Math" panose="02040503050406030204" pitchFamily="18" charset="0"/>
                              <a:ea typeface="楷体" panose="02010609060101010101" pitchFamily="49" charset="-122"/>
                            </a:rPr>
                            <m:t>𝑠</m:t>
                          </m:r>
                        </m:sub>
                        <m:sup>
                          <m:r>
                            <a:rPr lang="en-US" altLang="zh-CN" sz="2400" b="0" i="1" smtClean="0">
                              <a:latin typeface="Cambria Math" panose="02040503050406030204" pitchFamily="18" charset="0"/>
                              <a:ea typeface="楷体" panose="02010609060101010101" pitchFamily="49" charset="-122"/>
                            </a:rPr>
                            <m:t>𝑇</m:t>
                          </m:r>
                        </m:sup>
                      </m:sSubSup>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𝑅</m:t>
                          </m:r>
                        </m:e>
                        <m:sub>
                          <m:r>
                            <a:rPr lang="en-US" altLang="zh-CN" sz="2400" b="0" i="1" smtClean="0">
                              <a:latin typeface="Cambria Math" panose="02040503050406030204" pitchFamily="18" charset="0"/>
                              <a:ea typeface="楷体" panose="02010609060101010101" pitchFamily="49" charset="-122"/>
                            </a:rPr>
                            <m:t>𝑟</m:t>
                          </m:r>
                        </m:sub>
                      </m:sSub>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𝑒</m:t>
                          </m:r>
                        </m:e>
                        <m:sub>
                          <m:r>
                            <a:rPr lang="en-US" altLang="zh-CN" sz="2400" b="0" i="1" smtClean="0">
                              <a:latin typeface="Cambria Math" panose="02040503050406030204" pitchFamily="18" charset="0"/>
                              <a:ea typeface="楷体" panose="02010609060101010101" pitchFamily="49" charset="-122"/>
                            </a:rPr>
                            <m:t>𝑜</m:t>
                          </m:r>
                        </m:sub>
                      </m:sSub>
                    </m:oMath>
                  </m:oMathPara>
                </a14:m>
                <a:endParaRPr lang="en-US" altLang="zh-CN" sz="2400" dirty="0" smtClean="0">
                  <a:latin typeface="楷体" panose="02010609060101010101" pitchFamily="49" charset="-122"/>
                  <a:ea typeface="楷体" panose="02010609060101010101" pitchFamily="49" charset="-122"/>
                </a:endParaRPr>
              </a:p>
              <a:p>
                <a:pPr>
                  <a:lnSpc>
                    <a:spcPct val="130000"/>
                  </a:lnSpc>
                </a:pPr>
                <a:endParaRPr lang="en-US" altLang="zh-CN" sz="2400" dirty="0">
                  <a:latin typeface="楷体" panose="02010609060101010101" pitchFamily="49" charset="-122"/>
                  <a:ea typeface="楷体" panose="02010609060101010101" pitchFamily="49" charset="-122"/>
                </a:endParaRPr>
              </a:p>
              <a:p>
                <a:pPr>
                  <a:lnSpc>
                    <a:spcPct val="130000"/>
                  </a:lnSpc>
                </a:pPr>
                <a:endParaRPr lang="en-US" altLang="zh-CN" sz="2400" dirty="0" smtClean="0">
                  <a:latin typeface="楷体" panose="02010609060101010101" pitchFamily="49" charset="-122"/>
                  <a:ea typeface="楷体" panose="02010609060101010101" pitchFamily="49"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1663" y="1446415"/>
                <a:ext cx="11103428" cy="2992358"/>
              </a:xfrm>
              <a:prstGeom prst="rect">
                <a:avLst/>
              </a:prstGeom>
              <a:blipFill rotWithShape="0">
                <a:blip r:embed="rId3"/>
                <a:stretch>
                  <a:fillRect l="-823" t="-204"/>
                </a:stretch>
              </a:blipFill>
              <a:ln>
                <a:noFill/>
              </a:ln>
            </p:spPr>
            <p:txBody>
              <a:bodyPr/>
              <a:lstStyle/>
              <a:p>
                <a:r>
                  <a:rPr lang="zh-CN" altLang="en-US">
                    <a:noFill/>
                  </a:rPr>
                  <a:t> </a:t>
                </a:r>
              </a:p>
            </p:txBody>
          </p:sp>
        </mc:Fallback>
      </mc:AlternateContent>
      <p:sp>
        <p:nvSpPr>
          <p:cNvPr id="8" name="文本框 7"/>
          <p:cNvSpPr txBox="1"/>
          <p:nvPr/>
        </p:nvSpPr>
        <p:spPr>
          <a:xfrm>
            <a:off x="855014" y="357722"/>
            <a:ext cx="5308719" cy="646331"/>
          </a:xfrm>
          <a:prstGeom prst="rect">
            <a:avLst/>
          </a:prstGeom>
          <a:noFill/>
        </p:spPr>
        <p:txBody>
          <a:bodyPr wrap="square" rtlCol="0">
            <a:spAutoFit/>
          </a:bodyPr>
          <a:lstStyle/>
          <a:p>
            <a:r>
              <a:rPr kumimoji="1" lang="en-US" altLang="zh-CN" sz="3600" b="1" dirty="0">
                <a:latin typeface="Times New Roman" panose="02020603050405020304" pitchFamily="18" charset="0"/>
                <a:ea typeface="KaiTi" charset="0"/>
                <a:cs typeface="Times New Roman" panose="02020603050405020304" pitchFamily="18" charset="0"/>
              </a:rPr>
              <a:t>GCN</a:t>
            </a:r>
            <a:r>
              <a:rPr kumimoji="1" lang="zh-CN" altLang="en-US" sz="3600" b="1" dirty="0">
                <a:latin typeface="Times New Roman" panose="02020603050405020304" pitchFamily="18" charset="0"/>
                <a:ea typeface="KaiTi" charset="0"/>
                <a:cs typeface="Times New Roman" panose="02020603050405020304" pitchFamily="18" charset="0"/>
              </a:rPr>
              <a:t>用于知识图谱补全</a:t>
            </a:r>
            <a:endParaRPr lang="zh-CN" altLang="en-US" sz="3600" b="1" dirty="0">
              <a:latin typeface="楷体" panose="02010609060101010101" pitchFamily="49" charset="-122"/>
              <a:ea typeface="楷体" panose="02010609060101010101" pitchFamily="49" charset="-122"/>
            </a:endParaRPr>
          </a:p>
        </p:txBody>
      </p:sp>
      <p:sp>
        <p:nvSpPr>
          <p:cNvPr id="5" name="圆角矩形 4"/>
          <p:cNvSpPr/>
          <p:nvPr/>
        </p:nvSpPr>
        <p:spPr bwMode="auto">
          <a:xfrm>
            <a:off x="1446415" y="1446415"/>
            <a:ext cx="1463039" cy="598516"/>
          </a:xfrm>
          <a:prstGeom prst="roundRect">
            <a:avLst/>
          </a:prstGeom>
          <a:noFill/>
          <a:ln w="9525"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Dist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rPr>
              <a:t>Mult</a:t>
            </a:r>
            <a:endPar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0" name="文本框 9"/>
          <p:cNvSpPr txBox="1"/>
          <p:nvPr/>
        </p:nvSpPr>
        <p:spPr>
          <a:xfrm>
            <a:off x="177803" y="3562448"/>
            <a:ext cx="2926080" cy="461665"/>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交叉熵损失函数</a:t>
            </a:r>
            <a:endParaRPr lang="zh-CN" altLang="en-US" sz="2400" dirty="0">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4"/>
          <a:stretch>
            <a:fillRect/>
          </a:stretch>
        </p:blipFill>
        <p:spPr>
          <a:xfrm>
            <a:off x="1446415" y="4004810"/>
            <a:ext cx="7752765" cy="1698741"/>
          </a:xfrm>
          <a:prstGeom prst="rect">
            <a:avLst/>
          </a:prstGeom>
        </p:spPr>
      </p:pic>
    </p:spTree>
    <p:extLst>
      <p:ext uri="{BB962C8B-B14F-4D97-AF65-F5344CB8AC3E}">
        <p14:creationId xmlns:p14="http://schemas.microsoft.com/office/powerpoint/2010/main" val="1956151967"/>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416821" y="1141375"/>
            <a:ext cx="11103428" cy="1052596"/>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endParaRPr lang="en-US" altLang="zh-CN" sz="2400" dirty="0" smtClean="0">
              <a:latin typeface="楷体" panose="02010609060101010101" pitchFamily="49" charset="-122"/>
              <a:ea typeface="楷体" panose="02010609060101010101" pitchFamily="49" charset="-122"/>
            </a:endParaRPr>
          </a:p>
          <a:p>
            <a:pPr marL="342900" indent="-342900">
              <a:lnSpc>
                <a:spcPct val="130000"/>
              </a:lnSpc>
              <a:buFont typeface="Wingdings" panose="05000000000000000000" pitchFamily="2" charset="2"/>
              <a:buChar char="u"/>
            </a:pPr>
            <a:endParaRPr lang="en-US" altLang="zh-CN" sz="2400" dirty="0" smtClean="0">
              <a:latin typeface="楷体" panose="02010609060101010101" pitchFamily="49" charset="-122"/>
              <a:ea typeface="楷体" panose="02010609060101010101" pitchFamily="49" charset="-122"/>
            </a:endParaRPr>
          </a:p>
        </p:txBody>
      </p:sp>
      <p:sp>
        <p:nvSpPr>
          <p:cNvPr id="8" name="文本框 7"/>
          <p:cNvSpPr txBox="1"/>
          <p:nvPr/>
        </p:nvSpPr>
        <p:spPr>
          <a:xfrm>
            <a:off x="855014" y="357722"/>
            <a:ext cx="5676415" cy="646331"/>
          </a:xfrm>
          <a:prstGeom prst="rect">
            <a:avLst/>
          </a:prstGeom>
          <a:noFill/>
        </p:spPr>
        <p:txBody>
          <a:bodyPr wrap="square" rtlCol="0">
            <a:spAutoFit/>
          </a:bodyPr>
          <a:lstStyle/>
          <a:p>
            <a:r>
              <a:rPr kumimoji="1" lang="zh-CN" altLang="en-US" sz="3600" b="1" dirty="0">
                <a:latin typeface="KaiTi" charset="0"/>
                <a:ea typeface="KaiTi" charset="0"/>
              </a:rPr>
              <a:t>实体分类</a:t>
            </a:r>
            <a:endParaRPr lang="zh-CN" altLang="en-US" sz="3600"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3"/>
          <a:stretch>
            <a:fillRect/>
          </a:stretch>
        </p:blipFill>
        <p:spPr>
          <a:xfrm>
            <a:off x="1963590" y="3211846"/>
            <a:ext cx="7609768" cy="2573087"/>
          </a:xfrm>
          <a:prstGeom prst="rect">
            <a:avLst/>
          </a:prstGeom>
        </p:spPr>
      </p:pic>
      <p:pic>
        <p:nvPicPr>
          <p:cNvPr id="3" name="图片 2"/>
          <p:cNvPicPr>
            <a:picLocks noChangeAspect="1"/>
          </p:cNvPicPr>
          <p:nvPr/>
        </p:nvPicPr>
        <p:blipFill>
          <a:blip r:embed="rId4"/>
          <a:stretch>
            <a:fillRect/>
          </a:stretch>
        </p:blipFill>
        <p:spPr>
          <a:xfrm>
            <a:off x="2891462" y="1376164"/>
            <a:ext cx="5238386" cy="1635614"/>
          </a:xfrm>
          <a:prstGeom prst="rect">
            <a:avLst/>
          </a:prstGeom>
        </p:spPr>
      </p:pic>
    </p:spTree>
    <p:extLst>
      <p:ext uri="{BB962C8B-B14F-4D97-AF65-F5344CB8AC3E}">
        <p14:creationId xmlns:p14="http://schemas.microsoft.com/office/powerpoint/2010/main" val="23802542"/>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855014" y="357722"/>
            <a:ext cx="5807043" cy="646331"/>
          </a:xfrm>
          <a:prstGeom prst="rect">
            <a:avLst/>
          </a:prstGeom>
          <a:noFill/>
        </p:spPr>
        <p:txBody>
          <a:bodyPr wrap="square" rtlCol="0">
            <a:spAutoFit/>
          </a:bodyPr>
          <a:lstStyle/>
          <a:p>
            <a:r>
              <a:rPr kumimoji="1" lang="zh-CN" altLang="en-US" sz="3600" b="1" dirty="0" smtClean="0">
                <a:latin typeface="KaiTi" charset="0"/>
                <a:ea typeface="KaiTi" charset="0"/>
                <a:cs typeface="KaiTi" charset="0"/>
              </a:rPr>
              <a:t>连接预测</a:t>
            </a:r>
            <a:endParaRPr lang="zh-CN" altLang="en-US" sz="3600" b="1" dirty="0">
              <a:latin typeface="楷体" panose="02010609060101010101" pitchFamily="49" charset="-122"/>
              <a:ea typeface="楷体" panose="02010609060101010101" pitchFamily="49" charset="-122"/>
            </a:endParaRPr>
          </a:p>
        </p:txBody>
      </p:sp>
      <p:sp>
        <p:nvSpPr>
          <p:cNvPr id="9" name="矩形 8"/>
          <p:cNvSpPr/>
          <p:nvPr/>
        </p:nvSpPr>
        <p:spPr bwMode="auto">
          <a:xfrm>
            <a:off x="10159998" y="3163485"/>
            <a:ext cx="1879601" cy="407717"/>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0" name="矩形 9"/>
          <p:cNvSpPr/>
          <p:nvPr/>
        </p:nvSpPr>
        <p:spPr bwMode="auto">
          <a:xfrm>
            <a:off x="10159994" y="3690676"/>
            <a:ext cx="1879601" cy="609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1" name="矩形 10"/>
          <p:cNvSpPr/>
          <p:nvPr/>
        </p:nvSpPr>
        <p:spPr bwMode="auto">
          <a:xfrm>
            <a:off x="10159996" y="4694428"/>
            <a:ext cx="1879601" cy="6096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p:cNvPicPr>
            <a:picLocks noChangeAspect="1"/>
          </p:cNvPicPr>
          <p:nvPr/>
        </p:nvPicPr>
        <p:blipFill>
          <a:blip r:embed="rId3"/>
          <a:stretch>
            <a:fillRect/>
          </a:stretch>
        </p:blipFill>
        <p:spPr>
          <a:xfrm>
            <a:off x="855014" y="1296785"/>
            <a:ext cx="10873534" cy="4773745"/>
          </a:xfrm>
          <a:prstGeom prst="rect">
            <a:avLst/>
          </a:prstGeom>
        </p:spPr>
      </p:pic>
    </p:spTree>
    <p:extLst>
      <p:ext uri="{BB962C8B-B14F-4D97-AF65-F5344CB8AC3E}">
        <p14:creationId xmlns:p14="http://schemas.microsoft.com/office/powerpoint/2010/main" val="1560930307"/>
      </p:ext>
    </p:extLst>
  </p:cSld>
  <p:clrMapOvr>
    <a:masterClrMapping/>
  </p:clrMapOvr>
  <p:transition spd="med">
    <p:cut/>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847</Words>
  <Application>Microsoft Office PowerPoint</Application>
  <PresentationFormat>宽屏</PresentationFormat>
  <Paragraphs>102</Paragraphs>
  <Slides>15</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KaiTi</vt:lpstr>
      <vt:lpstr>华文中宋</vt:lpstr>
      <vt:lpstr>楷体</vt:lpstr>
      <vt:lpstr>宋体</vt:lpstr>
      <vt:lpstr>微软雅黑</vt:lpstr>
      <vt:lpstr>Calibri</vt:lpstr>
      <vt:lpstr>Calibri Light</vt:lpstr>
      <vt:lpstr>Cambria Math</vt:lpstr>
      <vt:lpstr>Times New Roman</vt:lpstr>
      <vt:lpstr>Wingdings</vt:lpstr>
      <vt:lpstr>默认设计模板</vt:lpstr>
      <vt:lpstr>GNN系列应用</vt:lpstr>
      <vt:lpstr>GNN及其变体</vt:lpstr>
      <vt:lpstr>知识图谱补全和实体分类</vt:lpstr>
      <vt:lpstr>GCN用于知识图谱补全</vt:lpstr>
      <vt:lpstr>GCN用于知识图谱补全</vt:lpstr>
      <vt:lpstr>GCN用于知识图谱补全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biubiu</cp:lastModifiedBy>
  <cp:revision>144</cp:revision>
  <dcterms:created xsi:type="dcterms:W3CDTF">2018-10-18T11:34:23Z</dcterms:created>
  <dcterms:modified xsi:type="dcterms:W3CDTF">2019-03-21T08:15:16Z</dcterms:modified>
</cp:coreProperties>
</file>