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7" r:id="rId2"/>
    <p:sldId id="271" r:id="rId3"/>
    <p:sldId id="272" r:id="rId4"/>
    <p:sldId id="276" r:id="rId5"/>
    <p:sldId id="278" r:id="rId6"/>
    <p:sldId id="273" r:id="rId7"/>
    <p:sldId id="277" r:id="rId8"/>
    <p:sldId id="274" r:id="rId9"/>
    <p:sldId id="275" r:id="rId10"/>
    <p:sldId id="266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7BD"/>
    <a:srgbClr val="FFC715"/>
    <a:srgbClr val="FFFFFF"/>
    <a:srgbClr val="FAE5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0125" autoAdjust="0"/>
  </p:normalViewPr>
  <p:slideViewPr>
    <p:cSldViewPr snapToGrid="0">
      <p:cViewPr>
        <p:scale>
          <a:sx n="99" d="100"/>
          <a:sy n="99" d="100"/>
        </p:scale>
        <p:origin x="5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EF3491-94E4-4075-B5F1-294292DEA749}" type="datetimeFigureOut">
              <a:rPr lang="zh-CN" altLang="en-US" smtClean="0"/>
              <a:t>2019/3/15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928BA7-4A45-4FFE-A583-CA964C03D9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568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3789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DC1DC6-B42F-4EDB-90F2-8B5D9D0AEF88}" type="slidenum">
              <a:rPr lang="zh-CN" altLang="en-US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07934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3789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DC1DC6-B42F-4EDB-90F2-8B5D9D0AEF88}" type="slidenum">
              <a:rPr lang="zh-CN" altLang="en-US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0830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72832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63991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76113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5411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6155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8819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51866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000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69" name="标题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70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049771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43ADC22A-E89E-4CA4-A9DA-F00837335342}" type="datetime1">
              <a:rPr lang="zh-CN" altLang="en-US" smtClean="0"/>
              <a:pPr/>
              <a:t>2019/3/15</a:t>
            </a:fld>
            <a:endParaRPr lang="zh-CN" altLang="en-US" b="1" i="1"/>
          </a:p>
        </p:txBody>
      </p:sp>
      <p:sp>
        <p:nvSpPr>
          <p:cNvPr id="1049772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73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30055C4C-D7A3-431C-BDD5-E6EB3A7AC7E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2635949"/>
      </p:ext>
    </p:extLst>
  </p:cSld>
  <p:clrMapOvr>
    <a:masterClrMapping/>
  </p:clrMapOvr>
  <p:transition spd="med">
    <p:cut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8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86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8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D4ACED31-FBD9-4AF6-B0F4-54C40CE7C31F}" type="datetime1">
              <a:rPr lang="zh-CN" altLang="en-US" smtClean="0"/>
              <a:pPr/>
              <a:t>2019/3/15</a:t>
            </a:fld>
            <a:endParaRPr lang="zh-CN" altLang="en-US" b="1" i="1"/>
          </a:p>
        </p:txBody>
      </p:sp>
      <p:sp>
        <p:nvSpPr>
          <p:cNvPr id="104978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89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EC627E0C-9583-4BB6-9343-D17892D0D83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7223796"/>
      </p:ext>
    </p:extLst>
  </p:cSld>
  <p:clrMapOvr>
    <a:masterClrMapping/>
  </p:clrMapOvr>
  <p:transition spd="med">
    <p:cut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64" name="竖排标题 1"/>
          <p:cNvSpPr>
            <a:spLocks noGrp="1"/>
          </p:cNvSpPr>
          <p:nvPr>
            <p:ph type="title" orient="vert"/>
          </p:nvPr>
        </p:nvSpPr>
        <p:spPr>
          <a:xfrm>
            <a:off x="8845551" y="228602"/>
            <a:ext cx="2733675" cy="57689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65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39764" y="228602"/>
            <a:ext cx="8053387" cy="57689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66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633320E3-A737-4ADD-BC72-DA6C453EA8AD}" type="datetime1">
              <a:rPr lang="zh-CN" altLang="en-US" smtClean="0"/>
              <a:pPr/>
              <a:t>2019/3/15</a:t>
            </a:fld>
            <a:endParaRPr lang="zh-CN" altLang="en-US" b="1" i="1"/>
          </a:p>
        </p:txBody>
      </p:sp>
      <p:sp>
        <p:nvSpPr>
          <p:cNvPr id="1049767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68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548816AE-6FA8-4183-978A-8319EA45629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281323"/>
      </p:ext>
    </p:extLst>
  </p:cSld>
  <p:clrMapOvr>
    <a:masterClrMapping/>
  </p:clrMapOvr>
  <p:transition spd="med"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59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59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07108355-6E83-4B14-AA43-7CEB1E503A45}" type="datetime1">
              <a:rPr lang="zh-CN" altLang="en-US" smtClean="0"/>
              <a:pPr/>
              <a:t>2019/3/15</a:t>
            </a:fld>
            <a:endParaRPr lang="zh-CN" altLang="en-US" b="1" i="1"/>
          </a:p>
        </p:txBody>
      </p:sp>
      <p:sp>
        <p:nvSpPr>
          <p:cNvPr id="104859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0778385" y="6415090"/>
            <a:ext cx="1311275" cy="365125"/>
          </a:xfrm>
        </p:spPr>
        <p:txBody>
          <a:bodyPr/>
          <a:lstStyle>
            <a:lvl1pPr>
              <a:defRPr sz="1050" b="0"/>
            </a:lvl1pPr>
          </a:lstStyle>
          <a:p>
            <a:fld id="{89DB14B3-731A-4352-BC82-B1993596BD1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8055209"/>
      </p:ext>
    </p:extLst>
  </p:cSld>
  <p:clrMapOvr>
    <a:masterClrMapping/>
  </p:clrMapOvr>
  <p:transition spd="med">
    <p:cu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80" name="标题 1"/>
          <p:cNvSpPr>
            <a:spLocks noGrp="1"/>
          </p:cNvSpPr>
          <p:nvPr>
            <p:ph type="title"/>
          </p:nvPr>
        </p:nvSpPr>
        <p:spPr>
          <a:xfrm>
            <a:off x="963613" y="4406902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81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82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F680BDC2-098E-408A-97A7-2C188B209A9D}" type="datetime1">
              <a:rPr lang="zh-CN" altLang="en-US" smtClean="0"/>
              <a:pPr/>
              <a:t>2019/3/15</a:t>
            </a:fld>
            <a:endParaRPr lang="zh-CN" altLang="en-US" b="1" i="1"/>
          </a:p>
        </p:txBody>
      </p:sp>
      <p:sp>
        <p:nvSpPr>
          <p:cNvPr id="1049783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84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BF1226E9-A8D7-433D-8FF6-126998C986E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1668335"/>
      </p:ext>
    </p:extLst>
  </p:cSld>
  <p:clrMapOvr>
    <a:masterClrMapping/>
  </p:clrMapOvr>
  <p:transition spd="med">
    <p:cut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51" name="内容占位符 2"/>
          <p:cNvSpPr>
            <a:spLocks noGrp="1"/>
          </p:cNvSpPr>
          <p:nvPr>
            <p:ph sz="half" idx="1"/>
          </p:nvPr>
        </p:nvSpPr>
        <p:spPr>
          <a:xfrm>
            <a:off x="639765" y="1222375"/>
            <a:ext cx="5392737" cy="47752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52" name="内容占位符 3"/>
          <p:cNvSpPr>
            <a:spLocks noGrp="1"/>
          </p:cNvSpPr>
          <p:nvPr>
            <p:ph sz="half" idx="2"/>
          </p:nvPr>
        </p:nvSpPr>
        <p:spPr>
          <a:xfrm>
            <a:off x="6184900" y="1222375"/>
            <a:ext cx="5394325" cy="47752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53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FF2AB2A5-7A8A-4F58-A554-B42D7FCF923B}" type="datetime1">
              <a:rPr lang="zh-CN" altLang="en-US" smtClean="0"/>
              <a:pPr/>
              <a:t>2019/3/15</a:t>
            </a:fld>
            <a:endParaRPr lang="zh-CN" altLang="en-US" b="1" i="1"/>
          </a:p>
        </p:txBody>
      </p:sp>
      <p:sp>
        <p:nvSpPr>
          <p:cNvPr id="1049754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55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B52D239C-B544-419A-AA47-2182D1DC8F2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4578312"/>
      </p:ext>
    </p:extLst>
  </p:cSld>
  <p:clrMapOvr>
    <a:masterClrMapping/>
  </p:clrMapOvr>
  <p:transition spd="med">
    <p:cut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56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57" name="文本占位符 2"/>
          <p:cNvSpPr>
            <a:spLocks noGrp="1"/>
          </p:cNvSpPr>
          <p:nvPr>
            <p:ph type="body" idx="1"/>
          </p:nvPr>
        </p:nvSpPr>
        <p:spPr>
          <a:xfrm>
            <a:off x="609601" y="1535113"/>
            <a:ext cx="53863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58" name="内容占位符 3"/>
          <p:cNvSpPr>
            <a:spLocks noGrp="1"/>
          </p:cNvSpPr>
          <p:nvPr>
            <p:ph sz="half" idx="2"/>
          </p:nvPr>
        </p:nvSpPr>
        <p:spPr>
          <a:xfrm>
            <a:off x="609601" y="2174875"/>
            <a:ext cx="53863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59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7" y="1535113"/>
            <a:ext cx="538956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60" name="内容占位符 5"/>
          <p:cNvSpPr>
            <a:spLocks noGrp="1"/>
          </p:cNvSpPr>
          <p:nvPr>
            <p:ph sz="quarter" idx="4"/>
          </p:nvPr>
        </p:nvSpPr>
        <p:spPr>
          <a:xfrm>
            <a:off x="6192837" y="2174875"/>
            <a:ext cx="538956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61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71AF49A0-AE70-4051-914F-31E7490B50B4}" type="datetime1">
              <a:rPr lang="zh-CN" altLang="en-US" smtClean="0"/>
              <a:pPr/>
              <a:t>2019/3/15</a:t>
            </a:fld>
            <a:endParaRPr lang="zh-CN" altLang="en-US" b="1" i="1"/>
          </a:p>
        </p:txBody>
      </p:sp>
      <p:sp>
        <p:nvSpPr>
          <p:cNvPr id="1049762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63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0C864EAE-E214-426E-A852-45DAD4CB139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165614"/>
      </p:ext>
    </p:extLst>
  </p:cSld>
  <p:clrMapOvr>
    <a:masterClrMapping/>
  </p:clrMapOvr>
  <p:transition spd="med">
    <p:cut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60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B6313E23-202A-4DBA-BDFA-113B037C340A}" type="datetime1">
              <a:rPr lang="zh-CN" altLang="en-US" smtClean="0"/>
              <a:pPr/>
              <a:t>2019/3/15</a:t>
            </a:fld>
            <a:endParaRPr lang="zh-CN" altLang="en-US" b="1" i="1"/>
          </a:p>
        </p:txBody>
      </p:sp>
      <p:sp>
        <p:nvSpPr>
          <p:cNvPr id="104860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09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0778385" y="6415090"/>
            <a:ext cx="1311275" cy="365125"/>
          </a:xfrm>
        </p:spPr>
        <p:txBody>
          <a:bodyPr/>
          <a:lstStyle>
            <a:lvl1pPr>
              <a:defRPr sz="1050" b="0"/>
            </a:lvl1pPr>
          </a:lstStyle>
          <a:p>
            <a:fld id="{89DB14B3-731A-4352-BC82-B1993596BD1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3295182"/>
      </p:ext>
    </p:extLst>
  </p:cSld>
  <p:clrMapOvr>
    <a:masterClrMapping/>
  </p:clrMapOvr>
  <p:transition spd="med">
    <p:cut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1A593734-0361-4874-BEC2-546E7AA82CC1}" type="datetime1">
              <a:rPr lang="zh-CN" altLang="en-US" smtClean="0"/>
              <a:pPr/>
              <a:t>2019/3/15</a:t>
            </a:fld>
            <a:endParaRPr lang="zh-CN" altLang="en-US" b="1" i="1"/>
          </a:p>
        </p:txBody>
      </p:sp>
      <p:sp>
        <p:nvSpPr>
          <p:cNvPr id="1048584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0778385" y="6415090"/>
            <a:ext cx="1311275" cy="365125"/>
          </a:xfrm>
        </p:spPr>
        <p:txBody>
          <a:bodyPr/>
          <a:lstStyle>
            <a:lvl1pPr>
              <a:defRPr sz="1050" b="0"/>
            </a:lvl1pPr>
          </a:lstStyle>
          <a:p>
            <a:fld id="{89DB14B3-731A-4352-BC82-B1993596BD1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6230324"/>
      </p:ext>
    </p:extLst>
  </p:cSld>
  <p:clrMapOvr>
    <a:masterClrMapping/>
  </p:clrMapOvr>
  <p:transition spd="med">
    <p:cut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90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91" name="内容占位符 2"/>
          <p:cNvSpPr>
            <a:spLocks noGrp="1"/>
          </p:cNvSpPr>
          <p:nvPr>
            <p:ph idx="1"/>
          </p:nvPr>
        </p:nvSpPr>
        <p:spPr>
          <a:xfrm>
            <a:off x="4767265" y="273052"/>
            <a:ext cx="681513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92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2"/>
            <a:ext cx="40116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93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99330C1F-F5BC-42E0-AA5F-D5B9A26A9E8D}" type="datetime1">
              <a:rPr lang="zh-CN" altLang="en-US" smtClean="0"/>
              <a:pPr/>
              <a:t>2019/3/15</a:t>
            </a:fld>
            <a:endParaRPr lang="zh-CN" altLang="en-US" b="1" i="1"/>
          </a:p>
        </p:txBody>
      </p:sp>
      <p:sp>
        <p:nvSpPr>
          <p:cNvPr id="1049794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95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6F4ACBDE-81A0-4AFC-ADBB-F83DDB0974C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131021"/>
      </p:ext>
    </p:extLst>
  </p:cSld>
  <p:clrMapOvr>
    <a:masterClrMapping/>
  </p:clrMapOvr>
  <p:transition spd="med">
    <p:cut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74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75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0"/>
          </a:p>
        </p:txBody>
      </p:sp>
      <p:sp>
        <p:nvSpPr>
          <p:cNvPr id="1049776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7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EB279A69-F49C-4E84-B5F0-51A87B0ECECB}" type="datetime1">
              <a:rPr lang="zh-CN" altLang="en-US" smtClean="0"/>
              <a:pPr/>
              <a:t>2019/3/15</a:t>
            </a:fld>
            <a:endParaRPr lang="zh-CN" altLang="en-US" b="1" i="1"/>
          </a:p>
        </p:txBody>
      </p:sp>
      <p:sp>
        <p:nvSpPr>
          <p:cNvPr id="104977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79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FC5CC31D-1363-49C8-9F24-77AAE0A8B09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033411"/>
      </p:ext>
    </p:extLst>
  </p:cSld>
  <p:clrMapOvr>
    <a:masterClrMapping/>
  </p:clrMapOvr>
  <p:transition spd="med">
    <p:cut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Rectangle 1093"/>
          <p:cNvSpPr>
            <a:spLocks noChangeArrowheads="1"/>
          </p:cNvSpPr>
          <p:nvPr/>
        </p:nvSpPr>
        <p:spPr bwMode="auto">
          <a:xfrm>
            <a:off x="0" y="6346827"/>
            <a:ext cx="12192000" cy="511175"/>
          </a:xfrm>
          <a:prstGeom prst="rect">
            <a:avLst/>
          </a:prstGeom>
          <a:solidFill>
            <a:srgbClr val="00447C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2828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740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197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654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 sz="1800"/>
          </a:p>
        </p:txBody>
      </p:sp>
      <p:sp>
        <p:nvSpPr>
          <p:cNvPr id="1048577" name="Rectangle 109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60400" y="228602"/>
            <a:ext cx="9380539" cy="7842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 altLang="en-US"/>
          </a:p>
        </p:txBody>
      </p:sp>
      <p:sp>
        <p:nvSpPr>
          <p:cNvPr id="1048578" name="Rectangle 109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9763" y="1222375"/>
            <a:ext cx="10939463" cy="47752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20" rIns="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en-US" altLang="en-US"/>
          </a:p>
          <a:p>
            <a:pPr lvl="1"/>
            <a:r>
              <a:rPr lang="zh-CN" altLang="en-US"/>
              <a:t>第二级</a:t>
            </a:r>
            <a:endParaRPr lang="en-US" altLang="en-US"/>
          </a:p>
          <a:p>
            <a:pPr lvl="2"/>
            <a:r>
              <a:rPr lang="zh-CN" altLang="en-US"/>
              <a:t>第三级</a:t>
            </a:r>
            <a:endParaRPr lang="en-US" altLang="en-US"/>
          </a:p>
          <a:p>
            <a:pPr lvl="3"/>
            <a:r>
              <a:rPr lang="zh-CN" altLang="en-US"/>
              <a:t>第四级</a:t>
            </a:r>
            <a:endParaRPr lang="en-US" altLang="en-US"/>
          </a:p>
          <a:p>
            <a:pPr lvl="4"/>
            <a:r>
              <a:rPr lang="zh-CN" altLang="en-US"/>
              <a:t>第五级</a:t>
            </a:r>
            <a:endParaRPr lang="en-US" altLang="en-US"/>
          </a:p>
        </p:txBody>
      </p:sp>
      <p:sp>
        <p:nvSpPr>
          <p:cNvPr id="1048579" name="Rectangle 109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96964" y="6459540"/>
            <a:ext cx="2473325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450">
                <a:solidFill>
                  <a:srgbClr val="FFFFFF"/>
                </a:solidFill>
                <a:ea typeface="微软雅黑" panose="020B0503020204020204" pitchFamily="3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D4FE00E-8C06-457B-9BDE-A197369E635E}" type="datetime1">
              <a:rPr lang="zh-CN" altLang="en-US" smtClean="0">
                <a:sym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2019/3/15</a:t>
            </a:fld>
            <a:endParaRPr lang="zh-CN" altLang="en-US" b="1" i="1">
              <a:sym typeface="Calibri" panose="020F0502020204030204" pitchFamily="34" charset="0"/>
            </a:endParaRPr>
          </a:p>
        </p:txBody>
      </p:sp>
      <p:sp>
        <p:nvSpPr>
          <p:cNvPr id="1048580" name="Rectangle 109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86177" y="6459540"/>
            <a:ext cx="4822825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450" b="1" i="1">
                <a:solidFill>
                  <a:srgbClr val="FFFFFF"/>
                </a:solidFill>
                <a:ea typeface="微软雅黑" panose="020B0503020204020204" pitchFamily="3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ym typeface="Calibri" panose="020F0502020204030204" pitchFamily="34" charset="0"/>
            </a:endParaRPr>
          </a:p>
        </p:txBody>
      </p:sp>
      <p:sp>
        <p:nvSpPr>
          <p:cNvPr id="1048581" name="Rectangle 109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744201" y="6415090"/>
            <a:ext cx="1311275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800" b="1" i="1" smtClean="0">
                <a:solidFill>
                  <a:srgbClr val="FFFFFF"/>
                </a:solidFill>
                <a:ea typeface="微软雅黑" panose="020B0503020204020204" pitchFamily="3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735416B-1EEB-4908-B3FA-75CB8A360816}" type="slidenum">
              <a:rPr lang="zh-CN" altLang="en-US">
                <a:sym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>
              <a:sym typeface="Calibri" panose="020F0502020204030204" pitchFamily="34" charset="0"/>
            </a:endParaRPr>
          </a:p>
        </p:txBody>
      </p:sp>
      <p:cxnSp>
        <p:nvCxnSpPr>
          <p:cNvPr id="3145728" name="Line 2054"/>
          <p:cNvCxnSpPr>
            <a:cxnSpLocks noChangeShapeType="1"/>
          </p:cNvCxnSpPr>
          <p:nvPr/>
        </p:nvCxnSpPr>
        <p:spPr bwMode="auto">
          <a:xfrm>
            <a:off x="639765" y="1028700"/>
            <a:ext cx="9401175" cy="0"/>
          </a:xfrm>
          <a:prstGeom prst="line">
            <a:avLst/>
          </a:prstGeom>
          <a:noFill/>
          <a:ln w="19050">
            <a:solidFill>
              <a:srgbClr val="0B4DA2"/>
            </a:solidFill>
            <a:round/>
          </a:ln>
        </p:spPr>
      </p:cxnSp>
      <p:sp>
        <p:nvSpPr>
          <p:cNvPr id="1048582" name="Rectangle 233"/>
          <p:cNvSpPr>
            <a:spLocks noChangeArrowheads="1"/>
          </p:cNvSpPr>
          <p:nvPr userDrawn="1"/>
        </p:nvSpPr>
        <p:spPr bwMode="auto">
          <a:xfrm>
            <a:off x="331789" y="428625"/>
            <a:ext cx="153987" cy="457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 "/>
              <a:defRPr sz="32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3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350">
              <a:solidFill>
                <a:srgbClr val="FFFFFF"/>
              </a:solidFill>
              <a:latin typeface="华文中宋" panose="02010600040101010101" pitchFamily="2" charset="-122"/>
              <a:ea typeface="华文中宋" panose="02010600040101010101" pitchFamily="2" charset="-122"/>
              <a:sym typeface="Calibri" panose="020F0502020204030204" pitchFamily="34" charset="0"/>
            </a:endParaRPr>
          </a:p>
        </p:txBody>
      </p:sp>
      <p:cxnSp>
        <p:nvCxnSpPr>
          <p:cNvPr id="3145729" name="Line 404"/>
          <p:cNvCxnSpPr>
            <a:cxnSpLocks noChangeShapeType="1"/>
          </p:cNvCxnSpPr>
          <p:nvPr userDrawn="1"/>
        </p:nvCxnSpPr>
        <p:spPr bwMode="auto">
          <a:xfrm>
            <a:off x="550863" y="428625"/>
            <a:ext cx="0" cy="4572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</a:ln>
        </p:spPr>
      </p:cxnSp>
      <p:pic>
        <p:nvPicPr>
          <p:cNvPr id="14" name="图片 13"/>
          <p:cNvPicPr/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11117741" y="1"/>
            <a:ext cx="564195" cy="537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692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>
    <p:cut/>
  </p:transition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5pPr>
      <a:lvl6pPr marL="342900" algn="l" rtl="0" fontAlgn="base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6pPr>
      <a:lvl7pPr marL="685800" algn="l" rtl="0" fontAlgn="base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7pPr>
      <a:lvl8pPr marL="1028700" algn="l" rtl="0" fontAlgn="base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8pPr>
      <a:lvl9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9pPr>
    </p:titleStyle>
    <p:bodyStyle>
      <a:lvl1pPr marL="51435" indent="-51435" algn="l" rtl="0" eaLnBrk="0" fontAlgn="base" hangingPunct="0">
        <a:lnSpc>
          <a:spcPct val="90000"/>
        </a:lnSpc>
        <a:spcBef>
          <a:spcPts val="675"/>
        </a:spcBef>
        <a:spcAft>
          <a:spcPts val="115"/>
        </a:spcAft>
        <a:buClr>
          <a:srgbClr val="0B4DA2"/>
        </a:buClr>
        <a:buSzPct val="100000"/>
        <a:buFont typeface="Calibri" panose="020F0502020204030204" pitchFamily="34" charset="0"/>
        <a:buChar char=" "/>
        <a:defRPr sz="2400">
          <a:solidFill>
            <a:srgbClr val="404040"/>
          </a:solidFill>
          <a:latin typeface="+mn-lt"/>
          <a:ea typeface="+mn-ea"/>
          <a:cs typeface="+mn-cs"/>
        </a:defRPr>
      </a:lvl1pPr>
      <a:lvl2pPr marL="216535" indent="-104775" algn="l" rtl="0" eaLnBrk="0" fontAlgn="base" hangingPunct="0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975">
          <a:solidFill>
            <a:srgbClr val="404040"/>
          </a:solidFill>
          <a:latin typeface="+mn-lt"/>
          <a:ea typeface="+mn-ea"/>
        </a:defRPr>
      </a:lvl2pPr>
      <a:lvl3pPr marL="318135" indent="-102235" algn="l" rtl="0" eaLnBrk="0" fontAlgn="base" hangingPunct="0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3pPr>
      <a:lvl4pPr marL="420370" indent="-102235" algn="l" rtl="0" eaLnBrk="0" fontAlgn="base" hangingPunct="0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4pPr>
      <a:lvl5pPr marL="523875" indent="-104775" algn="l" rtl="0" eaLnBrk="0" fontAlgn="base" hangingPunct="0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5pPr>
      <a:lvl6pPr marL="866775" indent="-104775" algn="l" rtl="0" fontAlgn="base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6pPr>
      <a:lvl7pPr marL="1209675" indent="-104775" algn="l" rtl="0" fontAlgn="base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7pPr>
      <a:lvl8pPr marL="1552575" indent="-104775" algn="l" rtl="0" fontAlgn="base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8pPr>
      <a:lvl9pPr marL="1895475" indent="-104775" algn="l" rtl="0" fontAlgn="base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baidu.com/s?wd=%E5%9B%BE%E7%81%B5%E5%A5%96&amp;tn=24004469_oem_dg&amp;rsv_dl=gh_pl_sl_csd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cloud.tencent.com/developer/information/Interaction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epmind/graph_nets" TargetMode="External"/><Relationship Id="rId4" Type="http://schemas.openxmlformats.org/officeDocument/2006/relationships/hyperlink" Target="https://github.com/thunlp/GNNPapers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/>
          </p:cNvSpPr>
          <p:nvPr>
            <p:ph type="ctrTitle"/>
          </p:nvPr>
        </p:nvSpPr>
        <p:spPr>
          <a:xfrm>
            <a:off x="0" y="2423372"/>
            <a:ext cx="10875009" cy="938530"/>
          </a:xfrm>
        </p:spPr>
        <p:txBody>
          <a:bodyPr/>
          <a:lstStyle/>
          <a:p>
            <a:pPr algn="ctr"/>
            <a:r>
              <a:rPr lang="en-US" altLang="zh-CN" sz="4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GNN</a:t>
            </a:r>
            <a:endParaRPr lang="zh-CN" altLang="en-US" sz="4000" b="1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/>
        </p:nvSpPr>
        <p:spPr>
          <a:xfrm>
            <a:off x="1963590" y="252848"/>
            <a:ext cx="4004945" cy="75120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rtlCol="0" anchor="b" anchorCtr="0" compatLnSpc="1">
            <a:normAutofit fontScale="95000"/>
          </a:bodyPr>
          <a:lstStyle/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3200" b="1" kern="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73991916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/>
        </p:nvSpPr>
        <p:spPr>
          <a:xfrm>
            <a:off x="1963590" y="252848"/>
            <a:ext cx="4004945" cy="75120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rtlCol="0" anchor="b" anchorCtr="0" compatLnSpc="1">
            <a:normAutofit fontScale="95000"/>
          </a:bodyPr>
          <a:lstStyle/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3200" b="1" kern="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78926" y="2738735"/>
            <a:ext cx="83792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your listening!</a:t>
            </a:r>
            <a:endParaRPr lang="zh-CN" alt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4126747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3600" b="1" dirty="0">
                <a:solidFill>
                  <a:schemeClr val="tx1"/>
                </a:solidFill>
                <a:latin typeface="KaiTi" charset="0"/>
                <a:ea typeface="KaiTi" charset="0"/>
                <a:cs typeface="KaiTi" charset="0"/>
              </a:rPr>
              <a:t>知识推理</a:t>
            </a:r>
            <a:r>
              <a:rPr kumimoji="1" lang="en-US" altLang="zh-CN" sz="3600" b="1" dirty="0">
                <a:solidFill>
                  <a:schemeClr val="tx1"/>
                </a:solidFill>
                <a:latin typeface="KaiTi" charset="0"/>
                <a:ea typeface="KaiTi" charset="0"/>
                <a:cs typeface="KaiTi" charset="0"/>
              </a:rPr>
              <a:t>-</a:t>
            </a:r>
            <a:r>
              <a:rPr kumimoji="1" lang="zh-CN" altLang="en-US" sz="3600" b="1" dirty="0">
                <a:solidFill>
                  <a:schemeClr val="tx1"/>
                </a:solidFill>
                <a:latin typeface="KaiTi" charset="0"/>
                <a:ea typeface="KaiTi" charset="0"/>
                <a:cs typeface="KaiTi" charset="0"/>
              </a:rPr>
              <a:t>知识推理简介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>
                <a:latin typeface="KaiTi" charset="0"/>
                <a:ea typeface="KaiTi" charset="0"/>
                <a:cs typeface="KaiTi" charset="0"/>
              </a:rPr>
              <a:t>GNN</a:t>
            </a:r>
            <a:r>
              <a:rPr lang="zh-CN" altLang="en-US" b="1" dirty="0" smtClean="0">
                <a:latin typeface="KaiTi" charset="0"/>
                <a:ea typeface="KaiTi" charset="0"/>
                <a:cs typeface="KaiTi" charset="0"/>
              </a:rPr>
              <a:t>优势？</a:t>
            </a:r>
            <a:endParaRPr lang="en-US" altLang="zh-CN" b="1" dirty="0" smtClean="0">
              <a:latin typeface="KaiTi" charset="0"/>
              <a:ea typeface="KaiTi" charset="0"/>
              <a:cs typeface="KaiTi" charset="0"/>
            </a:endParaRPr>
          </a:p>
          <a:p>
            <a:r>
              <a:rPr lang="en-US" altLang="zh-CN" sz="1800" b="1" dirty="0" smtClean="0">
                <a:latin typeface="KaiTi" panose="02010609060101010101" pitchFamily="49" charset="-122"/>
                <a:ea typeface="KaiTi" panose="02010609060101010101" pitchFamily="49" charset="-122"/>
              </a:rPr>
              <a:t>1</a:t>
            </a:r>
            <a:r>
              <a:rPr lang="zh-CN" altLang="en-US" sz="1800" b="1" dirty="0" smtClean="0">
                <a:latin typeface="KaiTi" panose="02010609060101010101" pitchFamily="49" charset="-122"/>
                <a:ea typeface="KaiTi" panose="02010609060101010101" pitchFamily="49" charset="-122"/>
              </a:rPr>
              <a:t>、</a:t>
            </a:r>
            <a:r>
              <a:rPr lang="zh-CN" altLang="en-US" sz="1800" dirty="0">
                <a:latin typeface="KaiTi" panose="02010609060101010101" pitchFamily="49" charset="-122"/>
                <a:ea typeface="KaiTi" panose="02010609060101010101" pitchFamily="49" charset="-122"/>
              </a:rPr>
              <a:t>图神经网络（</a:t>
            </a:r>
            <a:r>
              <a:rPr lang="en-US" altLang="zh-CN" sz="1800" dirty="0">
                <a:latin typeface="KaiTi" panose="02010609060101010101" pitchFamily="49" charset="-122"/>
                <a:ea typeface="KaiTi" panose="02010609060101010101" pitchFamily="49" charset="-122"/>
              </a:rPr>
              <a:t>Graph NNs</a:t>
            </a:r>
            <a:r>
              <a:rPr lang="zh-CN" altLang="en-US" sz="1800" dirty="0">
                <a:latin typeface="KaiTi" panose="02010609060101010101" pitchFamily="49" charset="-122"/>
                <a:ea typeface="KaiTi" panose="02010609060101010101" pitchFamily="49" charset="-122"/>
              </a:rPr>
              <a:t>）可能解决</a:t>
            </a:r>
            <a:r>
              <a:rPr lang="zh-CN" altLang="en-US" sz="1800" dirty="0">
                <a:latin typeface="KaiTi" panose="02010609060101010101" pitchFamily="49" charset="-122"/>
                <a:ea typeface="KaiTi" panose="02010609060101010101" pitchFamily="49" charset="-122"/>
                <a:hlinkClick r:id="rId3"/>
              </a:rPr>
              <a:t>图灵奖</a:t>
            </a:r>
            <a:r>
              <a:rPr lang="zh-CN" altLang="en-US" sz="1800" dirty="0">
                <a:latin typeface="KaiTi" panose="02010609060101010101" pitchFamily="49" charset="-122"/>
                <a:ea typeface="KaiTi" panose="02010609060101010101" pitchFamily="49" charset="-122"/>
              </a:rPr>
              <a:t>得主</a:t>
            </a:r>
            <a:r>
              <a:rPr lang="en-US" altLang="zh-CN" sz="1800" dirty="0">
                <a:latin typeface="KaiTi" panose="02010609060101010101" pitchFamily="49" charset="-122"/>
                <a:ea typeface="KaiTi" panose="02010609060101010101" pitchFamily="49" charset="-122"/>
              </a:rPr>
              <a:t>Judea Pearl</a:t>
            </a:r>
            <a:r>
              <a:rPr lang="zh-CN" altLang="en-US" sz="1800" dirty="0">
                <a:latin typeface="KaiTi" panose="02010609060101010101" pitchFamily="49" charset="-122"/>
                <a:ea typeface="KaiTi" panose="02010609060101010101" pitchFamily="49" charset="-122"/>
              </a:rPr>
              <a:t>指出的深度学习无法做因果推理的核心问题。</a:t>
            </a:r>
            <a:endParaRPr lang="en-US" altLang="zh-CN" sz="1800" b="1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lang="en-US" altLang="zh-CN" sz="1800" b="1" dirty="0">
                <a:latin typeface="KaiTi" panose="02010609060101010101" pitchFamily="49" charset="-122"/>
                <a:ea typeface="KaiTi" panose="02010609060101010101" pitchFamily="49" charset="-122"/>
              </a:rPr>
              <a:t>2</a:t>
            </a:r>
            <a:r>
              <a:rPr lang="zh-CN" altLang="en-US" sz="1800" b="1" dirty="0" smtClean="0">
                <a:latin typeface="KaiTi" panose="02010609060101010101" pitchFamily="49" charset="-122"/>
                <a:ea typeface="KaiTi" panose="02010609060101010101" pitchFamily="49" charset="-122"/>
              </a:rPr>
              <a:t>、</a:t>
            </a:r>
            <a:r>
              <a:rPr lang="zh-CN" altLang="en-US" sz="1800" dirty="0">
                <a:latin typeface="KaiTi" panose="02010609060101010101" pitchFamily="49" charset="-122"/>
                <a:ea typeface="KaiTi" panose="02010609060101010101" pitchFamily="49" charset="-122"/>
              </a:rPr>
              <a:t>如果</a:t>
            </a:r>
            <a:r>
              <a:rPr lang="en-US" altLang="zh-CN" sz="1800" dirty="0">
                <a:latin typeface="KaiTi" panose="02010609060101010101" pitchFamily="49" charset="-122"/>
                <a:ea typeface="KaiTi" panose="02010609060101010101" pitchFamily="49" charset="-122"/>
              </a:rPr>
              <a:t>AI</a:t>
            </a:r>
            <a:r>
              <a:rPr lang="zh-CN" altLang="en-US" sz="1800" dirty="0">
                <a:latin typeface="KaiTi" panose="02010609060101010101" pitchFamily="49" charset="-122"/>
                <a:ea typeface="KaiTi" panose="02010609060101010101" pitchFamily="49" charset="-122"/>
              </a:rPr>
              <a:t>要实现人类一样的能力，必须将组合泛化（</a:t>
            </a:r>
            <a:r>
              <a:rPr lang="en-US" altLang="zh-CN" sz="1800" dirty="0">
                <a:latin typeface="KaiTi" panose="02010609060101010101" pitchFamily="49" charset="-122"/>
                <a:ea typeface="KaiTi" panose="02010609060101010101" pitchFamily="49" charset="-122"/>
              </a:rPr>
              <a:t>combinatorial generalization</a:t>
            </a:r>
            <a:r>
              <a:rPr lang="zh-CN" altLang="en-US" sz="1800" dirty="0">
                <a:latin typeface="KaiTi" panose="02010609060101010101" pitchFamily="49" charset="-122"/>
                <a:ea typeface="KaiTi" panose="02010609060101010101" pitchFamily="49" charset="-122"/>
              </a:rPr>
              <a:t>）作为重中之重，而结构化的表示和计算是实现这一目标的关键。</a:t>
            </a:r>
            <a:endParaRPr lang="en-US" altLang="zh-CN" sz="1800" b="1" dirty="0" smtClean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lang="en-US" altLang="zh-CN" sz="1800" b="1" dirty="0">
                <a:latin typeface="KaiTi" panose="02010609060101010101" pitchFamily="49" charset="-122"/>
                <a:ea typeface="KaiTi" panose="02010609060101010101" pitchFamily="49" charset="-122"/>
              </a:rPr>
              <a:t>3</a:t>
            </a:r>
            <a:r>
              <a:rPr lang="zh-CN" altLang="en-US" sz="1800" b="1" dirty="0" smtClean="0">
                <a:latin typeface="KaiTi" panose="02010609060101010101" pitchFamily="49" charset="-122"/>
                <a:ea typeface="KaiTi" panose="02010609060101010101" pitchFamily="49" charset="-122"/>
              </a:rPr>
              <a:t>、</a:t>
            </a:r>
            <a:r>
              <a:rPr lang="zh-CN" altLang="en-US" sz="1800" dirty="0">
                <a:latin typeface="KaiTi" panose="02010609060101010101" pitchFamily="49" charset="-122"/>
                <a:ea typeface="KaiTi" panose="02010609060101010101" pitchFamily="49" charset="-122"/>
              </a:rPr>
              <a:t>当前的深度学习不过只是“曲线拟合”（</a:t>
            </a:r>
            <a:r>
              <a:rPr lang="en-US" altLang="zh-CN" sz="1800" dirty="0">
                <a:latin typeface="KaiTi" panose="02010609060101010101" pitchFamily="49" charset="-122"/>
                <a:ea typeface="KaiTi" panose="02010609060101010101" pitchFamily="49" charset="-122"/>
              </a:rPr>
              <a:t>curve fitting</a:t>
            </a:r>
            <a:r>
              <a:rPr lang="zh-CN" altLang="en-US" sz="1800" dirty="0">
                <a:latin typeface="KaiTi" panose="02010609060101010101" pitchFamily="49" charset="-122"/>
                <a:ea typeface="KaiTi" panose="02010609060101010101" pitchFamily="49" charset="-122"/>
              </a:rPr>
              <a:t>）。“这听起来像是亵渎</a:t>
            </a:r>
            <a:r>
              <a:rPr lang="en-US" altLang="zh-CN" sz="1800" dirty="0">
                <a:latin typeface="KaiTi" panose="02010609060101010101" pitchFamily="49" charset="-122"/>
                <a:ea typeface="KaiTi" panose="02010609060101010101" pitchFamily="49" charset="-122"/>
              </a:rPr>
              <a:t>……</a:t>
            </a:r>
            <a:r>
              <a:rPr lang="zh-CN" altLang="en-US" sz="1800" dirty="0">
                <a:latin typeface="KaiTi" panose="02010609060101010101" pitchFamily="49" charset="-122"/>
                <a:ea typeface="KaiTi" panose="02010609060101010101" pitchFamily="49" charset="-122"/>
              </a:rPr>
              <a:t>但从数学的角度，无论你操纵数据的手段有多高明，从中读出来多少信息，你做的仍旧只是拟合一条曲线罢了。</a:t>
            </a:r>
            <a:r>
              <a:rPr lang="zh-CN" altLang="en-US" sz="1800" dirty="0" smtClean="0">
                <a:latin typeface="KaiTi" panose="02010609060101010101" pitchFamily="49" charset="-122"/>
                <a:ea typeface="KaiTi" panose="02010609060101010101" pitchFamily="49" charset="-122"/>
              </a:rPr>
              <a:t>”对</a:t>
            </a:r>
            <a:r>
              <a:rPr lang="zh-CN" altLang="en-US" sz="1800" dirty="0">
                <a:latin typeface="KaiTi" panose="02010609060101010101" pitchFamily="49" charset="-122"/>
                <a:ea typeface="KaiTi" panose="02010609060101010101" pitchFamily="49" charset="-122"/>
              </a:rPr>
              <a:t>以前各种对图进行操作的神经网络方法的推广和扩展。图网络具有强大的关系归纳偏置，为操纵结构化知识和生成结构化行为提供了一个直接的界面</a:t>
            </a:r>
            <a:r>
              <a:rPr lang="zh-CN" altLang="en-US" sz="1800" dirty="0" smtClean="0">
                <a:latin typeface="KaiTi" panose="02010609060101010101" pitchFamily="49" charset="-122"/>
                <a:ea typeface="KaiTi" panose="02010609060101010101" pitchFamily="49" charset="-122"/>
              </a:rPr>
              <a:t>。</a:t>
            </a:r>
            <a:endParaRPr lang="en-US" altLang="zh-CN" sz="1800" dirty="0" smtClean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lang="en-US" altLang="zh-CN" sz="1800" b="1" dirty="0" smtClean="0">
                <a:latin typeface="KaiTi" panose="02010609060101010101" pitchFamily="49" charset="-122"/>
                <a:ea typeface="KaiTi" panose="02010609060101010101" pitchFamily="49" charset="-122"/>
              </a:rPr>
              <a:t>4</a:t>
            </a:r>
            <a:r>
              <a:rPr lang="zh-CN" altLang="en-US" sz="1800" b="1" dirty="0" smtClean="0">
                <a:latin typeface="KaiTi" panose="02010609060101010101" pitchFamily="49" charset="-122"/>
                <a:ea typeface="KaiTi" panose="02010609060101010101" pitchFamily="49" charset="-122"/>
              </a:rPr>
              <a:t>、</a:t>
            </a:r>
            <a:r>
              <a:rPr lang="zh-CN" altLang="en-US" sz="1800" dirty="0">
                <a:latin typeface="KaiTi" panose="02010609060101010101" pitchFamily="49" charset="-122"/>
                <a:ea typeface="KaiTi" panose="02010609060101010101" pitchFamily="49" charset="-122"/>
              </a:rPr>
              <a:t>提出“图网络”（</a:t>
            </a:r>
            <a:r>
              <a:rPr lang="en-US" altLang="zh-CN" sz="1800" dirty="0">
                <a:latin typeface="KaiTi" panose="02010609060101010101" pitchFamily="49" charset="-122"/>
                <a:ea typeface="KaiTi" panose="02010609060101010101" pitchFamily="49" charset="-122"/>
              </a:rPr>
              <a:t>Graph network</a:t>
            </a:r>
            <a:r>
              <a:rPr lang="zh-CN" altLang="en-US" sz="1800" dirty="0">
                <a:latin typeface="KaiTi" panose="02010609060101010101" pitchFamily="49" charset="-122"/>
                <a:ea typeface="KaiTi" panose="02010609060101010101" pitchFamily="49" charset="-122"/>
              </a:rPr>
              <a:t>），将端到端学习与归纳推理相结合，有望解决深度学习无法进行关系推理的问题</a:t>
            </a:r>
            <a:r>
              <a:rPr lang="zh-CN" altLang="en-US" sz="1800" dirty="0" smtClean="0">
                <a:latin typeface="KaiTi" panose="02010609060101010101" pitchFamily="49" charset="-122"/>
                <a:ea typeface="KaiTi" panose="02010609060101010101" pitchFamily="49" charset="-122"/>
              </a:rPr>
              <a:t>。</a:t>
            </a:r>
            <a:endParaRPr lang="en-US" altLang="zh-CN" sz="1800" dirty="0" smtClean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buNone/>
            </a:pPr>
            <a:endParaRPr lang="en-US" altLang="zh-CN" sz="1800" b="1" dirty="0">
              <a:latin typeface="KaiTi" charset="0"/>
              <a:ea typeface="KaiTi" charset="0"/>
            </a:endParaRPr>
          </a:p>
          <a:p>
            <a:r>
              <a:rPr lang="en-US" altLang="zh-CN" sz="1800" dirty="0"/>
              <a:t> </a:t>
            </a:r>
            <a:r>
              <a:rPr lang="zh-CN" altLang="en-US" dirty="0"/>
              <a:t>			           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7899814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3600" b="1" dirty="0">
                <a:solidFill>
                  <a:schemeClr val="tx1"/>
                </a:solidFill>
                <a:latin typeface="KaiTi" charset="0"/>
                <a:ea typeface="KaiTi" charset="0"/>
                <a:cs typeface="KaiTi" charset="0"/>
              </a:rPr>
              <a:t>知识推理</a:t>
            </a:r>
            <a:r>
              <a:rPr kumimoji="1" lang="en-US" altLang="zh-CN" sz="3600" b="1" dirty="0">
                <a:solidFill>
                  <a:schemeClr val="tx1"/>
                </a:solidFill>
                <a:latin typeface="KaiTi" charset="0"/>
                <a:ea typeface="KaiTi" charset="0"/>
                <a:cs typeface="KaiTi" charset="0"/>
              </a:rPr>
              <a:t>-</a:t>
            </a:r>
            <a:r>
              <a:rPr kumimoji="1" lang="zh-CN" altLang="en-US" sz="3600" b="1" dirty="0">
                <a:solidFill>
                  <a:schemeClr val="tx1"/>
                </a:solidFill>
                <a:latin typeface="KaiTi" charset="0"/>
                <a:ea typeface="KaiTi" charset="0"/>
                <a:cs typeface="KaiTi" charset="0"/>
              </a:rPr>
              <a:t>知识推理简介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>
                <a:latin typeface="KaiTi" charset="0"/>
                <a:ea typeface="KaiTi" charset="0"/>
                <a:cs typeface="KaiTi" charset="0"/>
              </a:rPr>
              <a:t>GNN</a:t>
            </a:r>
            <a:r>
              <a:rPr lang="zh-CN" altLang="en-US" b="1" dirty="0" smtClean="0">
                <a:latin typeface="KaiTi" charset="0"/>
                <a:ea typeface="KaiTi" charset="0"/>
                <a:cs typeface="KaiTi" charset="0"/>
              </a:rPr>
              <a:t>劣势？</a:t>
            </a:r>
            <a:r>
              <a:rPr lang="zh-CN" altLang="en-US" dirty="0" smtClean="0"/>
              <a:t>   </a:t>
            </a:r>
            <a:r>
              <a:rPr lang="zh-CN" altLang="en-US" dirty="0"/>
              <a:t>						           </a:t>
            </a:r>
          </a:p>
          <a:p>
            <a:pPr marL="0" indent="0">
              <a:buNone/>
            </a:pPr>
            <a:r>
              <a:rPr lang="zh-CN" altLang="en-US" sz="1600" dirty="0">
                <a:latin typeface="KaiTi" panose="02010609060101010101" pitchFamily="49" charset="-122"/>
                <a:ea typeface="KaiTi" panose="02010609060101010101" pitchFamily="49" charset="-122"/>
              </a:rPr>
              <a:t>实验结果表明，</a:t>
            </a:r>
            <a:r>
              <a:rPr lang="en-US" altLang="zh-CN" sz="1600" dirty="0">
                <a:latin typeface="KaiTi" panose="02010609060101010101" pitchFamily="49" charset="-122"/>
                <a:ea typeface="KaiTi" panose="02010609060101010101" pitchFamily="49" charset="-122"/>
              </a:rPr>
              <a:t>GNN</a:t>
            </a:r>
            <a:r>
              <a:rPr lang="zh-CN" altLang="en-US" sz="1600" dirty="0">
                <a:latin typeface="KaiTi" panose="02010609060101010101" pitchFamily="49" charset="-122"/>
                <a:ea typeface="KaiTi" panose="02010609060101010101" pitchFamily="49" charset="-122"/>
              </a:rPr>
              <a:t>是建模结构化数据的强大架构，但原始</a:t>
            </a:r>
            <a:r>
              <a:rPr lang="en-US" altLang="zh-CN" sz="1600" dirty="0">
                <a:latin typeface="KaiTi" panose="02010609060101010101" pitchFamily="49" charset="-122"/>
                <a:ea typeface="KaiTi" panose="02010609060101010101" pitchFamily="49" charset="-122"/>
              </a:rPr>
              <a:t>GNN</a:t>
            </a:r>
            <a:r>
              <a:rPr lang="zh-CN" altLang="en-US" sz="1600" dirty="0">
                <a:latin typeface="KaiTi" panose="02010609060101010101" pitchFamily="49" charset="-122"/>
                <a:ea typeface="KaiTi" panose="02010609060101010101" pitchFamily="49" charset="-122"/>
              </a:rPr>
              <a:t>仍存在一些局限性。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1) </a:t>
            </a:r>
            <a:r>
              <a:rPr lang="zh-CN" altLang="en-US" sz="1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对于</a:t>
            </a:r>
            <a:r>
              <a:rPr lang="zh-CN" altLang="en-US" sz="1600" dirty="0">
                <a:latin typeface="KaiTi" panose="02010609060101010101" pitchFamily="49" charset="-122"/>
                <a:ea typeface="KaiTi" panose="02010609060101010101" pitchFamily="49" charset="-122"/>
              </a:rPr>
              <a:t>固定节点，原始</a:t>
            </a:r>
            <a:r>
              <a:rPr lang="en-US" altLang="zh-CN" sz="1600" dirty="0">
                <a:latin typeface="KaiTi" panose="02010609060101010101" pitchFamily="49" charset="-122"/>
                <a:ea typeface="KaiTi" panose="02010609060101010101" pitchFamily="49" charset="-122"/>
              </a:rPr>
              <a:t>GNN</a:t>
            </a:r>
            <a:r>
              <a:rPr lang="zh-CN" altLang="en-US" sz="1600" dirty="0">
                <a:latin typeface="KaiTi" panose="02010609060101010101" pitchFamily="49" charset="-122"/>
                <a:ea typeface="KaiTi" panose="02010609060101010101" pitchFamily="49" charset="-122"/>
              </a:rPr>
              <a:t>迭代更新节点的隐藏状态是低效的。如果放宽了固定点的假设，我们可以设计一个多层的</a:t>
            </a:r>
            <a:r>
              <a:rPr lang="en-US" altLang="zh-CN" sz="1600" dirty="0">
                <a:latin typeface="KaiTi" panose="02010609060101010101" pitchFamily="49" charset="-122"/>
                <a:ea typeface="KaiTi" panose="02010609060101010101" pitchFamily="49" charset="-122"/>
              </a:rPr>
              <a:t>GNN</a:t>
            </a:r>
            <a:r>
              <a:rPr lang="zh-CN" altLang="en-US" sz="1600" dirty="0">
                <a:latin typeface="KaiTi" panose="02010609060101010101" pitchFamily="49" charset="-122"/>
                <a:ea typeface="KaiTi" panose="02010609060101010101" pitchFamily="49" charset="-122"/>
              </a:rPr>
              <a:t>来得到节点及其邻域的稳定表示。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2) GNN</a:t>
            </a:r>
            <a:r>
              <a:rPr lang="zh-CN" altLang="en-US" sz="1600" dirty="0">
                <a:latin typeface="KaiTi" panose="02010609060101010101" pitchFamily="49" charset="-122"/>
                <a:ea typeface="KaiTi" panose="02010609060101010101" pitchFamily="49" charset="-122"/>
              </a:rPr>
              <a:t>在迭代中使用相同的参数，而大多数流行的神经网络在不同的层中使用不同的参数，这是一种分层特征提取方法。此外，节点隐藏状态的更新是一个顺序过程，可以从</a:t>
            </a:r>
            <a:r>
              <a:rPr lang="en-US" altLang="zh-CN" sz="1600" dirty="0">
                <a:latin typeface="KaiTi" panose="02010609060101010101" pitchFamily="49" charset="-122"/>
                <a:ea typeface="KaiTi" panose="02010609060101010101" pitchFamily="49" charset="-122"/>
              </a:rPr>
              <a:t>RNN</a:t>
            </a:r>
            <a:r>
              <a:rPr lang="zh-CN" altLang="en-US" sz="1600" dirty="0">
                <a:latin typeface="KaiTi" panose="02010609060101010101" pitchFamily="49" charset="-122"/>
                <a:ea typeface="KaiTi" panose="02010609060101010101" pitchFamily="49" charset="-122"/>
              </a:rPr>
              <a:t>内核</a:t>
            </a:r>
            <a:r>
              <a:rPr lang="en-US" altLang="zh-CN" sz="1600" dirty="0">
                <a:latin typeface="KaiTi" panose="02010609060101010101" pitchFamily="49" charset="-122"/>
                <a:ea typeface="KaiTi" panose="02010609060101010101" pitchFamily="49" charset="-122"/>
              </a:rPr>
              <a:t>(</a:t>
            </a:r>
            <a:r>
              <a:rPr lang="zh-CN" altLang="en-US" sz="1600" dirty="0">
                <a:latin typeface="KaiTi" panose="02010609060101010101" pitchFamily="49" charset="-122"/>
                <a:ea typeface="KaiTi" panose="02010609060101010101" pitchFamily="49" charset="-122"/>
              </a:rPr>
              <a:t>如</a:t>
            </a:r>
            <a:r>
              <a:rPr lang="en-US" altLang="zh-CN" sz="1600" dirty="0">
                <a:latin typeface="KaiTi" panose="02010609060101010101" pitchFamily="49" charset="-122"/>
                <a:ea typeface="KaiTi" panose="02010609060101010101" pitchFamily="49" charset="-122"/>
              </a:rPr>
              <a:t>GRU </a:t>
            </a:r>
            <a:r>
              <a:rPr lang="zh-CN" altLang="en-US" sz="1600" dirty="0">
                <a:latin typeface="KaiTi" panose="02010609060101010101" pitchFamily="49" charset="-122"/>
                <a:ea typeface="KaiTi" panose="02010609060101010101" pitchFamily="49" charset="-122"/>
              </a:rPr>
              <a:t>和 </a:t>
            </a:r>
            <a:r>
              <a:rPr lang="en-US" altLang="zh-CN" sz="1600" dirty="0">
                <a:latin typeface="KaiTi" panose="02010609060101010101" pitchFamily="49" charset="-122"/>
                <a:ea typeface="KaiTi" panose="02010609060101010101" pitchFamily="49" charset="-122"/>
              </a:rPr>
              <a:t>LSTM)</a:t>
            </a:r>
            <a:r>
              <a:rPr lang="zh-CN" altLang="en-US" sz="1600" dirty="0">
                <a:latin typeface="KaiTi" panose="02010609060101010101" pitchFamily="49" charset="-122"/>
                <a:ea typeface="KaiTi" panose="02010609060101010101" pitchFamily="49" charset="-122"/>
              </a:rPr>
              <a:t>中获益。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3) </a:t>
            </a:r>
            <a:r>
              <a:rPr lang="zh-CN" altLang="en-US" sz="1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在</a:t>
            </a:r>
            <a:r>
              <a:rPr lang="zh-CN" altLang="en-US" sz="1600" dirty="0">
                <a:latin typeface="KaiTi" panose="02010609060101010101" pitchFamily="49" charset="-122"/>
                <a:ea typeface="KaiTi" panose="02010609060101010101" pitchFamily="49" charset="-122"/>
              </a:rPr>
              <a:t>边上也有一些无法在原始</a:t>
            </a:r>
            <a:r>
              <a:rPr lang="en-US" altLang="zh-CN" sz="1600" dirty="0">
                <a:latin typeface="KaiTi" panose="02010609060101010101" pitchFamily="49" charset="-122"/>
                <a:ea typeface="KaiTi" panose="02010609060101010101" pitchFamily="49" charset="-122"/>
              </a:rPr>
              <a:t>GNN</a:t>
            </a:r>
            <a:r>
              <a:rPr lang="zh-CN" altLang="en-US" sz="1600" dirty="0">
                <a:latin typeface="KaiTi" panose="02010609060101010101" pitchFamily="49" charset="-122"/>
                <a:ea typeface="KaiTi" panose="02010609060101010101" pitchFamily="49" charset="-122"/>
              </a:rPr>
              <a:t>中建模的信息特征。此外，如何学习边的隐藏状态也是一个重要的问题。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4) </a:t>
            </a:r>
            <a:r>
              <a:rPr lang="zh-CN" altLang="en-US" sz="1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如果</a:t>
            </a:r>
            <a:r>
              <a:rPr lang="zh-CN" altLang="en-US" sz="1600" dirty="0">
                <a:latin typeface="KaiTi" panose="02010609060101010101" pitchFamily="49" charset="-122"/>
                <a:ea typeface="KaiTi" panose="02010609060101010101" pitchFamily="49" charset="-122"/>
              </a:rPr>
              <a:t>我们把焦点放在节点的表示上而不是图形上，就不适合使用固定点，因为在固定点上的表示的分布在数值上是平滑的，区分每个节点的信息量也比较少</a:t>
            </a:r>
            <a:r>
              <a:rPr lang="zh-CN" altLang="en-US" sz="1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。</a:t>
            </a:r>
            <a:endParaRPr lang="en-US" altLang="zh-CN" sz="1600" dirty="0" smtClean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5) </a:t>
            </a:r>
            <a:r>
              <a:rPr lang="zh-CN" altLang="en-US" sz="1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如何</a:t>
            </a:r>
            <a:r>
              <a:rPr lang="zh-CN" altLang="en-US" sz="1600" dirty="0">
                <a:latin typeface="KaiTi" panose="02010609060101010101" pitchFamily="49" charset="-122"/>
                <a:ea typeface="KaiTi" panose="02010609060101010101" pitchFamily="49" charset="-122"/>
              </a:rPr>
              <a:t>将嵌入式算法应用于社交网络或推荐系统这类大规模网络环境，是几乎所有图形嵌入算法面对的一个致命问题，</a:t>
            </a:r>
            <a:r>
              <a:rPr lang="en-US" altLang="zh-CN" sz="1600" dirty="0">
                <a:latin typeface="KaiTi" panose="02010609060101010101" pitchFamily="49" charset="-122"/>
                <a:ea typeface="KaiTi" panose="02010609060101010101" pitchFamily="49" charset="-122"/>
              </a:rPr>
              <a:t>GNN</a:t>
            </a:r>
            <a:r>
              <a:rPr lang="zh-CN" altLang="en-US" sz="1600" dirty="0">
                <a:latin typeface="KaiTi" panose="02010609060101010101" pitchFamily="49" charset="-122"/>
                <a:ea typeface="KaiTi" panose="02010609060101010101" pitchFamily="49" charset="-122"/>
              </a:rPr>
              <a:t>也不例外。对</a:t>
            </a:r>
            <a:r>
              <a:rPr lang="en-US" altLang="zh-CN" sz="1600" dirty="0">
                <a:latin typeface="KaiTi" panose="02010609060101010101" pitchFamily="49" charset="-122"/>
                <a:ea typeface="KaiTi" panose="02010609060101010101" pitchFamily="49" charset="-122"/>
              </a:rPr>
              <a:t>GNN</a:t>
            </a:r>
            <a:r>
              <a:rPr lang="zh-CN" altLang="en-US" sz="1600" dirty="0">
                <a:latin typeface="KaiTi" panose="02010609060101010101" pitchFamily="49" charset="-122"/>
                <a:ea typeface="KaiTi" panose="02010609060101010101" pitchFamily="49" charset="-122"/>
              </a:rPr>
              <a:t>进行扩展是很困难的，因为涉及其中的许多核心流程在大数据环境中都要消耗算力。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6) </a:t>
            </a:r>
            <a:r>
              <a:rPr lang="zh-CN" altLang="en-US" sz="1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这种</a:t>
            </a:r>
            <a:r>
              <a:rPr lang="zh-CN" altLang="en-US" sz="1600" dirty="0">
                <a:latin typeface="KaiTi" panose="02010609060101010101" pitchFamily="49" charset="-122"/>
                <a:ea typeface="KaiTi" panose="02010609060101010101" pitchFamily="49" charset="-122"/>
              </a:rPr>
              <a:t>困难体现在几个方面：首先，图数据并不规则，每个节点都有自己的邻域结构，因此不能批量化处理。其次，当存在的节点和边数量达到数百万时，计算图的拉普拉斯算子也是不可行的。此外，我们需要指出，可扩展性的高低，决定了算法是否能够应用于实际场景。目前已经有一些研究提出了解决这个问题的办法，我们正在密切关注这些新进展。</a:t>
            </a:r>
          </a:p>
          <a:p>
            <a:pPr>
              <a:buFont typeface="Wingdings" panose="05000000000000000000" pitchFamily="2" charset="2"/>
              <a:buChar char="Ø"/>
            </a:pPr>
            <a:endParaRPr lang="zh-CN" altLang="en-US" sz="2000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8644342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3600" b="1" dirty="0">
                <a:solidFill>
                  <a:schemeClr val="tx1"/>
                </a:solidFill>
                <a:latin typeface="KaiTi" charset="0"/>
                <a:ea typeface="KaiTi" charset="0"/>
                <a:cs typeface="KaiTi" charset="0"/>
              </a:rPr>
              <a:t>知识推理</a:t>
            </a:r>
            <a:r>
              <a:rPr kumimoji="1" lang="en-US" altLang="zh-CN" sz="3600" b="1" dirty="0">
                <a:solidFill>
                  <a:schemeClr val="tx1"/>
                </a:solidFill>
                <a:latin typeface="KaiTi" charset="0"/>
                <a:ea typeface="KaiTi" charset="0"/>
                <a:cs typeface="KaiTi" charset="0"/>
              </a:rPr>
              <a:t>-</a:t>
            </a:r>
            <a:r>
              <a:rPr kumimoji="1" lang="zh-CN" altLang="en-US" sz="3600" b="1" dirty="0">
                <a:solidFill>
                  <a:schemeClr val="tx1"/>
                </a:solidFill>
                <a:latin typeface="KaiTi" charset="0"/>
                <a:ea typeface="KaiTi" charset="0"/>
                <a:cs typeface="KaiTi" charset="0"/>
              </a:rPr>
              <a:t>知识推理简介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>
                <a:latin typeface="KaiTi" charset="0"/>
                <a:ea typeface="KaiTi" charset="0"/>
                <a:cs typeface="KaiTi" charset="0"/>
              </a:rPr>
              <a:t>GNN</a:t>
            </a:r>
            <a:r>
              <a:rPr lang="zh-CN" altLang="en-US" b="1" dirty="0" smtClean="0">
                <a:latin typeface="KaiTi" charset="0"/>
                <a:ea typeface="KaiTi" charset="0"/>
                <a:cs typeface="KaiTi" charset="0"/>
              </a:rPr>
              <a:t>变体：</a:t>
            </a:r>
            <a:endParaRPr lang="en-US" altLang="zh-CN" b="1" dirty="0" smtClean="0">
              <a:latin typeface="KaiTi" charset="0"/>
              <a:ea typeface="KaiTi" charset="0"/>
              <a:cs typeface="KaiTi" charset="0"/>
            </a:endParaRPr>
          </a:p>
          <a:p>
            <a:r>
              <a:rPr lang="zh-CN" altLang="en-US" dirty="0"/>
              <a:t>						           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616" y="1711287"/>
            <a:ext cx="8410877" cy="4286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288479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3600" b="1" dirty="0">
                <a:solidFill>
                  <a:schemeClr val="tx1"/>
                </a:solidFill>
                <a:latin typeface="KaiTi" charset="0"/>
                <a:ea typeface="KaiTi" charset="0"/>
                <a:cs typeface="KaiTi" charset="0"/>
              </a:rPr>
              <a:t>知识推理</a:t>
            </a:r>
            <a:r>
              <a:rPr kumimoji="1" lang="en-US" altLang="zh-CN" sz="3600" b="1" dirty="0">
                <a:solidFill>
                  <a:schemeClr val="tx1"/>
                </a:solidFill>
                <a:latin typeface="KaiTi" charset="0"/>
                <a:ea typeface="KaiTi" charset="0"/>
                <a:cs typeface="KaiTi" charset="0"/>
              </a:rPr>
              <a:t>-</a:t>
            </a:r>
            <a:r>
              <a:rPr kumimoji="1" lang="zh-CN" altLang="en-US" sz="3600" b="1" dirty="0">
                <a:solidFill>
                  <a:schemeClr val="tx1"/>
                </a:solidFill>
                <a:latin typeface="KaiTi" charset="0"/>
                <a:ea typeface="KaiTi" charset="0"/>
                <a:cs typeface="KaiTi" charset="0"/>
              </a:rPr>
              <a:t>知识推理简介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>
                <a:latin typeface="KaiTi" charset="0"/>
                <a:ea typeface="KaiTi" charset="0"/>
                <a:cs typeface="KaiTi" charset="0"/>
              </a:rPr>
              <a:t>GNN</a:t>
            </a:r>
            <a:r>
              <a:rPr lang="zh-CN" altLang="en-US" b="1" dirty="0" smtClean="0">
                <a:latin typeface="KaiTi" charset="0"/>
                <a:ea typeface="KaiTi" charset="0"/>
                <a:cs typeface="KaiTi" charset="0"/>
              </a:rPr>
              <a:t>变体算法：</a:t>
            </a:r>
            <a:endParaRPr lang="en-US" altLang="zh-CN" b="1" dirty="0" smtClean="0">
              <a:latin typeface="KaiTi" charset="0"/>
              <a:ea typeface="KaiTi" charset="0"/>
              <a:cs typeface="KaiTi" charset="0"/>
            </a:endParaRPr>
          </a:p>
          <a:p>
            <a:r>
              <a:rPr lang="zh-CN" altLang="en-US" dirty="0"/>
              <a:t>						           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732" y="1072849"/>
            <a:ext cx="3716561" cy="5097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039205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3600" b="1" dirty="0">
                <a:solidFill>
                  <a:schemeClr val="tx1"/>
                </a:solidFill>
                <a:latin typeface="KaiTi" charset="0"/>
                <a:ea typeface="KaiTi" charset="0"/>
                <a:cs typeface="KaiTi" charset="0"/>
              </a:rPr>
              <a:t>知识推理</a:t>
            </a:r>
            <a:r>
              <a:rPr kumimoji="1" lang="en-US" altLang="zh-CN" sz="3600" b="1" dirty="0">
                <a:solidFill>
                  <a:schemeClr val="tx1"/>
                </a:solidFill>
                <a:latin typeface="KaiTi" charset="0"/>
                <a:ea typeface="KaiTi" charset="0"/>
                <a:cs typeface="KaiTi" charset="0"/>
              </a:rPr>
              <a:t>-</a:t>
            </a:r>
            <a:r>
              <a:rPr kumimoji="1" lang="zh-CN" altLang="en-US" sz="3600" b="1" dirty="0">
                <a:solidFill>
                  <a:schemeClr val="tx1"/>
                </a:solidFill>
                <a:latin typeface="KaiTi" charset="0"/>
                <a:ea typeface="KaiTi" charset="0"/>
                <a:cs typeface="KaiTi" charset="0"/>
              </a:rPr>
              <a:t>知识推理简介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>
                <a:latin typeface="KaiTi" charset="0"/>
                <a:ea typeface="KaiTi" charset="0"/>
                <a:cs typeface="KaiTi" charset="0"/>
              </a:rPr>
              <a:t>GNN</a:t>
            </a:r>
            <a:r>
              <a:rPr lang="zh-CN" altLang="en-US" b="1" dirty="0" smtClean="0">
                <a:latin typeface="KaiTi" charset="0"/>
                <a:ea typeface="KaiTi" charset="0"/>
                <a:cs typeface="KaiTi" charset="0"/>
              </a:rPr>
              <a:t>怎么加进网络结构中进来</a:t>
            </a:r>
            <a:r>
              <a:rPr lang="en-US" altLang="zh-CN" dirty="0"/>
              <a:t>?</a:t>
            </a:r>
            <a:r>
              <a:rPr lang="zh-CN" altLang="en-US" dirty="0"/>
              <a:t>						           </a:t>
            </a:r>
          </a:p>
          <a:p>
            <a:r>
              <a:rPr lang="zh-CN" altLang="en-US" sz="2000" b="1" dirty="0">
                <a:latin typeface="KaiTi" charset="0"/>
                <a:ea typeface="KaiTi" charset="0"/>
                <a:cs typeface="KaiTi" charset="0"/>
              </a:rPr>
              <a:t>除了图神经网络的不同变体之外，我们还介绍了几个通用框架，旨在将不同的模型集成到一个框架中。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b="1" dirty="0">
                <a:latin typeface="KaiTi" charset="0"/>
                <a:ea typeface="KaiTi" charset="0"/>
                <a:cs typeface="KaiTi" charset="0"/>
              </a:rPr>
              <a:t>J. Gilmer</a:t>
            </a:r>
            <a:r>
              <a:rPr lang="zh-CN" altLang="en-US" sz="2000" b="1" dirty="0">
                <a:latin typeface="KaiTi" charset="0"/>
                <a:ea typeface="KaiTi" charset="0"/>
                <a:cs typeface="KaiTi" charset="0"/>
              </a:rPr>
              <a:t>等人</a:t>
            </a:r>
            <a:r>
              <a:rPr lang="en-US" altLang="zh-CN" sz="2000" b="1" dirty="0">
                <a:latin typeface="KaiTi" charset="0"/>
                <a:ea typeface="KaiTi" charset="0"/>
                <a:cs typeface="KaiTi" charset="0"/>
              </a:rPr>
              <a:t>(J. Gilmer et. al. 2017)</a:t>
            </a:r>
            <a:r>
              <a:rPr lang="zh-CN" altLang="en-US" sz="2000" b="1" dirty="0">
                <a:latin typeface="KaiTi" charset="0"/>
                <a:ea typeface="KaiTi" charset="0"/>
                <a:cs typeface="KaiTi" charset="0"/>
              </a:rPr>
              <a:t>提出了消息传递神经网络</a:t>
            </a:r>
            <a:r>
              <a:rPr lang="en-US" altLang="zh-CN" sz="2000" b="1" dirty="0">
                <a:latin typeface="KaiTi" charset="0"/>
                <a:ea typeface="KaiTi" charset="0"/>
                <a:cs typeface="KaiTi" charset="0"/>
              </a:rPr>
              <a:t>(message passing neural network</a:t>
            </a:r>
            <a:r>
              <a:rPr lang="zh-CN" altLang="en-US" sz="2000" b="1" dirty="0">
                <a:latin typeface="KaiTi" charset="0"/>
                <a:ea typeface="KaiTi" charset="0"/>
                <a:cs typeface="KaiTi" charset="0"/>
              </a:rPr>
              <a:t>， </a:t>
            </a:r>
            <a:r>
              <a:rPr lang="en-US" altLang="zh-CN" sz="2000" b="1" dirty="0">
                <a:latin typeface="KaiTi" charset="0"/>
                <a:ea typeface="KaiTi" charset="0"/>
                <a:cs typeface="KaiTi" charset="0"/>
              </a:rPr>
              <a:t>MPNN)</a:t>
            </a:r>
            <a:r>
              <a:rPr lang="zh-CN" altLang="en-US" sz="2000" b="1" dirty="0">
                <a:latin typeface="KaiTi" charset="0"/>
                <a:ea typeface="KaiTi" charset="0"/>
                <a:cs typeface="KaiTi" charset="0"/>
              </a:rPr>
              <a:t>，统一了各种图神经网络和图卷积网络方法。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b="1" dirty="0">
                <a:latin typeface="KaiTi" charset="0"/>
                <a:ea typeface="KaiTi" charset="0"/>
                <a:cs typeface="KaiTi" charset="0"/>
              </a:rPr>
              <a:t>X. Wang</a:t>
            </a:r>
            <a:r>
              <a:rPr lang="zh-CN" altLang="en-US" sz="2000" b="1" dirty="0">
                <a:latin typeface="KaiTi" charset="0"/>
                <a:ea typeface="KaiTi" charset="0"/>
                <a:cs typeface="KaiTi" charset="0"/>
              </a:rPr>
              <a:t>等人</a:t>
            </a:r>
            <a:r>
              <a:rPr lang="en-US" altLang="zh-CN" sz="2000" b="1" dirty="0">
                <a:latin typeface="KaiTi" charset="0"/>
                <a:ea typeface="KaiTi" charset="0"/>
                <a:cs typeface="KaiTi" charset="0"/>
              </a:rPr>
              <a:t>(X. Wang et. al. 2017)</a:t>
            </a:r>
            <a:r>
              <a:rPr lang="zh-CN" altLang="en-US" sz="2000" b="1" dirty="0">
                <a:latin typeface="KaiTi" charset="0"/>
                <a:ea typeface="KaiTi" charset="0"/>
                <a:cs typeface="KaiTi" charset="0"/>
              </a:rPr>
              <a:t>提出了非局部神经网络</a:t>
            </a:r>
            <a:r>
              <a:rPr lang="en-US" altLang="zh-CN" sz="2000" b="1" dirty="0">
                <a:latin typeface="KaiTi" charset="0"/>
                <a:ea typeface="KaiTi" charset="0"/>
                <a:cs typeface="KaiTi" charset="0"/>
              </a:rPr>
              <a:t>(non-local neural network, NLNN)</a:t>
            </a:r>
            <a:r>
              <a:rPr lang="zh-CN" altLang="en-US" sz="2000" b="1" dirty="0">
                <a:latin typeface="KaiTi" charset="0"/>
                <a:ea typeface="KaiTi" charset="0"/>
                <a:cs typeface="KaiTi" charset="0"/>
              </a:rPr>
              <a:t>，它结合了几种“</a:t>
            </a:r>
            <a:r>
              <a:rPr lang="en-US" altLang="zh-CN" sz="2000" b="1" dirty="0">
                <a:latin typeface="KaiTi" charset="0"/>
                <a:ea typeface="KaiTi" charset="0"/>
                <a:cs typeface="KaiTi" charset="0"/>
              </a:rPr>
              <a:t>self-attention”</a:t>
            </a:r>
            <a:r>
              <a:rPr lang="zh-CN" altLang="en-US" sz="2000" b="1" dirty="0">
                <a:latin typeface="KaiTi" charset="0"/>
                <a:ea typeface="KaiTi" charset="0"/>
                <a:cs typeface="KaiTi" charset="0"/>
              </a:rPr>
              <a:t>风格的方法。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b="1" dirty="0">
                <a:latin typeface="KaiTi" charset="0"/>
                <a:ea typeface="KaiTi" charset="0"/>
                <a:cs typeface="KaiTi" charset="0"/>
              </a:rPr>
              <a:t>P. W. </a:t>
            </a:r>
            <a:r>
              <a:rPr lang="en-US" altLang="zh-CN" sz="2000" b="1" dirty="0" err="1">
                <a:latin typeface="KaiTi" charset="0"/>
                <a:ea typeface="KaiTi" charset="0"/>
                <a:cs typeface="KaiTi" charset="0"/>
              </a:rPr>
              <a:t>Battaglia</a:t>
            </a:r>
            <a:r>
              <a:rPr lang="zh-CN" altLang="en-US" sz="2000" b="1" dirty="0">
                <a:latin typeface="KaiTi" charset="0"/>
                <a:ea typeface="KaiTi" charset="0"/>
                <a:cs typeface="KaiTi" charset="0"/>
              </a:rPr>
              <a:t>等人</a:t>
            </a:r>
            <a:r>
              <a:rPr lang="en-US" altLang="zh-CN" sz="2000" b="1" dirty="0">
                <a:latin typeface="KaiTi" charset="0"/>
                <a:ea typeface="KaiTi" charset="0"/>
                <a:cs typeface="KaiTi" charset="0"/>
              </a:rPr>
              <a:t>(P. W. </a:t>
            </a:r>
            <a:r>
              <a:rPr lang="en-US" altLang="zh-CN" sz="2000" b="1" dirty="0" err="1">
                <a:latin typeface="KaiTi" charset="0"/>
                <a:ea typeface="KaiTi" charset="0"/>
                <a:cs typeface="KaiTi" charset="0"/>
              </a:rPr>
              <a:t>Battaglia</a:t>
            </a:r>
            <a:r>
              <a:rPr lang="en-US" altLang="zh-CN" sz="2000" b="1" dirty="0">
                <a:latin typeface="KaiTi" charset="0"/>
                <a:ea typeface="KaiTi" charset="0"/>
                <a:cs typeface="KaiTi" charset="0"/>
              </a:rPr>
              <a:t> et. al. 2018)</a:t>
            </a:r>
            <a:r>
              <a:rPr lang="zh-CN" altLang="en-US" sz="2000" b="1" dirty="0">
                <a:latin typeface="KaiTi" charset="0"/>
                <a:ea typeface="KaiTi" charset="0"/>
                <a:cs typeface="KaiTi" charset="0"/>
              </a:rPr>
              <a:t>提出了图网络</a:t>
            </a:r>
            <a:r>
              <a:rPr lang="en-US" altLang="zh-CN" sz="2000" b="1" dirty="0">
                <a:latin typeface="KaiTi" charset="0"/>
                <a:ea typeface="KaiTi" charset="0"/>
                <a:cs typeface="KaiTi" charset="0"/>
              </a:rPr>
              <a:t>(graph network, GN)</a:t>
            </a:r>
            <a:r>
              <a:rPr lang="zh-CN" altLang="en-US" sz="2000" b="1" dirty="0">
                <a:latin typeface="KaiTi" charset="0"/>
                <a:ea typeface="KaiTi" charset="0"/>
                <a:cs typeface="KaiTi" charset="0"/>
              </a:rPr>
              <a:t>，它统一了统一了</a:t>
            </a:r>
            <a:r>
              <a:rPr lang="en-US" altLang="zh-CN" sz="2000" b="1" dirty="0">
                <a:latin typeface="KaiTi" charset="0"/>
                <a:ea typeface="KaiTi" charset="0"/>
                <a:cs typeface="KaiTi" charset="0"/>
              </a:rPr>
              <a:t>MPNN</a:t>
            </a:r>
            <a:r>
              <a:rPr lang="zh-CN" altLang="en-US" sz="2000" b="1" dirty="0">
                <a:latin typeface="KaiTi" charset="0"/>
                <a:ea typeface="KaiTi" charset="0"/>
                <a:cs typeface="KaiTi" charset="0"/>
              </a:rPr>
              <a:t>和</a:t>
            </a:r>
            <a:r>
              <a:rPr lang="en-US" altLang="zh-CN" sz="2000" b="1" dirty="0">
                <a:latin typeface="KaiTi" charset="0"/>
                <a:ea typeface="KaiTi" charset="0"/>
                <a:cs typeface="KaiTi" charset="0"/>
              </a:rPr>
              <a:t>NLNN</a:t>
            </a:r>
            <a:r>
              <a:rPr lang="zh-CN" altLang="en-US" sz="2000" b="1" dirty="0">
                <a:latin typeface="KaiTi" charset="0"/>
                <a:ea typeface="KaiTi" charset="0"/>
                <a:cs typeface="KaiTi" charset="0"/>
              </a:rPr>
              <a:t>方法以及许多其他变体，如交互网络</a:t>
            </a:r>
            <a:r>
              <a:rPr lang="en-US" altLang="zh-CN" sz="2000" b="1" dirty="0">
                <a:latin typeface="KaiTi" charset="0"/>
                <a:ea typeface="KaiTi" charset="0"/>
                <a:cs typeface="KaiTi" charset="0"/>
              </a:rPr>
              <a:t>(</a:t>
            </a:r>
            <a:r>
              <a:rPr lang="en-US" altLang="zh-CN" sz="2000" b="1" dirty="0">
                <a:latin typeface="KaiTi" charset="0"/>
                <a:ea typeface="KaiTi" charset="0"/>
                <a:cs typeface="KaiTi" charset="0"/>
                <a:hlinkClick r:id="rId3"/>
              </a:rPr>
              <a:t>Interaction</a:t>
            </a:r>
            <a:r>
              <a:rPr lang="en-US" altLang="zh-CN" sz="2000" b="1" dirty="0">
                <a:latin typeface="KaiTi" charset="0"/>
                <a:ea typeface="KaiTi" charset="0"/>
                <a:cs typeface="KaiTi" charset="0"/>
              </a:rPr>
              <a:t> Networks)</a:t>
            </a:r>
            <a:r>
              <a:rPr lang="zh-CN" altLang="en-US" sz="2000" b="1" dirty="0">
                <a:latin typeface="KaiTi" charset="0"/>
                <a:ea typeface="KaiTi" charset="0"/>
                <a:cs typeface="KaiTi" charset="0"/>
              </a:rPr>
              <a:t>，神经物理引擎</a:t>
            </a:r>
            <a:r>
              <a:rPr lang="en-US" altLang="zh-CN" sz="2000" b="1" dirty="0">
                <a:latin typeface="KaiTi" charset="0"/>
                <a:ea typeface="KaiTi" charset="0"/>
                <a:cs typeface="KaiTi" charset="0"/>
              </a:rPr>
              <a:t>(Neural Physics Engine)</a:t>
            </a:r>
            <a:r>
              <a:rPr lang="zh-CN" altLang="en-US" sz="2000" b="1" dirty="0">
                <a:latin typeface="KaiTi" charset="0"/>
                <a:ea typeface="KaiTi" charset="0"/>
                <a:cs typeface="KaiTi" charset="0"/>
              </a:rPr>
              <a:t>，</a:t>
            </a:r>
            <a:r>
              <a:rPr lang="en-US" altLang="zh-CN" sz="2000" b="1" dirty="0">
                <a:latin typeface="KaiTi" charset="0"/>
                <a:ea typeface="KaiTi" charset="0"/>
                <a:cs typeface="KaiTi" charset="0"/>
              </a:rPr>
              <a:t>CommNet</a:t>
            </a:r>
            <a:r>
              <a:rPr lang="zh-CN" altLang="en-US" sz="2000" b="1" dirty="0">
                <a:latin typeface="KaiTi" charset="0"/>
                <a:ea typeface="KaiTi" charset="0"/>
                <a:cs typeface="KaiTi" charset="0"/>
              </a:rPr>
              <a:t>，</a:t>
            </a:r>
            <a:r>
              <a:rPr lang="en-US" altLang="zh-CN" sz="2000" b="1" dirty="0">
                <a:latin typeface="KaiTi" charset="0"/>
                <a:ea typeface="KaiTi" charset="0"/>
                <a:cs typeface="KaiTi" charset="0"/>
              </a:rPr>
              <a:t>structure2vec</a:t>
            </a:r>
            <a:r>
              <a:rPr lang="zh-CN" altLang="en-US" sz="2000" b="1" dirty="0">
                <a:latin typeface="KaiTi" charset="0"/>
                <a:ea typeface="KaiTi" charset="0"/>
                <a:cs typeface="KaiTi" charset="0"/>
              </a:rPr>
              <a:t>，</a:t>
            </a:r>
            <a:r>
              <a:rPr lang="en-US" altLang="zh-CN" sz="2000" b="1" dirty="0">
                <a:latin typeface="KaiTi" charset="0"/>
                <a:ea typeface="KaiTi" charset="0"/>
                <a:cs typeface="KaiTi" charset="0"/>
              </a:rPr>
              <a:t>GGNN</a:t>
            </a:r>
            <a:r>
              <a:rPr lang="zh-CN" altLang="en-US" sz="2000" b="1" dirty="0">
                <a:latin typeface="KaiTi" charset="0"/>
                <a:ea typeface="KaiTi" charset="0"/>
                <a:cs typeface="KaiTi" charset="0"/>
              </a:rPr>
              <a:t>，关系网络</a:t>
            </a:r>
            <a:r>
              <a:rPr lang="en-US" altLang="zh-CN" sz="2000" b="1" dirty="0">
                <a:latin typeface="KaiTi" charset="0"/>
                <a:ea typeface="KaiTi" charset="0"/>
                <a:cs typeface="KaiTi" charset="0"/>
              </a:rPr>
              <a:t>(Relation Network)</a:t>
            </a:r>
            <a:r>
              <a:rPr lang="zh-CN" altLang="en-US" sz="2000" b="1" dirty="0">
                <a:latin typeface="KaiTi" charset="0"/>
                <a:ea typeface="KaiTi" charset="0"/>
                <a:cs typeface="KaiTi" charset="0"/>
              </a:rPr>
              <a:t>，</a:t>
            </a:r>
            <a:r>
              <a:rPr lang="en-US" altLang="zh-CN" sz="2000" b="1" dirty="0">
                <a:latin typeface="KaiTi" charset="0"/>
                <a:ea typeface="KaiTi" charset="0"/>
                <a:cs typeface="KaiTi" charset="0"/>
              </a:rPr>
              <a:t>Deep Sets</a:t>
            </a:r>
            <a:r>
              <a:rPr lang="zh-CN" altLang="en-US" sz="2000" b="1" dirty="0">
                <a:latin typeface="KaiTi" charset="0"/>
                <a:ea typeface="KaiTi" charset="0"/>
                <a:cs typeface="KaiTi" charset="0"/>
              </a:rPr>
              <a:t>和</a:t>
            </a:r>
            <a:r>
              <a:rPr lang="en-US" altLang="zh-CN" sz="2000" b="1" dirty="0">
                <a:latin typeface="KaiTi" charset="0"/>
                <a:ea typeface="KaiTi" charset="0"/>
                <a:cs typeface="KaiTi" charset="0"/>
              </a:rPr>
              <a:t>Point Net</a:t>
            </a:r>
            <a:r>
              <a:rPr lang="zh-CN" altLang="en-US" sz="2000" b="1" dirty="0">
                <a:latin typeface="KaiTi" charset="0"/>
                <a:ea typeface="KaiTi" charset="0"/>
                <a:cs typeface="KaiTi" charset="0"/>
              </a:rPr>
              <a:t>。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9668008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3600" b="1" dirty="0">
                <a:solidFill>
                  <a:schemeClr val="tx1"/>
                </a:solidFill>
                <a:latin typeface="KaiTi" charset="0"/>
                <a:ea typeface="KaiTi" charset="0"/>
                <a:cs typeface="KaiTi" charset="0"/>
              </a:rPr>
              <a:t>知识推理</a:t>
            </a:r>
            <a:r>
              <a:rPr kumimoji="1" lang="en-US" altLang="zh-CN" sz="3600" b="1" dirty="0">
                <a:solidFill>
                  <a:schemeClr val="tx1"/>
                </a:solidFill>
                <a:latin typeface="KaiTi" charset="0"/>
                <a:ea typeface="KaiTi" charset="0"/>
                <a:cs typeface="KaiTi" charset="0"/>
              </a:rPr>
              <a:t>-</a:t>
            </a:r>
            <a:r>
              <a:rPr kumimoji="1" lang="zh-CN" altLang="en-US" sz="3600" b="1" dirty="0">
                <a:solidFill>
                  <a:schemeClr val="tx1"/>
                </a:solidFill>
                <a:latin typeface="KaiTi" charset="0"/>
                <a:ea typeface="KaiTi" charset="0"/>
                <a:cs typeface="KaiTi" charset="0"/>
              </a:rPr>
              <a:t>知识推理简介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>
                <a:latin typeface="KaiTi" charset="0"/>
                <a:ea typeface="KaiTi" charset="0"/>
                <a:cs typeface="KaiTi" charset="0"/>
              </a:rPr>
              <a:t>GNN</a:t>
            </a:r>
            <a:r>
              <a:rPr lang="zh-CN" altLang="en-US" b="1" dirty="0" smtClean="0">
                <a:latin typeface="KaiTi" charset="0"/>
                <a:ea typeface="KaiTi" charset="0"/>
                <a:cs typeface="KaiTi" charset="0"/>
              </a:rPr>
              <a:t>怎么加进网络结构中进来</a:t>
            </a:r>
            <a:r>
              <a:rPr lang="en-US" altLang="zh-CN" dirty="0"/>
              <a:t>?</a:t>
            </a:r>
            <a:r>
              <a:rPr lang="zh-CN" altLang="en-US" dirty="0"/>
              <a:t>						           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3793" y="1222375"/>
            <a:ext cx="4171950" cy="458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296302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3600" b="1" dirty="0">
                <a:solidFill>
                  <a:schemeClr val="tx1"/>
                </a:solidFill>
                <a:latin typeface="KaiTi" charset="0"/>
                <a:ea typeface="KaiTi" charset="0"/>
                <a:cs typeface="KaiTi" charset="0"/>
              </a:rPr>
              <a:t>知识推理</a:t>
            </a:r>
            <a:r>
              <a:rPr kumimoji="1" lang="en-US" altLang="zh-CN" sz="3600" b="1" dirty="0">
                <a:solidFill>
                  <a:schemeClr val="tx1"/>
                </a:solidFill>
                <a:latin typeface="KaiTi" charset="0"/>
                <a:ea typeface="KaiTi" charset="0"/>
                <a:cs typeface="KaiTi" charset="0"/>
              </a:rPr>
              <a:t>-</a:t>
            </a:r>
            <a:r>
              <a:rPr kumimoji="1" lang="zh-CN" altLang="en-US" sz="3600" b="1" dirty="0">
                <a:solidFill>
                  <a:schemeClr val="tx1"/>
                </a:solidFill>
                <a:latin typeface="KaiTi" charset="0"/>
                <a:ea typeface="KaiTi" charset="0"/>
                <a:cs typeface="KaiTi" charset="0"/>
              </a:rPr>
              <a:t>知识推理简介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>
                <a:latin typeface="KaiTi" charset="0"/>
                <a:ea typeface="KaiTi" charset="0"/>
                <a:cs typeface="KaiTi" charset="0"/>
              </a:rPr>
              <a:t>GNN</a:t>
            </a:r>
            <a:r>
              <a:rPr lang="zh-CN" altLang="en-US" b="1" dirty="0" smtClean="0">
                <a:latin typeface="KaiTi" charset="0"/>
                <a:ea typeface="KaiTi" charset="0"/>
                <a:cs typeface="KaiTi" charset="0"/>
              </a:rPr>
              <a:t>应用：</a:t>
            </a:r>
            <a:endParaRPr lang="en-US" altLang="zh-CN" b="1" dirty="0" smtClean="0">
              <a:latin typeface="KaiTi" charset="0"/>
              <a:ea typeface="KaiTi" charset="0"/>
              <a:cs typeface="KaiTi" charset="0"/>
            </a:endParaRPr>
          </a:p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506" y="1109722"/>
            <a:ext cx="6131357" cy="5097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060383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3600" b="1" dirty="0">
                <a:solidFill>
                  <a:schemeClr val="tx1"/>
                </a:solidFill>
                <a:latin typeface="KaiTi" charset="0"/>
                <a:ea typeface="KaiTi" charset="0"/>
                <a:cs typeface="KaiTi" charset="0"/>
              </a:rPr>
              <a:t>知识推理</a:t>
            </a:r>
            <a:r>
              <a:rPr kumimoji="1" lang="en-US" altLang="zh-CN" sz="3600" b="1" dirty="0">
                <a:solidFill>
                  <a:schemeClr val="tx1"/>
                </a:solidFill>
                <a:latin typeface="KaiTi" charset="0"/>
                <a:ea typeface="KaiTi" charset="0"/>
                <a:cs typeface="KaiTi" charset="0"/>
              </a:rPr>
              <a:t>-</a:t>
            </a:r>
            <a:r>
              <a:rPr kumimoji="1" lang="zh-CN" altLang="en-US" sz="3600" b="1" dirty="0">
                <a:solidFill>
                  <a:schemeClr val="tx1"/>
                </a:solidFill>
                <a:latin typeface="KaiTi" charset="0"/>
                <a:ea typeface="KaiTi" charset="0"/>
                <a:cs typeface="KaiTi" charset="0"/>
              </a:rPr>
              <a:t>知识推理简介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KaiTi" charset="0"/>
                <a:ea typeface="KaiTi" charset="0"/>
                <a:cs typeface="KaiTi" charset="0"/>
              </a:rPr>
              <a:t>GNN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KaiTi" charset="0"/>
                <a:ea typeface="KaiTi" charset="0"/>
                <a:cs typeface="KaiTi" charset="0"/>
              </a:rPr>
              <a:t>实现：</a:t>
            </a:r>
            <a:r>
              <a:rPr lang="en-US" altLang="zh-CN" b="1" dirty="0">
                <a:latin typeface="KaiTi" charset="0"/>
                <a:ea typeface="KaiTi" charset="0"/>
                <a:cs typeface="KaiTi" charset="0"/>
                <a:hlinkClick r:id="rId3"/>
              </a:rPr>
              <a:t>https://</a:t>
            </a:r>
            <a:r>
              <a:rPr lang="en-US" altLang="zh-CN" b="1" dirty="0" smtClean="0">
                <a:latin typeface="KaiTi" charset="0"/>
                <a:ea typeface="KaiTi" charset="0"/>
                <a:cs typeface="KaiTi" charset="0"/>
                <a:hlinkClick r:id="rId3"/>
              </a:rPr>
              <a:t>github.com/deepmind/graph_nets</a:t>
            </a:r>
            <a:endParaRPr lang="en-US" altLang="zh-CN" b="1" dirty="0" smtClean="0">
              <a:latin typeface="KaiTi" charset="0"/>
              <a:ea typeface="KaiTi" charset="0"/>
              <a:cs typeface="KaiTi" charset="0"/>
            </a:endParaRPr>
          </a:p>
          <a:p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KaiTi" charset="0"/>
                <a:ea typeface="KaiTi" charset="0"/>
                <a:cs typeface="KaiTi" charset="0"/>
              </a:rPr>
              <a:t>GNN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KaiTi" charset="0"/>
                <a:ea typeface="KaiTi" charset="0"/>
                <a:cs typeface="KaiTi" charset="0"/>
              </a:rPr>
              <a:t>相关论文</a:t>
            </a:r>
            <a:r>
              <a:rPr lang="zh-CN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KaiTi" charset="0"/>
                <a:ea typeface="KaiTi" charset="0"/>
                <a:cs typeface="KaiTi" charset="0"/>
              </a:rPr>
              <a:t>：</a:t>
            </a:r>
            <a:r>
              <a:rPr lang="en-US" altLang="zh-CN" b="1" dirty="0" smtClean="0">
                <a:latin typeface="KaiTi" charset="0"/>
                <a:ea typeface="KaiTi" charset="0"/>
                <a:cs typeface="KaiTi" charset="0"/>
                <a:hlinkClick r:id="rId4"/>
              </a:rPr>
              <a:t>https</a:t>
            </a:r>
            <a:r>
              <a:rPr lang="en-US" altLang="zh-CN" b="1" dirty="0">
                <a:latin typeface="KaiTi" charset="0"/>
                <a:ea typeface="KaiTi" charset="0"/>
                <a:cs typeface="KaiTi" charset="0"/>
                <a:hlinkClick r:id="rId4"/>
              </a:rPr>
              <a:t>://</a:t>
            </a:r>
            <a:r>
              <a:rPr lang="en-US" altLang="zh-CN" b="1" dirty="0" smtClean="0">
                <a:latin typeface="KaiTi" charset="0"/>
                <a:ea typeface="KaiTi" charset="0"/>
                <a:cs typeface="KaiTi" charset="0"/>
                <a:hlinkClick r:id="rId4"/>
              </a:rPr>
              <a:t>github.com/thunlp/GNNPapers</a:t>
            </a:r>
            <a:endParaRPr lang="en-US" altLang="zh-CN" b="1" dirty="0" smtClean="0">
              <a:latin typeface="KaiTi" charset="0"/>
              <a:ea typeface="KaiTi" charset="0"/>
              <a:cs typeface="KaiTi" charset="0"/>
            </a:endParaRPr>
          </a:p>
          <a:p>
            <a:endParaRPr lang="en-US" altLang="zh-CN" b="1" dirty="0" smtClean="0">
              <a:latin typeface="KaiTi" charset="0"/>
              <a:ea typeface="KaiTi" charset="0"/>
              <a:cs typeface="KaiTi" charset="0"/>
            </a:endParaRPr>
          </a:p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3491045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B4DA2"/>
      </a:dk2>
      <a:lt2>
        <a:srgbClr val="EEECE1"/>
      </a:lt2>
      <a:accent1>
        <a:srgbClr val="0B4DA2"/>
      </a:accent1>
      <a:accent2>
        <a:srgbClr val="AE1831"/>
      </a:accent2>
      <a:accent3>
        <a:srgbClr val="FFFFFF"/>
      </a:accent3>
      <a:accent4>
        <a:srgbClr val="000000"/>
      </a:accent4>
      <a:accent5>
        <a:srgbClr val="AAB2CE"/>
      </a:accent5>
      <a:accent6>
        <a:srgbClr val="9D152B"/>
      </a:accent6>
      <a:hlink>
        <a:srgbClr val="0000FF"/>
      </a:hlink>
      <a:folHlink>
        <a:srgbClr val="800080"/>
      </a:folHlink>
    </a:clrScheme>
    <a:fontScheme name="默认设计模板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alibri" panose="020F0502020204030204" pitchFamily="34" charset="0"/>
            <a:ea typeface="宋体" panose="02010600030101010101" pitchFamily="2" charset="-122"/>
            <a:sym typeface="Calibri" panose="020F050202020403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alibri" panose="020F0502020204030204" pitchFamily="34" charset="0"/>
            <a:ea typeface="宋体" panose="02010600030101010101" pitchFamily="2" charset="-122"/>
            <a:sym typeface="Calibri" panose="020F0502020204030204" pitchFamily="34" charset="0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B4DA2"/>
        </a:dk2>
        <a:lt2>
          <a:srgbClr val="EEECE1"/>
        </a:lt2>
        <a:accent1>
          <a:srgbClr val="0B4DA2"/>
        </a:accent1>
        <a:accent2>
          <a:srgbClr val="AE1831"/>
        </a:accent2>
        <a:accent3>
          <a:srgbClr val="FFFFFF"/>
        </a:accent3>
        <a:accent4>
          <a:srgbClr val="000000"/>
        </a:accent4>
        <a:accent5>
          <a:srgbClr val="AAB2CE"/>
        </a:accent5>
        <a:accent6>
          <a:srgbClr val="9D152B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4078</TotalTime>
  <Words>323</Words>
  <Application>Microsoft Macintosh PowerPoint</Application>
  <PresentationFormat>宽屏</PresentationFormat>
  <Paragraphs>56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Calibri</vt:lpstr>
      <vt:lpstr>Calibri Light</vt:lpstr>
      <vt:lpstr>KaiTi</vt:lpstr>
      <vt:lpstr>Times New Roman</vt:lpstr>
      <vt:lpstr>Wingdings</vt:lpstr>
      <vt:lpstr>华文中宋</vt:lpstr>
      <vt:lpstr>宋体</vt:lpstr>
      <vt:lpstr>微软雅黑</vt:lpstr>
      <vt:lpstr>默认设计模板</vt:lpstr>
      <vt:lpstr>GNN</vt:lpstr>
      <vt:lpstr>知识推理-知识推理简介 </vt:lpstr>
      <vt:lpstr>知识推理-知识推理简介 </vt:lpstr>
      <vt:lpstr>知识推理-知识推理简介 </vt:lpstr>
      <vt:lpstr>知识推理-知识推理简介 </vt:lpstr>
      <vt:lpstr>知识推理-知识推理简介 </vt:lpstr>
      <vt:lpstr>知识推理-知识推理简介 </vt:lpstr>
      <vt:lpstr>知识推理-知识推理简介 </vt:lpstr>
      <vt:lpstr>知识推理-知识推理简介 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知识工程与机器学习</dc:title>
  <dc:creator>biubiu</dc:creator>
  <cp:lastModifiedBy>Microsoft Office 用户</cp:lastModifiedBy>
  <cp:revision>162</cp:revision>
  <dcterms:created xsi:type="dcterms:W3CDTF">2018-10-18T11:34:23Z</dcterms:created>
  <dcterms:modified xsi:type="dcterms:W3CDTF">2019-03-15T12:14:20Z</dcterms:modified>
</cp:coreProperties>
</file>