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6" r:id="rId6"/>
    <p:sldId id="265" r:id="rId7"/>
    <p:sldId id="268" r:id="rId8"/>
    <p:sldId id="263" r:id="rId9"/>
    <p:sldId id="261" r:id="rId10"/>
    <p:sldId id="264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F122-93A3-4A5D-AB9E-4509E4F180A3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CDF2-8FCF-4350-A2EF-6552B2A0C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20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F122-93A3-4A5D-AB9E-4509E4F180A3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CDF2-8FCF-4350-A2EF-6552B2A0C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19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F122-93A3-4A5D-AB9E-4509E4F180A3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CDF2-8FCF-4350-A2EF-6552B2A0C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63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F122-93A3-4A5D-AB9E-4509E4F180A3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CDF2-8FCF-4350-A2EF-6552B2A0C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57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F122-93A3-4A5D-AB9E-4509E4F180A3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CDF2-8FCF-4350-A2EF-6552B2A0C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55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F122-93A3-4A5D-AB9E-4509E4F180A3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CDF2-8FCF-4350-A2EF-6552B2A0C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94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F122-93A3-4A5D-AB9E-4509E4F180A3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CDF2-8FCF-4350-A2EF-6552B2A0C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65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F122-93A3-4A5D-AB9E-4509E4F180A3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CDF2-8FCF-4350-A2EF-6552B2A0C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23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F122-93A3-4A5D-AB9E-4509E4F180A3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CDF2-8FCF-4350-A2EF-6552B2A0C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82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F122-93A3-4A5D-AB9E-4509E4F180A3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CDF2-8FCF-4350-A2EF-6552B2A0C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3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AF122-93A3-4A5D-AB9E-4509E4F180A3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CDF2-8FCF-4350-A2EF-6552B2A0C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9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AF122-93A3-4A5D-AB9E-4509E4F180A3}" type="datetimeFigureOut">
              <a:rPr lang="zh-CN" altLang="en-US" smtClean="0"/>
              <a:t>2019/4/5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CCDF2-8FCF-4350-A2EF-6552B2A0C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77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62635" y="799634"/>
            <a:ext cx="9144000" cy="2387600"/>
          </a:xfrm>
        </p:spPr>
        <p:txBody>
          <a:bodyPr/>
          <a:lstStyle/>
          <a:p>
            <a:r>
              <a:rPr lang="en-US" altLang="zh-CN" sz="2800" b="1" dirty="0" smtClean="0"/>
              <a:t>Capsule Graph Neural Network</a:t>
            </a:r>
            <a:endParaRPr lang="zh-CN" altLang="en-US" sz="28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        	    -</a:t>
            </a:r>
            <a:r>
              <a:rPr lang="en-US" altLang="zh-CN" b="1" dirty="0" smtClean="0"/>
              <a:t>Nicolas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6439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CapsGNN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19" y="1490605"/>
            <a:ext cx="9209442" cy="347918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35019" y="5202629"/>
            <a:ext cx="95967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0" dirty="0" smtClean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b="1" i="0" dirty="0" smtClean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）基本节点胶囊提取模块：</a:t>
            </a:r>
            <a:r>
              <a:rPr lang="en-US" altLang="zh-CN" sz="2000" b="1" i="0" dirty="0" smtClean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GNN</a:t>
            </a:r>
            <a:r>
              <a:rPr lang="zh-CN" altLang="en-US" sz="2000" b="1" i="0" dirty="0" smtClean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用于提取具有不同感受野的局部顶点特征，然后在该模块中构建主节点胶囊。 </a:t>
            </a:r>
            <a:endParaRPr lang="en-US" altLang="zh-CN" sz="2000" b="1" i="0" dirty="0" smtClean="0">
              <a:solidFill>
                <a:srgbClr val="333333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i="0" dirty="0" smtClean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b="1" i="0" dirty="0" smtClean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）高级图胶囊提取模块：融合了注意力模块和动态路由，以生成多个图胶囊。 </a:t>
            </a:r>
            <a:endParaRPr lang="en-US" altLang="zh-CN" sz="2000" b="1" i="0" dirty="0" smtClean="0">
              <a:solidFill>
                <a:srgbClr val="333333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i="0" dirty="0" smtClean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b="1" i="0" dirty="0" smtClean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）图分类模块：再次利用动态路由，生成用于图分类的类胶囊。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1007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 smtClean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注意力模块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289" y="1329318"/>
            <a:ext cx="6282460" cy="29990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200" y="4724654"/>
            <a:ext cx="77347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0" dirty="0" smtClean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注意力模块架构。首先压平主胶囊，利用两层全连接神经网络产生每个胶囊的注意力值。利用基于节点的归一化（对每行进行归一化）来生成最终注意力值。 将标准化值与主胶囊相乘来计算标度胶囊。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529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Resolve CNN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roblems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6" name="Picture 2" descr="http://myblog-1253290602.file.myqcloud.com/Paper/paper0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77" y="2551300"/>
            <a:ext cx="4762913" cy="286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yblog-1253290602.file.myqcloud.com/Paper/paper0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621" y="2551300"/>
            <a:ext cx="4608203" cy="282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90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多元向量表示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050" name="Picture 2" descr="http://myblog-1253290602.file.myqcloud.com/Paper/paper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00359"/>
            <a:ext cx="435292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myblog-1253290602.file.myqcloud.com/Paper/paper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686" y="3400359"/>
            <a:ext cx="435292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838200" y="1428992"/>
            <a:ext cx="1051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0" i="0" dirty="0" smtClean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）一个简单的</a:t>
            </a:r>
            <a:r>
              <a:rPr lang="en-US" altLang="zh-CN" b="0" i="0" dirty="0" smtClean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CNN</a:t>
            </a:r>
            <a:r>
              <a:rPr lang="zh-CN" altLang="en-US" b="0" i="0" dirty="0" smtClean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模型可以正确地提取鼻子，眼睛和嘴巴的特征，但是提取出来的特征会错误地激活神经元，得出脸部检测成功的结果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）如果我们将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每个特征的概率标量表示替换成一个代表很多信息的向量，如，输出的不再是标量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，而是一个包含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可能性，方向，大小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的向量，那么我们就可以检测鼻子，眼睛和耳朵特征之间的方向和大小的一致性**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得出最后的结论。</a:t>
            </a:r>
          </a:p>
        </p:txBody>
      </p:sp>
    </p:spTree>
    <p:extLst>
      <p:ext uri="{BB962C8B-B14F-4D97-AF65-F5344CB8AC3E}">
        <p14:creationId xmlns:p14="http://schemas.microsoft.com/office/powerpoint/2010/main" val="410192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CapsNet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网络结构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741" y="1593533"/>
            <a:ext cx="8798654" cy="438829"/>
          </a:xfrm>
        </p:spPr>
        <p:txBody>
          <a:bodyPr>
            <a:normAutofit/>
          </a:bodyPr>
          <a:lstStyle/>
          <a:p>
            <a:r>
              <a:rPr lang="en-US" altLang="zh-CN" sz="1600" b="1" dirty="0" err="1"/>
              <a:t>CapsNet</a:t>
            </a:r>
            <a:r>
              <a:rPr lang="zh-CN" altLang="en-US" sz="1600" b="1" dirty="0"/>
              <a:t>是常规卷积层与</a:t>
            </a:r>
            <a:r>
              <a:rPr lang="en-US" altLang="zh-CN" sz="1600" b="1" dirty="0"/>
              <a:t>capsule</a:t>
            </a:r>
            <a:r>
              <a:rPr lang="zh-CN" altLang="en-US" sz="1600" b="1" dirty="0"/>
              <a:t>版全</a:t>
            </a:r>
            <a:r>
              <a:rPr lang="zh-CN" altLang="en-US" sz="1600" b="1" dirty="0" smtClean="0"/>
              <a:t>连接层的结合体</a:t>
            </a:r>
            <a:r>
              <a:rPr lang="zh-CN" altLang="en-US" sz="1600" b="1" dirty="0"/>
              <a:t>，整体架构如下：</a:t>
            </a:r>
          </a:p>
        </p:txBody>
      </p:sp>
      <p:pic>
        <p:nvPicPr>
          <p:cNvPr id="4098" name="Picture 2" descr="http://myblog-1253290602.file.myqcloud.com/Paper/paper1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32362"/>
            <a:ext cx="9747325" cy="337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741381" y="5787189"/>
            <a:ext cx="9844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0" i="0" dirty="0" err="1" smtClean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DigitCaps</a:t>
            </a:r>
            <a:r>
              <a:rPr lang="zh-CN" altLang="en-US" sz="1400" b="0" i="0" dirty="0" smtClean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中一共</a:t>
            </a:r>
            <a:r>
              <a:rPr lang="en-US" altLang="zh-CN" sz="1400" b="0" i="0" dirty="0" smtClean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1400" b="0" i="0" dirty="0" smtClean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个向量，每个向量中元素的个数为</a:t>
            </a:r>
            <a:r>
              <a:rPr lang="en-US" altLang="zh-CN" sz="1400" b="0" i="0" dirty="0" smtClean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1400" b="0" i="0" dirty="0" smtClean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。对这</a:t>
            </a:r>
            <a:r>
              <a:rPr lang="en-US" altLang="zh-CN" sz="1400" b="0" i="0" dirty="0" smtClean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1400" b="0" i="0" dirty="0" smtClean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个向量求模，求得模值最大的那个向量代表的就是图片概率最大的那个分类。因为胶囊网络中：</a:t>
            </a:r>
            <a:r>
              <a:rPr lang="zh-CN" altLang="en-US" sz="1400" b="0" i="0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用向量模的大小衡量某个实体出现的概率，模值越大，概率越大</a:t>
            </a:r>
            <a:r>
              <a:rPr lang="zh-CN" altLang="en-US" sz="1400" b="0" i="0" dirty="0" smtClean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640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866" y="968188"/>
            <a:ext cx="10515600" cy="4853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第一层就是普通的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CNN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层，起像素级局部特征检测作用。原图像是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28×28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大小第一层采用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256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9×9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的卷积核，步长为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，得到输出矩阵大小为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20×20×256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 　　</a:t>
            </a:r>
            <a:endParaRPr lang="en-US" altLang="zh-CN" sz="1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第二层叫做</a:t>
            </a:r>
            <a:r>
              <a:rPr lang="en-US" altLang="zh-CN" sz="1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PrimaryCaps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层。</a:t>
            </a:r>
            <a:r>
              <a:rPr lang="en-US" altLang="zh-CN" sz="1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PrimaryCaps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层的计算过程具有多种理解方式，其中之一为，</a:t>
            </a:r>
            <a:r>
              <a:rPr lang="en-US" altLang="zh-CN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个并行的常规卷积层的叠堆。</a:t>
            </a:r>
          </a:p>
        </p:txBody>
      </p:sp>
      <p:pic>
        <p:nvPicPr>
          <p:cNvPr id="7172" name="Picture 4" descr="http://myblog-1253290602.file.myqcloud.com/Paper/paper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85" y="2194560"/>
            <a:ext cx="9886277" cy="432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09530" y="26563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0" dirty="0" smtClean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分解图：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224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动态路由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146" name="Picture 2" descr="https://img-blog.csdn.net/20180131140204031?watermark/2/text/aHR0cDovL2Jsb2cuY3Nkbi5uZXQvR29kV3JpdGVy/font/5a6L5L2T/fontsize/400/fill/I0JBQkFCMA==/dissolve/70/gravity/SouthEa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03" y="3658130"/>
            <a:ext cx="8187467" cy="296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38200" y="3182500"/>
            <a:ext cx="88221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i="0" dirty="0" smtClean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假设已经有三个低层的胶囊，然后需要传递到更高层的四个胶囊，如下图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199" y="1738798"/>
            <a:ext cx="89942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0" i="0" dirty="0" smtClean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）卷积层的每个值，都是</a:t>
            </a:r>
            <a:r>
              <a:rPr lang="zh-CN" altLang="en-US" b="0" i="0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上一层某一块区域</a:t>
            </a:r>
            <a:r>
              <a:rPr lang="zh-CN" altLang="en-US" b="0" i="0" dirty="0" smtClean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和卷积核完成卷积操作，即</a:t>
            </a:r>
            <a:r>
              <a:rPr lang="zh-CN" altLang="en-US" b="0" i="0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线性加权求和</a:t>
            </a:r>
            <a:r>
              <a:rPr lang="zh-CN" altLang="en-US" b="0" i="0" dirty="0" smtClean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的结果，它</a:t>
            </a:r>
            <a:r>
              <a:rPr lang="zh-CN" altLang="en-US" b="0" i="0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只有一个值</a:t>
            </a:r>
            <a:r>
              <a:rPr lang="zh-CN" altLang="en-US" b="0" i="0" dirty="0" smtClean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，所以是</a:t>
            </a:r>
            <a:r>
              <a:rPr lang="zh-CN" altLang="en-US" b="0" i="0" dirty="0" smtClean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标量</a:t>
            </a:r>
            <a:r>
              <a:rPr lang="zh-CN" altLang="en-US" b="0" i="0" dirty="0" smtClean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199" y="2460649"/>
            <a:ext cx="8822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4F4F4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 smtClean="0">
                <a:solidFill>
                  <a:srgbClr val="4F4F4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b="0" i="0" dirty="0" smtClean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胶囊网络，它的每一个值都是向量，也就是说，这个向量不仅可表示物体的特征、还可以包括物体的方向、状态等等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6787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输入输出理解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9224" name="Picture 8" descr="https://img-blog.csdn.net/20180502212111343?watermark/2/text/aHR0cHM6Ly9ibG9nLmNzZG4ubmV0L0pKcHJpbmNlc3M=/font/5a6L5L2T/fontsize/400/fill/I0JBQkFCMA==/dissolve/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2" y="1297249"/>
            <a:ext cx="8900777" cy="523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06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895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Capsule—</a:t>
            </a:r>
            <a:r>
              <a:rPr lang="zh-CN" altLang="en-US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激活函数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122" name="Picture 2" descr="https://img-blog.csdn.net/20180131140555054?watermark/2/text/aHR0cDovL2Jsb2cuY3Nkbi5uZXQvR29kV3JpdGVy/font/5a6L5L2T/fontsize/400/fill/I0JBQkFCMA==/dissolve/70/gravity/SouthEa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236" y="1619537"/>
            <a:ext cx="2629128" cy="108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38200" y="1960549"/>
            <a:ext cx="17866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0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Squashing</a:t>
            </a:r>
            <a:endParaRPr lang="zh-CN" altLang="en-US" sz="2000" b="1" dirty="0"/>
          </a:p>
        </p:txBody>
      </p:sp>
      <p:sp>
        <p:nvSpPr>
          <p:cNvPr id="7" name="矩形 6"/>
          <p:cNvSpPr/>
          <p:nvPr/>
        </p:nvSpPr>
        <p:spPr>
          <a:xfrm>
            <a:off x="838200" y="2975393"/>
            <a:ext cx="21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 smtClean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Capsule Net Loss</a:t>
            </a:r>
            <a:endParaRPr lang="zh-CN" altLang="en-US" dirty="0"/>
          </a:p>
        </p:txBody>
      </p:sp>
      <p:pic>
        <p:nvPicPr>
          <p:cNvPr id="5124" name="Picture 4" descr="https://img-blog.csdn.net/20180502214036772?watermark/2/text/aHR0cHM6Ly9ibG9nLmNzZG4ubmV0L0pKcHJpbmNlc3M=/font/5a6L5L2T/fontsize/400/fill/I0JBQkFCMA==/dissolve/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236" y="2948486"/>
            <a:ext cx="6229350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img-blog.csdn.net/201805022143147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904" y="4508183"/>
            <a:ext cx="718114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3780904" y="3714375"/>
            <a:ext cx="64711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0" i="0" dirty="0" smtClean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第一部分是前三层网络的损失，论文没有使用常用的交叉熵损失函数，而用了</a:t>
            </a:r>
            <a:r>
              <a:rPr lang="en-US" altLang="zh-CN" sz="1600" b="0" i="0" dirty="0" smtClean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SVM</a:t>
            </a:r>
            <a:r>
              <a:rPr lang="zh-CN" altLang="en-US" sz="1600" b="0" i="0" dirty="0" smtClean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lang="en-US" altLang="zh-CN" sz="1600" b="0" i="0" dirty="0" smtClean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Margin Loss</a:t>
            </a:r>
            <a:r>
              <a:rPr lang="zh-CN" altLang="en-US" sz="1600" b="0" i="0" dirty="0" smtClean="0">
                <a:solidFill>
                  <a:srgbClr val="4F4F4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76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Capsule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Nueron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区别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074" name="Picture 2" descr="http://myblog-1253290602.file.myqcloud.com/Paper/paper1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311" y="1690688"/>
            <a:ext cx="84907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63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3320</TotalTime>
  <Words>510</Words>
  <Application>Microsoft Office PowerPoint</Application>
  <PresentationFormat>宽屏</PresentationFormat>
  <Paragraphs>28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楷体</vt:lpstr>
      <vt:lpstr>Microsoft YaHei</vt:lpstr>
      <vt:lpstr>Arial</vt:lpstr>
      <vt:lpstr>Wingdings</vt:lpstr>
      <vt:lpstr>Office 主题​​</vt:lpstr>
      <vt:lpstr>Capsule Graph Neural Network</vt:lpstr>
      <vt:lpstr>Resolve CNN Problems</vt:lpstr>
      <vt:lpstr>多元向量表示</vt:lpstr>
      <vt:lpstr>CapsNet网络结构</vt:lpstr>
      <vt:lpstr>PowerPoint 演示文稿</vt:lpstr>
      <vt:lpstr>动态路由</vt:lpstr>
      <vt:lpstr>输入输出理解</vt:lpstr>
      <vt:lpstr>Capsule—激活函数</vt:lpstr>
      <vt:lpstr>Capsule和Nueron区别</vt:lpstr>
      <vt:lpstr>CapsGNN</vt:lpstr>
      <vt:lpstr>注意力模块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lwd</dc:creator>
  <cp:lastModifiedBy>lwd</cp:lastModifiedBy>
  <cp:revision>43</cp:revision>
  <dcterms:created xsi:type="dcterms:W3CDTF">2019-04-05T07:22:02Z</dcterms:created>
  <dcterms:modified xsi:type="dcterms:W3CDTF">2019-04-07T14:42:59Z</dcterms:modified>
</cp:coreProperties>
</file>